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sldIdLst>
    <p:sldId id="256" r:id="rId5"/>
    <p:sldId id="257" r:id="rId6"/>
    <p:sldId id="258" r:id="rId7"/>
    <p:sldId id="259" r:id="rId8"/>
    <p:sldId id="260" r:id="rId9"/>
    <p:sldId id="26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E3E2BA0-956E-BBF3-37B0-21C78C985165}" name="Mtonga, George (CDC/DDPHSIS/CGH/DGHT)" initials="MG(" userId="S::qja0@cdc.gov::2d89e4b8-66de-4b0f-a263-4ded33c6a9e3" providerId="AD"/>
  <p188:author id="{D54ACFED-1DB8-949A-1552-6699664DE24E}" name="Wang, Alice (CDC/DDPHSIS/CGH/DGHT)" initials="WA(" userId="S::ilm1@cdc.gov::83830e0e-faf6-463f-8783-599ace0b899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E35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3561" autoAdjust="0"/>
  </p:normalViewPr>
  <p:slideViewPr>
    <p:cSldViewPr snapToGrid="0">
      <p:cViewPr varScale="1">
        <p:scale>
          <a:sx n="46" d="100"/>
          <a:sy n="46" d="100"/>
        </p:scale>
        <p:origin x="172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594EE3-DD12-4A08-9C49-DE01FE8BDE8E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1E00E-D715-4614-963D-F35C42D01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496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B1E00E-D715-4614-963D-F35C42D015E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945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B1E00E-D715-4614-963D-F35C42D015E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7602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B1E00E-D715-4614-963D-F35C42D015E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7524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B1E00E-D715-4614-963D-F35C42D015E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809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B1E00E-D715-4614-963D-F35C42D015E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121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B1E00E-D715-4614-963D-F35C42D015E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42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3D4440-71E1-455E-8D4A-9929B21394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D968B7-9B71-4D09-BF32-DFAF07EF8E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CA352B-C5EF-4E04-81C4-9294A31D0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40D32-3532-47D0-B4B7-E8D3E66EB4F3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4B35AB-0001-4F63-AF77-FEA194878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217F66-AFE7-44C5-AECE-169B4C878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BA3D9-E42E-4466-85B0-929090A9C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228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27C98D-1CA3-43F3-B4D5-DE57E8C557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9F3CE6-F372-43A9-9E56-CE97E00C48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C0A393-E3A2-4CD9-BA9C-97DA35CB8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40D32-3532-47D0-B4B7-E8D3E66EB4F3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9C8D00-C9D7-4CE8-B923-C6E10C38D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505DAA-DF1A-4283-8AD4-FF6007068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BA3D9-E42E-4466-85B0-929090A9C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342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4A5259F-144F-4678-8D9F-9621755593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C11471-0A12-40BE-914B-BEB1FE50EE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DF8228-1DC2-44D7-91A4-2C7FE074E3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40D32-3532-47D0-B4B7-E8D3E66EB4F3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31C17A-5BCD-4172-8E2D-B40EFAE3C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547589-E655-4C75-A03A-0F43CEE4D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BA3D9-E42E-4466-85B0-929090A9C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666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B773B-3FE2-4384-AC07-AEFC11ACF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F3FFE0-C2CE-460F-BD4E-98C5D6730B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8ED371-70C4-4C02-A045-91844F1BB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40D32-3532-47D0-B4B7-E8D3E66EB4F3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20FDFD-03D5-4219-B5CC-B695C8687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CC7B8F-7EF5-4F9F-AF98-B5499A49D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BA3D9-E42E-4466-85B0-929090A9C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554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39A7F9-D073-41BA-B793-91FE7C382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0D28B7-41CC-48D9-8910-0748E6F3AF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141A83-A5B8-4771-A3F4-A149A48C9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40D32-3532-47D0-B4B7-E8D3E66EB4F3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873949-8B4D-4743-BFF8-F790FEEFA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287352-D36F-45B9-887E-B7D8A724A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BA3D9-E42E-4466-85B0-929090A9C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664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430C8-49F1-4F4A-BFBE-FFA315B1B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6F606C-B2D8-46D5-AC91-3D1AE244D9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E75536-5659-4B17-9B72-7B89F21A51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2D812C-8C99-4E96-8E69-EFE641E73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40D32-3532-47D0-B4B7-E8D3E66EB4F3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626539-6C9B-4078-955A-7A28E2EF4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51D807-1E34-487F-B3CD-CBE555ABC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BA3D9-E42E-4466-85B0-929090A9C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956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F25B9-B86E-40A1-9DE1-357DAFBE78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F84C06-DB26-45D7-8FC4-70D5120815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6AC0B8-731C-4FB8-B9FA-620F72D8FB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CFD00A-107A-42FE-A038-391B1AC7ED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0836A8D-8827-4B16-91A1-91F1B3914F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9F8FBA-9756-4961-A2AF-2B292CE16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40D32-3532-47D0-B4B7-E8D3E66EB4F3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F8919A9-F781-4E87-821E-A0BFD9577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09FEC67-6DD3-4B63-B169-7A15A626D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BA3D9-E42E-4466-85B0-929090A9C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388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26100-F302-4A12-9153-AFD8241D0C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73F2DF-09B7-4688-9D66-A0E6B4499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40D32-3532-47D0-B4B7-E8D3E66EB4F3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51194A-A34F-48E9-9660-70B4399DA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865122-CF28-4939-B741-B3B22193F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BA3D9-E42E-4466-85B0-929090A9C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765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FDBB778-0248-4024-98CF-8C4848F10A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40D32-3532-47D0-B4B7-E8D3E66EB4F3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C13B61-22DC-474C-BA82-ACA5ABAD6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37D79E-5EF2-484E-94FD-9038FDC69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BA3D9-E42E-4466-85B0-929090A9C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943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029BE-72F4-42DF-8E59-46A996365F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EC0A7C-4357-46E8-B7B7-E47267840E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C73D52-4348-4DBB-A7F2-A2C5BC3058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2B243F-6BB8-40D4-90C4-5B8A6E223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40D32-3532-47D0-B4B7-E8D3E66EB4F3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68CA25-1C29-458D-8634-EEA000888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B2FBC1-690B-4E59-AEF7-A014CF313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BA3D9-E42E-4466-85B0-929090A9C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441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EC0AFC-AAAE-4DFC-9180-74E5FC72BA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0D23478-CB51-4BBD-A276-3BC04C8209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1D3FCB-B47F-4F4C-8DDE-3BA17D2C25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74D98D-2EF7-4F14-978E-91CB573355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40D32-3532-47D0-B4B7-E8D3E66EB4F3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A82EE1-A8E6-404E-8AF1-E807D07A8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F85745-9ED8-412C-BF1B-9669E03F6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BA3D9-E42E-4466-85B0-929090A9C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467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0B98524-00AD-4F33-92D7-12EB13AF50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C71644-9193-412E-8B4D-EE7C65C92C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6690A2-EF0A-49A8-B923-B24537D46C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40D32-3532-47D0-B4B7-E8D3E66EB4F3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CDE00C-DF2B-42AE-9C91-AACFF70EAF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512981-2817-47DE-9855-BF230600E0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BA3D9-E42E-4466-85B0-929090A9C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941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264433-FA22-4FBF-83BD-74B27B1007A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664" b="-1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B58EF07-17C2-48CF-ABB0-EEF1F17CB8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3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DB9B77-531D-4EEA-9E85-5E9469B2FA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pPr algn="l"/>
            <a:r>
              <a:rPr lang="en-US" sz="4800" b="1"/>
              <a:t>Strengthening HIS with MOH in Malawi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F49818-B4CA-4C5F-BA38-2C14FA8100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4023359" cy="1208141"/>
          </a:xfrm>
        </p:spPr>
        <p:txBody>
          <a:bodyPr>
            <a:normAutofit/>
          </a:bodyPr>
          <a:lstStyle/>
          <a:p>
            <a:pPr algn="l"/>
            <a:r>
              <a:rPr lang="en-US" sz="2000" dirty="0"/>
              <a:t>Data Use Community</a:t>
            </a:r>
          </a:p>
          <a:p>
            <a:pPr algn="l"/>
            <a:r>
              <a:rPr lang="en-US" sz="2000" dirty="0"/>
              <a:t>September 29, 2022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BEAF936-F1C7-4D8D-9938-6560BF9B9997}"/>
              </a:ext>
            </a:extLst>
          </p:cNvPr>
          <p:cNvSpPr/>
          <p:nvPr/>
        </p:nvSpPr>
        <p:spPr>
          <a:xfrm>
            <a:off x="272955" y="464024"/>
            <a:ext cx="1201003" cy="4379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894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16F88-8903-4BED-BEE0-DA6519902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HIS progress in Malawi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E12556-005C-4960-A3C5-0FCE860B7B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EMR introduced in 2004 in phases</a:t>
            </a:r>
          </a:p>
          <a:p>
            <a:r>
              <a:rPr lang="en-US" dirty="0"/>
              <a:t>Currently 211 point-of-care sites (real-time entry), 517 </a:t>
            </a:r>
            <a:r>
              <a:rPr lang="en-US" dirty="0" err="1"/>
              <a:t>eMastercard</a:t>
            </a:r>
            <a:r>
              <a:rPr lang="en-US" dirty="0"/>
              <a:t> sites (retrospective entry), 22 sites other EMR system</a:t>
            </a:r>
            <a:endParaRPr lang="en-US" dirty="0">
              <a:cs typeface="Calibri"/>
            </a:endParaRPr>
          </a:p>
          <a:p>
            <a:pPr lvl="1"/>
            <a:r>
              <a:rPr lang="en-US" dirty="0"/>
              <a:t>Point-of-care sites cover over 70% of PLHIV</a:t>
            </a:r>
            <a:endParaRPr lang="en-US" dirty="0">
              <a:cs typeface="Calibri"/>
            </a:endParaRPr>
          </a:p>
          <a:p>
            <a:pPr lvl="1"/>
            <a:r>
              <a:rPr lang="en-US" dirty="0"/>
              <a:t>~96% of PLHIV on ART covered with EMR system</a:t>
            </a:r>
            <a:endParaRPr lang="en-US" dirty="0">
              <a:cs typeface="Calibri"/>
            </a:endParaRPr>
          </a:p>
          <a:p>
            <a:r>
              <a:rPr lang="en-US" dirty="0"/>
              <a:t>Both MOH and PEPFAR use EMR for HIV care &amp; treatment and reporting</a:t>
            </a:r>
            <a:endParaRPr lang="en-US" dirty="0">
              <a:cs typeface="Calibri"/>
            </a:endParaRPr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442EAA5-7EFA-414B-B850-0D9F5EDF4961}"/>
              </a:ext>
            </a:extLst>
          </p:cNvPr>
          <p:cNvSpPr/>
          <p:nvPr/>
        </p:nvSpPr>
        <p:spPr>
          <a:xfrm>
            <a:off x="195072" y="158496"/>
            <a:ext cx="11777472" cy="652272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693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8D827B-BDFD-4EAA-9A45-713338BF3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Building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0ECA15-4FBC-4445-B8FE-A282B6D5AF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>
                <a:latin typeface="Arial" panose="020B0604020202020204" pitchFamily="34" charset="0"/>
                <a:ea typeface="Times New Roman" panose="02020603050405020304" pitchFamily="18" charset="0"/>
              </a:rPr>
              <a:t>R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equirements gathering for various modules</a:t>
            </a:r>
          </a:p>
          <a:p>
            <a:pPr lvl="1"/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Anti-retroviral Therapy</a:t>
            </a:r>
          </a:p>
          <a:p>
            <a:pPr lvl="1"/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HIV Testing Services</a:t>
            </a:r>
            <a:endParaRPr lang="en-US" sz="18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lvl="1"/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Antenatal Clinic</a:t>
            </a:r>
          </a:p>
          <a:p>
            <a:pPr lvl="1"/>
            <a:r>
              <a:rPr lang="en-US" sz="1800" dirty="0">
                <a:latin typeface="Arial" panose="020B0604020202020204" pitchFamily="34" charset="0"/>
                <a:ea typeface="Times New Roman" panose="02020603050405020304" pitchFamily="18" charset="0"/>
              </a:rPr>
              <a:t>Out-patient Department</a:t>
            </a:r>
            <a:endParaRPr lang="en-US" sz="18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lvl="1"/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Cervical Cancer Screening</a:t>
            </a:r>
          </a:p>
          <a:p>
            <a:r>
              <a:rPr lang="en-US" sz="1800" dirty="0">
                <a:latin typeface="Arial" panose="020B0604020202020204" pitchFamily="34" charset="0"/>
              </a:rPr>
              <a:t>Building HIS Infrastructure is required to maintain our systems</a:t>
            </a:r>
          </a:p>
          <a:p>
            <a:pPr lvl="1"/>
            <a:r>
              <a:rPr lang="en-US" sz="1800" dirty="0">
                <a:latin typeface="Arial" panose="020B0604020202020204" pitchFamily="34" charset="0"/>
              </a:rPr>
              <a:t>Over the years infrastructure improvements have been made across these areas; power, network connectivity and system upgrades </a:t>
            </a:r>
          </a:p>
          <a:p>
            <a:r>
              <a:rPr lang="en-US" sz="1800" dirty="0">
                <a:latin typeface="Arial" panose="020B0604020202020204" pitchFamily="34" charset="0"/>
              </a:rPr>
              <a:t>Building capacity</a:t>
            </a:r>
          </a:p>
          <a:p>
            <a:pPr lvl="1"/>
            <a:r>
              <a:rPr lang="en-US" sz="1800" dirty="0">
                <a:latin typeface="Arial" panose="020B0604020202020204" pitchFamily="34" charset="0"/>
              </a:rPr>
              <a:t>Capacity building and collaboration with health facilities, district hospitals/offices and national level- Department of HIV and AIDS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737DCB0-1F99-4F76-83A6-82471C348FC6}"/>
              </a:ext>
            </a:extLst>
          </p:cNvPr>
          <p:cNvCxnSpPr/>
          <p:nvPr/>
        </p:nvCxnSpPr>
        <p:spPr>
          <a:xfrm>
            <a:off x="548640" y="1463040"/>
            <a:ext cx="11131296" cy="0"/>
          </a:xfrm>
          <a:prstGeom prst="line">
            <a:avLst/>
          </a:prstGeom>
          <a:ln w="76200">
            <a:solidFill>
              <a:srgbClr val="339E3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87869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8D827B-BDFD-4EAA-9A45-713338BF3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Utilizing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0ECA15-4FBC-4445-B8FE-A282B6D5AF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>
                <a:latin typeface="Arial" panose="020B0604020202020204" pitchFamily="34" charset="0"/>
                <a:ea typeface="Times New Roman" panose="02020603050405020304" pitchFamily="18" charset="0"/>
              </a:rPr>
              <a:t>T</a:t>
            </a:r>
            <a:r>
              <a:rPr lang="en-US" sz="180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rainings on troubleshooting and infrastructure (Community Health Sciences Unit, Department of HIV and AIDS, Digital Health Division)</a:t>
            </a:r>
          </a:p>
          <a:p>
            <a:r>
              <a:rPr lang="en-US" sz="1800">
                <a:latin typeface="Arial" panose="020B0604020202020204" pitchFamily="34" charset="0"/>
                <a:ea typeface="Times New Roman" panose="02020603050405020304" pitchFamily="18" charset="0"/>
              </a:rPr>
              <a:t>S</a:t>
            </a:r>
            <a:r>
              <a:rPr lang="en-US" sz="180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upervision visits use EMR reports (Department of HIV and AIDS)</a:t>
            </a:r>
          </a:p>
          <a:p>
            <a:r>
              <a:rPr lang="en-US" sz="180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CRVS monthly bulletins </a:t>
            </a:r>
            <a:r>
              <a:rPr lang="en-US" sz="1800">
                <a:latin typeface="Arial" panose="020B0604020202020204" pitchFamily="34" charset="0"/>
                <a:ea typeface="Times New Roman" panose="02020603050405020304" pitchFamily="18" charset="0"/>
              </a:rPr>
              <a:t>(</a:t>
            </a:r>
            <a:r>
              <a:rPr lang="en-US" sz="180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National Registration Bureau, local government)</a:t>
            </a:r>
          </a:p>
          <a:p>
            <a:r>
              <a:rPr lang="en-US" sz="180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Malawi Analytics Platform dashboard at central level (Department of HIV and AIDS, Digital Health Division, implementing partners)</a:t>
            </a:r>
          </a:p>
          <a:p>
            <a:endParaRPr lang="en-US" sz="180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737DCB0-1F99-4F76-83A6-82471C348FC6}"/>
              </a:ext>
            </a:extLst>
          </p:cNvPr>
          <p:cNvCxnSpPr/>
          <p:nvPr/>
        </p:nvCxnSpPr>
        <p:spPr>
          <a:xfrm>
            <a:off x="548640" y="1463040"/>
            <a:ext cx="11131296" cy="0"/>
          </a:xfrm>
          <a:prstGeom prst="line">
            <a:avLst/>
          </a:prstGeom>
          <a:ln w="76200">
            <a:solidFill>
              <a:srgbClr val="339E3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09207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8D827B-BDFD-4EAA-9A45-713338BF3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Improving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0ECA15-4FBC-4445-B8FE-A282B6D5AF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latin typeface="Arial" panose="020B0604020202020204" pitchFamily="34" charset="0"/>
              </a:rPr>
              <a:t>HIV surveillance quarterly reporting activities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latin typeface="Arial" panose="020B0604020202020204" pitchFamily="34" charset="0"/>
              </a:rPr>
              <a:t>Civil Registration Vital Statistics system supervision visits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latin typeface="Arial" panose="020B0604020202020204" pitchFamily="34" charset="0"/>
              </a:rPr>
              <a:t>Digital Health Division HIS strategic plan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latin typeface="Arial" panose="020B0604020202020204" pitchFamily="34" charset="0"/>
              </a:rPr>
              <a:t>Building a one lab information management system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latin typeface="Arial" panose="020B0604020202020204" pitchFamily="34" charset="0"/>
              </a:rPr>
              <a:t>Back-2-care and Active Index testing applications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latin typeface="Arial" panose="020B0604020202020204" pitchFamily="34" charset="0"/>
              </a:rPr>
              <a:t>Interoperability (exchange of data between EMR and MOH aggregate data system)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737DCB0-1F99-4F76-83A6-82471C348FC6}"/>
              </a:ext>
            </a:extLst>
          </p:cNvPr>
          <p:cNvCxnSpPr/>
          <p:nvPr/>
        </p:nvCxnSpPr>
        <p:spPr>
          <a:xfrm>
            <a:off x="548640" y="1463040"/>
            <a:ext cx="11131296" cy="0"/>
          </a:xfrm>
          <a:prstGeom prst="line">
            <a:avLst/>
          </a:prstGeom>
          <a:ln w="76200">
            <a:solidFill>
              <a:srgbClr val="339E3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1368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109F36C5-9E53-4C5C-AE9C-3B65D7DB31F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21" b="15438"/>
          <a:stretch/>
        </p:blipFill>
        <p:spPr bwMode="auto">
          <a:xfrm>
            <a:off x="229234" y="208240"/>
            <a:ext cx="11756821" cy="6276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AA2736D-59FA-4860-A5D3-D3D81F6D0B7D}"/>
              </a:ext>
            </a:extLst>
          </p:cNvPr>
          <p:cNvSpPr/>
          <p:nvPr/>
        </p:nvSpPr>
        <p:spPr>
          <a:xfrm>
            <a:off x="195072" y="158496"/>
            <a:ext cx="11777472" cy="652272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D3A9513-2F49-468E-B3F4-B842E6F34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330" y="20367"/>
            <a:ext cx="11134344" cy="1116863"/>
          </a:xfrm>
        </p:spPr>
        <p:txBody>
          <a:bodyPr>
            <a:normAutofit/>
          </a:bodyPr>
          <a:lstStyle/>
          <a:p>
            <a:r>
              <a:rPr lang="en-US" sz="3200" b="1"/>
              <a:t>Data flow: where we are, where are going</a:t>
            </a:r>
          </a:p>
        </p:txBody>
      </p:sp>
    </p:spTree>
    <p:extLst>
      <p:ext uri="{BB962C8B-B14F-4D97-AF65-F5344CB8AC3E}">
        <p14:creationId xmlns:p14="http://schemas.microsoft.com/office/powerpoint/2010/main" val="20541693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6A9238ED92B7142B8F62215FED5B43A" ma:contentTypeVersion="14" ma:contentTypeDescription="Create a new document." ma:contentTypeScope="" ma:versionID="538bed448da71be82f628b49fb2c7189">
  <xsd:schema xmlns:xsd="http://www.w3.org/2001/XMLSchema" xmlns:xs="http://www.w3.org/2001/XMLSchema" xmlns:p="http://schemas.microsoft.com/office/2006/metadata/properties" xmlns:ns2="b69a71d2-4a87-4f95-866f-dc9b397e1a15" xmlns:ns3="3b145a88-14ea-40df-925c-ded59b379e49" targetNamespace="http://schemas.microsoft.com/office/2006/metadata/properties" ma:root="true" ma:fieldsID="03ee1bea67c723f66c83db79bf97d6ce" ns2:_="" ns3:_="">
    <xsd:import namespace="b69a71d2-4a87-4f95-866f-dc9b397e1a15"/>
    <xsd:import namespace="3b145a88-14ea-40df-925c-ded59b379e4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9a71d2-4a87-4f95-866f-dc9b397e1a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353dbe8-8260-4ccf-8219-3d2995e6fa1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b145a88-14ea-40df-925c-ded59b379e49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d075fb46-e866-42e8-adfd-42d640a8c6ce}" ma:internalName="TaxCatchAll" ma:showField="CatchAllData" ma:web="3b145a88-14ea-40df-925c-ded59b379e4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b145a88-14ea-40df-925c-ded59b379e49" xsi:nil="true"/>
    <lcf76f155ced4ddcb4097134ff3c332f xmlns="b69a71d2-4a87-4f95-866f-dc9b397e1a1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53AE3B3-61BB-4415-863A-5BA51E1244CC}">
  <ds:schemaRefs>
    <ds:schemaRef ds:uri="3b145a88-14ea-40df-925c-ded59b379e49"/>
    <ds:schemaRef ds:uri="b69a71d2-4a87-4f95-866f-dc9b397e1a1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994CD439-38FB-4B73-A772-9C2754528F0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BD7CC29-96FF-455C-AFE4-F0B418E170F3}">
  <ds:schemaRefs>
    <ds:schemaRef ds:uri="3b145a88-14ea-40df-925c-ded59b379e49"/>
    <ds:schemaRef ds:uri="b69a71d2-4a87-4f95-866f-dc9b397e1a15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270</Words>
  <Application>Microsoft Office PowerPoint</Application>
  <PresentationFormat>Widescreen</PresentationFormat>
  <Paragraphs>39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Strengthening HIS with MOH in Malawi</vt:lpstr>
      <vt:lpstr>HIS progress in Malawi</vt:lpstr>
      <vt:lpstr>Building</vt:lpstr>
      <vt:lpstr>Utilizing</vt:lpstr>
      <vt:lpstr>Improving</vt:lpstr>
      <vt:lpstr>Data flow: where we are, where are going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Strengthening HIS with MOH in Malawi</dc:title>
  <dc:creator>Wang, Alice (CDC/DDPHSIS/CGH/DGHT)</dc:creator>
  <cp:lastModifiedBy>Wang, Alice (CDC/DDPHSIS/CGH/DGHT)</cp:lastModifiedBy>
  <cp:revision>3</cp:revision>
  <dcterms:created xsi:type="dcterms:W3CDTF">2022-09-07T08:35:00Z</dcterms:created>
  <dcterms:modified xsi:type="dcterms:W3CDTF">2022-09-28T07:16:50Z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b94a7b8-f06c-4dfe-bdcc-9b548fd58c31_Enabled">
    <vt:lpwstr>true</vt:lpwstr>
  </property>
  <property fmtid="{D5CDD505-2E9C-101B-9397-08002B2CF9AE}" pid="3" name="MSIP_Label_7b94a7b8-f06c-4dfe-bdcc-9b548fd58c31_SetDate">
    <vt:lpwstr>2022-09-07T09:01:20Z</vt:lpwstr>
  </property>
  <property fmtid="{D5CDD505-2E9C-101B-9397-08002B2CF9AE}" pid="4" name="MSIP_Label_7b94a7b8-f06c-4dfe-bdcc-9b548fd58c31_Method">
    <vt:lpwstr>Privileged</vt:lpwstr>
  </property>
  <property fmtid="{D5CDD505-2E9C-101B-9397-08002B2CF9AE}" pid="5" name="MSIP_Label_7b94a7b8-f06c-4dfe-bdcc-9b548fd58c31_Name">
    <vt:lpwstr>7b94a7b8-f06c-4dfe-bdcc-9b548fd58c31</vt:lpwstr>
  </property>
  <property fmtid="{D5CDD505-2E9C-101B-9397-08002B2CF9AE}" pid="6" name="MSIP_Label_7b94a7b8-f06c-4dfe-bdcc-9b548fd58c31_SiteId">
    <vt:lpwstr>9ce70869-60db-44fd-abe8-d2767077fc8f</vt:lpwstr>
  </property>
  <property fmtid="{D5CDD505-2E9C-101B-9397-08002B2CF9AE}" pid="7" name="MSIP_Label_7b94a7b8-f06c-4dfe-bdcc-9b548fd58c31_ActionId">
    <vt:lpwstr>0cd7b4d0-a20a-4e27-a5c7-9803a0ab0afe</vt:lpwstr>
  </property>
  <property fmtid="{D5CDD505-2E9C-101B-9397-08002B2CF9AE}" pid="8" name="MSIP_Label_7b94a7b8-f06c-4dfe-bdcc-9b548fd58c31_ContentBits">
    <vt:lpwstr>0</vt:lpwstr>
  </property>
  <property fmtid="{D5CDD505-2E9C-101B-9397-08002B2CF9AE}" pid="9" name="ContentTypeId">
    <vt:lpwstr>0x01010046A9238ED92B7142B8F62215FED5B43A</vt:lpwstr>
  </property>
  <property fmtid="{D5CDD505-2E9C-101B-9397-08002B2CF9AE}" pid="10" name="MediaServiceImageTags">
    <vt:lpwstr/>
  </property>
</Properties>
</file>