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3" r:id="rId3"/>
  </p:sldMasterIdLst>
  <p:notesMasterIdLst>
    <p:notesMasterId r:id="rId18"/>
  </p:notesMasterIdLst>
  <p:sldIdLst>
    <p:sldId id="280" r:id="rId4"/>
    <p:sldId id="2141412133" r:id="rId5"/>
    <p:sldId id="2141412144" r:id="rId6"/>
    <p:sldId id="2141412142" r:id="rId7"/>
    <p:sldId id="2141412134" r:id="rId8"/>
    <p:sldId id="2141412136" r:id="rId9"/>
    <p:sldId id="2141412135" r:id="rId10"/>
    <p:sldId id="2141412139" r:id="rId11"/>
    <p:sldId id="2141412143" r:id="rId12"/>
    <p:sldId id="2141412125" r:id="rId13"/>
    <p:sldId id="2141412137" r:id="rId14"/>
    <p:sldId id="2141412140" r:id="rId15"/>
    <p:sldId id="2141412130" r:id="rId16"/>
    <p:sldId id="34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ya Mwansa" userId="770924c6-42bf-4fc7-9763-ad1ee8958702" providerId="ADAL" clId="{D70CDDDA-1E5C-47C0-AE76-48872FD89C26}"/>
    <pc:docChg chg="custSel addSld delSld modSld">
      <pc:chgData name="Muya Mwansa" userId="770924c6-42bf-4fc7-9763-ad1ee8958702" providerId="ADAL" clId="{D70CDDDA-1E5C-47C0-AE76-48872FD89C26}" dt="2024-08-15T14:29:10.496" v="430" actId="20577"/>
      <pc:docMkLst>
        <pc:docMk/>
      </pc:docMkLst>
      <pc:sldChg chg="modSp mod">
        <pc:chgData name="Muya Mwansa" userId="770924c6-42bf-4fc7-9763-ad1ee8958702" providerId="ADAL" clId="{D70CDDDA-1E5C-47C0-AE76-48872FD89C26}" dt="2024-07-31T13:08:19.246" v="17" actId="20577"/>
        <pc:sldMkLst>
          <pc:docMk/>
          <pc:sldMk cId="0" sldId="280"/>
        </pc:sldMkLst>
        <pc:spChg chg="mod">
          <ac:chgData name="Muya Mwansa" userId="770924c6-42bf-4fc7-9763-ad1ee8958702" providerId="ADAL" clId="{D70CDDDA-1E5C-47C0-AE76-48872FD89C26}" dt="2024-07-31T13:08:19.246" v="17" actId="20577"/>
          <ac:spMkLst>
            <pc:docMk/>
            <pc:sldMk cId="0" sldId="280"/>
            <ac:spMk id="26" creationId="{A0EBB07F-6C33-2469-7043-8B83C7208458}"/>
          </ac:spMkLst>
        </pc:spChg>
      </pc:sldChg>
      <pc:sldChg chg="modSp mod">
        <pc:chgData name="Muya Mwansa" userId="770924c6-42bf-4fc7-9763-ad1ee8958702" providerId="ADAL" clId="{D70CDDDA-1E5C-47C0-AE76-48872FD89C26}" dt="2024-07-31T16:55:30.597" v="207" actId="20577"/>
        <pc:sldMkLst>
          <pc:docMk/>
          <pc:sldMk cId="4254930833" sldId="2141412133"/>
        </pc:sldMkLst>
        <pc:spChg chg="mod">
          <ac:chgData name="Muya Mwansa" userId="770924c6-42bf-4fc7-9763-ad1ee8958702" providerId="ADAL" clId="{D70CDDDA-1E5C-47C0-AE76-48872FD89C26}" dt="2024-07-31T16:55:30.597" v="207" actId="20577"/>
          <ac:spMkLst>
            <pc:docMk/>
            <pc:sldMk cId="4254930833" sldId="2141412133"/>
            <ac:spMk id="3" creationId="{00000000-0000-0000-0000-000000000000}"/>
          </ac:spMkLst>
        </pc:spChg>
      </pc:sldChg>
      <pc:sldChg chg="modSp mod">
        <pc:chgData name="Muya Mwansa" userId="770924c6-42bf-4fc7-9763-ad1ee8958702" providerId="ADAL" clId="{D70CDDDA-1E5C-47C0-AE76-48872FD89C26}" dt="2024-08-15T14:29:10.496" v="430" actId="20577"/>
        <pc:sldMkLst>
          <pc:docMk/>
          <pc:sldMk cId="3536180839" sldId="2141412140"/>
        </pc:sldMkLst>
        <pc:spChg chg="mod">
          <ac:chgData name="Muya Mwansa" userId="770924c6-42bf-4fc7-9763-ad1ee8958702" providerId="ADAL" clId="{D70CDDDA-1E5C-47C0-AE76-48872FD89C26}" dt="2024-08-15T14:29:10.496" v="430" actId="20577"/>
          <ac:spMkLst>
            <pc:docMk/>
            <pc:sldMk cId="3536180839" sldId="2141412140"/>
            <ac:spMk id="3" creationId="{00000000-0000-0000-0000-000000000000}"/>
          </ac:spMkLst>
        </pc:spChg>
      </pc:sldChg>
      <pc:sldChg chg="modSp add mod">
        <pc:chgData name="Muya Mwansa" userId="770924c6-42bf-4fc7-9763-ad1ee8958702" providerId="ADAL" clId="{D70CDDDA-1E5C-47C0-AE76-48872FD89C26}" dt="2024-07-31T16:57:07.096" v="334" actId="20577"/>
        <pc:sldMkLst>
          <pc:docMk/>
          <pc:sldMk cId="886437017" sldId="2141412144"/>
        </pc:sldMkLst>
        <pc:spChg chg="mod">
          <ac:chgData name="Muya Mwansa" userId="770924c6-42bf-4fc7-9763-ad1ee8958702" providerId="ADAL" clId="{D70CDDDA-1E5C-47C0-AE76-48872FD89C26}" dt="2024-07-31T16:52:32.097" v="32" actId="20577"/>
          <ac:spMkLst>
            <pc:docMk/>
            <pc:sldMk cId="886437017" sldId="2141412144"/>
            <ac:spMk id="2" creationId="{00000000-0000-0000-0000-000000000000}"/>
          </ac:spMkLst>
        </pc:spChg>
        <pc:spChg chg="mod">
          <ac:chgData name="Muya Mwansa" userId="770924c6-42bf-4fc7-9763-ad1ee8958702" providerId="ADAL" clId="{D70CDDDA-1E5C-47C0-AE76-48872FD89C26}" dt="2024-07-31T16:57:07.096" v="334" actId="20577"/>
          <ac:spMkLst>
            <pc:docMk/>
            <pc:sldMk cId="886437017" sldId="2141412144"/>
            <ac:spMk id="3" creationId="{00000000-0000-0000-0000-000000000000}"/>
          </ac:spMkLst>
        </pc:spChg>
      </pc:sldChg>
      <pc:sldChg chg="new del">
        <pc:chgData name="Muya Mwansa" userId="770924c6-42bf-4fc7-9763-ad1ee8958702" providerId="ADAL" clId="{D70CDDDA-1E5C-47C0-AE76-48872FD89C26}" dt="2024-07-31T16:50:50.201" v="19" actId="47"/>
        <pc:sldMkLst>
          <pc:docMk/>
          <pc:sldMk cId="1158765446" sldId="214141214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EF7D6-C866-4E65-B76F-6537271813BC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0358F-F08A-4190-8334-A2F6B5CFC9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4"/>
          <p:cNvSpPr>
            <a:spLocks noChangeArrowheads="1"/>
          </p:cNvSpPr>
          <p:nvPr/>
        </p:nvSpPr>
        <p:spPr bwMode="auto">
          <a:xfrm>
            <a:off x="1117600" y="3886200"/>
            <a:ext cx="5994400" cy="152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rgbClr val="FF0000"/>
            </a:solidFill>
            <a:rou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cs typeface="Arial" panose="020B0604020202090204" pitchFamily="34" charset="0"/>
            </a:endParaRPr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5689600" y="838200"/>
            <a:ext cx="5994400" cy="152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100000">
                <a:srgbClr val="FF0000"/>
              </a:gs>
            </a:gsLst>
            <a:lin ang="0" scaled="1"/>
          </a:gradFill>
          <a:ln w="9525">
            <a:solidFill>
              <a:srgbClr val="FF0000"/>
            </a:solidFill>
            <a:rou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cs typeface="Arial" panose="020B0604020202090204" pitchFamily="34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752609"/>
            <a:ext cx="10363200" cy="1470025"/>
          </a:xfrm>
        </p:spPr>
        <p:txBody>
          <a:bodyPr/>
          <a:lstStyle>
            <a:lvl1pPr>
              <a:defRPr sz="4800">
                <a:solidFill>
                  <a:srgbClr val="0000CC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5257800"/>
            <a:ext cx="8534400" cy="533400"/>
          </a:xfrm>
        </p:spPr>
        <p:txBody>
          <a:bodyPr/>
          <a:lstStyle>
            <a:lvl1pPr marL="0" indent="0" algn="r">
              <a:buFont typeface="Arial" panose="020B0604020202090204" pitchFamily="34" charset="0"/>
              <a:buNone/>
              <a:defRPr sz="2000">
                <a:latin typeface="Aharoni" pitchFamily="2" charset="-79"/>
                <a:cs typeface="Aharoni" pitchFamily="2" charset="-79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B1CC5-3AC8-42FF-B973-DEB915944410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FA926-79D5-4220-918B-746C307E5EBE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68362"/>
          </a:xfrm>
        </p:spPr>
        <p:txBody>
          <a:bodyPr/>
          <a:lstStyle>
            <a:lvl1pPr>
              <a:defRPr>
                <a:solidFill>
                  <a:srgbClr val="0000FF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>
                <a:latin typeface="Aharoni" pitchFamily="2" charset="-79"/>
                <a:cs typeface="Aharoni" pitchFamily="2" charset="-79"/>
              </a:defRPr>
            </a:lvl1pPr>
            <a:lvl2pPr>
              <a:lnSpc>
                <a:spcPct val="90000"/>
              </a:lnSpc>
              <a:spcBef>
                <a:spcPts val="0"/>
              </a:spcBef>
              <a:defRPr>
                <a:latin typeface="Aharoni" pitchFamily="2" charset="-79"/>
                <a:cs typeface="Aharoni" pitchFamily="2" charset="-79"/>
              </a:defRPr>
            </a:lvl2pPr>
            <a:lvl3pPr>
              <a:lnSpc>
                <a:spcPct val="90000"/>
              </a:lnSpc>
              <a:spcBef>
                <a:spcPts val="0"/>
              </a:spcBef>
              <a:defRPr>
                <a:latin typeface="Aharoni" pitchFamily="2" charset="-79"/>
                <a:cs typeface="Aharoni" pitchFamily="2" charset="-79"/>
              </a:defRPr>
            </a:lvl3pPr>
            <a:lvl4pPr>
              <a:lnSpc>
                <a:spcPct val="90000"/>
              </a:lnSpc>
              <a:spcBef>
                <a:spcPts val="0"/>
              </a:spcBef>
              <a:defRPr>
                <a:latin typeface="Aharoni" pitchFamily="2" charset="-79"/>
                <a:cs typeface="Aharoni" pitchFamily="2" charset="-79"/>
              </a:defRPr>
            </a:lvl4pPr>
            <a:lvl5pPr>
              <a:lnSpc>
                <a:spcPct val="90000"/>
              </a:lnSpc>
              <a:spcBef>
                <a:spcPts val="0"/>
              </a:spcBef>
              <a:defRPr>
                <a:latin typeface="Aharoni" pitchFamily="2" charset="-79"/>
                <a:cs typeface="Aharoni" pitchFamily="2" charset="-79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7D8DA-6068-4540-891B-FC95734D35ED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B4828-D6FB-4638-8962-0CBC5963490F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D218B-AC7B-4682-9D61-C74394610C42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D66A2-147B-4CA6-92C4-70FEF9DDCD27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  <a:latin typeface="Aharoni" pitchFamily="2" charset="-79"/>
                <a:cs typeface="Aharoni" pitchFamily="2" charset="-79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 sz="2800">
                <a:latin typeface="Aharoni" pitchFamily="2" charset="-79"/>
                <a:cs typeface="Aharoni" pitchFamily="2" charset="-79"/>
              </a:defRPr>
            </a:lvl1pPr>
            <a:lvl2pPr>
              <a:lnSpc>
                <a:spcPct val="90000"/>
              </a:lnSpc>
              <a:spcBef>
                <a:spcPts val="0"/>
              </a:spcBef>
              <a:defRPr sz="2800">
                <a:latin typeface="Aharoni" pitchFamily="2" charset="-79"/>
                <a:cs typeface="Aharoni" pitchFamily="2" charset="-79"/>
              </a:defRPr>
            </a:lvl2pPr>
            <a:lvl3pPr>
              <a:lnSpc>
                <a:spcPct val="90000"/>
              </a:lnSpc>
              <a:spcBef>
                <a:spcPts val="0"/>
              </a:spcBef>
              <a:defRPr sz="2800">
                <a:latin typeface="Aharoni" pitchFamily="2" charset="-79"/>
                <a:cs typeface="Aharoni" pitchFamily="2" charset="-79"/>
              </a:defRPr>
            </a:lvl3pPr>
            <a:lvl4pPr>
              <a:lnSpc>
                <a:spcPct val="90000"/>
              </a:lnSpc>
              <a:spcBef>
                <a:spcPts val="0"/>
              </a:spcBef>
              <a:defRPr sz="2800">
                <a:latin typeface="Aharoni" pitchFamily="2" charset="-79"/>
                <a:cs typeface="Aharoni" pitchFamily="2" charset="-79"/>
              </a:defRPr>
            </a:lvl4pPr>
            <a:lvl5pPr>
              <a:lnSpc>
                <a:spcPct val="90000"/>
              </a:lnSpc>
              <a:spcBef>
                <a:spcPts val="0"/>
              </a:spcBef>
              <a:defRPr sz="2800">
                <a:latin typeface="Aharoni" pitchFamily="2" charset="-79"/>
                <a:cs typeface="Aharoni" pitchFamily="2" charset="-79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 sz="2800">
                <a:latin typeface="Aharoni" pitchFamily="2" charset="-79"/>
                <a:cs typeface="Aharoni" pitchFamily="2" charset="-79"/>
              </a:defRPr>
            </a:lvl1pPr>
            <a:lvl2pPr>
              <a:lnSpc>
                <a:spcPct val="90000"/>
              </a:lnSpc>
              <a:spcBef>
                <a:spcPts val="0"/>
              </a:spcBef>
              <a:defRPr sz="2800">
                <a:latin typeface="Aharoni" pitchFamily="2" charset="-79"/>
                <a:cs typeface="Aharoni" pitchFamily="2" charset="-79"/>
              </a:defRPr>
            </a:lvl2pPr>
            <a:lvl3pPr>
              <a:lnSpc>
                <a:spcPct val="90000"/>
              </a:lnSpc>
              <a:spcBef>
                <a:spcPts val="0"/>
              </a:spcBef>
              <a:defRPr sz="2800">
                <a:latin typeface="Aharoni" pitchFamily="2" charset="-79"/>
                <a:cs typeface="Aharoni" pitchFamily="2" charset="-79"/>
              </a:defRPr>
            </a:lvl3pPr>
            <a:lvl4pPr>
              <a:lnSpc>
                <a:spcPct val="90000"/>
              </a:lnSpc>
              <a:spcBef>
                <a:spcPts val="0"/>
              </a:spcBef>
              <a:defRPr sz="2800">
                <a:latin typeface="Aharoni" pitchFamily="2" charset="-79"/>
                <a:cs typeface="Aharoni" pitchFamily="2" charset="-79"/>
              </a:defRPr>
            </a:lvl4pPr>
            <a:lvl5pPr>
              <a:lnSpc>
                <a:spcPct val="90000"/>
              </a:lnSpc>
              <a:spcBef>
                <a:spcPts val="0"/>
              </a:spcBef>
              <a:defRPr sz="2800">
                <a:latin typeface="Aharoni" pitchFamily="2" charset="-79"/>
                <a:cs typeface="Aharoni" pitchFamily="2" charset="-79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B843F-DE3A-4D2E-934B-FEBCA8842BBF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FEDA5-F27B-4EBC-A638-B28A05997274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BB45-306F-48AF-B7B1-AE3A89DEAA68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A2E3E-6BE6-4A05-BE78-ABB4FE1E48F9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DCC23-D3EE-49AA-A2CB-AD284A646C2D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CF50B-231D-4779-B0A8-BC63EE576D9D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9249C-03D0-4BDC-AF43-3177313623BD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60A47-7AE8-4FF8-A341-6187E8E8691F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67703-85EB-4A25-8BD1-4293BF013678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B7A7F-D116-4431-8D4E-17C296F1C49F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F8056-63B8-40C9-A64C-F2BE2D878EA8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915AD-EC23-4796-BF2E-0D2833E661DA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950BA-5A92-4F32-80BA-204616CB594A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53083-AEF8-49C2-88E8-E4098CBB940E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7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7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C2570-A476-4289-AC47-56B517B9827E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66D7-62D3-4840-999E-6BAE40FD7065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 hasCustomPrompt="1"/>
          </p:nvPr>
        </p:nvSpPr>
        <p:spPr>
          <a:xfrm>
            <a:off x="609600" y="1600206"/>
            <a:ext cx="10972800" cy="4525963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7ED9-408D-4819-BB1C-C769FA8996A7}" type="datetime3">
              <a:rPr lang="en-GB" smtClean="0">
                <a:solidFill>
                  <a:srgbClr val="000000"/>
                </a:solidFill>
              </a:rPr>
              <a:t>16 August, 2024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AF840-D9B3-4493-8009-887D550543EA}" type="slidenum">
              <a:rPr lang="en-US" smtClean="0">
                <a:solidFill>
                  <a:srgbClr val="000000"/>
                </a:solidFill>
              </a:r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9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6D10D-0A29-486C-A255-D1B9EBD79871}" type="datetime3">
              <a:rPr lang="en-GB" smtClean="0">
                <a:solidFill>
                  <a:srgbClr val="000000"/>
                </a:solidFill>
                <a:cs typeface="Arial" panose="020B0604020202090204" pitchFamily="34" charset="0"/>
              </a:rPr>
              <a:t>16 August, 2024</a:t>
            </a:fld>
            <a:endParaRPr lang="en-US">
              <a:solidFill>
                <a:srgbClr val="000000"/>
              </a:solidFill>
              <a:cs typeface="Arial" panose="020B060402020209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9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cs typeface="Arial" panose="020B060402020209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9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D8048D-4AC3-4CE7-937D-EEAC201B18F0}" type="slidenum">
              <a:rPr lang="en-US" smtClean="0">
                <a:solidFill>
                  <a:srgbClr val="000000"/>
                </a:solidFill>
                <a:cs typeface="Arial" panose="020B0604020202090204" pitchFamily="34" charset="0"/>
              </a:rPr>
              <a:t>‹#›</a:t>
            </a:fld>
            <a:endParaRPr lang="en-US">
              <a:solidFill>
                <a:srgbClr val="000000"/>
              </a:solidFill>
              <a:cs typeface="Arial" panose="020B0604020202090204" pitchFamily="34" charset="0"/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711200" y="1447800"/>
            <a:ext cx="10871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cs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2"/>
          </a:solidFill>
          <a:latin typeface="Arial" panose="020B060402020209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2"/>
          </a:solidFill>
          <a:latin typeface="Arial" panose="020B060402020209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2"/>
          </a:solidFill>
          <a:latin typeface="Arial" panose="020B060402020209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accent2"/>
          </a:solidFill>
          <a:latin typeface="Arial" panose="020B060402020209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anose="020B060402020209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anose="020B060402020209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anose="020B060402020209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panose="020B060402020209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Wingdings" panose="05000000000000000000" pitchFamily="2" charset="2"/>
        <a:buChar char="q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00000"/>
        </a:buClr>
        <a:buChar char="•"/>
        <a:defRPr sz="28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panose="020B0604020202090204" pitchFamily="34" charset="0"/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8F74-D41F-4866-97AD-557DF7DC2EB2}" type="datetimeFigureOut">
              <a:rPr lang="en-US" smtClean="0"/>
              <a:t>8/16/2024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76E28-AB47-4C85-9F08-363C0458D3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jp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639272"/>
            <a:ext cx="12192000" cy="252730"/>
            <a:chOff x="0" y="6639272"/>
            <a:chExt cx="12192000" cy="252730"/>
          </a:xfrm>
        </p:grpSpPr>
        <p:grpSp>
          <p:nvGrpSpPr>
            <p:cNvPr id="17" name="Group 3"/>
            <p:cNvGrpSpPr/>
            <p:nvPr/>
          </p:nvGrpSpPr>
          <p:grpSpPr bwMode="auto">
            <a:xfrm>
              <a:off x="0" y="6682154"/>
              <a:ext cx="12192000" cy="175846"/>
              <a:chOff x="-17" y="18815"/>
              <a:chExt cx="12227" cy="1440"/>
            </a:xfrm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 flipV="1">
                <a:off x="-17" y="18815"/>
                <a:ext cx="3512" cy="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22" name="Rectangle 5"/>
              <p:cNvSpPr>
                <a:spLocks noChangeArrowheads="1"/>
              </p:cNvSpPr>
              <p:nvPr/>
            </p:nvSpPr>
            <p:spPr bwMode="auto">
              <a:xfrm flipV="1">
                <a:off x="3480" y="18815"/>
                <a:ext cx="450" cy="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23" name="Rectangle 5"/>
              <p:cNvSpPr>
                <a:spLocks noChangeArrowheads="1"/>
              </p:cNvSpPr>
              <p:nvPr/>
            </p:nvSpPr>
            <p:spPr bwMode="auto">
              <a:xfrm flipV="1">
                <a:off x="3930" y="18815"/>
                <a:ext cx="8280" cy="144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24" name="Rectangle 5"/>
              <p:cNvSpPr>
                <a:spLocks noChangeArrowheads="1"/>
              </p:cNvSpPr>
              <p:nvPr/>
            </p:nvSpPr>
            <p:spPr bwMode="auto">
              <a:xfrm flipV="1">
                <a:off x="3931" y="18815"/>
                <a:ext cx="450" cy="14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7608815" y="6639272"/>
              <a:ext cx="4583185" cy="252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050" dirty="0"/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06297B18-B1A4-7BE3-E353-06A16B4ECD28}"/>
              </a:ext>
            </a:extLst>
          </p:cNvPr>
          <p:cNvSpPr txBox="1">
            <a:spLocks/>
          </p:cNvSpPr>
          <p:nvPr/>
        </p:nvSpPr>
        <p:spPr>
          <a:xfrm>
            <a:off x="1498730" y="3130061"/>
            <a:ext cx="9169270" cy="907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F19001"/>
                </a:solidFill>
              </a:rPr>
              <a:t>Zambia Interoperability and Patient Identity Management Landscape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219D6CB-AF48-5840-056C-CE060D0DA1E2}"/>
              </a:ext>
            </a:extLst>
          </p:cNvPr>
          <p:cNvSpPr txBox="1"/>
          <p:nvPr/>
        </p:nvSpPr>
        <p:spPr>
          <a:xfrm>
            <a:off x="2856322" y="1961366"/>
            <a:ext cx="6475797" cy="10269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800" b="1" dirty="0">
                <a:solidFill>
                  <a:schemeClr val="tx1"/>
                </a:solidFill>
              </a:rPr>
              <a:t>Government of the Republic of Zambia</a:t>
            </a:r>
          </a:p>
          <a:p>
            <a:pPr algn="ctr">
              <a:defRPr/>
            </a:pPr>
            <a:r>
              <a:rPr lang="en-US" sz="2800" b="1" dirty="0">
                <a:solidFill>
                  <a:schemeClr val="tx1"/>
                </a:solidFill>
              </a:rPr>
              <a:t>Ministry of Health </a:t>
            </a:r>
          </a:p>
        </p:txBody>
      </p:sp>
      <p:pic>
        <p:nvPicPr>
          <p:cNvPr id="10" name="Picture 3" descr="H:\157695\NTFS1\GoodFiles\other\SmartCare\Media Library\Logos\MoH - small.jpg">
            <a:extLst>
              <a:ext uri="{FF2B5EF4-FFF2-40B4-BE49-F238E27FC236}">
                <a16:creationId xmlns:a16="http://schemas.microsoft.com/office/drawing/2014/main" id="{F1E5AB15-42C2-7403-CB7B-8AC3EABC7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126" y="370933"/>
            <a:ext cx="1500188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A0EBB07F-6C33-2469-7043-8B83C7208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0764" y="4080746"/>
            <a:ext cx="7315200" cy="185376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GB" sz="1200" dirty="0">
              <a:solidFill>
                <a:sysClr val="windowText" lastClr="000000"/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0" indent="0" algn="ctr">
              <a:buNone/>
            </a:pPr>
            <a:r>
              <a:rPr lang="en-US" sz="1200" kern="1200" dirty="0">
                <a:solidFill>
                  <a:srgbClr val="FF0000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  </a:t>
            </a:r>
          </a:p>
          <a:p>
            <a:pPr marL="0" indent="0" algn="ctr">
              <a:buNone/>
            </a:pPr>
            <a:r>
              <a:rPr lang="en-US" sz="1200" kern="1200" dirty="0">
                <a:solidFill>
                  <a:schemeClr val="bg1">
                    <a:lumMod val="65000"/>
                  </a:schemeClr>
                </a:solidFill>
                <a:latin typeface="Arial" panose="020B0604020202090204" pitchFamily="34" charset="0"/>
                <a:cs typeface="Arial" panose="020B0604020202090204" pitchFamily="34" charset="0"/>
              </a:rPr>
              <a:t>31</a:t>
            </a:r>
            <a:r>
              <a:rPr lang="en-US" sz="1200" kern="1200" baseline="30000" dirty="0">
                <a:solidFill>
                  <a:schemeClr val="bg1">
                    <a:lumMod val="65000"/>
                  </a:schemeClr>
                </a:solidFill>
                <a:latin typeface="Arial" panose="020B0604020202090204" pitchFamily="34" charset="0"/>
                <a:cs typeface="Arial" panose="020B0604020202090204" pitchFamily="34" charset="0"/>
              </a:rPr>
              <a:t>st</a:t>
            </a:r>
            <a:r>
              <a:rPr lang="en-US" sz="1200" kern="1200" dirty="0">
                <a:solidFill>
                  <a:schemeClr val="bg1">
                    <a:lumMod val="65000"/>
                  </a:schemeClr>
                </a:solidFill>
                <a:latin typeface="Arial" panose="020B0604020202090204" pitchFamily="34" charset="0"/>
                <a:cs typeface="Arial" panose="020B0604020202090204" pitchFamily="34" charset="0"/>
              </a:rPr>
              <a:t> July 2024</a:t>
            </a:r>
          </a:p>
          <a:p>
            <a:pPr marL="0" indent="0" algn="ctr">
              <a:buNone/>
            </a:pPr>
            <a:r>
              <a:rPr lang="en-US" sz="1200" kern="1200" dirty="0">
                <a:solidFill>
                  <a:schemeClr val="accent6"/>
                </a:solidFill>
                <a:latin typeface="Arial" panose="020B0604020202090204" pitchFamily="34" charset="0"/>
                <a:cs typeface="Arial" panose="020B0604020202090204" pitchFamily="34" charset="0"/>
              </a:rPr>
              <a:t>Data Use Community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90204" pitchFamily="34" charset="0"/>
              <a:cs typeface="Arial" panose="020B0604020202090204" pitchFamily="34" charset="0"/>
            </a:endParaRPr>
          </a:p>
          <a:p>
            <a:pPr marL="400050" lvl="1" indent="0">
              <a:buNone/>
            </a:pPr>
            <a:r>
              <a:rPr lang="en-US" sz="1200" dirty="0">
                <a:latin typeface="Arial" panose="020B0604020202090204" pitchFamily="34" charset="0"/>
                <a:cs typeface="Arial" panose="020B0604020202090204" pitchFamily="34" charset="0"/>
              </a:rPr>
              <a:t>  </a:t>
            </a:r>
            <a:endParaRPr 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7221"/>
          </a:xfrm>
        </p:spPr>
        <p:txBody>
          <a:bodyPr>
            <a:normAutofit/>
          </a:bodyPr>
          <a:lstStyle/>
          <a:p>
            <a:r>
              <a:rPr lang="en-US" sz="3400" b="1" dirty="0">
                <a:solidFill>
                  <a:srgbClr val="002060"/>
                </a:solidFill>
                <a:latin typeface="+mn-lt"/>
              </a:rPr>
              <a:t>Challenges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480"/>
            <a:ext cx="10515600" cy="4373845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 dirty="0"/>
              <a:t>No established standards for messaging across the health ecosystem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 dirty="0"/>
              <a:t>No established Terminology Services for HIE.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 dirty="0"/>
              <a:t>Inconsistent/limited engagement of clinical experts in multi-disciplinary team discussions around IO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 dirty="0"/>
              <a:t>Limited continuity of work done by previous partners. 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 dirty="0"/>
              <a:t>Lack of/limited internal expertise in certain </a:t>
            </a:r>
            <a:r>
              <a:rPr lang="en-GB" sz="2400"/>
              <a:t>key institutions</a:t>
            </a:r>
            <a:endParaRPr lang="en-GB" sz="2400" dirty="0"/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 dirty="0"/>
              <a:t>Limited financial capacity to support all digital health priorities</a:t>
            </a:r>
            <a:endParaRPr lang="en-US" sz="2400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3" name="Group 3"/>
          <p:cNvGrpSpPr/>
          <p:nvPr/>
        </p:nvGrpSpPr>
        <p:grpSpPr bwMode="auto">
          <a:xfrm>
            <a:off x="0" y="6682154"/>
            <a:ext cx="12192000" cy="175846"/>
            <a:chOff x="-17" y="18815"/>
            <a:chExt cx="12227" cy="1440"/>
          </a:xfrm>
        </p:grpSpPr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 flipV="1">
              <a:off x="-17" y="18815"/>
              <a:ext cx="3512" cy="14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 flipV="1">
              <a:off x="3480" y="18815"/>
              <a:ext cx="450" cy="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 flipV="1">
              <a:off x="3930" y="18815"/>
              <a:ext cx="8280" cy="144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 flipV="1">
              <a:off x="3931" y="18815"/>
              <a:ext cx="450" cy="14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4F551E3-218B-5455-6BD5-CC6A131FA231}"/>
              </a:ext>
            </a:extLst>
          </p:cNvPr>
          <p:cNvSpPr txBox="1"/>
          <p:nvPr/>
        </p:nvSpPr>
        <p:spPr>
          <a:xfrm>
            <a:off x="7608815" y="6639272"/>
            <a:ext cx="45831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Zambia Digital Health Eco-system Interoperability Landscape</a:t>
            </a:r>
          </a:p>
        </p:txBody>
      </p:sp>
    </p:spTree>
    <p:extLst>
      <p:ext uri="{BB962C8B-B14F-4D97-AF65-F5344CB8AC3E}">
        <p14:creationId xmlns:p14="http://schemas.microsoft.com/office/powerpoint/2010/main" val="163554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5162" y="153216"/>
            <a:ext cx="11074258" cy="1103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>
                <a:solidFill>
                  <a:srgbClr val="002060"/>
                </a:solidFill>
                <a:latin typeface="+mn-lt"/>
              </a:rPr>
              <a:t>Way forward</a:t>
            </a:r>
            <a:endParaRPr lang="en-ZA" sz="3400" b="1" dirty="0">
              <a:solidFill>
                <a:srgbClr val="002060"/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 flipV="1">
            <a:off x="0" y="1175328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6" name="Group 3"/>
          <p:cNvGrpSpPr/>
          <p:nvPr/>
        </p:nvGrpSpPr>
        <p:grpSpPr bwMode="auto">
          <a:xfrm>
            <a:off x="0" y="6682154"/>
            <a:ext cx="12192000" cy="175846"/>
            <a:chOff x="-17" y="18815"/>
            <a:chExt cx="12227" cy="1440"/>
          </a:xfrm>
        </p:grpSpPr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 flipV="1">
              <a:off x="-17" y="18815"/>
              <a:ext cx="3512" cy="14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 flipV="1">
              <a:off x="3480" y="18815"/>
              <a:ext cx="450" cy="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 flipV="1">
              <a:off x="3930" y="18815"/>
              <a:ext cx="8280" cy="144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21" name="Rectangle 5"/>
            <p:cNvSpPr>
              <a:spLocks noChangeArrowheads="1"/>
            </p:cNvSpPr>
            <p:nvPr/>
          </p:nvSpPr>
          <p:spPr bwMode="auto">
            <a:xfrm flipV="1">
              <a:off x="3931" y="18815"/>
              <a:ext cx="450" cy="14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64E9A24-E882-579B-AEBB-8BA95F8770C6}"/>
              </a:ext>
            </a:extLst>
          </p:cNvPr>
          <p:cNvSpPr txBox="1"/>
          <p:nvPr/>
        </p:nvSpPr>
        <p:spPr>
          <a:xfrm>
            <a:off x="7608815" y="6639272"/>
            <a:ext cx="45831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Zambia Digital Health Eco-system Interoperability Landscape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ED02C5E-7741-900E-BD0B-C6CB4EEC0DE3}"/>
              </a:ext>
            </a:extLst>
          </p:cNvPr>
          <p:cNvGrpSpPr/>
          <p:nvPr/>
        </p:nvGrpSpPr>
        <p:grpSpPr>
          <a:xfrm>
            <a:off x="1073711" y="1718503"/>
            <a:ext cx="9631595" cy="4423460"/>
            <a:chOff x="1178187" y="1315818"/>
            <a:chExt cx="9631595" cy="4423460"/>
          </a:xfrm>
        </p:grpSpPr>
        <p:grpSp>
          <p:nvGrpSpPr>
            <p:cNvPr id="8" name="Google Shape;1093;p38">
              <a:extLst>
                <a:ext uri="{FF2B5EF4-FFF2-40B4-BE49-F238E27FC236}">
                  <a16:creationId xmlns:a16="http://schemas.microsoft.com/office/drawing/2014/main" id="{B75C04B5-4EE0-68E8-0EF6-AE3671D5FC7F}"/>
                </a:ext>
              </a:extLst>
            </p:cNvPr>
            <p:cNvGrpSpPr/>
            <p:nvPr/>
          </p:nvGrpSpPr>
          <p:grpSpPr>
            <a:xfrm>
              <a:off x="8690060" y="1315818"/>
              <a:ext cx="2119722" cy="4384338"/>
              <a:chOff x="6419037" y="1392018"/>
              <a:chExt cx="1478878" cy="3058846"/>
            </a:xfrm>
          </p:grpSpPr>
          <p:sp>
            <p:nvSpPr>
              <p:cNvPr id="61" name="Google Shape;1094;p38">
                <a:extLst>
                  <a:ext uri="{FF2B5EF4-FFF2-40B4-BE49-F238E27FC236}">
                    <a16:creationId xmlns:a16="http://schemas.microsoft.com/office/drawing/2014/main" id="{1F0D2250-7825-0C78-2717-9F016A70A442}"/>
                  </a:ext>
                </a:extLst>
              </p:cNvPr>
              <p:cNvSpPr/>
              <p:nvPr/>
            </p:nvSpPr>
            <p:spPr>
              <a:xfrm>
                <a:off x="6521266" y="1494247"/>
                <a:ext cx="1229466" cy="2854373"/>
              </a:xfrm>
              <a:custGeom>
                <a:avLst/>
                <a:gdLst/>
                <a:ahLst/>
                <a:cxnLst/>
                <a:rect l="l" t="t" r="r" b="b"/>
                <a:pathLst>
                  <a:path w="84210" h="195505" extrusionOk="0">
                    <a:moveTo>
                      <a:pt x="42105" y="1"/>
                    </a:moveTo>
                    <a:cubicBezTo>
                      <a:pt x="18889" y="1"/>
                      <a:pt x="1" y="18888"/>
                      <a:pt x="1" y="42104"/>
                    </a:cubicBezTo>
                    <a:lnTo>
                      <a:pt x="1" y="153401"/>
                    </a:lnTo>
                    <a:cubicBezTo>
                      <a:pt x="1" y="176617"/>
                      <a:pt x="18889" y="195505"/>
                      <a:pt x="42105" y="195505"/>
                    </a:cubicBezTo>
                    <a:cubicBezTo>
                      <a:pt x="65321" y="195505"/>
                      <a:pt x="84209" y="176618"/>
                      <a:pt x="84209" y="153401"/>
                    </a:cubicBezTo>
                    <a:lnTo>
                      <a:pt x="84209" y="42104"/>
                    </a:lnTo>
                    <a:cubicBezTo>
                      <a:pt x="84209" y="18888"/>
                      <a:pt x="65321" y="1"/>
                      <a:pt x="42105" y="1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2" name="Google Shape;1095;p38">
                <a:extLst>
                  <a:ext uri="{FF2B5EF4-FFF2-40B4-BE49-F238E27FC236}">
                    <a16:creationId xmlns:a16="http://schemas.microsoft.com/office/drawing/2014/main" id="{66D0D4EC-F8D1-79A4-382F-4B7DE54A9B31}"/>
                  </a:ext>
                </a:extLst>
              </p:cNvPr>
              <p:cNvGrpSpPr/>
              <p:nvPr/>
            </p:nvGrpSpPr>
            <p:grpSpPr>
              <a:xfrm>
                <a:off x="6419037" y="1392018"/>
                <a:ext cx="1478878" cy="3058846"/>
                <a:chOff x="6419037" y="1392018"/>
                <a:chExt cx="1478878" cy="3058846"/>
              </a:xfrm>
            </p:grpSpPr>
            <p:sp>
              <p:nvSpPr>
                <p:cNvPr id="72" name="Google Shape;1096;p38">
                  <a:extLst>
                    <a:ext uri="{FF2B5EF4-FFF2-40B4-BE49-F238E27FC236}">
                      <a16:creationId xmlns:a16="http://schemas.microsoft.com/office/drawing/2014/main" id="{30A2729A-3BB5-67CB-A235-4BA0B1FAD5F7}"/>
                    </a:ext>
                  </a:extLst>
                </p:cNvPr>
                <p:cNvSpPr/>
                <p:nvPr/>
              </p:nvSpPr>
              <p:spPr>
                <a:xfrm>
                  <a:off x="6419037" y="1392018"/>
                  <a:ext cx="1433924" cy="3058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214" h="209510" extrusionOk="0">
                      <a:moveTo>
                        <a:pt x="49107" y="0"/>
                      </a:moveTo>
                      <a:cubicBezTo>
                        <a:pt x="22030" y="0"/>
                        <a:pt x="0" y="22029"/>
                        <a:pt x="0" y="49106"/>
                      </a:cubicBezTo>
                      <a:lnTo>
                        <a:pt x="0" y="160403"/>
                      </a:lnTo>
                      <a:cubicBezTo>
                        <a:pt x="0" y="187480"/>
                        <a:pt x="22030" y="209509"/>
                        <a:pt x="49107" y="209509"/>
                      </a:cubicBezTo>
                      <a:cubicBezTo>
                        <a:pt x="76185" y="209509"/>
                        <a:pt x="98214" y="187480"/>
                        <a:pt x="98214" y="160403"/>
                      </a:cubicBezTo>
                      <a:lnTo>
                        <a:pt x="98214" y="105856"/>
                      </a:lnTo>
                      <a:cubicBezTo>
                        <a:pt x="98214" y="105394"/>
                        <a:pt x="97840" y="105020"/>
                        <a:pt x="97378" y="105020"/>
                      </a:cubicBezTo>
                      <a:cubicBezTo>
                        <a:pt x="96917" y="105020"/>
                        <a:pt x="96543" y="105394"/>
                        <a:pt x="96543" y="105856"/>
                      </a:cubicBezTo>
                      <a:lnTo>
                        <a:pt x="96543" y="160403"/>
                      </a:lnTo>
                      <a:cubicBezTo>
                        <a:pt x="96543" y="186559"/>
                        <a:pt x="75263" y="207838"/>
                        <a:pt x="49107" y="207838"/>
                      </a:cubicBezTo>
                      <a:cubicBezTo>
                        <a:pt x="22951" y="207838"/>
                        <a:pt x="1671" y="186560"/>
                        <a:pt x="1671" y="160403"/>
                      </a:cubicBezTo>
                      <a:lnTo>
                        <a:pt x="1671" y="49106"/>
                      </a:lnTo>
                      <a:cubicBezTo>
                        <a:pt x="1671" y="22951"/>
                        <a:pt x="22952" y="1671"/>
                        <a:pt x="49107" y="1671"/>
                      </a:cubicBezTo>
                      <a:cubicBezTo>
                        <a:pt x="75263" y="1671"/>
                        <a:pt x="96543" y="22951"/>
                        <a:pt x="96543" y="49106"/>
                      </a:cubicBezTo>
                      <a:cubicBezTo>
                        <a:pt x="96543" y="49567"/>
                        <a:pt x="96917" y="49942"/>
                        <a:pt x="97378" y="49942"/>
                      </a:cubicBezTo>
                      <a:cubicBezTo>
                        <a:pt x="97840" y="49942"/>
                        <a:pt x="98214" y="49567"/>
                        <a:pt x="98214" y="49106"/>
                      </a:cubicBezTo>
                      <a:cubicBezTo>
                        <a:pt x="98214" y="22029"/>
                        <a:pt x="76185" y="0"/>
                        <a:pt x="4910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3" name="Google Shape;1097;p38">
                  <a:extLst>
                    <a:ext uri="{FF2B5EF4-FFF2-40B4-BE49-F238E27FC236}">
                      <a16:creationId xmlns:a16="http://schemas.microsoft.com/office/drawing/2014/main" id="{2958031A-5A7E-78B1-0336-A908D6B98F7B}"/>
                    </a:ext>
                  </a:extLst>
                </p:cNvPr>
                <p:cNvSpPr/>
                <p:nvPr/>
              </p:nvSpPr>
              <p:spPr>
                <a:xfrm>
                  <a:off x="7788648" y="2068378"/>
                  <a:ext cx="109266" cy="109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84" h="7485" extrusionOk="0">
                      <a:moveTo>
                        <a:pt x="3742" y="0"/>
                      </a:moveTo>
                      <a:cubicBezTo>
                        <a:pt x="1675" y="0"/>
                        <a:pt x="1" y="1676"/>
                        <a:pt x="1" y="3742"/>
                      </a:cubicBezTo>
                      <a:cubicBezTo>
                        <a:pt x="1" y="5809"/>
                        <a:pt x="1677" y="7484"/>
                        <a:pt x="3742" y="7484"/>
                      </a:cubicBezTo>
                      <a:cubicBezTo>
                        <a:pt x="5808" y="7484"/>
                        <a:pt x="7484" y="5809"/>
                        <a:pt x="7484" y="3742"/>
                      </a:cubicBezTo>
                      <a:cubicBezTo>
                        <a:pt x="7484" y="1676"/>
                        <a:pt x="5809" y="0"/>
                        <a:pt x="374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3" name="Google Shape;1098;p38">
                <a:extLst>
                  <a:ext uri="{FF2B5EF4-FFF2-40B4-BE49-F238E27FC236}">
                    <a16:creationId xmlns:a16="http://schemas.microsoft.com/office/drawing/2014/main" id="{5C0595A2-7DFD-50FE-9A75-CCCCA11FA1E6}"/>
                  </a:ext>
                </a:extLst>
              </p:cNvPr>
              <p:cNvSpPr txBox="1"/>
              <p:nvPr/>
            </p:nvSpPr>
            <p:spPr>
              <a:xfrm>
                <a:off x="6652999" y="2925500"/>
                <a:ext cx="966000" cy="28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algn="ctr"/>
                <a:r>
                  <a:rPr lang="en-US" sz="1600" b="1" dirty="0">
                    <a:latin typeface="Georgia" panose="02040502050405020303" pitchFamily="18" charset="0"/>
                  </a:rPr>
                  <a:t>FHIR</a:t>
                </a:r>
              </a:p>
            </p:txBody>
          </p:sp>
          <p:sp>
            <p:nvSpPr>
              <p:cNvPr id="70" name="Google Shape;1101;p38">
                <a:extLst>
                  <a:ext uri="{FF2B5EF4-FFF2-40B4-BE49-F238E27FC236}">
                    <a16:creationId xmlns:a16="http://schemas.microsoft.com/office/drawing/2014/main" id="{2F694342-1A1A-C7F0-91F0-58A9D4F43F8E}"/>
                  </a:ext>
                </a:extLst>
              </p:cNvPr>
              <p:cNvSpPr/>
              <p:nvPr/>
            </p:nvSpPr>
            <p:spPr>
              <a:xfrm rot="5400000">
                <a:off x="6466618" y="1740928"/>
                <a:ext cx="1352647" cy="1060778"/>
              </a:xfrm>
              <a:custGeom>
                <a:avLst/>
                <a:gdLst/>
                <a:ahLst/>
                <a:cxnLst/>
                <a:rect l="l" t="t" r="r" b="b"/>
                <a:pathLst>
                  <a:path w="92647" h="72656" extrusionOk="0">
                    <a:moveTo>
                      <a:pt x="36329" y="0"/>
                    </a:moveTo>
                    <a:cubicBezTo>
                      <a:pt x="16297" y="0"/>
                      <a:pt x="0" y="16296"/>
                      <a:pt x="0" y="36328"/>
                    </a:cubicBezTo>
                    <a:cubicBezTo>
                      <a:pt x="0" y="56360"/>
                      <a:pt x="16299" y="72656"/>
                      <a:pt x="36329" y="72656"/>
                    </a:cubicBezTo>
                    <a:lnTo>
                      <a:pt x="91812" y="72656"/>
                    </a:lnTo>
                    <a:cubicBezTo>
                      <a:pt x="92273" y="72656"/>
                      <a:pt x="92647" y="72282"/>
                      <a:pt x="92647" y="71820"/>
                    </a:cubicBezTo>
                    <a:cubicBezTo>
                      <a:pt x="92647" y="71359"/>
                      <a:pt x="92273" y="70985"/>
                      <a:pt x="91812" y="70985"/>
                    </a:cubicBezTo>
                    <a:lnTo>
                      <a:pt x="36329" y="70985"/>
                    </a:lnTo>
                    <a:cubicBezTo>
                      <a:pt x="17219" y="70985"/>
                      <a:pt x="1672" y="55438"/>
                      <a:pt x="1672" y="36328"/>
                    </a:cubicBezTo>
                    <a:cubicBezTo>
                      <a:pt x="1672" y="17217"/>
                      <a:pt x="17219" y="1672"/>
                      <a:pt x="36328" y="1672"/>
                    </a:cubicBezTo>
                    <a:cubicBezTo>
                      <a:pt x="55439" y="1672"/>
                      <a:pt x="70985" y="17217"/>
                      <a:pt x="70985" y="36328"/>
                    </a:cubicBezTo>
                    <a:cubicBezTo>
                      <a:pt x="70985" y="36788"/>
                      <a:pt x="71360" y="37163"/>
                      <a:pt x="71820" y="37163"/>
                    </a:cubicBezTo>
                    <a:cubicBezTo>
                      <a:pt x="72283" y="37163"/>
                      <a:pt x="72657" y="36788"/>
                      <a:pt x="72657" y="36328"/>
                    </a:cubicBezTo>
                    <a:cubicBezTo>
                      <a:pt x="72657" y="16297"/>
                      <a:pt x="56360" y="0"/>
                      <a:pt x="3632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6" name="Google Shape;1103;p38">
                <a:extLst>
                  <a:ext uri="{FF2B5EF4-FFF2-40B4-BE49-F238E27FC236}">
                    <a16:creationId xmlns:a16="http://schemas.microsoft.com/office/drawing/2014/main" id="{AD5F4561-3DFE-002A-860F-6283569B2B7E}"/>
                  </a:ext>
                </a:extLst>
              </p:cNvPr>
              <p:cNvGrpSpPr/>
              <p:nvPr/>
            </p:nvGrpSpPr>
            <p:grpSpPr>
              <a:xfrm>
                <a:off x="6937864" y="1964767"/>
                <a:ext cx="370934" cy="367521"/>
                <a:chOff x="-63679950" y="4093450"/>
                <a:chExt cx="320600" cy="317650"/>
              </a:xfrm>
            </p:grpSpPr>
            <p:sp>
              <p:nvSpPr>
                <p:cNvPr id="67" name="Google Shape;1104;p38">
                  <a:extLst>
                    <a:ext uri="{FF2B5EF4-FFF2-40B4-BE49-F238E27FC236}">
                      <a16:creationId xmlns:a16="http://schemas.microsoft.com/office/drawing/2014/main" id="{CCE761B7-1D15-C0C5-4D12-80A1715F6413}"/>
                    </a:ext>
                  </a:extLst>
                </p:cNvPr>
                <p:cNvSpPr/>
                <p:nvPr/>
              </p:nvSpPr>
              <p:spPr>
                <a:xfrm>
                  <a:off x="-63595650" y="4093450"/>
                  <a:ext cx="236300" cy="230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2" h="9217" extrusionOk="0">
                      <a:moveTo>
                        <a:pt x="3387" y="836"/>
                      </a:moveTo>
                      <a:cubicBezTo>
                        <a:pt x="3497" y="836"/>
                        <a:pt x="3607" y="875"/>
                        <a:pt x="3686" y="954"/>
                      </a:cubicBezTo>
                      <a:cubicBezTo>
                        <a:pt x="3844" y="1111"/>
                        <a:pt x="3844" y="1395"/>
                        <a:pt x="3686" y="1553"/>
                      </a:cubicBezTo>
                      <a:lnTo>
                        <a:pt x="1638" y="3600"/>
                      </a:lnTo>
                      <a:cubicBezTo>
                        <a:pt x="1560" y="3679"/>
                        <a:pt x="1449" y="3718"/>
                        <a:pt x="1339" y="3718"/>
                      </a:cubicBezTo>
                      <a:cubicBezTo>
                        <a:pt x="1229" y="3718"/>
                        <a:pt x="1118" y="3679"/>
                        <a:pt x="1040" y="3600"/>
                      </a:cubicBezTo>
                      <a:cubicBezTo>
                        <a:pt x="882" y="3443"/>
                        <a:pt x="882" y="3159"/>
                        <a:pt x="1040" y="3002"/>
                      </a:cubicBezTo>
                      <a:lnTo>
                        <a:pt x="3088" y="954"/>
                      </a:lnTo>
                      <a:cubicBezTo>
                        <a:pt x="3166" y="875"/>
                        <a:pt x="3277" y="836"/>
                        <a:pt x="3387" y="836"/>
                      </a:cubicBezTo>
                      <a:close/>
                      <a:moveTo>
                        <a:pt x="8081" y="5530"/>
                      </a:moveTo>
                      <a:cubicBezTo>
                        <a:pt x="8191" y="5530"/>
                        <a:pt x="8302" y="5569"/>
                        <a:pt x="8380" y="5648"/>
                      </a:cubicBezTo>
                      <a:cubicBezTo>
                        <a:pt x="8538" y="5806"/>
                        <a:pt x="8538" y="6089"/>
                        <a:pt x="8380" y="6247"/>
                      </a:cubicBezTo>
                      <a:lnTo>
                        <a:pt x="6333" y="8295"/>
                      </a:lnTo>
                      <a:cubicBezTo>
                        <a:pt x="6254" y="8358"/>
                        <a:pt x="6143" y="8389"/>
                        <a:pt x="6033" y="8389"/>
                      </a:cubicBezTo>
                      <a:cubicBezTo>
                        <a:pt x="5923" y="8389"/>
                        <a:pt x="5813" y="8358"/>
                        <a:pt x="5734" y="8295"/>
                      </a:cubicBezTo>
                      <a:cubicBezTo>
                        <a:pt x="5576" y="8137"/>
                        <a:pt x="5576" y="7853"/>
                        <a:pt x="5734" y="7696"/>
                      </a:cubicBezTo>
                      <a:lnTo>
                        <a:pt x="7782" y="5648"/>
                      </a:lnTo>
                      <a:cubicBezTo>
                        <a:pt x="7861" y="5569"/>
                        <a:pt x="7971" y="5530"/>
                        <a:pt x="8081" y="5530"/>
                      </a:cubicBezTo>
                      <a:close/>
                      <a:moveTo>
                        <a:pt x="3414" y="1"/>
                      </a:moveTo>
                      <a:cubicBezTo>
                        <a:pt x="3095" y="1"/>
                        <a:pt x="2772" y="119"/>
                        <a:pt x="2520" y="355"/>
                      </a:cubicBezTo>
                      <a:lnTo>
                        <a:pt x="473" y="2403"/>
                      </a:lnTo>
                      <a:cubicBezTo>
                        <a:pt x="0" y="2876"/>
                        <a:pt x="0" y="3663"/>
                        <a:pt x="473" y="4199"/>
                      </a:cubicBezTo>
                      <a:cubicBezTo>
                        <a:pt x="700" y="4406"/>
                        <a:pt x="1008" y="4544"/>
                        <a:pt x="1345" y="4544"/>
                      </a:cubicBezTo>
                      <a:cubicBezTo>
                        <a:pt x="1522" y="4544"/>
                        <a:pt x="1706" y="4506"/>
                        <a:pt x="1890" y="4419"/>
                      </a:cubicBezTo>
                      <a:lnTo>
                        <a:pt x="4915" y="7444"/>
                      </a:lnTo>
                      <a:cubicBezTo>
                        <a:pt x="4663" y="7980"/>
                        <a:pt x="4789" y="8515"/>
                        <a:pt x="5135" y="8862"/>
                      </a:cubicBezTo>
                      <a:cubicBezTo>
                        <a:pt x="5372" y="9098"/>
                        <a:pt x="5687" y="9216"/>
                        <a:pt x="6010" y="9216"/>
                      </a:cubicBezTo>
                      <a:cubicBezTo>
                        <a:pt x="6333" y="9216"/>
                        <a:pt x="6663" y="9098"/>
                        <a:pt x="6931" y="8862"/>
                      </a:cubicBezTo>
                      <a:lnTo>
                        <a:pt x="8979" y="6814"/>
                      </a:lnTo>
                      <a:cubicBezTo>
                        <a:pt x="9452" y="6341"/>
                        <a:pt x="9452" y="5554"/>
                        <a:pt x="8979" y="5050"/>
                      </a:cubicBezTo>
                      <a:cubicBezTo>
                        <a:pt x="8757" y="4828"/>
                        <a:pt x="8445" y="4696"/>
                        <a:pt x="8117" y="4696"/>
                      </a:cubicBezTo>
                      <a:cubicBezTo>
                        <a:pt x="7933" y="4696"/>
                        <a:pt x="7743" y="4738"/>
                        <a:pt x="7561" y="4829"/>
                      </a:cubicBezTo>
                      <a:lnTo>
                        <a:pt x="4505" y="1773"/>
                      </a:lnTo>
                      <a:cubicBezTo>
                        <a:pt x="4757" y="1269"/>
                        <a:pt x="4631" y="733"/>
                        <a:pt x="4285" y="355"/>
                      </a:cubicBezTo>
                      <a:cubicBezTo>
                        <a:pt x="4048" y="119"/>
                        <a:pt x="3733" y="1"/>
                        <a:pt x="3414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8" name="Google Shape;1105;p38">
                  <a:extLst>
                    <a:ext uri="{FF2B5EF4-FFF2-40B4-BE49-F238E27FC236}">
                      <a16:creationId xmlns:a16="http://schemas.microsoft.com/office/drawing/2014/main" id="{631E6364-D1C4-B8A6-279C-AC14F76949F9}"/>
                    </a:ext>
                  </a:extLst>
                </p:cNvPr>
                <p:cNvSpPr/>
                <p:nvPr/>
              </p:nvSpPr>
              <p:spPr>
                <a:xfrm>
                  <a:off x="-63679950" y="4233850"/>
                  <a:ext cx="177250" cy="17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0" h="7090" extrusionOk="0">
                      <a:moveTo>
                        <a:pt x="5325" y="1"/>
                      </a:moveTo>
                      <a:lnTo>
                        <a:pt x="4160" y="1166"/>
                      </a:lnTo>
                      <a:cubicBezTo>
                        <a:pt x="4081" y="1088"/>
                        <a:pt x="3971" y="1048"/>
                        <a:pt x="3860" y="1048"/>
                      </a:cubicBezTo>
                      <a:cubicBezTo>
                        <a:pt x="3750" y="1048"/>
                        <a:pt x="3640" y="1088"/>
                        <a:pt x="3561" y="1166"/>
                      </a:cubicBezTo>
                      <a:lnTo>
                        <a:pt x="474" y="4254"/>
                      </a:lnTo>
                      <a:cubicBezTo>
                        <a:pt x="159" y="4569"/>
                        <a:pt x="1" y="4947"/>
                        <a:pt x="1" y="5419"/>
                      </a:cubicBezTo>
                      <a:cubicBezTo>
                        <a:pt x="1" y="5861"/>
                        <a:pt x="159" y="6302"/>
                        <a:pt x="474" y="6617"/>
                      </a:cubicBezTo>
                      <a:cubicBezTo>
                        <a:pt x="789" y="6932"/>
                        <a:pt x="1214" y="7089"/>
                        <a:pt x="1639" y="7089"/>
                      </a:cubicBezTo>
                      <a:cubicBezTo>
                        <a:pt x="2065" y="7089"/>
                        <a:pt x="2490" y="6932"/>
                        <a:pt x="2805" y="6617"/>
                      </a:cubicBezTo>
                      <a:lnTo>
                        <a:pt x="5892" y="3529"/>
                      </a:lnTo>
                      <a:cubicBezTo>
                        <a:pt x="6081" y="3372"/>
                        <a:pt x="6081" y="3088"/>
                        <a:pt x="5924" y="2931"/>
                      </a:cubicBezTo>
                      <a:lnTo>
                        <a:pt x="7090" y="1765"/>
                      </a:lnTo>
                      <a:lnTo>
                        <a:pt x="5325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9" name="Google Shape;1106;p38">
                  <a:extLst>
                    <a:ext uri="{FF2B5EF4-FFF2-40B4-BE49-F238E27FC236}">
                      <a16:creationId xmlns:a16="http://schemas.microsoft.com/office/drawing/2014/main" id="{5B3CE5BB-BF36-78A0-276E-542BF1BF3DA1}"/>
                    </a:ext>
                  </a:extLst>
                </p:cNvPr>
                <p:cNvSpPr/>
                <p:nvPr/>
              </p:nvSpPr>
              <p:spPr>
                <a:xfrm>
                  <a:off x="-63548400" y="4348850"/>
                  <a:ext cx="185900" cy="62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36" h="2490" extrusionOk="0">
                      <a:moveTo>
                        <a:pt x="2048" y="0"/>
                      </a:moveTo>
                      <a:cubicBezTo>
                        <a:pt x="1355" y="0"/>
                        <a:pt x="819" y="536"/>
                        <a:pt x="819" y="1229"/>
                      </a:cubicBezTo>
                      <a:lnTo>
                        <a:pt x="819" y="1639"/>
                      </a:lnTo>
                      <a:lnTo>
                        <a:pt x="410" y="1639"/>
                      </a:lnTo>
                      <a:cubicBezTo>
                        <a:pt x="189" y="1639"/>
                        <a:pt x="0" y="1859"/>
                        <a:pt x="0" y="2048"/>
                      </a:cubicBezTo>
                      <a:cubicBezTo>
                        <a:pt x="0" y="2269"/>
                        <a:pt x="189" y="2489"/>
                        <a:pt x="410" y="2489"/>
                      </a:cubicBezTo>
                      <a:lnTo>
                        <a:pt x="7026" y="2489"/>
                      </a:lnTo>
                      <a:cubicBezTo>
                        <a:pt x="7278" y="2489"/>
                        <a:pt x="7435" y="2269"/>
                        <a:pt x="7435" y="2048"/>
                      </a:cubicBezTo>
                      <a:cubicBezTo>
                        <a:pt x="7435" y="1859"/>
                        <a:pt x="7246" y="1639"/>
                        <a:pt x="6994" y="1639"/>
                      </a:cubicBezTo>
                      <a:lnTo>
                        <a:pt x="6616" y="1639"/>
                      </a:lnTo>
                      <a:lnTo>
                        <a:pt x="6616" y="1229"/>
                      </a:lnTo>
                      <a:cubicBezTo>
                        <a:pt x="6616" y="536"/>
                        <a:pt x="6049" y="0"/>
                        <a:pt x="5356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9" name="Google Shape;1107;p38">
              <a:extLst>
                <a:ext uri="{FF2B5EF4-FFF2-40B4-BE49-F238E27FC236}">
                  <a16:creationId xmlns:a16="http://schemas.microsoft.com/office/drawing/2014/main" id="{14F0C542-2F16-5FD7-68B3-500B0015FB76}"/>
                </a:ext>
              </a:extLst>
            </p:cNvPr>
            <p:cNvGrpSpPr/>
            <p:nvPr/>
          </p:nvGrpSpPr>
          <p:grpSpPr>
            <a:xfrm>
              <a:off x="1178187" y="1315818"/>
              <a:ext cx="2119721" cy="4384338"/>
              <a:chOff x="1178187" y="1392018"/>
              <a:chExt cx="1478878" cy="3058846"/>
            </a:xfrm>
          </p:grpSpPr>
          <p:sp>
            <p:nvSpPr>
              <p:cNvPr id="48" name="Google Shape;1108;p38">
                <a:extLst>
                  <a:ext uri="{FF2B5EF4-FFF2-40B4-BE49-F238E27FC236}">
                    <a16:creationId xmlns:a16="http://schemas.microsoft.com/office/drawing/2014/main" id="{46E200CF-1AD1-3937-23DE-867DB21FEDE3}"/>
                  </a:ext>
                </a:extLst>
              </p:cNvPr>
              <p:cNvSpPr/>
              <p:nvPr/>
            </p:nvSpPr>
            <p:spPr>
              <a:xfrm>
                <a:off x="1280416" y="1494247"/>
                <a:ext cx="1229466" cy="2854373"/>
              </a:xfrm>
              <a:custGeom>
                <a:avLst/>
                <a:gdLst/>
                <a:ahLst/>
                <a:cxnLst/>
                <a:rect l="l" t="t" r="r" b="b"/>
                <a:pathLst>
                  <a:path w="84210" h="195505" extrusionOk="0">
                    <a:moveTo>
                      <a:pt x="42105" y="1"/>
                    </a:moveTo>
                    <a:cubicBezTo>
                      <a:pt x="18889" y="1"/>
                      <a:pt x="1" y="18888"/>
                      <a:pt x="1" y="42104"/>
                    </a:cubicBezTo>
                    <a:lnTo>
                      <a:pt x="1" y="153401"/>
                    </a:lnTo>
                    <a:cubicBezTo>
                      <a:pt x="1" y="176617"/>
                      <a:pt x="18889" y="195505"/>
                      <a:pt x="42105" y="195505"/>
                    </a:cubicBezTo>
                    <a:cubicBezTo>
                      <a:pt x="65321" y="195505"/>
                      <a:pt x="84209" y="176618"/>
                      <a:pt x="84209" y="153401"/>
                    </a:cubicBezTo>
                    <a:lnTo>
                      <a:pt x="84209" y="42104"/>
                    </a:lnTo>
                    <a:cubicBezTo>
                      <a:pt x="84209" y="18888"/>
                      <a:pt x="65321" y="1"/>
                      <a:pt x="42105" y="1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49" name="Google Shape;1109;p38">
                <a:extLst>
                  <a:ext uri="{FF2B5EF4-FFF2-40B4-BE49-F238E27FC236}">
                    <a16:creationId xmlns:a16="http://schemas.microsoft.com/office/drawing/2014/main" id="{5F2FE2A0-F0EE-B8EF-DABC-B7E666E13EE2}"/>
                  </a:ext>
                </a:extLst>
              </p:cNvPr>
              <p:cNvGrpSpPr/>
              <p:nvPr/>
            </p:nvGrpSpPr>
            <p:grpSpPr>
              <a:xfrm>
                <a:off x="1178187" y="1392018"/>
                <a:ext cx="1478878" cy="3058846"/>
                <a:chOff x="1178187" y="1392018"/>
                <a:chExt cx="1478878" cy="3058846"/>
              </a:xfrm>
            </p:grpSpPr>
            <p:sp>
              <p:nvSpPr>
                <p:cNvPr id="59" name="Google Shape;1110;p38">
                  <a:extLst>
                    <a:ext uri="{FF2B5EF4-FFF2-40B4-BE49-F238E27FC236}">
                      <a16:creationId xmlns:a16="http://schemas.microsoft.com/office/drawing/2014/main" id="{7E8784ED-6404-9C83-EDF6-4D0112650BAC}"/>
                    </a:ext>
                  </a:extLst>
                </p:cNvPr>
                <p:cNvSpPr/>
                <p:nvPr/>
              </p:nvSpPr>
              <p:spPr>
                <a:xfrm>
                  <a:off x="1178187" y="1392018"/>
                  <a:ext cx="1433924" cy="3058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214" h="209510" extrusionOk="0">
                      <a:moveTo>
                        <a:pt x="49107" y="0"/>
                      </a:moveTo>
                      <a:cubicBezTo>
                        <a:pt x="22030" y="0"/>
                        <a:pt x="0" y="22029"/>
                        <a:pt x="0" y="49106"/>
                      </a:cubicBezTo>
                      <a:lnTo>
                        <a:pt x="0" y="160403"/>
                      </a:lnTo>
                      <a:cubicBezTo>
                        <a:pt x="0" y="187480"/>
                        <a:pt x="22030" y="209509"/>
                        <a:pt x="49107" y="209509"/>
                      </a:cubicBezTo>
                      <a:cubicBezTo>
                        <a:pt x="76185" y="209509"/>
                        <a:pt x="98214" y="187480"/>
                        <a:pt x="98214" y="160403"/>
                      </a:cubicBezTo>
                      <a:lnTo>
                        <a:pt x="98214" y="105856"/>
                      </a:lnTo>
                      <a:cubicBezTo>
                        <a:pt x="98214" y="105394"/>
                        <a:pt x="97840" y="105020"/>
                        <a:pt x="97378" y="105020"/>
                      </a:cubicBezTo>
                      <a:cubicBezTo>
                        <a:pt x="96917" y="105020"/>
                        <a:pt x="96543" y="105394"/>
                        <a:pt x="96543" y="105856"/>
                      </a:cubicBezTo>
                      <a:lnTo>
                        <a:pt x="96543" y="160403"/>
                      </a:lnTo>
                      <a:cubicBezTo>
                        <a:pt x="96543" y="186559"/>
                        <a:pt x="75263" y="207838"/>
                        <a:pt x="49107" y="207838"/>
                      </a:cubicBezTo>
                      <a:cubicBezTo>
                        <a:pt x="22951" y="207838"/>
                        <a:pt x="1671" y="186560"/>
                        <a:pt x="1671" y="160403"/>
                      </a:cubicBezTo>
                      <a:lnTo>
                        <a:pt x="1671" y="49106"/>
                      </a:lnTo>
                      <a:cubicBezTo>
                        <a:pt x="1671" y="22951"/>
                        <a:pt x="22952" y="1671"/>
                        <a:pt x="49107" y="1671"/>
                      </a:cubicBezTo>
                      <a:cubicBezTo>
                        <a:pt x="75263" y="1671"/>
                        <a:pt x="96543" y="22951"/>
                        <a:pt x="96543" y="49106"/>
                      </a:cubicBezTo>
                      <a:cubicBezTo>
                        <a:pt x="96543" y="49567"/>
                        <a:pt x="96917" y="49942"/>
                        <a:pt x="97378" y="49942"/>
                      </a:cubicBezTo>
                      <a:cubicBezTo>
                        <a:pt x="97840" y="49942"/>
                        <a:pt x="98214" y="49567"/>
                        <a:pt x="98214" y="49106"/>
                      </a:cubicBezTo>
                      <a:cubicBezTo>
                        <a:pt x="98214" y="22029"/>
                        <a:pt x="76185" y="0"/>
                        <a:pt x="4910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0" name="Google Shape;1111;p38">
                  <a:extLst>
                    <a:ext uri="{FF2B5EF4-FFF2-40B4-BE49-F238E27FC236}">
                      <a16:creationId xmlns:a16="http://schemas.microsoft.com/office/drawing/2014/main" id="{4421ED81-4ABA-5D56-051E-316C46F6CF5A}"/>
                    </a:ext>
                  </a:extLst>
                </p:cNvPr>
                <p:cNvSpPr/>
                <p:nvPr/>
              </p:nvSpPr>
              <p:spPr>
                <a:xfrm>
                  <a:off x="2547798" y="2068378"/>
                  <a:ext cx="109266" cy="109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84" h="7485" extrusionOk="0">
                      <a:moveTo>
                        <a:pt x="3742" y="0"/>
                      </a:moveTo>
                      <a:cubicBezTo>
                        <a:pt x="1675" y="0"/>
                        <a:pt x="1" y="1676"/>
                        <a:pt x="1" y="3742"/>
                      </a:cubicBezTo>
                      <a:cubicBezTo>
                        <a:pt x="1" y="5809"/>
                        <a:pt x="1677" y="7484"/>
                        <a:pt x="3742" y="7484"/>
                      </a:cubicBezTo>
                      <a:cubicBezTo>
                        <a:pt x="5808" y="7484"/>
                        <a:pt x="7484" y="5809"/>
                        <a:pt x="7484" y="3742"/>
                      </a:cubicBezTo>
                      <a:cubicBezTo>
                        <a:pt x="7484" y="1676"/>
                        <a:pt x="5809" y="0"/>
                        <a:pt x="374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57" name="Google Shape;1113;p38">
                <a:extLst>
                  <a:ext uri="{FF2B5EF4-FFF2-40B4-BE49-F238E27FC236}">
                    <a16:creationId xmlns:a16="http://schemas.microsoft.com/office/drawing/2014/main" id="{2C211825-F398-10FD-05C0-1A67C66D4E45}"/>
                  </a:ext>
                </a:extLst>
              </p:cNvPr>
              <p:cNvSpPr/>
              <p:nvPr/>
            </p:nvSpPr>
            <p:spPr>
              <a:xfrm rot="5400000">
                <a:off x="1246291" y="1769719"/>
                <a:ext cx="1352646" cy="1060778"/>
              </a:xfrm>
              <a:custGeom>
                <a:avLst/>
                <a:gdLst/>
                <a:ahLst/>
                <a:cxnLst/>
                <a:rect l="l" t="t" r="r" b="b"/>
                <a:pathLst>
                  <a:path w="92647" h="72656" extrusionOk="0">
                    <a:moveTo>
                      <a:pt x="36329" y="0"/>
                    </a:moveTo>
                    <a:cubicBezTo>
                      <a:pt x="16297" y="0"/>
                      <a:pt x="0" y="16296"/>
                      <a:pt x="0" y="36328"/>
                    </a:cubicBezTo>
                    <a:cubicBezTo>
                      <a:pt x="0" y="56360"/>
                      <a:pt x="16299" y="72656"/>
                      <a:pt x="36329" y="72656"/>
                    </a:cubicBezTo>
                    <a:lnTo>
                      <a:pt x="91812" y="72656"/>
                    </a:lnTo>
                    <a:cubicBezTo>
                      <a:pt x="92273" y="72656"/>
                      <a:pt x="92647" y="72282"/>
                      <a:pt x="92647" y="71820"/>
                    </a:cubicBezTo>
                    <a:cubicBezTo>
                      <a:pt x="92647" y="71359"/>
                      <a:pt x="92273" y="70985"/>
                      <a:pt x="91812" y="70985"/>
                    </a:cubicBezTo>
                    <a:lnTo>
                      <a:pt x="36329" y="70985"/>
                    </a:lnTo>
                    <a:cubicBezTo>
                      <a:pt x="17219" y="70985"/>
                      <a:pt x="1672" y="55438"/>
                      <a:pt x="1672" y="36328"/>
                    </a:cubicBezTo>
                    <a:cubicBezTo>
                      <a:pt x="1672" y="17217"/>
                      <a:pt x="17219" y="1672"/>
                      <a:pt x="36328" y="1672"/>
                    </a:cubicBezTo>
                    <a:cubicBezTo>
                      <a:pt x="55439" y="1672"/>
                      <a:pt x="70985" y="17217"/>
                      <a:pt x="70985" y="36328"/>
                    </a:cubicBezTo>
                    <a:cubicBezTo>
                      <a:pt x="70985" y="36788"/>
                      <a:pt x="71360" y="37163"/>
                      <a:pt x="71820" y="37163"/>
                    </a:cubicBezTo>
                    <a:cubicBezTo>
                      <a:pt x="72283" y="37163"/>
                      <a:pt x="72657" y="36788"/>
                      <a:pt x="72657" y="36328"/>
                    </a:cubicBezTo>
                    <a:cubicBezTo>
                      <a:pt x="72657" y="16297"/>
                      <a:pt x="56360" y="0"/>
                      <a:pt x="363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115;p38">
                <a:extLst>
                  <a:ext uri="{FF2B5EF4-FFF2-40B4-BE49-F238E27FC236}">
                    <a16:creationId xmlns:a16="http://schemas.microsoft.com/office/drawing/2014/main" id="{F9022A9C-A849-8A48-AE21-83EF181803A3}"/>
                  </a:ext>
                </a:extLst>
              </p:cNvPr>
              <p:cNvSpPr txBox="1"/>
              <p:nvPr/>
            </p:nvSpPr>
            <p:spPr>
              <a:xfrm>
                <a:off x="1412149" y="2925500"/>
                <a:ext cx="966000" cy="28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algn="ctr"/>
                <a:r>
                  <a:rPr lang="en-US" sz="1600" b="1" dirty="0">
                    <a:latin typeface="Georgia" panose="02040502050405020303" pitchFamily="18" charset="0"/>
                  </a:rPr>
                  <a:t>Client Registry</a:t>
                </a:r>
              </a:p>
            </p:txBody>
          </p:sp>
        </p:grpSp>
        <p:grpSp>
          <p:nvGrpSpPr>
            <p:cNvPr id="10" name="Google Shape;1121;p38">
              <a:extLst>
                <a:ext uri="{FF2B5EF4-FFF2-40B4-BE49-F238E27FC236}">
                  <a16:creationId xmlns:a16="http://schemas.microsoft.com/office/drawing/2014/main" id="{A2AA0717-63DA-B3FF-6B7E-57ADEBCF8BB5}"/>
                </a:ext>
              </a:extLst>
            </p:cNvPr>
            <p:cNvGrpSpPr/>
            <p:nvPr/>
          </p:nvGrpSpPr>
          <p:grpSpPr>
            <a:xfrm>
              <a:off x="6186100" y="1315818"/>
              <a:ext cx="2119721" cy="4384338"/>
              <a:chOff x="4672087" y="1392018"/>
              <a:chExt cx="1478878" cy="3058846"/>
            </a:xfrm>
          </p:grpSpPr>
          <p:sp>
            <p:nvSpPr>
              <p:cNvPr id="34" name="Google Shape;1122;p38">
                <a:extLst>
                  <a:ext uri="{FF2B5EF4-FFF2-40B4-BE49-F238E27FC236}">
                    <a16:creationId xmlns:a16="http://schemas.microsoft.com/office/drawing/2014/main" id="{DAAFEAFF-2E92-0FE1-62C3-A7114293CEAC}"/>
                  </a:ext>
                </a:extLst>
              </p:cNvPr>
              <p:cNvSpPr/>
              <p:nvPr/>
            </p:nvSpPr>
            <p:spPr>
              <a:xfrm>
                <a:off x="4774316" y="1494247"/>
                <a:ext cx="1229466" cy="2854373"/>
              </a:xfrm>
              <a:custGeom>
                <a:avLst/>
                <a:gdLst/>
                <a:ahLst/>
                <a:cxnLst/>
                <a:rect l="l" t="t" r="r" b="b"/>
                <a:pathLst>
                  <a:path w="84210" h="195505" extrusionOk="0">
                    <a:moveTo>
                      <a:pt x="42105" y="1"/>
                    </a:moveTo>
                    <a:cubicBezTo>
                      <a:pt x="18889" y="1"/>
                      <a:pt x="1" y="18888"/>
                      <a:pt x="1" y="42104"/>
                    </a:cubicBezTo>
                    <a:lnTo>
                      <a:pt x="1" y="153401"/>
                    </a:lnTo>
                    <a:cubicBezTo>
                      <a:pt x="1" y="176617"/>
                      <a:pt x="18889" y="195505"/>
                      <a:pt x="42105" y="195505"/>
                    </a:cubicBezTo>
                    <a:cubicBezTo>
                      <a:pt x="65321" y="195505"/>
                      <a:pt x="84209" y="176618"/>
                      <a:pt x="84209" y="153401"/>
                    </a:cubicBezTo>
                    <a:lnTo>
                      <a:pt x="84209" y="42104"/>
                    </a:lnTo>
                    <a:cubicBezTo>
                      <a:pt x="84209" y="18888"/>
                      <a:pt x="65321" y="1"/>
                      <a:pt x="42105" y="1"/>
                    </a:cubicBez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35" name="Google Shape;1123;p38">
                <a:extLst>
                  <a:ext uri="{FF2B5EF4-FFF2-40B4-BE49-F238E27FC236}">
                    <a16:creationId xmlns:a16="http://schemas.microsoft.com/office/drawing/2014/main" id="{72816E96-034C-4B88-32B0-2C7B6723C597}"/>
                  </a:ext>
                </a:extLst>
              </p:cNvPr>
              <p:cNvGrpSpPr/>
              <p:nvPr/>
            </p:nvGrpSpPr>
            <p:grpSpPr>
              <a:xfrm>
                <a:off x="4672087" y="1392018"/>
                <a:ext cx="1478878" cy="3058846"/>
                <a:chOff x="4672087" y="1392018"/>
                <a:chExt cx="1478878" cy="3058846"/>
              </a:xfrm>
            </p:grpSpPr>
            <p:sp>
              <p:nvSpPr>
                <p:cNvPr id="46" name="Google Shape;1124;p38">
                  <a:extLst>
                    <a:ext uri="{FF2B5EF4-FFF2-40B4-BE49-F238E27FC236}">
                      <a16:creationId xmlns:a16="http://schemas.microsoft.com/office/drawing/2014/main" id="{9B828EBE-E7E2-B78B-D8FD-D25168787CCF}"/>
                    </a:ext>
                  </a:extLst>
                </p:cNvPr>
                <p:cNvSpPr/>
                <p:nvPr/>
              </p:nvSpPr>
              <p:spPr>
                <a:xfrm>
                  <a:off x="4672087" y="1392018"/>
                  <a:ext cx="1433924" cy="30588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214" h="209510" extrusionOk="0">
                      <a:moveTo>
                        <a:pt x="49107" y="0"/>
                      </a:moveTo>
                      <a:cubicBezTo>
                        <a:pt x="22030" y="0"/>
                        <a:pt x="0" y="22029"/>
                        <a:pt x="0" y="49106"/>
                      </a:cubicBezTo>
                      <a:lnTo>
                        <a:pt x="0" y="160403"/>
                      </a:lnTo>
                      <a:cubicBezTo>
                        <a:pt x="0" y="187480"/>
                        <a:pt x="22030" y="209509"/>
                        <a:pt x="49107" y="209509"/>
                      </a:cubicBezTo>
                      <a:cubicBezTo>
                        <a:pt x="76185" y="209509"/>
                        <a:pt x="98214" y="187480"/>
                        <a:pt x="98214" y="160403"/>
                      </a:cubicBezTo>
                      <a:lnTo>
                        <a:pt x="98214" y="105856"/>
                      </a:lnTo>
                      <a:cubicBezTo>
                        <a:pt x="98214" y="105394"/>
                        <a:pt x="97840" y="105020"/>
                        <a:pt x="97378" y="105020"/>
                      </a:cubicBezTo>
                      <a:cubicBezTo>
                        <a:pt x="96917" y="105020"/>
                        <a:pt x="96543" y="105394"/>
                        <a:pt x="96543" y="105856"/>
                      </a:cubicBezTo>
                      <a:lnTo>
                        <a:pt x="96543" y="160403"/>
                      </a:lnTo>
                      <a:cubicBezTo>
                        <a:pt x="96543" y="186559"/>
                        <a:pt x="75263" y="207838"/>
                        <a:pt x="49107" y="207838"/>
                      </a:cubicBezTo>
                      <a:cubicBezTo>
                        <a:pt x="22951" y="207838"/>
                        <a:pt x="1671" y="186560"/>
                        <a:pt x="1671" y="160403"/>
                      </a:cubicBezTo>
                      <a:lnTo>
                        <a:pt x="1671" y="49106"/>
                      </a:lnTo>
                      <a:cubicBezTo>
                        <a:pt x="1671" y="22951"/>
                        <a:pt x="22952" y="1671"/>
                        <a:pt x="49107" y="1671"/>
                      </a:cubicBezTo>
                      <a:cubicBezTo>
                        <a:pt x="75263" y="1671"/>
                        <a:pt x="96543" y="22951"/>
                        <a:pt x="96543" y="49106"/>
                      </a:cubicBezTo>
                      <a:cubicBezTo>
                        <a:pt x="96543" y="49567"/>
                        <a:pt x="96917" y="49942"/>
                        <a:pt x="97378" y="49942"/>
                      </a:cubicBezTo>
                      <a:cubicBezTo>
                        <a:pt x="97840" y="49942"/>
                        <a:pt x="98214" y="49567"/>
                        <a:pt x="98214" y="49106"/>
                      </a:cubicBezTo>
                      <a:cubicBezTo>
                        <a:pt x="98214" y="22029"/>
                        <a:pt x="76185" y="0"/>
                        <a:pt x="49107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7" name="Google Shape;1125;p38">
                  <a:extLst>
                    <a:ext uri="{FF2B5EF4-FFF2-40B4-BE49-F238E27FC236}">
                      <a16:creationId xmlns:a16="http://schemas.microsoft.com/office/drawing/2014/main" id="{4EC9EE02-36F8-4EA5-66FE-1EE2E1671850}"/>
                    </a:ext>
                  </a:extLst>
                </p:cNvPr>
                <p:cNvSpPr/>
                <p:nvPr/>
              </p:nvSpPr>
              <p:spPr>
                <a:xfrm>
                  <a:off x="6041698" y="2068378"/>
                  <a:ext cx="109266" cy="1092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84" h="7485" extrusionOk="0">
                      <a:moveTo>
                        <a:pt x="3742" y="0"/>
                      </a:moveTo>
                      <a:cubicBezTo>
                        <a:pt x="1675" y="0"/>
                        <a:pt x="1" y="1676"/>
                        <a:pt x="1" y="3742"/>
                      </a:cubicBezTo>
                      <a:cubicBezTo>
                        <a:pt x="1" y="5809"/>
                        <a:pt x="1677" y="7484"/>
                        <a:pt x="3742" y="7484"/>
                      </a:cubicBezTo>
                      <a:cubicBezTo>
                        <a:pt x="5808" y="7484"/>
                        <a:pt x="7484" y="5809"/>
                        <a:pt x="7484" y="3742"/>
                      </a:cubicBezTo>
                      <a:cubicBezTo>
                        <a:pt x="7484" y="1676"/>
                        <a:pt x="5809" y="0"/>
                        <a:pt x="3742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4" name="Google Shape;1127;p38">
                <a:extLst>
                  <a:ext uri="{FF2B5EF4-FFF2-40B4-BE49-F238E27FC236}">
                    <a16:creationId xmlns:a16="http://schemas.microsoft.com/office/drawing/2014/main" id="{485C30A5-3013-07D1-A6F1-7B3F71C961A3}"/>
                  </a:ext>
                </a:extLst>
              </p:cNvPr>
              <p:cNvSpPr/>
              <p:nvPr/>
            </p:nvSpPr>
            <p:spPr>
              <a:xfrm rot="5400000">
                <a:off x="4742002" y="1740928"/>
                <a:ext cx="1352646" cy="1060778"/>
              </a:xfrm>
              <a:custGeom>
                <a:avLst/>
                <a:gdLst/>
                <a:ahLst/>
                <a:cxnLst/>
                <a:rect l="l" t="t" r="r" b="b"/>
                <a:pathLst>
                  <a:path w="92647" h="72656" extrusionOk="0">
                    <a:moveTo>
                      <a:pt x="36329" y="0"/>
                    </a:moveTo>
                    <a:cubicBezTo>
                      <a:pt x="16297" y="0"/>
                      <a:pt x="0" y="16296"/>
                      <a:pt x="0" y="36328"/>
                    </a:cubicBezTo>
                    <a:cubicBezTo>
                      <a:pt x="0" y="56360"/>
                      <a:pt x="16299" y="72656"/>
                      <a:pt x="36329" y="72656"/>
                    </a:cubicBezTo>
                    <a:lnTo>
                      <a:pt x="91812" y="72656"/>
                    </a:lnTo>
                    <a:cubicBezTo>
                      <a:pt x="92273" y="72656"/>
                      <a:pt x="92647" y="72282"/>
                      <a:pt x="92647" y="71820"/>
                    </a:cubicBezTo>
                    <a:cubicBezTo>
                      <a:pt x="92647" y="71359"/>
                      <a:pt x="92273" y="70985"/>
                      <a:pt x="91812" y="70985"/>
                    </a:cubicBezTo>
                    <a:lnTo>
                      <a:pt x="36329" y="70985"/>
                    </a:lnTo>
                    <a:cubicBezTo>
                      <a:pt x="17219" y="70985"/>
                      <a:pt x="1672" y="55438"/>
                      <a:pt x="1672" y="36328"/>
                    </a:cubicBezTo>
                    <a:cubicBezTo>
                      <a:pt x="1672" y="17217"/>
                      <a:pt x="17219" y="1672"/>
                      <a:pt x="36328" y="1672"/>
                    </a:cubicBezTo>
                    <a:cubicBezTo>
                      <a:pt x="55439" y="1672"/>
                      <a:pt x="70985" y="17217"/>
                      <a:pt x="70985" y="36328"/>
                    </a:cubicBezTo>
                    <a:cubicBezTo>
                      <a:pt x="70985" y="36788"/>
                      <a:pt x="71360" y="37163"/>
                      <a:pt x="71820" y="37163"/>
                    </a:cubicBezTo>
                    <a:cubicBezTo>
                      <a:pt x="72283" y="37163"/>
                      <a:pt x="72657" y="36788"/>
                      <a:pt x="72657" y="36328"/>
                    </a:cubicBezTo>
                    <a:cubicBezTo>
                      <a:pt x="72657" y="16297"/>
                      <a:pt x="56360" y="0"/>
                      <a:pt x="3632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129;p38">
                <a:extLst>
                  <a:ext uri="{FF2B5EF4-FFF2-40B4-BE49-F238E27FC236}">
                    <a16:creationId xmlns:a16="http://schemas.microsoft.com/office/drawing/2014/main" id="{4379BD2A-2A95-75C0-5A61-6CB1AFAE3B80}"/>
                  </a:ext>
                </a:extLst>
              </p:cNvPr>
              <p:cNvSpPr txBox="1"/>
              <p:nvPr/>
            </p:nvSpPr>
            <p:spPr>
              <a:xfrm>
                <a:off x="4774316" y="2980259"/>
                <a:ext cx="1170933" cy="28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 algn="ctr"/>
                <a:r>
                  <a:rPr lang="en-US" sz="1600" b="1" dirty="0">
                    <a:latin typeface="Georgia" panose="02040502050405020303" pitchFamily="18" charset="0"/>
                  </a:rPr>
                  <a:t>Terminology Services</a:t>
                </a:r>
              </a:p>
            </p:txBody>
          </p:sp>
          <p:grpSp>
            <p:nvGrpSpPr>
              <p:cNvPr id="39" name="Google Shape;1131;p38">
                <a:extLst>
                  <a:ext uri="{FF2B5EF4-FFF2-40B4-BE49-F238E27FC236}">
                    <a16:creationId xmlns:a16="http://schemas.microsoft.com/office/drawing/2014/main" id="{EF5B4102-24BC-1F14-E18E-3D78FD15C55D}"/>
                  </a:ext>
                </a:extLst>
              </p:cNvPr>
              <p:cNvGrpSpPr/>
              <p:nvPr/>
            </p:nvGrpSpPr>
            <p:grpSpPr>
              <a:xfrm>
                <a:off x="5171303" y="1950208"/>
                <a:ext cx="435507" cy="396640"/>
                <a:chOff x="-40378075" y="3267450"/>
                <a:chExt cx="317425" cy="289075"/>
              </a:xfrm>
            </p:grpSpPr>
            <p:sp>
              <p:nvSpPr>
                <p:cNvPr id="40" name="Google Shape;1132;p38">
                  <a:extLst>
                    <a:ext uri="{FF2B5EF4-FFF2-40B4-BE49-F238E27FC236}">
                      <a16:creationId xmlns:a16="http://schemas.microsoft.com/office/drawing/2014/main" id="{89115563-84B5-BD5E-18DA-7E79F4EA3C91}"/>
                    </a:ext>
                  </a:extLst>
                </p:cNvPr>
                <p:cNvSpPr/>
                <p:nvPr/>
              </p:nvSpPr>
              <p:spPr>
                <a:xfrm>
                  <a:off x="-40218975" y="3308400"/>
                  <a:ext cx="158325" cy="248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3" h="9925" extrusionOk="0">
                      <a:moveTo>
                        <a:pt x="4694" y="1"/>
                      </a:moveTo>
                      <a:lnTo>
                        <a:pt x="4694" y="7877"/>
                      </a:lnTo>
                      <a:cubicBezTo>
                        <a:pt x="4694" y="8097"/>
                        <a:pt x="4474" y="8255"/>
                        <a:pt x="4253" y="8255"/>
                      </a:cubicBezTo>
                      <a:cubicBezTo>
                        <a:pt x="2993" y="8255"/>
                        <a:pt x="1638" y="8696"/>
                        <a:pt x="693" y="9452"/>
                      </a:cubicBezTo>
                      <a:cubicBezTo>
                        <a:pt x="536" y="9546"/>
                        <a:pt x="189" y="9925"/>
                        <a:pt x="0" y="9925"/>
                      </a:cubicBezTo>
                      <a:lnTo>
                        <a:pt x="5073" y="9925"/>
                      </a:lnTo>
                      <a:cubicBezTo>
                        <a:pt x="5734" y="9925"/>
                        <a:pt x="6333" y="9357"/>
                        <a:pt x="6333" y="8696"/>
                      </a:cubicBezTo>
                      <a:lnTo>
                        <a:pt x="6333" y="1229"/>
                      </a:lnTo>
                      <a:cubicBezTo>
                        <a:pt x="6333" y="536"/>
                        <a:pt x="5766" y="1"/>
                        <a:pt x="5073" y="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" name="Google Shape;1133;p38">
                  <a:extLst>
                    <a:ext uri="{FF2B5EF4-FFF2-40B4-BE49-F238E27FC236}">
                      <a16:creationId xmlns:a16="http://schemas.microsoft.com/office/drawing/2014/main" id="{49CDB2EA-4F0B-D131-AB63-5BF4D61FC921}"/>
                    </a:ext>
                  </a:extLst>
                </p:cNvPr>
                <p:cNvSpPr/>
                <p:nvPr/>
              </p:nvSpPr>
              <p:spPr>
                <a:xfrm>
                  <a:off x="-40316650" y="3267450"/>
                  <a:ext cx="86675" cy="257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7" h="10303" extrusionOk="0">
                      <a:moveTo>
                        <a:pt x="1" y="0"/>
                      </a:moveTo>
                      <a:lnTo>
                        <a:pt x="1" y="9105"/>
                      </a:lnTo>
                      <a:cubicBezTo>
                        <a:pt x="1166" y="9200"/>
                        <a:pt x="2489" y="9578"/>
                        <a:pt x="3466" y="10302"/>
                      </a:cubicBezTo>
                      <a:lnTo>
                        <a:pt x="3466" y="1197"/>
                      </a:lnTo>
                      <a:cubicBezTo>
                        <a:pt x="2489" y="473"/>
                        <a:pt x="1229" y="95"/>
                        <a:pt x="1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" name="Google Shape;1134;p38">
                  <a:extLst>
                    <a:ext uri="{FF2B5EF4-FFF2-40B4-BE49-F238E27FC236}">
                      <a16:creationId xmlns:a16="http://schemas.microsoft.com/office/drawing/2014/main" id="{51438778-0278-D287-867E-F656E1911146}"/>
                    </a:ext>
                  </a:extLst>
                </p:cNvPr>
                <p:cNvSpPr/>
                <p:nvPr/>
              </p:nvSpPr>
              <p:spPr>
                <a:xfrm>
                  <a:off x="-40209525" y="3267450"/>
                  <a:ext cx="86650" cy="257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6" h="10303" extrusionOk="0">
                      <a:moveTo>
                        <a:pt x="3466" y="0"/>
                      </a:moveTo>
                      <a:cubicBezTo>
                        <a:pt x="2300" y="95"/>
                        <a:pt x="977" y="473"/>
                        <a:pt x="0" y="1197"/>
                      </a:cubicBezTo>
                      <a:lnTo>
                        <a:pt x="0" y="10302"/>
                      </a:lnTo>
                      <a:cubicBezTo>
                        <a:pt x="977" y="9578"/>
                        <a:pt x="2237" y="9200"/>
                        <a:pt x="3466" y="9105"/>
                      </a:cubicBezTo>
                      <a:lnTo>
                        <a:pt x="3466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43" name="Google Shape;1135;p38">
                  <a:extLst>
                    <a:ext uri="{FF2B5EF4-FFF2-40B4-BE49-F238E27FC236}">
                      <a16:creationId xmlns:a16="http://schemas.microsoft.com/office/drawing/2014/main" id="{687B398E-4A6F-C984-59E5-69FC1194E18F}"/>
                    </a:ext>
                  </a:extLst>
                </p:cNvPr>
                <p:cNvSpPr/>
                <p:nvPr/>
              </p:nvSpPr>
              <p:spPr>
                <a:xfrm>
                  <a:off x="-40378075" y="3308400"/>
                  <a:ext cx="157550" cy="248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02" h="9925" extrusionOk="0">
                      <a:moveTo>
                        <a:pt x="1229" y="1"/>
                      </a:moveTo>
                      <a:cubicBezTo>
                        <a:pt x="567" y="1"/>
                        <a:pt x="0" y="536"/>
                        <a:pt x="0" y="1198"/>
                      </a:cubicBezTo>
                      <a:lnTo>
                        <a:pt x="0" y="8664"/>
                      </a:lnTo>
                      <a:cubicBezTo>
                        <a:pt x="32" y="9357"/>
                        <a:pt x="567" y="9925"/>
                        <a:pt x="1229" y="9925"/>
                      </a:cubicBezTo>
                      <a:lnTo>
                        <a:pt x="6301" y="9925"/>
                      </a:lnTo>
                      <a:cubicBezTo>
                        <a:pt x="6112" y="9925"/>
                        <a:pt x="5766" y="9609"/>
                        <a:pt x="5608" y="9452"/>
                      </a:cubicBezTo>
                      <a:cubicBezTo>
                        <a:pt x="4631" y="8664"/>
                        <a:pt x="3277" y="8255"/>
                        <a:pt x="2048" y="8255"/>
                      </a:cubicBezTo>
                      <a:cubicBezTo>
                        <a:pt x="1828" y="8255"/>
                        <a:pt x="1638" y="8066"/>
                        <a:pt x="1638" y="7877"/>
                      </a:cubicBezTo>
                      <a:lnTo>
                        <a:pt x="1638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11" name="Google Shape;1137;p38">
              <a:extLst>
                <a:ext uri="{FF2B5EF4-FFF2-40B4-BE49-F238E27FC236}">
                  <a16:creationId xmlns:a16="http://schemas.microsoft.com/office/drawing/2014/main" id="{1255D627-3E53-21CE-EBB4-F7E9D98776F0}"/>
                </a:ext>
              </a:extLst>
            </p:cNvPr>
            <p:cNvSpPr/>
            <p:nvPr/>
          </p:nvSpPr>
          <p:spPr>
            <a:xfrm>
              <a:off x="3760651" y="1648017"/>
              <a:ext cx="1762231" cy="4091261"/>
            </a:xfrm>
            <a:custGeom>
              <a:avLst/>
              <a:gdLst/>
              <a:ahLst/>
              <a:cxnLst/>
              <a:rect l="l" t="t" r="r" b="b"/>
              <a:pathLst>
                <a:path w="84210" h="195505" extrusionOk="0">
                  <a:moveTo>
                    <a:pt x="42105" y="1"/>
                  </a:moveTo>
                  <a:cubicBezTo>
                    <a:pt x="18889" y="1"/>
                    <a:pt x="1" y="18888"/>
                    <a:pt x="1" y="42104"/>
                  </a:cubicBezTo>
                  <a:lnTo>
                    <a:pt x="1" y="153401"/>
                  </a:lnTo>
                  <a:cubicBezTo>
                    <a:pt x="1" y="176617"/>
                    <a:pt x="18889" y="195505"/>
                    <a:pt x="42105" y="195505"/>
                  </a:cubicBezTo>
                  <a:cubicBezTo>
                    <a:pt x="65321" y="195505"/>
                    <a:pt x="84209" y="176618"/>
                    <a:pt x="84209" y="153401"/>
                  </a:cubicBezTo>
                  <a:lnTo>
                    <a:pt x="84209" y="42104"/>
                  </a:lnTo>
                  <a:cubicBezTo>
                    <a:pt x="84209" y="18888"/>
                    <a:pt x="65321" y="1"/>
                    <a:pt x="42105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2" name="Google Shape;1138;p38">
              <a:extLst>
                <a:ext uri="{FF2B5EF4-FFF2-40B4-BE49-F238E27FC236}">
                  <a16:creationId xmlns:a16="http://schemas.microsoft.com/office/drawing/2014/main" id="{89168EE0-727E-26A7-E667-7086457FCE5E}"/>
                </a:ext>
              </a:extLst>
            </p:cNvPr>
            <p:cNvGrpSpPr/>
            <p:nvPr/>
          </p:nvGrpSpPr>
          <p:grpSpPr>
            <a:xfrm>
              <a:off x="3682144" y="1315818"/>
              <a:ext cx="2119721" cy="4384338"/>
              <a:chOff x="2925137" y="1392018"/>
              <a:chExt cx="1478878" cy="3058846"/>
            </a:xfrm>
          </p:grpSpPr>
          <p:sp>
            <p:nvSpPr>
              <p:cNvPr id="32" name="Google Shape;1139;p38">
                <a:extLst>
                  <a:ext uri="{FF2B5EF4-FFF2-40B4-BE49-F238E27FC236}">
                    <a16:creationId xmlns:a16="http://schemas.microsoft.com/office/drawing/2014/main" id="{A79EB65B-8B7E-DC5B-31C3-F7E849324C83}"/>
                  </a:ext>
                </a:extLst>
              </p:cNvPr>
              <p:cNvSpPr/>
              <p:nvPr/>
            </p:nvSpPr>
            <p:spPr>
              <a:xfrm>
                <a:off x="2925137" y="1392018"/>
                <a:ext cx="1433924" cy="3058846"/>
              </a:xfrm>
              <a:custGeom>
                <a:avLst/>
                <a:gdLst/>
                <a:ahLst/>
                <a:cxnLst/>
                <a:rect l="l" t="t" r="r" b="b"/>
                <a:pathLst>
                  <a:path w="98214" h="209510" extrusionOk="0">
                    <a:moveTo>
                      <a:pt x="49107" y="0"/>
                    </a:moveTo>
                    <a:cubicBezTo>
                      <a:pt x="22030" y="0"/>
                      <a:pt x="0" y="22029"/>
                      <a:pt x="0" y="49106"/>
                    </a:cubicBezTo>
                    <a:lnTo>
                      <a:pt x="0" y="160403"/>
                    </a:lnTo>
                    <a:cubicBezTo>
                      <a:pt x="0" y="187480"/>
                      <a:pt x="22030" y="209509"/>
                      <a:pt x="49107" y="209509"/>
                    </a:cubicBezTo>
                    <a:cubicBezTo>
                      <a:pt x="76185" y="209509"/>
                      <a:pt x="98214" y="187480"/>
                      <a:pt x="98214" y="160403"/>
                    </a:cubicBezTo>
                    <a:lnTo>
                      <a:pt x="98214" y="105856"/>
                    </a:lnTo>
                    <a:cubicBezTo>
                      <a:pt x="98214" y="105394"/>
                      <a:pt x="97840" y="105020"/>
                      <a:pt x="97378" y="105020"/>
                    </a:cubicBezTo>
                    <a:cubicBezTo>
                      <a:pt x="96917" y="105020"/>
                      <a:pt x="96543" y="105394"/>
                      <a:pt x="96543" y="105856"/>
                    </a:cubicBezTo>
                    <a:lnTo>
                      <a:pt x="96543" y="160403"/>
                    </a:lnTo>
                    <a:cubicBezTo>
                      <a:pt x="96543" y="186559"/>
                      <a:pt x="75263" y="207838"/>
                      <a:pt x="49107" y="207838"/>
                    </a:cubicBezTo>
                    <a:cubicBezTo>
                      <a:pt x="22951" y="207838"/>
                      <a:pt x="1671" y="186560"/>
                      <a:pt x="1671" y="160403"/>
                    </a:cubicBezTo>
                    <a:lnTo>
                      <a:pt x="1671" y="49106"/>
                    </a:lnTo>
                    <a:cubicBezTo>
                      <a:pt x="1671" y="22951"/>
                      <a:pt x="22952" y="1671"/>
                      <a:pt x="49107" y="1671"/>
                    </a:cubicBezTo>
                    <a:cubicBezTo>
                      <a:pt x="75263" y="1671"/>
                      <a:pt x="96543" y="22951"/>
                      <a:pt x="96543" y="49106"/>
                    </a:cubicBezTo>
                    <a:cubicBezTo>
                      <a:pt x="96543" y="49567"/>
                      <a:pt x="96917" y="49942"/>
                      <a:pt x="97378" y="49942"/>
                    </a:cubicBezTo>
                    <a:cubicBezTo>
                      <a:pt x="97840" y="49942"/>
                      <a:pt x="98214" y="49567"/>
                      <a:pt x="98214" y="49106"/>
                    </a:cubicBezTo>
                    <a:cubicBezTo>
                      <a:pt x="98214" y="22029"/>
                      <a:pt x="76185" y="0"/>
                      <a:pt x="491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140;p38">
                <a:extLst>
                  <a:ext uri="{FF2B5EF4-FFF2-40B4-BE49-F238E27FC236}">
                    <a16:creationId xmlns:a16="http://schemas.microsoft.com/office/drawing/2014/main" id="{ABA1203A-D487-5FFB-51D9-9094ACBAFC7F}"/>
                  </a:ext>
                </a:extLst>
              </p:cNvPr>
              <p:cNvSpPr/>
              <p:nvPr/>
            </p:nvSpPr>
            <p:spPr>
              <a:xfrm>
                <a:off x="4294748" y="2068378"/>
                <a:ext cx="109266" cy="109281"/>
              </a:xfrm>
              <a:custGeom>
                <a:avLst/>
                <a:gdLst/>
                <a:ahLst/>
                <a:cxnLst/>
                <a:rect l="l" t="t" r="r" b="b"/>
                <a:pathLst>
                  <a:path w="7484" h="7485" extrusionOk="0">
                    <a:moveTo>
                      <a:pt x="3742" y="0"/>
                    </a:moveTo>
                    <a:cubicBezTo>
                      <a:pt x="1675" y="0"/>
                      <a:pt x="1" y="1676"/>
                      <a:pt x="1" y="3742"/>
                    </a:cubicBezTo>
                    <a:cubicBezTo>
                      <a:pt x="1" y="5809"/>
                      <a:pt x="1677" y="7484"/>
                      <a:pt x="3742" y="7484"/>
                    </a:cubicBezTo>
                    <a:cubicBezTo>
                      <a:pt x="5808" y="7484"/>
                      <a:pt x="7484" y="5809"/>
                      <a:pt x="7484" y="3742"/>
                    </a:cubicBezTo>
                    <a:cubicBezTo>
                      <a:pt x="7484" y="1676"/>
                      <a:pt x="5809" y="0"/>
                      <a:pt x="374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30" name="Google Shape;1142;p38">
              <a:extLst>
                <a:ext uri="{FF2B5EF4-FFF2-40B4-BE49-F238E27FC236}">
                  <a16:creationId xmlns:a16="http://schemas.microsoft.com/office/drawing/2014/main" id="{365E669C-428C-A704-03A0-7DACFAF4A074}"/>
                </a:ext>
              </a:extLst>
            </p:cNvPr>
            <p:cNvSpPr/>
            <p:nvPr/>
          </p:nvSpPr>
          <p:spPr>
            <a:xfrm rot="5400000">
              <a:off x="3768976" y="1815922"/>
              <a:ext cx="1938789" cy="1520446"/>
            </a:xfrm>
            <a:custGeom>
              <a:avLst/>
              <a:gdLst/>
              <a:ahLst/>
              <a:cxnLst/>
              <a:rect l="l" t="t" r="r" b="b"/>
              <a:pathLst>
                <a:path w="92647" h="72656" extrusionOk="0">
                  <a:moveTo>
                    <a:pt x="36329" y="0"/>
                  </a:moveTo>
                  <a:cubicBezTo>
                    <a:pt x="16297" y="0"/>
                    <a:pt x="0" y="16296"/>
                    <a:pt x="0" y="36328"/>
                  </a:cubicBezTo>
                  <a:cubicBezTo>
                    <a:pt x="0" y="56360"/>
                    <a:pt x="16299" y="72656"/>
                    <a:pt x="36329" y="72656"/>
                  </a:cubicBezTo>
                  <a:lnTo>
                    <a:pt x="91812" y="72656"/>
                  </a:lnTo>
                  <a:cubicBezTo>
                    <a:pt x="92273" y="72656"/>
                    <a:pt x="92647" y="72282"/>
                    <a:pt x="92647" y="71820"/>
                  </a:cubicBezTo>
                  <a:cubicBezTo>
                    <a:pt x="92647" y="71359"/>
                    <a:pt x="92273" y="70985"/>
                    <a:pt x="91812" y="70985"/>
                  </a:cubicBezTo>
                  <a:lnTo>
                    <a:pt x="36329" y="70985"/>
                  </a:lnTo>
                  <a:cubicBezTo>
                    <a:pt x="17219" y="70985"/>
                    <a:pt x="1672" y="55438"/>
                    <a:pt x="1672" y="36328"/>
                  </a:cubicBezTo>
                  <a:cubicBezTo>
                    <a:pt x="1672" y="17217"/>
                    <a:pt x="17219" y="1672"/>
                    <a:pt x="36328" y="1672"/>
                  </a:cubicBezTo>
                  <a:cubicBezTo>
                    <a:pt x="55439" y="1672"/>
                    <a:pt x="70985" y="17217"/>
                    <a:pt x="70985" y="36328"/>
                  </a:cubicBezTo>
                  <a:cubicBezTo>
                    <a:pt x="70985" y="36788"/>
                    <a:pt x="71360" y="37163"/>
                    <a:pt x="71820" y="37163"/>
                  </a:cubicBezTo>
                  <a:cubicBezTo>
                    <a:pt x="72283" y="37163"/>
                    <a:pt x="72657" y="36788"/>
                    <a:pt x="72657" y="36328"/>
                  </a:cubicBezTo>
                  <a:cubicBezTo>
                    <a:pt x="72657" y="16297"/>
                    <a:pt x="56360" y="0"/>
                    <a:pt x="363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144;p38">
              <a:extLst>
                <a:ext uri="{FF2B5EF4-FFF2-40B4-BE49-F238E27FC236}">
                  <a16:creationId xmlns:a16="http://schemas.microsoft.com/office/drawing/2014/main" id="{EB309CB3-0875-9941-FAEE-04C44F09D956}"/>
                </a:ext>
              </a:extLst>
            </p:cNvPr>
            <p:cNvSpPr txBox="1"/>
            <p:nvPr/>
          </p:nvSpPr>
          <p:spPr>
            <a:xfrm>
              <a:off x="4017488" y="3659525"/>
              <a:ext cx="1384597" cy="4037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en-US" sz="1600" b="1" dirty="0">
                  <a:latin typeface="Georgia" panose="02040502050405020303" pitchFamily="18" charset="0"/>
                </a:rPr>
                <a:t>API Gateway</a:t>
              </a:r>
            </a:p>
          </p:txBody>
        </p:sp>
        <p:grpSp>
          <p:nvGrpSpPr>
            <p:cNvPr id="22" name="Google Shape;1146;p38">
              <a:extLst>
                <a:ext uri="{FF2B5EF4-FFF2-40B4-BE49-F238E27FC236}">
                  <a16:creationId xmlns:a16="http://schemas.microsoft.com/office/drawing/2014/main" id="{991E9C3F-6246-0607-F2CE-1A8E1C421F46}"/>
                </a:ext>
              </a:extLst>
            </p:cNvPr>
            <p:cNvGrpSpPr/>
            <p:nvPr/>
          </p:nvGrpSpPr>
          <p:grpSpPr>
            <a:xfrm>
              <a:off x="4425808" y="2120304"/>
              <a:ext cx="567957" cy="559686"/>
              <a:chOff x="-5254775" y="3631325"/>
              <a:chExt cx="296950" cy="292625"/>
            </a:xfrm>
            <a:solidFill>
              <a:schemeClr val="accent2"/>
            </a:solidFill>
          </p:grpSpPr>
          <p:sp>
            <p:nvSpPr>
              <p:cNvPr id="23" name="Google Shape;1147;p38">
                <a:extLst>
                  <a:ext uri="{FF2B5EF4-FFF2-40B4-BE49-F238E27FC236}">
                    <a16:creationId xmlns:a16="http://schemas.microsoft.com/office/drawing/2014/main" id="{FCA04490-B82B-70C1-2B42-683745E0326A}"/>
                  </a:ext>
                </a:extLst>
              </p:cNvPr>
              <p:cNvSpPr/>
              <p:nvPr/>
            </p:nvSpPr>
            <p:spPr>
              <a:xfrm>
                <a:off x="-5246900" y="3766400"/>
                <a:ext cx="58300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2332" h="2206" extrusionOk="0">
                    <a:moveTo>
                      <a:pt x="1769" y="1"/>
                    </a:moveTo>
                    <a:cubicBezTo>
                      <a:pt x="1639" y="1"/>
                      <a:pt x="1513" y="48"/>
                      <a:pt x="1418" y="142"/>
                    </a:cubicBezTo>
                    <a:lnTo>
                      <a:pt x="189" y="1371"/>
                    </a:lnTo>
                    <a:cubicBezTo>
                      <a:pt x="0" y="1560"/>
                      <a:pt x="0" y="1875"/>
                      <a:pt x="189" y="2064"/>
                    </a:cubicBezTo>
                    <a:cubicBezTo>
                      <a:pt x="300" y="2159"/>
                      <a:pt x="434" y="2206"/>
                      <a:pt x="564" y="2206"/>
                    </a:cubicBezTo>
                    <a:cubicBezTo>
                      <a:pt x="694" y="2206"/>
                      <a:pt x="820" y="2159"/>
                      <a:pt x="914" y="2064"/>
                    </a:cubicBezTo>
                    <a:lnTo>
                      <a:pt x="2143" y="835"/>
                    </a:lnTo>
                    <a:cubicBezTo>
                      <a:pt x="2332" y="646"/>
                      <a:pt x="2332" y="331"/>
                      <a:pt x="2143" y="142"/>
                    </a:cubicBezTo>
                    <a:cubicBezTo>
                      <a:pt x="2033" y="48"/>
                      <a:pt x="1899" y="1"/>
                      <a:pt x="17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148;p38">
                <a:extLst>
                  <a:ext uri="{FF2B5EF4-FFF2-40B4-BE49-F238E27FC236}">
                    <a16:creationId xmlns:a16="http://schemas.microsoft.com/office/drawing/2014/main" id="{189A2A17-7609-5BEC-D221-85AFE3074723}"/>
                  </a:ext>
                </a:extLst>
              </p:cNvPr>
              <p:cNvSpPr/>
              <p:nvPr/>
            </p:nvSpPr>
            <p:spPr>
              <a:xfrm>
                <a:off x="-5216175" y="3795550"/>
                <a:ext cx="58300" cy="55950"/>
              </a:xfrm>
              <a:custGeom>
                <a:avLst/>
                <a:gdLst/>
                <a:ahLst/>
                <a:cxnLst/>
                <a:rect l="l" t="t" r="r" b="b"/>
                <a:pathLst>
                  <a:path w="2332" h="2238" extrusionOk="0">
                    <a:moveTo>
                      <a:pt x="1764" y="0"/>
                    </a:moveTo>
                    <a:cubicBezTo>
                      <a:pt x="1638" y="0"/>
                      <a:pt x="1512" y="47"/>
                      <a:pt x="1418" y="142"/>
                    </a:cubicBezTo>
                    <a:lnTo>
                      <a:pt x="189" y="1371"/>
                    </a:lnTo>
                    <a:cubicBezTo>
                      <a:pt x="0" y="1560"/>
                      <a:pt x="0" y="1875"/>
                      <a:pt x="189" y="2095"/>
                    </a:cubicBezTo>
                    <a:cubicBezTo>
                      <a:pt x="284" y="2190"/>
                      <a:pt x="410" y="2237"/>
                      <a:pt x="540" y="2237"/>
                    </a:cubicBezTo>
                    <a:cubicBezTo>
                      <a:pt x="670" y="2237"/>
                      <a:pt x="804" y="2190"/>
                      <a:pt x="914" y="2095"/>
                    </a:cubicBezTo>
                    <a:lnTo>
                      <a:pt x="2111" y="867"/>
                    </a:lnTo>
                    <a:cubicBezTo>
                      <a:pt x="2332" y="678"/>
                      <a:pt x="2332" y="363"/>
                      <a:pt x="2111" y="142"/>
                    </a:cubicBezTo>
                    <a:cubicBezTo>
                      <a:pt x="2016" y="47"/>
                      <a:pt x="1890" y="0"/>
                      <a:pt x="17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149;p38">
                <a:extLst>
                  <a:ext uri="{FF2B5EF4-FFF2-40B4-BE49-F238E27FC236}">
                    <a16:creationId xmlns:a16="http://schemas.microsoft.com/office/drawing/2014/main" id="{5277AFCF-55BE-4ADE-A4BE-6C5FA262ED67}"/>
                  </a:ext>
                </a:extLst>
              </p:cNvPr>
              <p:cNvSpPr/>
              <p:nvPr/>
            </p:nvSpPr>
            <p:spPr>
              <a:xfrm>
                <a:off x="-5185475" y="3826250"/>
                <a:ext cx="57525" cy="55750"/>
              </a:xfrm>
              <a:custGeom>
                <a:avLst/>
                <a:gdLst/>
                <a:ahLst/>
                <a:cxnLst/>
                <a:rect l="l" t="t" r="r" b="b"/>
                <a:pathLst>
                  <a:path w="2301" h="2230" extrusionOk="0">
                    <a:moveTo>
                      <a:pt x="1765" y="1"/>
                    </a:moveTo>
                    <a:cubicBezTo>
                      <a:pt x="1639" y="1"/>
                      <a:pt x="1513" y="48"/>
                      <a:pt x="1419" y="143"/>
                    </a:cubicBezTo>
                    <a:lnTo>
                      <a:pt x="190" y="1371"/>
                    </a:lnTo>
                    <a:cubicBezTo>
                      <a:pt x="1" y="1560"/>
                      <a:pt x="1" y="1875"/>
                      <a:pt x="190" y="2064"/>
                    </a:cubicBezTo>
                    <a:cubicBezTo>
                      <a:pt x="284" y="2175"/>
                      <a:pt x="410" y="2230"/>
                      <a:pt x="536" y="2230"/>
                    </a:cubicBezTo>
                    <a:cubicBezTo>
                      <a:pt x="662" y="2230"/>
                      <a:pt x="788" y="2175"/>
                      <a:pt x="883" y="2064"/>
                    </a:cubicBezTo>
                    <a:lnTo>
                      <a:pt x="2112" y="836"/>
                    </a:lnTo>
                    <a:cubicBezTo>
                      <a:pt x="2301" y="647"/>
                      <a:pt x="2301" y="332"/>
                      <a:pt x="2112" y="143"/>
                    </a:cubicBezTo>
                    <a:cubicBezTo>
                      <a:pt x="2017" y="48"/>
                      <a:pt x="1891" y="1"/>
                      <a:pt x="17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150;p38">
                <a:extLst>
                  <a:ext uri="{FF2B5EF4-FFF2-40B4-BE49-F238E27FC236}">
                    <a16:creationId xmlns:a16="http://schemas.microsoft.com/office/drawing/2014/main" id="{E313C7C5-1791-9182-5273-E3C0A330D5D6}"/>
                  </a:ext>
                </a:extLst>
              </p:cNvPr>
              <p:cNvSpPr/>
              <p:nvPr/>
            </p:nvSpPr>
            <p:spPr>
              <a:xfrm>
                <a:off x="-5156325" y="3856375"/>
                <a:ext cx="58300" cy="55750"/>
              </a:xfrm>
              <a:custGeom>
                <a:avLst/>
                <a:gdLst/>
                <a:ahLst/>
                <a:cxnLst/>
                <a:rect l="l" t="t" r="r" b="b"/>
                <a:pathLst>
                  <a:path w="2332" h="2230" extrusionOk="0">
                    <a:moveTo>
                      <a:pt x="1781" y="1"/>
                    </a:moveTo>
                    <a:cubicBezTo>
                      <a:pt x="1655" y="1"/>
                      <a:pt x="1529" y="56"/>
                      <a:pt x="1418" y="166"/>
                    </a:cubicBezTo>
                    <a:lnTo>
                      <a:pt x="190" y="1395"/>
                    </a:lnTo>
                    <a:cubicBezTo>
                      <a:pt x="1" y="1584"/>
                      <a:pt x="1" y="1899"/>
                      <a:pt x="190" y="2088"/>
                    </a:cubicBezTo>
                    <a:cubicBezTo>
                      <a:pt x="300" y="2183"/>
                      <a:pt x="442" y="2230"/>
                      <a:pt x="575" y="2230"/>
                    </a:cubicBezTo>
                    <a:cubicBezTo>
                      <a:pt x="709" y="2230"/>
                      <a:pt x="835" y="2183"/>
                      <a:pt x="914" y="2088"/>
                    </a:cubicBezTo>
                    <a:lnTo>
                      <a:pt x="2143" y="859"/>
                    </a:lnTo>
                    <a:cubicBezTo>
                      <a:pt x="2332" y="670"/>
                      <a:pt x="2332" y="355"/>
                      <a:pt x="2143" y="166"/>
                    </a:cubicBezTo>
                    <a:cubicBezTo>
                      <a:pt x="2033" y="56"/>
                      <a:pt x="1907" y="1"/>
                      <a:pt x="1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151;p38">
                <a:extLst>
                  <a:ext uri="{FF2B5EF4-FFF2-40B4-BE49-F238E27FC236}">
                    <a16:creationId xmlns:a16="http://schemas.microsoft.com/office/drawing/2014/main" id="{6CAFD5A7-EB53-6D05-45D8-ABE0F7BF58CF}"/>
                  </a:ext>
                </a:extLst>
              </p:cNvPr>
              <p:cNvSpPr/>
              <p:nvPr/>
            </p:nvSpPr>
            <p:spPr>
              <a:xfrm>
                <a:off x="-5105925" y="3886525"/>
                <a:ext cx="37050" cy="3742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497" extrusionOk="0">
                    <a:moveTo>
                      <a:pt x="662" y="0"/>
                    </a:moveTo>
                    <a:lnTo>
                      <a:pt x="536" y="126"/>
                    </a:lnTo>
                    <a:lnTo>
                      <a:pt x="1" y="756"/>
                    </a:lnTo>
                    <a:lnTo>
                      <a:pt x="599" y="1355"/>
                    </a:lnTo>
                    <a:cubicBezTo>
                      <a:pt x="694" y="1449"/>
                      <a:pt x="820" y="1497"/>
                      <a:pt x="946" y="1497"/>
                    </a:cubicBezTo>
                    <a:cubicBezTo>
                      <a:pt x="1072" y="1497"/>
                      <a:pt x="1198" y="1449"/>
                      <a:pt x="1293" y="1355"/>
                    </a:cubicBezTo>
                    <a:cubicBezTo>
                      <a:pt x="1482" y="1166"/>
                      <a:pt x="1482" y="851"/>
                      <a:pt x="1293" y="662"/>
                    </a:cubicBezTo>
                    <a:lnTo>
                      <a:pt x="66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152;p38">
                <a:extLst>
                  <a:ext uri="{FF2B5EF4-FFF2-40B4-BE49-F238E27FC236}">
                    <a16:creationId xmlns:a16="http://schemas.microsoft.com/office/drawing/2014/main" id="{B8DFE848-8238-EF39-F6B1-CDEC4149748B}"/>
                  </a:ext>
                </a:extLst>
              </p:cNvPr>
              <p:cNvSpPr/>
              <p:nvPr/>
            </p:nvSpPr>
            <p:spPr>
              <a:xfrm>
                <a:off x="-5254775" y="3648050"/>
                <a:ext cx="278050" cy="248325"/>
              </a:xfrm>
              <a:custGeom>
                <a:avLst/>
                <a:gdLst/>
                <a:ahLst/>
                <a:cxnLst/>
                <a:rect l="l" t="t" r="r" b="b"/>
                <a:pathLst>
                  <a:path w="11122" h="9933" extrusionOk="0">
                    <a:moveTo>
                      <a:pt x="4049" y="1"/>
                    </a:moveTo>
                    <a:cubicBezTo>
                      <a:pt x="3781" y="1"/>
                      <a:pt x="3513" y="103"/>
                      <a:pt x="3308" y="308"/>
                    </a:cubicBezTo>
                    <a:lnTo>
                      <a:pt x="410" y="3364"/>
                    </a:lnTo>
                    <a:cubicBezTo>
                      <a:pt x="0" y="3774"/>
                      <a:pt x="0" y="4435"/>
                      <a:pt x="410" y="4813"/>
                    </a:cubicBezTo>
                    <a:lnTo>
                      <a:pt x="631" y="5065"/>
                    </a:lnTo>
                    <a:lnTo>
                      <a:pt x="1198" y="4498"/>
                    </a:lnTo>
                    <a:cubicBezTo>
                      <a:pt x="1454" y="4242"/>
                      <a:pt x="1794" y="4106"/>
                      <a:pt x="2122" y="4106"/>
                    </a:cubicBezTo>
                    <a:cubicBezTo>
                      <a:pt x="2398" y="4106"/>
                      <a:pt x="2666" y="4202"/>
                      <a:pt x="2867" y="4404"/>
                    </a:cubicBezTo>
                    <a:cubicBezTo>
                      <a:pt x="3151" y="4624"/>
                      <a:pt x="3308" y="4971"/>
                      <a:pt x="3277" y="5286"/>
                    </a:cubicBezTo>
                    <a:cubicBezTo>
                      <a:pt x="3592" y="5286"/>
                      <a:pt x="3907" y="5412"/>
                      <a:pt x="4128" y="5664"/>
                    </a:cubicBezTo>
                    <a:cubicBezTo>
                      <a:pt x="4380" y="5884"/>
                      <a:pt x="4506" y="6200"/>
                      <a:pt x="4506" y="6515"/>
                    </a:cubicBezTo>
                    <a:cubicBezTo>
                      <a:pt x="4821" y="6515"/>
                      <a:pt x="5136" y="6641"/>
                      <a:pt x="5356" y="6861"/>
                    </a:cubicBezTo>
                    <a:cubicBezTo>
                      <a:pt x="5608" y="7113"/>
                      <a:pt x="5703" y="7428"/>
                      <a:pt x="5703" y="7743"/>
                    </a:cubicBezTo>
                    <a:cubicBezTo>
                      <a:pt x="6018" y="7743"/>
                      <a:pt x="6364" y="7869"/>
                      <a:pt x="6585" y="8090"/>
                    </a:cubicBezTo>
                    <a:cubicBezTo>
                      <a:pt x="6837" y="8342"/>
                      <a:pt x="6931" y="8657"/>
                      <a:pt x="6931" y="8909"/>
                    </a:cubicBezTo>
                    <a:lnTo>
                      <a:pt x="7814" y="9791"/>
                    </a:lnTo>
                    <a:cubicBezTo>
                      <a:pt x="7908" y="9886"/>
                      <a:pt x="8034" y="9933"/>
                      <a:pt x="8160" y="9933"/>
                    </a:cubicBezTo>
                    <a:cubicBezTo>
                      <a:pt x="8286" y="9933"/>
                      <a:pt x="8412" y="9886"/>
                      <a:pt x="8507" y="9791"/>
                    </a:cubicBezTo>
                    <a:cubicBezTo>
                      <a:pt x="8727" y="9602"/>
                      <a:pt x="8727" y="9287"/>
                      <a:pt x="8507" y="9066"/>
                    </a:cubicBezTo>
                    <a:lnTo>
                      <a:pt x="7656" y="8216"/>
                    </a:lnTo>
                    <a:cubicBezTo>
                      <a:pt x="7530" y="8090"/>
                      <a:pt x="7530" y="7869"/>
                      <a:pt x="7656" y="7743"/>
                    </a:cubicBezTo>
                    <a:cubicBezTo>
                      <a:pt x="7748" y="7596"/>
                      <a:pt x="7851" y="7534"/>
                      <a:pt x="7953" y="7534"/>
                    </a:cubicBezTo>
                    <a:cubicBezTo>
                      <a:pt x="8024" y="7534"/>
                      <a:pt x="8095" y="7565"/>
                      <a:pt x="8160" y="7617"/>
                    </a:cubicBezTo>
                    <a:lnTo>
                      <a:pt x="9011" y="8499"/>
                    </a:lnTo>
                    <a:cubicBezTo>
                      <a:pt x="9121" y="8594"/>
                      <a:pt x="9255" y="8641"/>
                      <a:pt x="9385" y="8641"/>
                    </a:cubicBezTo>
                    <a:cubicBezTo>
                      <a:pt x="9515" y="8641"/>
                      <a:pt x="9641" y="8594"/>
                      <a:pt x="9735" y="8499"/>
                    </a:cubicBezTo>
                    <a:cubicBezTo>
                      <a:pt x="9924" y="8279"/>
                      <a:pt x="9924" y="7964"/>
                      <a:pt x="9735" y="7775"/>
                    </a:cubicBezTo>
                    <a:lnTo>
                      <a:pt x="8853" y="6924"/>
                    </a:lnTo>
                    <a:cubicBezTo>
                      <a:pt x="8759" y="6798"/>
                      <a:pt x="8759" y="6578"/>
                      <a:pt x="8853" y="6452"/>
                    </a:cubicBezTo>
                    <a:cubicBezTo>
                      <a:pt x="8916" y="6389"/>
                      <a:pt x="9011" y="6357"/>
                      <a:pt x="9101" y="6357"/>
                    </a:cubicBezTo>
                    <a:cubicBezTo>
                      <a:pt x="9192" y="6357"/>
                      <a:pt x="9279" y="6389"/>
                      <a:pt x="9326" y="6452"/>
                    </a:cubicBezTo>
                    <a:lnTo>
                      <a:pt x="10208" y="7302"/>
                    </a:lnTo>
                    <a:cubicBezTo>
                      <a:pt x="10303" y="7397"/>
                      <a:pt x="10429" y="7444"/>
                      <a:pt x="10555" y="7444"/>
                    </a:cubicBezTo>
                    <a:cubicBezTo>
                      <a:pt x="10681" y="7444"/>
                      <a:pt x="10807" y="7397"/>
                      <a:pt x="10901" y="7302"/>
                    </a:cubicBezTo>
                    <a:cubicBezTo>
                      <a:pt x="11122" y="7113"/>
                      <a:pt x="11122" y="6798"/>
                      <a:pt x="10901" y="6609"/>
                    </a:cubicBezTo>
                    <a:lnTo>
                      <a:pt x="10334" y="6010"/>
                    </a:lnTo>
                    <a:lnTo>
                      <a:pt x="10208" y="5884"/>
                    </a:lnTo>
                    <a:lnTo>
                      <a:pt x="6931" y="2608"/>
                    </a:lnTo>
                    <a:cubicBezTo>
                      <a:pt x="6884" y="2561"/>
                      <a:pt x="6798" y="2537"/>
                      <a:pt x="6707" y="2537"/>
                    </a:cubicBezTo>
                    <a:cubicBezTo>
                      <a:pt x="6616" y="2537"/>
                      <a:pt x="6522" y="2561"/>
                      <a:pt x="6459" y="2608"/>
                    </a:cubicBezTo>
                    <a:lnTo>
                      <a:pt x="5167" y="3931"/>
                    </a:lnTo>
                    <a:cubicBezTo>
                      <a:pt x="4904" y="4176"/>
                      <a:pt x="4562" y="4308"/>
                      <a:pt x="4229" y="4308"/>
                    </a:cubicBezTo>
                    <a:cubicBezTo>
                      <a:pt x="4004" y="4308"/>
                      <a:pt x="3783" y="4247"/>
                      <a:pt x="3592" y="4120"/>
                    </a:cubicBezTo>
                    <a:cubicBezTo>
                      <a:pt x="2962" y="3679"/>
                      <a:pt x="2930" y="2829"/>
                      <a:pt x="3434" y="2293"/>
                    </a:cubicBezTo>
                    <a:lnTo>
                      <a:pt x="5010" y="529"/>
                    </a:lnTo>
                    <a:lnTo>
                      <a:pt x="4789" y="308"/>
                    </a:lnTo>
                    <a:cubicBezTo>
                      <a:pt x="4584" y="103"/>
                      <a:pt x="4317" y="1"/>
                      <a:pt x="40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153;p38">
                <a:extLst>
                  <a:ext uri="{FF2B5EF4-FFF2-40B4-BE49-F238E27FC236}">
                    <a16:creationId xmlns:a16="http://schemas.microsoft.com/office/drawing/2014/main" id="{41920C2A-CB33-0DE0-78C4-F4151B584008}"/>
                  </a:ext>
                </a:extLst>
              </p:cNvPr>
              <p:cNvSpPr/>
              <p:nvPr/>
            </p:nvSpPr>
            <p:spPr>
              <a:xfrm>
                <a:off x="-5163425" y="3631325"/>
                <a:ext cx="205600" cy="150450"/>
              </a:xfrm>
              <a:custGeom>
                <a:avLst/>
                <a:gdLst/>
                <a:ahLst/>
                <a:cxnLst/>
                <a:rect l="l" t="t" r="r" b="b"/>
                <a:pathLst>
                  <a:path w="8224" h="6018" extrusionOk="0">
                    <a:moveTo>
                      <a:pt x="3699" y="0"/>
                    </a:moveTo>
                    <a:cubicBezTo>
                      <a:pt x="3435" y="0"/>
                      <a:pt x="3167" y="95"/>
                      <a:pt x="2962" y="284"/>
                    </a:cubicBezTo>
                    <a:lnTo>
                      <a:pt x="2364" y="883"/>
                    </a:lnTo>
                    <a:lnTo>
                      <a:pt x="2269" y="1009"/>
                    </a:lnTo>
                    <a:lnTo>
                      <a:pt x="222" y="3245"/>
                    </a:lnTo>
                    <a:cubicBezTo>
                      <a:pt x="1" y="3435"/>
                      <a:pt x="1" y="3781"/>
                      <a:pt x="222" y="3970"/>
                    </a:cubicBezTo>
                    <a:cubicBezTo>
                      <a:pt x="316" y="4065"/>
                      <a:pt x="442" y="4112"/>
                      <a:pt x="568" y="4112"/>
                    </a:cubicBezTo>
                    <a:cubicBezTo>
                      <a:pt x="694" y="4112"/>
                      <a:pt x="820" y="4065"/>
                      <a:pt x="915" y="3970"/>
                    </a:cubicBezTo>
                    <a:lnTo>
                      <a:pt x="2269" y="2615"/>
                    </a:lnTo>
                    <a:cubicBezTo>
                      <a:pt x="2458" y="2426"/>
                      <a:pt x="2718" y="2332"/>
                      <a:pt x="2982" y="2332"/>
                    </a:cubicBezTo>
                    <a:cubicBezTo>
                      <a:pt x="3246" y="2332"/>
                      <a:pt x="3514" y="2426"/>
                      <a:pt x="3719" y="2615"/>
                    </a:cubicBezTo>
                    <a:lnTo>
                      <a:pt x="7090" y="6018"/>
                    </a:lnTo>
                    <a:lnTo>
                      <a:pt x="7814" y="5356"/>
                    </a:lnTo>
                    <a:cubicBezTo>
                      <a:pt x="8224" y="4947"/>
                      <a:pt x="8224" y="4285"/>
                      <a:pt x="7814" y="3876"/>
                    </a:cubicBezTo>
                    <a:lnTo>
                      <a:pt x="4412" y="284"/>
                    </a:lnTo>
                    <a:cubicBezTo>
                      <a:pt x="4223" y="95"/>
                      <a:pt x="3963" y="0"/>
                      <a:pt x="36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4" name="Google Shape;1132;p38">
            <a:extLst>
              <a:ext uri="{FF2B5EF4-FFF2-40B4-BE49-F238E27FC236}">
                <a16:creationId xmlns:a16="http://schemas.microsoft.com/office/drawing/2014/main" id="{700C9442-AA0B-3C46-1470-0FAFFC684FAF}"/>
              </a:ext>
            </a:extLst>
          </p:cNvPr>
          <p:cNvSpPr/>
          <p:nvPr/>
        </p:nvSpPr>
        <p:spPr>
          <a:xfrm>
            <a:off x="2122138" y="2572077"/>
            <a:ext cx="311351" cy="487981"/>
          </a:xfrm>
          <a:custGeom>
            <a:avLst/>
            <a:gdLst/>
            <a:ahLst/>
            <a:cxnLst/>
            <a:rect l="l" t="t" r="r" b="b"/>
            <a:pathLst>
              <a:path w="6333" h="9925" extrusionOk="0">
                <a:moveTo>
                  <a:pt x="4694" y="1"/>
                </a:moveTo>
                <a:lnTo>
                  <a:pt x="4694" y="7877"/>
                </a:lnTo>
                <a:cubicBezTo>
                  <a:pt x="4694" y="8097"/>
                  <a:pt x="4474" y="8255"/>
                  <a:pt x="4253" y="8255"/>
                </a:cubicBezTo>
                <a:cubicBezTo>
                  <a:pt x="2993" y="8255"/>
                  <a:pt x="1638" y="8696"/>
                  <a:pt x="693" y="9452"/>
                </a:cubicBezTo>
                <a:cubicBezTo>
                  <a:pt x="536" y="9546"/>
                  <a:pt x="189" y="9925"/>
                  <a:pt x="0" y="9925"/>
                </a:cubicBezTo>
                <a:lnTo>
                  <a:pt x="5073" y="9925"/>
                </a:lnTo>
                <a:cubicBezTo>
                  <a:pt x="5734" y="9925"/>
                  <a:pt x="6333" y="9357"/>
                  <a:pt x="6333" y="8696"/>
                </a:cubicBezTo>
                <a:lnTo>
                  <a:pt x="6333" y="1229"/>
                </a:lnTo>
                <a:cubicBezTo>
                  <a:pt x="6333" y="536"/>
                  <a:pt x="5766" y="1"/>
                  <a:pt x="507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1133;p38">
            <a:extLst>
              <a:ext uri="{FF2B5EF4-FFF2-40B4-BE49-F238E27FC236}">
                <a16:creationId xmlns:a16="http://schemas.microsoft.com/office/drawing/2014/main" id="{FA47CDC4-C7C2-8982-F99D-BFD25854649B}"/>
              </a:ext>
            </a:extLst>
          </p:cNvPr>
          <p:cNvSpPr/>
          <p:nvPr/>
        </p:nvSpPr>
        <p:spPr>
          <a:xfrm>
            <a:off x="1930057" y="2491542"/>
            <a:ext cx="170449" cy="506566"/>
          </a:xfrm>
          <a:custGeom>
            <a:avLst/>
            <a:gdLst/>
            <a:ahLst/>
            <a:cxnLst/>
            <a:rect l="l" t="t" r="r" b="b"/>
            <a:pathLst>
              <a:path w="3467" h="10303" extrusionOk="0">
                <a:moveTo>
                  <a:pt x="1" y="0"/>
                </a:moveTo>
                <a:lnTo>
                  <a:pt x="1" y="9105"/>
                </a:lnTo>
                <a:cubicBezTo>
                  <a:pt x="1166" y="9200"/>
                  <a:pt x="2489" y="9578"/>
                  <a:pt x="3466" y="10302"/>
                </a:cubicBezTo>
                <a:lnTo>
                  <a:pt x="3466" y="1197"/>
                </a:lnTo>
                <a:cubicBezTo>
                  <a:pt x="2489" y="473"/>
                  <a:pt x="1229" y="95"/>
                  <a:pt x="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1134;p38">
            <a:extLst>
              <a:ext uri="{FF2B5EF4-FFF2-40B4-BE49-F238E27FC236}">
                <a16:creationId xmlns:a16="http://schemas.microsoft.com/office/drawing/2014/main" id="{B24C5059-05B2-5507-C139-3ADA8F3577F0}"/>
              </a:ext>
            </a:extLst>
          </p:cNvPr>
          <p:cNvSpPr/>
          <p:nvPr/>
        </p:nvSpPr>
        <p:spPr>
          <a:xfrm>
            <a:off x="2140722" y="2491542"/>
            <a:ext cx="170400" cy="506566"/>
          </a:xfrm>
          <a:custGeom>
            <a:avLst/>
            <a:gdLst/>
            <a:ahLst/>
            <a:cxnLst/>
            <a:rect l="l" t="t" r="r" b="b"/>
            <a:pathLst>
              <a:path w="3466" h="10303" extrusionOk="0">
                <a:moveTo>
                  <a:pt x="3466" y="0"/>
                </a:moveTo>
                <a:cubicBezTo>
                  <a:pt x="2300" y="95"/>
                  <a:pt x="977" y="473"/>
                  <a:pt x="0" y="1197"/>
                </a:cubicBezTo>
                <a:lnTo>
                  <a:pt x="0" y="10302"/>
                </a:lnTo>
                <a:cubicBezTo>
                  <a:pt x="977" y="9578"/>
                  <a:pt x="2237" y="9200"/>
                  <a:pt x="3466" y="9105"/>
                </a:cubicBezTo>
                <a:lnTo>
                  <a:pt x="34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1135;p38">
            <a:extLst>
              <a:ext uri="{FF2B5EF4-FFF2-40B4-BE49-F238E27FC236}">
                <a16:creationId xmlns:a16="http://schemas.microsoft.com/office/drawing/2014/main" id="{7EADC593-9BB0-F997-CFDB-BEF2A3853BF4}"/>
              </a:ext>
            </a:extLst>
          </p:cNvPr>
          <p:cNvSpPr/>
          <p:nvPr/>
        </p:nvSpPr>
        <p:spPr>
          <a:xfrm>
            <a:off x="1809263" y="2572077"/>
            <a:ext cx="309827" cy="487981"/>
          </a:xfrm>
          <a:custGeom>
            <a:avLst/>
            <a:gdLst/>
            <a:ahLst/>
            <a:cxnLst/>
            <a:rect l="l" t="t" r="r" b="b"/>
            <a:pathLst>
              <a:path w="6302" h="9925" extrusionOk="0">
                <a:moveTo>
                  <a:pt x="1229" y="1"/>
                </a:moveTo>
                <a:cubicBezTo>
                  <a:pt x="567" y="1"/>
                  <a:pt x="0" y="536"/>
                  <a:pt x="0" y="1198"/>
                </a:cubicBezTo>
                <a:lnTo>
                  <a:pt x="0" y="8664"/>
                </a:lnTo>
                <a:cubicBezTo>
                  <a:pt x="32" y="9357"/>
                  <a:pt x="567" y="9925"/>
                  <a:pt x="1229" y="9925"/>
                </a:cubicBezTo>
                <a:lnTo>
                  <a:pt x="6301" y="9925"/>
                </a:lnTo>
                <a:cubicBezTo>
                  <a:pt x="6112" y="9925"/>
                  <a:pt x="5766" y="9609"/>
                  <a:pt x="5608" y="9452"/>
                </a:cubicBezTo>
                <a:cubicBezTo>
                  <a:pt x="4631" y="8664"/>
                  <a:pt x="3277" y="8255"/>
                  <a:pt x="2048" y="8255"/>
                </a:cubicBezTo>
                <a:cubicBezTo>
                  <a:pt x="1828" y="8255"/>
                  <a:pt x="1638" y="8066"/>
                  <a:pt x="1638" y="7877"/>
                </a:cubicBezTo>
                <a:lnTo>
                  <a:pt x="1638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12660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7221"/>
          </a:xfrm>
        </p:spPr>
        <p:txBody>
          <a:bodyPr>
            <a:normAutofit/>
          </a:bodyPr>
          <a:lstStyle/>
          <a:p>
            <a:r>
              <a:rPr lang="en-US" sz="3400" b="1" dirty="0">
                <a:solidFill>
                  <a:srgbClr val="002060"/>
                </a:solidFill>
                <a:latin typeface="+mn-lt"/>
              </a:rPr>
              <a:t>Way forward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4480"/>
            <a:ext cx="10515600" cy="4373845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 dirty="0"/>
              <a:t>Implement the shared Health Record by enabling data exchange between several systems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GB" sz="2400"/>
              <a:t>Leverage open-source (Global Goods) Solutions 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US" sz="2400" dirty="0"/>
              <a:t>Establishing a Common Data Pipeline Architecture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US" sz="2400" dirty="0"/>
              <a:t>Leverage more Government funding for Digital Health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r>
              <a:rPr lang="en-US" sz="2400" dirty="0"/>
              <a:t>Collaborate with Global community to build capacity</a:t>
            </a:r>
          </a:p>
          <a:p>
            <a:pPr algn="just">
              <a:lnSpc>
                <a:spcPct val="100000"/>
              </a:lnSpc>
              <a:spcAft>
                <a:spcPts val="800"/>
              </a:spcAft>
            </a:pPr>
            <a:endParaRPr lang="en-GB" sz="2400" dirty="0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3" name="Group 3"/>
          <p:cNvGrpSpPr/>
          <p:nvPr/>
        </p:nvGrpSpPr>
        <p:grpSpPr bwMode="auto">
          <a:xfrm>
            <a:off x="0" y="6682154"/>
            <a:ext cx="12192000" cy="175846"/>
            <a:chOff x="-17" y="18815"/>
            <a:chExt cx="12227" cy="1440"/>
          </a:xfrm>
        </p:grpSpPr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 flipV="1">
              <a:off x="-17" y="18815"/>
              <a:ext cx="3512" cy="14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 flipV="1">
              <a:off x="3480" y="18815"/>
              <a:ext cx="450" cy="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 flipV="1">
              <a:off x="3930" y="18815"/>
              <a:ext cx="8280" cy="144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 flipV="1">
              <a:off x="3931" y="18815"/>
              <a:ext cx="450" cy="14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4F551E3-218B-5455-6BD5-CC6A131FA231}"/>
              </a:ext>
            </a:extLst>
          </p:cNvPr>
          <p:cNvSpPr txBox="1"/>
          <p:nvPr/>
        </p:nvSpPr>
        <p:spPr>
          <a:xfrm>
            <a:off x="7608815" y="6639272"/>
            <a:ext cx="45831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Zambia Digital Health Eco-system Interoperability Landscape</a:t>
            </a:r>
          </a:p>
        </p:txBody>
      </p:sp>
    </p:spTree>
    <p:extLst>
      <p:ext uri="{BB962C8B-B14F-4D97-AF65-F5344CB8AC3E}">
        <p14:creationId xmlns:p14="http://schemas.microsoft.com/office/powerpoint/2010/main" val="3536180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034" y="328806"/>
            <a:ext cx="10515600" cy="1325563"/>
          </a:xfrm>
        </p:spPr>
        <p:txBody>
          <a:bodyPr>
            <a:normAutofit/>
          </a:bodyPr>
          <a:lstStyle/>
          <a:p>
            <a:r>
              <a:rPr lang="en-ZA" sz="3400" b="1" dirty="0">
                <a:solidFill>
                  <a:srgbClr val="002060"/>
                </a:solidFill>
                <a:latin typeface="+mn-lt"/>
              </a:rPr>
              <a:t>Acknowledgements</a:t>
            </a:r>
            <a:endParaRPr lang="en-US" sz="3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3" name="Group 3"/>
          <p:cNvGrpSpPr/>
          <p:nvPr/>
        </p:nvGrpSpPr>
        <p:grpSpPr bwMode="auto">
          <a:xfrm>
            <a:off x="0" y="6682154"/>
            <a:ext cx="12192000" cy="175846"/>
            <a:chOff x="-17" y="18815"/>
            <a:chExt cx="12227" cy="1440"/>
          </a:xfrm>
        </p:grpSpPr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 flipV="1">
              <a:off x="-17" y="18815"/>
              <a:ext cx="3512" cy="14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 flipV="1">
              <a:off x="3480" y="18815"/>
              <a:ext cx="450" cy="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 flipV="1">
              <a:off x="3930" y="18815"/>
              <a:ext cx="8280" cy="144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 flipV="1">
              <a:off x="3931" y="18815"/>
              <a:ext cx="450" cy="14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48025913-14A1-0A9F-223C-C6D27A692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243" y="1654021"/>
            <a:ext cx="1401258" cy="14711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CA96B4-58C4-D3A7-269F-ABF4276CC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089" y="1841894"/>
            <a:ext cx="1683745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F5B63F-6343-D52E-F5C4-EAB9787359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090" y="1668183"/>
            <a:ext cx="1227647" cy="1421486"/>
          </a:xfrm>
          <a:prstGeom prst="rect">
            <a:avLst/>
          </a:prstGeom>
        </p:spPr>
      </p:pic>
      <p:pic>
        <p:nvPicPr>
          <p:cNvPr id="3" name="IMH sample logo">
            <a:extLst>
              <a:ext uri="{FF2B5EF4-FFF2-40B4-BE49-F238E27FC236}">
                <a16:creationId xmlns:a16="http://schemas.microsoft.com/office/drawing/2014/main" id="{B82121AE-B0BE-0A44-D98C-F938C4EF1F04}"/>
              </a:ext>
            </a:extLst>
          </p:cNvPr>
          <p:cNvPicPr/>
          <p:nvPr/>
        </p:nvPicPr>
        <p:blipFill rotWithShape="1">
          <a:blip r:embed="rId5"/>
          <a:stretch>
            <a:fillRect/>
          </a:stretch>
        </p:blipFill>
        <p:spPr>
          <a:xfrm>
            <a:off x="4457453" y="5036160"/>
            <a:ext cx="1962614" cy="746203"/>
          </a:xfrm>
          <a:prstGeom prst="rect">
            <a:avLst/>
          </a:prstGeom>
        </p:spPr>
      </p:pic>
      <p:pic>
        <p:nvPicPr>
          <p:cNvPr id="5" name="Picture 4" descr="A blue and green logo&#10;&#10;Description automatically generated">
            <a:extLst>
              <a:ext uri="{FF2B5EF4-FFF2-40B4-BE49-F238E27FC236}">
                <a16:creationId xmlns:a16="http://schemas.microsoft.com/office/drawing/2014/main" id="{B87792B0-3E1B-94F0-D12A-E9E7BCAEE65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8" t="22667" r="15669" b="22797"/>
          <a:stretch/>
        </p:blipFill>
        <p:spPr>
          <a:xfrm>
            <a:off x="7058463" y="4877624"/>
            <a:ext cx="1436167" cy="1114865"/>
          </a:xfrm>
          <a:prstGeom prst="rect">
            <a:avLst/>
          </a:prstGeom>
        </p:spPr>
      </p:pic>
      <p:pic>
        <p:nvPicPr>
          <p:cNvPr id="19" name="Picture 18" descr="A logo with green and black text">
            <a:extLst>
              <a:ext uri="{FF2B5EF4-FFF2-40B4-BE49-F238E27FC236}">
                <a16:creationId xmlns:a16="http://schemas.microsoft.com/office/drawing/2014/main" id="{843956C7-C64E-2714-C44B-D0058EF2718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026" y="4672423"/>
            <a:ext cx="2472861" cy="155983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7A51507-A05A-122C-922F-B20062C3062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012" y="1994540"/>
            <a:ext cx="2910875" cy="941819"/>
          </a:xfrm>
          <a:prstGeom prst="rect">
            <a:avLst/>
          </a:prstGeom>
        </p:spPr>
      </p:pic>
      <p:pic>
        <p:nvPicPr>
          <p:cNvPr id="23" name="Picture 22" descr="A group of people with a blue circle&#10;&#10;Description automatically generated">
            <a:extLst>
              <a:ext uri="{FF2B5EF4-FFF2-40B4-BE49-F238E27FC236}">
                <a16:creationId xmlns:a16="http://schemas.microsoft.com/office/drawing/2014/main" id="{14AC64F4-2057-7C02-0794-3DAD514AA5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40" y="5061954"/>
            <a:ext cx="3680138" cy="746203"/>
          </a:xfrm>
          <a:prstGeom prst="rect">
            <a:avLst/>
          </a:prstGeom>
        </p:spPr>
      </p:pic>
      <p:pic>
        <p:nvPicPr>
          <p:cNvPr id="25" name="Picture 24" descr="A close up of logos&#10;&#10;Description automatically generated">
            <a:extLst>
              <a:ext uri="{FF2B5EF4-FFF2-40B4-BE49-F238E27FC236}">
                <a16:creationId xmlns:a16="http://schemas.microsoft.com/office/drawing/2014/main" id="{7B145FB7-DCA3-47F3-DA23-A1615D6A47D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6096000" y="1642866"/>
            <a:ext cx="2248909" cy="15970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70FDFC-6E34-8D20-3CD0-E050656DF3A9}"/>
              </a:ext>
            </a:extLst>
          </p:cNvPr>
          <p:cNvSpPr txBox="1"/>
          <p:nvPr/>
        </p:nvSpPr>
        <p:spPr>
          <a:xfrm>
            <a:off x="7608815" y="6639272"/>
            <a:ext cx="45831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Zambia Digital Health Eco-system Interoperability Landscape</a:t>
            </a:r>
          </a:p>
        </p:txBody>
      </p:sp>
    </p:spTree>
    <p:extLst>
      <p:ext uri="{BB962C8B-B14F-4D97-AF65-F5344CB8AC3E}">
        <p14:creationId xmlns:p14="http://schemas.microsoft.com/office/powerpoint/2010/main" val="1021596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074405"/>
          </a:xfrm>
        </p:spPr>
        <p:txBody>
          <a:bodyPr>
            <a:normAutofit/>
          </a:bodyPr>
          <a:lstStyle/>
          <a:p>
            <a:pPr algn="ctr">
              <a:buSzPct val="150000"/>
            </a:pPr>
            <a:r>
              <a:rPr lang="en-US" sz="3400" b="1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Thank you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3" name="Group 3"/>
          <p:cNvGrpSpPr/>
          <p:nvPr/>
        </p:nvGrpSpPr>
        <p:grpSpPr bwMode="auto">
          <a:xfrm>
            <a:off x="0" y="6682154"/>
            <a:ext cx="12192000" cy="175846"/>
            <a:chOff x="-17" y="18815"/>
            <a:chExt cx="12227" cy="1440"/>
          </a:xfrm>
        </p:grpSpPr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 flipV="1">
              <a:off x="-17" y="18815"/>
              <a:ext cx="3512" cy="14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 flipV="1">
              <a:off x="3480" y="18815"/>
              <a:ext cx="450" cy="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 flipV="1">
              <a:off x="3930" y="18815"/>
              <a:ext cx="8280" cy="144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 flipV="1">
              <a:off x="3931" y="18815"/>
              <a:ext cx="450" cy="14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18" y="575867"/>
            <a:ext cx="11596382" cy="881148"/>
          </a:xfr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400" b="1" dirty="0">
                <a:solidFill>
                  <a:srgbClr val="002060"/>
                </a:solidFill>
              </a:rPr>
              <a:t>Background</a:t>
            </a:r>
            <a:endParaRPr lang="en-ZA" sz="3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182" y="1310405"/>
            <a:ext cx="11042200" cy="5315012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US" sz="2400" dirty="0">
                <a:sym typeface="+mn-ea"/>
              </a:rPr>
              <a:t>Zambia has implemented various digital solutions in response to health sector needs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ym typeface="+mn-ea"/>
              </a:rPr>
              <a:t>EHR – SmartCare (Legacy, Plus and Pro)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ym typeface="+mn-ea"/>
              </a:rPr>
              <a:t>LIS – DISA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ym typeface="+mn-ea"/>
              </a:rPr>
              <a:t>LMIS – eLMIS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ym typeface="+mn-ea"/>
              </a:rPr>
              <a:t>Immunization Registry – ZEIR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ym typeface="+mn-ea"/>
              </a:rPr>
              <a:t>Covid Immunization – COVAX Register</a:t>
            </a:r>
          </a:p>
          <a:p>
            <a:pPr algn="just">
              <a:lnSpc>
                <a:spcPct val="100000"/>
              </a:lnSpc>
            </a:pPr>
            <a:r>
              <a:rPr lang="en-US" sz="2400" dirty="0">
                <a:sym typeface="+mn-ea"/>
              </a:rPr>
              <a:t>However, implementation of these solutions has been done in SILOs</a:t>
            </a:r>
          </a:p>
          <a:p>
            <a:pPr algn="just">
              <a:lnSpc>
                <a:spcPct val="100000"/>
              </a:lnSpc>
            </a:pPr>
            <a:r>
              <a:rPr lang="en-US" sz="2400" dirty="0">
                <a:sym typeface="+mn-ea"/>
              </a:rPr>
              <a:t>This led to a fragmented digital health eco-system with multiple systems that can’t speak to each other</a:t>
            </a:r>
          </a:p>
          <a:p>
            <a:pPr algn="just">
              <a:lnSpc>
                <a:spcPct val="100000"/>
              </a:lnSpc>
            </a:pPr>
            <a:r>
              <a:rPr lang="en-US" sz="2400" dirty="0">
                <a:sym typeface="+mn-ea"/>
              </a:rPr>
              <a:t>Many clients have also been duplicated across the various systems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200" dirty="0">
              <a:sym typeface="+mn-ea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0" y="6639272"/>
            <a:ext cx="12192000" cy="253916"/>
            <a:chOff x="0" y="6639272"/>
            <a:chExt cx="12192000" cy="253916"/>
          </a:xfrm>
        </p:grpSpPr>
        <p:grpSp>
          <p:nvGrpSpPr>
            <p:cNvPr id="13" name="Group 3"/>
            <p:cNvGrpSpPr/>
            <p:nvPr/>
          </p:nvGrpSpPr>
          <p:grpSpPr bwMode="auto">
            <a:xfrm>
              <a:off x="0" y="6682154"/>
              <a:ext cx="12192000" cy="175846"/>
              <a:chOff x="-17" y="18815"/>
              <a:chExt cx="12227" cy="1440"/>
            </a:xfrm>
          </p:grpSpPr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 flipV="1">
                <a:off x="-17" y="18815"/>
                <a:ext cx="3512" cy="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 flipV="1">
                <a:off x="3480" y="18815"/>
                <a:ext cx="450" cy="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7" name="Rectangle 5"/>
              <p:cNvSpPr>
                <a:spLocks noChangeArrowheads="1"/>
              </p:cNvSpPr>
              <p:nvPr/>
            </p:nvSpPr>
            <p:spPr bwMode="auto">
              <a:xfrm flipV="1">
                <a:off x="3930" y="18815"/>
                <a:ext cx="8280" cy="144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 flipV="1">
                <a:off x="3931" y="18815"/>
                <a:ext cx="450" cy="14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608815" y="6639272"/>
              <a:ext cx="45831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Zambia Digital Health Eco-system Interoperability Landscape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4930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18" y="575867"/>
            <a:ext cx="11596382" cy="881148"/>
          </a:xfr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400" b="1" dirty="0">
                <a:solidFill>
                  <a:srgbClr val="002060"/>
                </a:solidFill>
              </a:rPr>
              <a:t>Objectives</a:t>
            </a:r>
            <a:endParaRPr lang="en-ZA" sz="3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182" y="1310405"/>
            <a:ext cx="11042200" cy="5315012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n-US" sz="2400" dirty="0">
                <a:sym typeface="+mn-ea"/>
              </a:rPr>
              <a:t>Create a Client registry with unique identities of clients.</a:t>
            </a:r>
            <a:endParaRPr lang="en-US" sz="2000" dirty="0">
              <a:sym typeface="+mn-ea"/>
            </a:endParaRPr>
          </a:p>
          <a:p>
            <a:pPr algn="just">
              <a:lnSpc>
                <a:spcPct val="100000"/>
              </a:lnSpc>
            </a:pPr>
            <a:r>
              <a:rPr lang="en-US" sz="2400" dirty="0">
                <a:sym typeface="+mn-ea"/>
              </a:rPr>
              <a:t>Enable unique identification of clients across various systems</a:t>
            </a:r>
          </a:p>
          <a:p>
            <a:pPr algn="just">
              <a:lnSpc>
                <a:spcPct val="100000"/>
              </a:lnSpc>
            </a:pPr>
            <a:r>
              <a:rPr lang="en-US" sz="2400" dirty="0">
                <a:sym typeface="+mn-ea"/>
              </a:rPr>
              <a:t>Enable continuity of care by providing a linking mechanism for health records from various systems for a given client</a:t>
            </a:r>
          </a:p>
          <a:p>
            <a:pPr algn="just">
              <a:lnSpc>
                <a:spcPct val="100000"/>
              </a:lnSpc>
            </a:pPr>
            <a:r>
              <a:rPr lang="en-US" sz="2400" dirty="0">
                <a:sym typeface="+mn-ea"/>
              </a:rPr>
              <a:t>Establish standards for data exchange and terminology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200" dirty="0">
              <a:sym typeface="+mn-ea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0" y="6639272"/>
            <a:ext cx="12192000" cy="253916"/>
            <a:chOff x="0" y="6639272"/>
            <a:chExt cx="12192000" cy="253916"/>
          </a:xfrm>
        </p:grpSpPr>
        <p:grpSp>
          <p:nvGrpSpPr>
            <p:cNvPr id="13" name="Group 3"/>
            <p:cNvGrpSpPr/>
            <p:nvPr/>
          </p:nvGrpSpPr>
          <p:grpSpPr bwMode="auto">
            <a:xfrm>
              <a:off x="0" y="6682154"/>
              <a:ext cx="12192000" cy="175846"/>
              <a:chOff x="-17" y="18815"/>
              <a:chExt cx="12227" cy="1440"/>
            </a:xfrm>
          </p:grpSpPr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 flipV="1">
                <a:off x="-17" y="18815"/>
                <a:ext cx="3512" cy="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 flipV="1">
                <a:off x="3480" y="18815"/>
                <a:ext cx="450" cy="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7" name="Rectangle 5"/>
              <p:cNvSpPr>
                <a:spLocks noChangeArrowheads="1"/>
              </p:cNvSpPr>
              <p:nvPr/>
            </p:nvSpPr>
            <p:spPr bwMode="auto">
              <a:xfrm flipV="1">
                <a:off x="3930" y="18815"/>
                <a:ext cx="8280" cy="144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 flipV="1">
                <a:off x="3931" y="18815"/>
                <a:ext cx="450" cy="14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608815" y="6639272"/>
              <a:ext cx="45831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Zambia Digital Health Eco-system Interoperability Landscape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437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18" y="575867"/>
            <a:ext cx="11596382" cy="881148"/>
          </a:xfr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400" b="1" dirty="0">
                <a:solidFill>
                  <a:srgbClr val="002060"/>
                </a:solidFill>
              </a:rPr>
              <a:t>Background</a:t>
            </a:r>
            <a:endParaRPr lang="en-ZA" sz="3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182" y="1676399"/>
            <a:ext cx="3831229" cy="4838363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2400" dirty="0">
                <a:sym typeface="+mn-ea"/>
              </a:rPr>
              <a:t>Developed the Digital Health Strategy to ensure coordinated efforts in the development of digital health solutions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0" y="6639272"/>
            <a:ext cx="12192000" cy="253916"/>
            <a:chOff x="0" y="6639272"/>
            <a:chExt cx="12192000" cy="253916"/>
          </a:xfrm>
        </p:grpSpPr>
        <p:grpSp>
          <p:nvGrpSpPr>
            <p:cNvPr id="13" name="Group 3"/>
            <p:cNvGrpSpPr/>
            <p:nvPr/>
          </p:nvGrpSpPr>
          <p:grpSpPr bwMode="auto">
            <a:xfrm>
              <a:off x="0" y="6682154"/>
              <a:ext cx="12192000" cy="175846"/>
              <a:chOff x="-17" y="18815"/>
              <a:chExt cx="12227" cy="1440"/>
            </a:xfrm>
          </p:grpSpPr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 flipV="1">
                <a:off x="-17" y="18815"/>
                <a:ext cx="3512" cy="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 flipV="1">
                <a:off x="3480" y="18815"/>
                <a:ext cx="450" cy="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7" name="Rectangle 5"/>
              <p:cNvSpPr>
                <a:spLocks noChangeArrowheads="1"/>
              </p:cNvSpPr>
              <p:nvPr/>
            </p:nvSpPr>
            <p:spPr bwMode="auto">
              <a:xfrm flipV="1">
                <a:off x="3930" y="18815"/>
                <a:ext cx="8280" cy="144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 flipV="1">
                <a:off x="3931" y="18815"/>
                <a:ext cx="450" cy="14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608815" y="6639272"/>
              <a:ext cx="45831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Zambia Digital Health Eco-system Interoperability Landscape</a:t>
              </a:r>
            </a:p>
          </p:txBody>
        </p:sp>
      </p:grpSp>
      <p:pic>
        <p:nvPicPr>
          <p:cNvPr id="5" name="Picture 4" descr="A green and white chart with white text&#10;&#10;Description automatically generated">
            <a:extLst>
              <a:ext uri="{FF2B5EF4-FFF2-40B4-BE49-F238E27FC236}">
                <a16:creationId xmlns:a16="http://schemas.microsoft.com/office/drawing/2014/main" id="{50C0ED29-5181-98D4-BBC9-0A6058E14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593" y="1399726"/>
            <a:ext cx="6994466" cy="52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934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8007"/>
            <a:ext cx="10515600" cy="860076"/>
          </a:xfrm>
        </p:spPr>
        <p:txBody>
          <a:bodyPr>
            <a:normAutofit/>
          </a:bodyPr>
          <a:lstStyle/>
          <a:p>
            <a:r>
              <a:rPr lang="en-US" sz="3400" b="1" dirty="0">
                <a:solidFill>
                  <a:srgbClr val="002060"/>
                </a:solidFill>
                <a:latin typeface="+mn-lt"/>
              </a:rPr>
              <a:t>Advances Towards Interoperability 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3" name="Group 3"/>
          <p:cNvGrpSpPr/>
          <p:nvPr/>
        </p:nvGrpSpPr>
        <p:grpSpPr bwMode="auto">
          <a:xfrm>
            <a:off x="0" y="6682154"/>
            <a:ext cx="12192000" cy="175846"/>
            <a:chOff x="-17" y="18815"/>
            <a:chExt cx="12227" cy="1440"/>
          </a:xfrm>
        </p:grpSpPr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 flipV="1">
              <a:off x="-17" y="18815"/>
              <a:ext cx="3512" cy="14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 flipV="1">
              <a:off x="3480" y="18815"/>
              <a:ext cx="450" cy="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 flipV="1">
              <a:off x="3930" y="18815"/>
              <a:ext cx="8280" cy="144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 flipV="1">
              <a:off x="3931" y="18815"/>
              <a:ext cx="450" cy="14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9301321-F543-406D-76CB-D733DF2ED1ED}"/>
              </a:ext>
            </a:extLst>
          </p:cNvPr>
          <p:cNvGrpSpPr/>
          <p:nvPr/>
        </p:nvGrpSpPr>
        <p:grpSpPr>
          <a:xfrm>
            <a:off x="500517" y="1792627"/>
            <a:ext cx="10865465" cy="4683940"/>
            <a:chOff x="806701" y="1880117"/>
            <a:chExt cx="10591876" cy="468394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1469D6B-87D6-D3B0-4449-2BC8EE30B9EB}"/>
                </a:ext>
              </a:extLst>
            </p:cNvPr>
            <p:cNvGrpSpPr/>
            <p:nvPr/>
          </p:nvGrpSpPr>
          <p:grpSpPr>
            <a:xfrm>
              <a:off x="989384" y="1880117"/>
              <a:ext cx="6313870" cy="4683940"/>
              <a:chOff x="1022748" y="1880117"/>
              <a:chExt cx="6313870" cy="4683940"/>
            </a:xfrm>
          </p:grpSpPr>
          <p:sp>
            <p:nvSpPr>
              <p:cNvPr id="55" name="Google Shape;155;p16">
                <a:extLst>
                  <a:ext uri="{FF2B5EF4-FFF2-40B4-BE49-F238E27FC236}">
                    <a16:creationId xmlns:a16="http://schemas.microsoft.com/office/drawing/2014/main" id="{5FF62001-CE50-5721-6A86-0FF02F45E963}"/>
                  </a:ext>
                </a:extLst>
              </p:cNvPr>
              <p:cNvSpPr/>
              <p:nvPr/>
            </p:nvSpPr>
            <p:spPr>
              <a:xfrm rot="5400000">
                <a:off x="7065418" y="2543564"/>
                <a:ext cx="290800" cy="251600"/>
              </a:xfrm>
              <a:prstGeom prst="triangle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2937E9C-9B91-0C79-105C-9BF147ADB9CE}"/>
                  </a:ext>
                </a:extLst>
              </p:cNvPr>
              <p:cNvSpPr txBox="1"/>
              <p:nvPr/>
            </p:nvSpPr>
            <p:spPr>
              <a:xfrm>
                <a:off x="5260752" y="4886675"/>
                <a:ext cx="1660197" cy="16773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400" b="1" i="0" dirty="0">
                    <a:solidFill>
                      <a:schemeClr val="accent6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DHS and IAF</a:t>
                </a:r>
              </a:p>
              <a:p>
                <a:pPr algn="ctr"/>
                <a:r>
                  <a:rPr lang="en-US" altLang="en-GB" sz="1400" dirty="0">
                    <a:sym typeface="+mn-ea"/>
                  </a:rPr>
                  <a:t>Digital Health Strategy and Inter-operability Architectural Framework developed </a:t>
                </a:r>
                <a:endParaRPr lang="en-US" sz="1400" dirty="0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A25AA8C4-F30A-8E9A-7DAB-305CC61ABB22}"/>
                  </a:ext>
                </a:extLst>
              </p:cNvPr>
              <p:cNvGrpSpPr/>
              <p:nvPr/>
            </p:nvGrpSpPr>
            <p:grpSpPr>
              <a:xfrm>
                <a:off x="1022748" y="1880117"/>
                <a:ext cx="5869091" cy="2509067"/>
                <a:chOff x="1016129" y="1880117"/>
                <a:chExt cx="5869091" cy="2509067"/>
              </a:xfrm>
            </p:grpSpPr>
            <p:sp>
              <p:nvSpPr>
                <p:cNvPr id="59" name="Google Shape;108;p16">
                  <a:extLst>
                    <a:ext uri="{FF2B5EF4-FFF2-40B4-BE49-F238E27FC236}">
                      <a16:creationId xmlns:a16="http://schemas.microsoft.com/office/drawing/2014/main" id="{C90C6CF7-5B12-80E6-BCF4-81B6151EF0C5}"/>
                    </a:ext>
                  </a:extLst>
                </p:cNvPr>
                <p:cNvSpPr/>
                <p:nvPr/>
              </p:nvSpPr>
              <p:spPr>
                <a:xfrm>
                  <a:off x="1016129" y="1984993"/>
                  <a:ext cx="1358400" cy="1358400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58" name="Google Shape;107;p16">
                  <a:extLst>
                    <a:ext uri="{FF2B5EF4-FFF2-40B4-BE49-F238E27FC236}">
                      <a16:creationId xmlns:a16="http://schemas.microsoft.com/office/drawing/2014/main" id="{B18465E0-C519-F2A4-6B2B-80ADB677809B}"/>
                    </a:ext>
                  </a:extLst>
                </p:cNvPr>
                <p:cNvSpPr/>
                <p:nvPr/>
              </p:nvSpPr>
              <p:spPr>
                <a:xfrm>
                  <a:off x="5306820" y="1880117"/>
                  <a:ext cx="1578400" cy="1578400"/>
                </a:xfrm>
                <a:prstGeom prst="ellipse">
                  <a:avLst/>
                </a:prstGeom>
                <a:noFill/>
                <a:ln w="19050" cap="flat" cmpd="sng">
                  <a:solidFill>
                    <a:schemeClr val="accent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60" name="Google Shape;109;p16">
                  <a:extLst>
                    <a:ext uri="{FF2B5EF4-FFF2-40B4-BE49-F238E27FC236}">
                      <a16:creationId xmlns:a16="http://schemas.microsoft.com/office/drawing/2014/main" id="{6A9CBCC5-0246-983A-D355-B4E19DBB28FF}"/>
                    </a:ext>
                  </a:extLst>
                </p:cNvPr>
                <p:cNvSpPr/>
                <p:nvPr/>
              </p:nvSpPr>
              <p:spPr>
                <a:xfrm>
                  <a:off x="5986020" y="3952451"/>
                  <a:ext cx="220000" cy="22000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61" name="Google Shape;110;p16">
                  <a:extLst>
                    <a:ext uri="{FF2B5EF4-FFF2-40B4-BE49-F238E27FC236}">
                      <a16:creationId xmlns:a16="http://schemas.microsoft.com/office/drawing/2014/main" id="{7E9EF107-6D8E-ACC7-A04A-4DF86E236C48}"/>
                    </a:ext>
                  </a:extLst>
                </p:cNvPr>
                <p:cNvSpPr/>
                <p:nvPr/>
              </p:nvSpPr>
              <p:spPr>
                <a:xfrm>
                  <a:off x="6031420" y="4259984"/>
                  <a:ext cx="129200" cy="12920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62" name="Google Shape;111;p16">
                  <a:extLst>
                    <a:ext uri="{FF2B5EF4-FFF2-40B4-BE49-F238E27FC236}">
                      <a16:creationId xmlns:a16="http://schemas.microsoft.com/office/drawing/2014/main" id="{3B3E900E-0436-5D05-C572-96D83DEF5B4D}"/>
                    </a:ext>
                  </a:extLst>
                </p:cNvPr>
                <p:cNvSpPr/>
                <p:nvPr/>
              </p:nvSpPr>
              <p:spPr>
                <a:xfrm>
                  <a:off x="5950620" y="3562317"/>
                  <a:ext cx="290800" cy="29080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pic>
              <p:nvPicPr>
                <p:cNvPr id="63" name="Graphic 62" descr="Social network with solid fill">
                  <a:extLst>
                    <a:ext uri="{FF2B5EF4-FFF2-40B4-BE49-F238E27FC236}">
                      <a16:creationId xmlns:a16="http://schemas.microsoft.com/office/drawing/2014/main" id="{EC923CA8-14BB-BE03-7570-9F93E4B7C3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29570" y="2298433"/>
                  <a:ext cx="731520" cy="73152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98AB084-BA31-8B11-7335-A4DA6D54A7C5}"/>
                </a:ext>
              </a:extLst>
            </p:cNvPr>
            <p:cNvGrpSpPr/>
            <p:nvPr/>
          </p:nvGrpSpPr>
          <p:grpSpPr>
            <a:xfrm>
              <a:off x="7465015" y="1880117"/>
              <a:ext cx="3786529" cy="4468497"/>
              <a:chOff x="7454632" y="1880117"/>
              <a:chExt cx="3786529" cy="4468497"/>
            </a:xfrm>
          </p:grpSpPr>
          <p:sp>
            <p:nvSpPr>
              <p:cNvPr id="46" name="Google Shape;156;p16">
                <a:extLst>
                  <a:ext uri="{FF2B5EF4-FFF2-40B4-BE49-F238E27FC236}">
                    <a16:creationId xmlns:a16="http://schemas.microsoft.com/office/drawing/2014/main" id="{5F47A210-456B-4B61-250C-F1DBF7A35204}"/>
                  </a:ext>
                </a:extLst>
              </p:cNvPr>
              <p:cNvSpPr/>
              <p:nvPr/>
            </p:nvSpPr>
            <p:spPr>
              <a:xfrm rot="5400000">
                <a:off x="9295035" y="2543564"/>
                <a:ext cx="290800" cy="251600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41D1556-9E57-DDDF-BC67-6BDB2E872DF2}"/>
                  </a:ext>
                </a:extLst>
              </p:cNvPr>
              <p:cNvSpPr txBox="1"/>
              <p:nvPr/>
            </p:nvSpPr>
            <p:spPr>
              <a:xfrm>
                <a:off x="7454632" y="4886675"/>
                <a:ext cx="1660197" cy="14619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400" b="1" i="0" dirty="0">
                    <a:solidFill>
                      <a:schemeClr val="accent2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Simplified Eco-system</a:t>
                </a:r>
              </a:p>
              <a:p>
                <a:pPr algn="ctr"/>
                <a:r>
                  <a:rPr lang="en-US" sz="1400" b="0" i="0" dirty="0">
                    <a:solidFill>
                      <a:srgbClr val="263238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Key systems(EHR, LIS, LMIS) identified and streamlined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37668348-FBF7-29FB-8477-D3A7641EC91B}"/>
                  </a:ext>
                </a:extLst>
              </p:cNvPr>
              <p:cNvGrpSpPr/>
              <p:nvPr/>
            </p:nvGrpSpPr>
            <p:grpSpPr>
              <a:xfrm>
                <a:off x="7546359" y="1880117"/>
                <a:ext cx="3694802" cy="2509067"/>
                <a:chOff x="7536429" y="1880117"/>
                <a:chExt cx="3694802" cy="2509067"/>
              </a:xfrm>
            </p:grpSpPr>
            <p:sp>
              <p:nvSpPr>
                <p:cNvPr id="50" name="Google Shape;115;p16">
                  <a:extLst>
                    <a:ext uri="{FF2B5EF4-FFF2-40B4-BE49-F238E27FC236}">
                      <a16:creationId xmlns:a16="http://schemas.microsoft.com/office/drawing/2014/main" id="{C6EBFBF2-5631-2039-BCDE-231838063810}"/>
                    </a:ext>
                  </a:extLst>
                </p:cNvPr>
                <p:cNvSpPr/>
                <p:nvPr/>
              </p:nvSpPr>
              <p:spPr>
                <a:xfrm>
                  <a:off x="9872831" y="2018181"/>
                  <a:ext cx="1358400" cy="13584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49" name="Google Shape;114;p16">
                  <a:extLst>
                    <a:ext uri="{FF2B5EF4-FFF2-40B4-BE49-F238E27FC236}">
                      <a16:creationId xmlns:a16="http://schemas.microsoft.com/office/drawing/2014/main" id="{4076A1B5-713C-C6A0-3A82-D3C815F7836C}"/>
                    </a:ext>
                  </a:extLst>
                </p:cNvPr>
                <p:cNvSpPr/>
                <p:nvPr/>
              </p:nvSpPr>
              <p:spPr>
                <a:xfrm>
                  <a:off x="7536429" y="1880117"/>
                  <a:ext cx="1578400" cy="1578400"/>
                </a:xfrm>
                <a:prstGeom prst="ellipse">
                  <a:avLst/>
                </a:prstGeom>
                <a:noFill/>
                <a:ln w="19050" cap="flat" cmpd="sng">
                  <a:solidFill>
                    <a:schemeClr val="accent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51" name="Google Shape;116;p16">
                  <a:extLst>
                    <a:ext uri="{FF2B5EF4-FFF2-40B4-BE49-F238E27FC236}">
                      <a16:creationId xmlns:a16="http://schemas.microsoft.com/office/drawing/2014/main" id="{B6F44A12-6009-6473-3A91-EFAF81A77F02}"/>
                    </a:ext>
                  </a:extLst>
                </p:cNvPr>
                <p:cNvSpPr/>
                <p:nvPr/>
              </p:nvSpPr>
              <p:spPr>
                <a:xfrm>
                  <a:off x="8215629" y="3952451"/>
                  <a:ext cx="220000" cy="220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52" name="Google Shape;117;p16">
                  <a:extLst>
                    <a:ext uri="{FF2B5EF4-FFF2-40B4-BE49-F238E27FC236}">
                      <a16:creationId xmlns:a16="http://schemas.microsoft.com/office/drawing/2014/main" id="{4D5636F7-71BD-2BFD-7012-950183333CE4}"/>
                    </a:ext>
                  </a:extLst>
                </p:cNvPr>
                <p:cNvSpPr/>
                <p:nvPr/>
              </p:nvSpPr>
              <p:spPr>
                <a:xfrm>
                  <a:off x="8261029" y="4259984"/>
                  <a:ext cx="129200" cy="1292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53" name="Google Shape;118;p16">
                  <a:extLst>
                    <a:ext uri="{FF2B5EF4-FFF2-40B4-BE49-F238E27FC236}">
                      <a16:creationId xmlns:a16="http://schemas.microsoft.com/office/drawing/2014/main" id="{CDC79B0A-9799-5BEF-954D-605633B1223F}"/>
                    </a:ext>
                  </a:extLst>
                </p:cNvPr>
                <p:cNvSpPr/>
                <p:nvPr/>
              </p:nvSpPr>
              <p:spPr>
                <a:xfrm>
                  <a:off x="8180229" y="3562317"/>
                  <a:ext cx="290800" cy="2908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pic>
              <p:nvPicPr>
                <p:cNvPr id="54" name="Graphic 53" descr="Continuous Improvement with solid fill">
                  <a:extLst>
                    <a:ext uri="{FF2B5EF4-FFF2-40B4-BE49-F238E27FC236}">
                      <a16:creationId xmlns:a16="http://schemas.microsoft.com/office/drawing/2014/main" id="{49B836B2-9161-19A0-8BE9-9ED81BD97B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86272" y="2331621"/>
                  <a:ext cx="731520" cy="73152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91201E3-D92F-1D9C-F298-D4A34F111C80}"/>
                </a:ext>
              </a:extLst>
            </p:cNvPr>
            <p:cNvGrpSpPr/>
            <p:nvPr/>
          </p:nvGrpSpPr>
          <p:grpSpPr>
            <a:xfrm>
              <a:off x="2877384" y="1880117"/>
              <a:ext cx="3873415" cy="4241906"/>
              <a:chOff x="2918758" y="1880117"/>
              <a:chExt cx="3873415" cy="4241906"/>
            </a:xfrm>
          </p:grpSpPr>
          <p:sp>
            <p:nvSpPr>
              <p:cNvPr id="37" name="Google Shape;154;p16">
                <a:extLst>
                  <a:ext uri="{FF2B5EF4-FFF2-40B4-BE49-F238E27FC236}">
                    <a16:creationId xmlns:a16="http://schemas.microsoft.com/office/drawing/2014/main" id="{D58DAF77-1B9F-8AC6-9346-D15606977B3A}"/>
                  </a:ext>
                </a:extLst>
              </p:cNvPr>
              <p:cNvSpPr/>
              <p:nvPr/>
            </p:nvSpPr>
            <p:spPr>
              <a:xfrm rot="5400000">
                <a:off x="4835801" y="2543564"/>
                <a:ext cx="290800" cy="251600"/>
              </a:xfrm>
              <a:prstGeom prst="triangle">
                <a:avLst>
                  <a:gd name="adj" fmla="val 50000"/>
                </a:avLst>
              </a:pr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BD5260A-1DA2-5A15-16E9-44745EF89AFB}"/>
                  </a:ext>
                </a:extLst>
              </p:cNvPr>
              <p:cNvSpPr txBox="1"/>
              <p:nvPr/>
            </p:nvSpPr>
            <p:spPr>
              <a:xfrm>
                <a:off x="2918758" y="4875528"/>
                <a:ext cx="2188243" cy="12464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400" b="1" i="0" dirty="0">
                    <a:solidFill>
                      <a:schemeClr val="accent4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IO and Standards </a:t>
                </a:r>
                <a:r>
                  <a:rPr lang="en-US" sz="1400" b="1" dirty="0">
                    <a:solidFill>
                      <a:schemeClr val="accent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Sub-Committee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altLang="en-GB" sz="1400" dirty="0">
                    <a:sym typeface="+mn-ea"/>
                  </a:rPr>
                  <a:t>Established under the Digital Health Technical Working Group</a:t>
                </a:r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44C7408-422D-E9FC-EC6A-5CBBF6A7055C}"/>
                  </a:ext>
                </a:extLst>
              </p:cNvPr>
              <p:cNvGrpSpPr/>
              <p:nvPr/>
            </p:nvGrpSpPr>
            <p:grpSpPr>
              <a:xfrm>
                <a:off x="3080519" y="1880117"/>
                <a:ext cx="3711654" cy="2509067"/>
                <a:chOff x="3077209" y="1880117"/>
                <a:chExt cx="3711654" cy="2509067"/>
              </a:xfrm>
            </p:grpSpPr>
            <p:sp>
              <p:nvSpPr>
                <p:cNvPr id="40" name="Google Shape;100;p16">
                  <a:extLst>
                    <a:ext uri="{FF2B5EF4-FFF2-40B4-BE49-F238E27FC236}">
                      <a16:creationId xmlns:a16="http://schemas.microsoft.com/office/drawing/2014/main" id="{74F326FD-1228-6370-E639-1F303F00B9C2}"/>
                    </a:ext>
                  </a:extLst>
                </p:cNvPr>
                <p:cNvSpPr/>
                <p:nvPr/>
              </p:nvSpPr>
              <p:spPr>
                <a:xfrm>
                  <a:off x="3077209" y="1880117"/>
                  <a:ext cx="1578400" cy="1578400"/>
                </a:xfrm>
                <a:prstGeom prst="ellipse">
                  <a:avLst/>
                </a:prstGeom>
                <a:noFill/>
                <a:ln w="19050" cap="flat" cmpd="sng">
                  <a:solidFill>
                    <a:schemeClr val="accent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41" name="Google Shape;101;p16">
                  <a:extLst>
                    <a:ext uri="{FF2B5EF4-FFF2-40B4-BE49-F238E27FC236}">
                      <a16:creationId xmlns:a16="http://schemas.microsoft.com/office/drawing/2014/main" id="{722DF962-B519-D48F-D5F5-F87098A00AEF}"/>
                    </a:ext>
                  </a:extLst>
                </p:cNvPr>
                <p:cNvSpPr/>
                <p:nvPr/>
              </p:nvSpPr>
              <p:spPr>
                <a:xfrm>
                  <a:off x="5430463" y="1990117"/>
                  <a:ext cx="1358400" cy="135840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42" name="Google Shape;102;p16">
                  <a:extLst>
                    <a:ext uri="{FF2B5EF4-FFF2-40B4-BE49-F238E27FC236}">
                      <a16:creationId xmlns:a16="http://schemas.microsoft.com/office/drawing/2014/main" id="{D2ED501D-5E5E-D0C5-0788-319DC051E700}"/>
                    </a:ext>
                  </a:extLst>
                </p:cNvPr>
                <p:cNvSpPr/>
                <p:nvPr/>
              </p:nvSpPr>
              <p:spPr>
                <a:xfrm>
                  <a:off x="3756409" y="3952451"/>
                  <a:ext cx="220000" cy="2200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43" name="Google Shape;103;p16">
                  <a:extLst>
                    <a:ext uri="{FF2B5EF4-FFF2-40B4-BE49-F238E27FC236}">
                      <a16:creationId xmlns:a16="http://schemas.microsoft.com/office/drawing/2014/main" id="{31D34510-003B-87E5-420F-2874E07B8028}"/>
                    </a:ext>
                  </a:extLst>
                </p:cNvPr>
                <p:cNvSpPr/>
                <p:nvPr/>
              </p:nvSpPr>
              <p:spPr>
                <a:xfrm>
                  <a:off x="3801809" y="4259984"/>
                  <a:ext cx="129200" cy="1292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44" name="Google Shape;104;p16">
                  <a:extLst>
                    <a:ext uri="{FF2B5EF4-FFF2-40B4-BE49-F238E27FC236}">
                      <a16:creationId xmlns:a16="http://schemas.microsoft.com/office/drawing/2014/main" id="{1650B3F4-4F70-8FE8-08D4-2E4DE68C7BE6}"/>
                    </a:ext>
                  </a:extLst>
                </p:cNvPr>
                <p:cNvSpPr/>
                <p:nvPr/>
              </p:nvSpPr>
              <p:spPr>
                <a:xfrm>
                  <a:off x="3721009" y="3562317"/>
                  <a:ext cx="290800" cy="2908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pic>
              <p:nvPicPr>
                <p:cNvPr id="45" name="Graphic 44" descr="Bullseye with solid fill">
                  <a:extLst>
                    <a:ext uri="{FF2B5EF4-FFF2-40B4-BE49-F238E27FC236}">
                      <a16:creationId xmlns:a16="http://schemas.microsoft.com/office/drawing/2014/main" id="{07637DBE-2DF8-680C-40EA-BA746B6619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43903" y="2303557"/>
                  <a:ext cx="731520" cy="73152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ED469EF-6BB6-3149-D9D4-0272F966FEB7}"/>
                </a:ext>
              </a:extLst>
            </p:cNvPr>
            <p:cNvGrpSpPr/>
            <p:nvPr/>
          </p:nvGrpSpPr>
          <p:grpSpPr>
            <a:xfrm>
              <a:off x="806701" y="1880117"/>
              <a:ext cx="8248306" cy="4468497"/>
              <a:chOff x="806701" y="1880117"/>
              <a:chExt cx="8248306" cy="4468497"/>
            </a:xfrm>
          </p:grpSpPr>
          <p:sp>
            <p:nvSpPr>
              <p:cNvPr id="28" name="Google Shape;153;p16">
                <a:extLst>
                  <a:ext uri="{FF2B5EF4-FFF2-40B4-BE49-F238E27FC236}">
                    <a16:creationId xmlns:a16="http://schemas.microsoft.com/office/drawing/2014/main" id="{4E3E50FA-F748-FDDC-6416-A6C5498B3463}"/>
                  </a:ext>
                </a:extLst>
              </p:cNvPr>
              <p:cNvSpPr/>
              <p:nvPr/>
            </p:nvSpPr>
            <p:spPr>
              <a:xfrm rot="5400000">
                <a:off x="2606184" y="2543564"/>
                <a:ext cx="290800" cy="251600"/>
              </a:xfrm>
              <a:prstGeom prst="triangle">
                <a:avLst>
                  <a:gd name="adj" fmla="val 50000"/>
                </a:avLst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5594CF9-62EC-8423-9C51-8A74DA3D0632}"/>
                  </a:ext>
                </a:extLst>
              </p:cNvPr>
              <p:cNvSpPr txBox="1"/>
              <p:nvPr/>
            </p:nvSpPr>
            <p:spPr>
              <a:xfrm>
                <a:off x="806701" y="4886675"/>
                <a:ext cx="1619297" cy="14619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en-GB" sz="1400" b="1" dirty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Governance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altLang="en-GB" sz="1400" dirty="0">
                    <a:sym typeface="+mn-ea"/>
                  </a:rPr>
                  <a:t>Structures established to support implementation of interoperability</a:t>
                </a: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63B4FA72-365D-6514-B937-B14658185C57}"/>
                  </a:ext>
                </a:extLst>
              </p:cNvPr>
              <p:cNvGrpSpPr/>
              <p:nvPr/>
            </p:nvGrpSpPr>
            <p:grpSpPr>
              <a:xfrm>
                <a:off x="865719" y="1880117"/>
                <a:ext cx="8189288" cy="2509067"/>
                <a:chOff x="865720" y="1880117"/>
                <a:chExt cx="8189288" cy="2509067"/>
              </a:xfrm>
            </p:grpSpPr>
            <p:sp>
              <p:nvSpPr>
                <p:cNvPr id="32" name="Google Shape;94;p16">
                  <a:extLst>
                    <a:ext uri="{FF2B5EF4-FFF2-40B4-BE49-F238E27FC236}">
                      <a16:creationId xmlns:a16="http://schemas.microsoft.com/office/drawing/2014/main" id="{12BF5908-C84D-4F14-9556-20516EDD0540}"/>
                    </a:ext>
                  </a:extLst>
                </p:cNvPr>
                <p:cNvSpPr/>
                <p:nvPr/>
              </p:nvSpPr>
              <p:spPr>
                <a:xfrm>
                  <a:off x="7696608" y="1990117"/>
                  <a:ext cx="1358400" cy="13584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31" name="Google Shape;93;p16">
                  <a:extLst>
                    <a:ext uri="{FF2B5EF4-FFF2-40B4-BE49-F238E27FC236}">
                      <a16:creationId xmlns:a16="http://schemas.microsoft.com/office/drawing/2014/main" id="{A9EB714F-B084-23C8-AD00-56A1CB34CD1B}"/>
                    </a:ext>
                  </a:extLst>
                </p:cNvPr>
                <p:cNvSpPr/>
                <p:nvPr/>
              </p:nvSpPr>
              <p:spPr>
                <a:xfrm>
                  <a:off x="865720" y="1880117"/>
                  <a:ext cx="1578400" cy="1578400"/>
                </a:xfrm>
                <a:prstGeom prst="ellipse">
                  <a:avLst/>
                </a:prstGeom>
                <a:noFill/>
                <a:ln w="19050" cap="flat" cmpd="sng">
                  <a:solidFill>
                    <a:schemeClr val="accent5">
                      <a:lumMod val="50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3" name="Google Shape;95;p16">
                  <a:extLst>
                    <a:ext uri="{FF2B5EF4-FFF2-40B4-BE49-F238E27FC236}">
                      <a16:creationId xmlns:a16="http://schemas.microsoft.com/office/drawing/2014/main" id="{CB510233-0ABF-87C9-929C-32D31764373F}"/>
                    </a:ext>
                  </a:extLst>
                </p:cNvPr>
                <p:cNvSpPr/>
                <p:nvPr/>
              </p:nvSpPr>
              <p:spPr>
                <a:xfrm>
                  <a:off x="1526800" y="3952451"/>
                  <a:ext cx="220000" cy="220000"/>
                </a:xfrm>
                <a:prstGeom prst="ellipse">
                  <a:avLst/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4" name="Google Shape;96;p16">
                  <a:extLst>
                    <a:ext uri="{FF2B5EF4-FFF2-40B4-BE49-F238E27FC236}">
                      <a16:creationId xmlns:a16="http://schemas.microsoft.com/office/drawing/2014/main" id="{7D906302-7980-F6D3-97AF-A871A29BF596}"/>
                    </a:ext>
                  </a:extLst>
                </p:cNvPr>
                <p:cNvSpPr/>
                <p:nvPr/>
              </p:nvSpPr>
              <p:spPr>
                <a:xfrm>
                  <a:off x="1572200" y="4259984"/>
                  <a:ext cx="129200" cy="129200"/>
                </a:xfrm>
                <a:prstGeom prst="ellipse">
                  <a:avLst/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35" name="Google Shape;97;p16">
                  <a:extLst>
                    <a:ext uri="{FF2B5EF4-FFF2-40B4-BE49-F238E27FC236}">
                      <a16:creationId xmlns:a16="http://schemas.microsoft.com/office/drawing/2014/main" id="{91B7E600-9749-3C83-761B-FB39F263416B}"/>
                    </a:ext>
                  </a:extLst>
                </p:cNvPr>
                <p:cNvSpPr/>
                <p:nvPr/>
              </p:nvSpPr>
              <p:spPr>
                <a:xfrm>
                  <a:off x="1491400" y="3562317"/>
                  <a:ext cx="290800" cy="290800"/>
                </a:xfrm>
                <a:prstGeom prst="ellipse">
                  <a:avLst/>
                </a:pr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pic>
              <p:nvPicPr>
                <p:cNvPr id="36" name="Graphic 35" descr="Lights On with solid fill">
                  <a:extLst>
                    <a:ext uri="{FF2B5EF4-FFF2-40B4-BE49-F238E27FC236}">
                      <a16:creationId xmlns:a16="http://schemas.microsoft.com/office/drawing/2014/main" id="{40100D88-BAB4-30E7-2DE5-E6BB0060E9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10050" y="2303557"/>
                  <a:ext cx="731520" cy="73152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5D01C2B-FC10-CA38-39DB-EC4278E4E486}"/>
                </a:ext>
              </a:extLst>
            </p:cNvPr>
            <p:cNvGrpSpPr/>
            <p:nvPr/>
          </p:nvGrpSpPr>
          <p:grpSpPr>
            <a:xfrm>
              <a:off x="3154770" y="1880117"/>
              <a:ext cx="8243807" cy="3833317"/>
              <a:chOff x="3154770" y="1880117"/>
              <a:chExt cx="8243807" cy="3833317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5C720A8-E6DE-FEA7-F405-8087406F00C4}"/>
                  </a:ext>
                </a:extLst>
              </p:cNvPr>
              <p:cNvSpPr txBox="1"/>
              <p:nvPr/>
            </p:nvSpPr>
            <p:spPr>
              <a:xfrm>
                <a:off x="9576619" y="4897826"/>
                <a:ext cx="1821958" cy="8156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1400" b="1" i="0" dirty="0">
                    <a:solidFill>
                      <a:schemeClr val="accent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Health Information Exchange</a:t>
                </a:r>
              </a:p>
              <a:p>
                <a:pPr algn="ctr"/>
                <a:r>
                  <a:rPr lang="en-US" sz="1400" b="0" i="0" dirty="0">
                    <a:solidFill>
                      <a:srgbClr val="263238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HIE developed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E7673899-21C5-8EC7-A3F2-6185DDE7E9F2}"/>
                  </a:ext>
                </a:extLst>
              </p:cNvPr>
              <p:cNvGrpSpPr/>
              <p:nvPr/>
            </p:nvGrpSpPr>
            <p:grpSpPr>
              <a:xfrm>
                <a:off x="3154770" y="1880117"/>
                <a:ext cx="8202908" cy="2509067"/>
                <a:chOff x="3141531" y="1880117"/>
                <a:chExt cx="8202908" cy="2509067"/>
              </a:xfrm>
            </p:grpSpPr>
            <p:sp>
              <p:nvSpPr>
                <p:cNvPr id="22" name="Google Shape;121;p16">
                  <a:extLst>
                    <a:ext uri="{FF2B5EF4-FFF2-40B4-BE49-F238E27FC236}">
                      <a16:creationId xmlns:a16="http://schemas.microsoft.com/office/drawing/2014/main" id="{8AC72E15-DD35-16C5-CD1B-88EB5047D204}"/>
                    </a:ext>
                  </a:extLst>
                </p:cNvPr>
                <p:cNvSpPr/>
                <p:nvPr/>
              </p:nvSpPr>
              <p:spPr>
                <a:xfrm>
                  <a:off x="9766039" y="1880117"/>
                  <a:ext cx="1578400" cy="1578400"/>
                </a:xfrm>
                <a:prstGeom prst="ellipse">
                  <a:avLst/>
                </a:prstGeom>
                <a:noFill/>
                <a:ln w="19050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3" name="Google Shape;122;p16">
                  <a:extLst>
                    <a:ext uri="{FF2B5EF4-FFF2-40B4-BE49-F238E27FC236}">
                      <a16:creationId xmlns:a16="http://schemas.microsoft.com/office/drawing/2014/main" id="{1B42BB9A-0CF0-6EE0-CFE4-A12D5603C95A}"/>
                    </a:ext>
                  </a:extLst>
                </p:cNvPr>
                <p:cNvSpPr/>
                <p:nvPr/>
              </p:nvSpPr>
              <p:spPr>
                <a:xfrm>
                  <a:off x="3141531" y="1993402"/>
                  <a:ext cx="1358400" cy="135840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 dirty="0"/>
                </a:p>
              </p:txBody>
            </p:sp>
            <p:sp>
              <p:nvSpPr>
                <p:cNvPr id="24" name="Google Shape;123;p16">
                  <a:extLst>
                    <a:ext uri="{FF2B5EF4-FFF2-40B4-BE49-F238E27FC236}">
                      <a16:creationId xmlns:a16="http://schemas.microsoft.com/office/drawing/2014/main" id="{16F9631C-ABEB-69E2-08ED-96DE66BD2A9F}"/>
                    </a:ext>
                  </a:extLst>
                </p:cNvPr>
                <p:cNvSpPr/>
                <p:nvPr/>
              </p:nvSpPr>
              <p:spPr>
                <a:xfrm>
                  <a:off x="10445239" y="3952451"/>
                  <a:ext cx="220000" cy="220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5" name="Google Shape;124;p16">
                  <a:extLst>
                    <a:ext uri="{FF2B5EF4-FFF2-40B4-BE49-F238E27FC236}">
                      <a16:creationId xmlns:a16="http://schemas.microsoft.com/office/drawing/2014/main" id="{6B40DD9D-9581-4D1C-5837-EDE082461D20}"/>
                    </a:ext>
                  </a:extLst>
                </p:cNvPr>
                <p:cNvSpPr/>
                <p:nvPr/>
              </p:nvSpPr>
              <p:spPr>
                <a:xfrm>
                  <a:off x="10490639" y="4259984"/>
                  <a:ext cx="129200" cy="1292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sp>
              <p:nvSpPr>
                <p:cNvPr id="26" name="Google Shape;125;p16">
                  <a:extLst>
                    <a:ext uri="{FF2B5EF4-FFF2-40B4-BE49-F238E27FC236}">
                      <a16:creationId xmlns:a16="http://schemas.microsoft.com/office/drawing/2014/main" id="{95A1AE31-45ED-88B9-97AE-218A1350987C}"/>
                    </a:ext>
                  </a:extLst>
                </p:cNvPr>
                <p:cNvSpPr/>
                <p:nvPr/>
              </p:nvSpPr>
              <p:spPr>
                <a:xfrm>
                  <a:off x="10409839" y="3562317"/>
                  <a:ext cx="290800" cy="2908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endParaRPr sz="2400"/>
                </a:p>
              </p:txBody>
            </p:sp>
            <p:pic>
              <p:nvPicPr>
                <p:cNvPr id="27" name="Graphic 26" descr="Group brainstorm with solid fill">
                  <a:extLst>
                    <a:ext uri="{FF2B5EF4-FFF2-40B4-BE49-F238E27FC236}">
                      <a16:creationId xmlns:a16="http://schemas.microsoft.com/office/drawing/2014/main" id="{760C1D3B-C39D-301C-5451-003F044669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54972" y="2335185"/>
                  <a:ext cx="731520" cy="73152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6F982DAC-2B1A-6F61-3134-C026E94EA579}"/>
              </a:ext>
            </a:extLst>
          </p:cNvPr>
          <p:cNvSpPr txBox="1"/>
          <p:nvPr/>
        </p:nvSpPr>
        <p:spPr>
          <a:xfrm>
            <a:off x="7608815" y="6639272"/>
            <a:ext cx="45831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Zambia Digital Health Eco-system Interoperability Landscape</a:t>
            </a:r>
          </a:p>
        </p:txBody>
      </p:sp>
    </p:spTree>
    <p:extLst>
      <p:ext uri="{BB962C8B-B14F-4D97-AF65-F5344CB8AC3E}">
        <p14:creationId xmlns:p14="http://schemas.microsoft.com/office/powerpoint/2010/main" val="1048322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18" y="575867"/>
            <a:ext cx="11596382" cy="881148"/>
          </a:xfr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400" b="1" dirty="0">
                <a:solidFill>
                  <a:srgbClr val="002060"/>
                </a:solidFill>
                <a:latin typeface="+mn-lt"/>
              </a:rPr>
              <a:t>Advances Towards Interoperability </a:t>
            </a:r>
            <a:endParaRPr lang="en-ZA" sz="3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386769"/>
            <a:ext cx="11596382" cy="5139375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  <a:buNone/>
            </a:pPr>
            <a:r>
              <a:rPr lang="en-US" sz="2400" dirty="0">
                <a:sym typeface="+mn-ea"/>
              </a:rPr>
              <a:t>Interoperability identified as a one of the cornerstones of a fully digitized Healthcare eco-system</a:t>
            </a:r>
          </a:p>
          <a:p>
            <a:pPr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US" sz="2400" dirty="0">
                <a:sym typeface="+mn-ea"/>
              </a:rPr>
              <a:t>Developed Master Facility Register</a:t>
            </a:r>
            <a:endParaRPr lang="en-GB" sz="2400" dirty="0"/>
          </a:p>
          <a:p>
            <a:pPr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2400" dirty="0"/>
              <a:t>Mapped Drugs/Medicines in SmartCare EHR to World Health Organization Collaborating Centre (WHOCC ATC Standard</a:t>
            </a:r>
          </a:p>
          <a:p>
            <a:pPr>
              <a:lnSpc>
                <a:spcPct val="107000"/>
              </a:lnSpc>
              <a:spcBef>
                <a:spcPts val="800"/>
              </a:spcBef>
              <a:spcAft>
                <a:spcPts val="400"/>
              </a:spcAft>
            </a:pPr>
            <a:r>
              <a:rPr lang="en-GB" sz="2400" dirty="0"/>
              <a:t>ICD10 implemented in SmartCare EHR</a:t>
            </a:r>
          </a:p>
          <a:p>
            <a:pPr marL="171450" indent="-171450" algn="just"/>
            <a:r>
              <a:rPr lang="en-US" sz="2400" dirty="0">
                <a:sym typeface="+mn-ea"/>
              </a:rPr>
              <a:t>Integration of SmartCare EHR with DISA LIS</a:t>
            </a:r>
          </a:p>
          <a:p>
            <a:pPr marL="628650" lvl="1" indent="-171450" algn="just"/>
            <a:r>
              <a:rPr lang="en-US" dirty="0">
                <a:sym typeface="+mn-ea"/>
              </a:rPr>
              <a:t>Data exchange implemented with HL7 v2.5</a:t>
            </a:r>
          </a:p>
          <a:p>
            <a:pPr marL="171450" indent="-171450" algn="just"/>
            <a:r>
              <a:rPr lang="en-US" sz="2400" dirty="0">
                <a:sym typeface="+mn-ea"/>
              </a:rPr>
              <a:t>Integration of SmartCare with eLMIS</a:t>
            </a:r>
          </a:p>
          <a:p>
            <a:pPr marL="171450" indent="-171450" algn="just"/>
            <a:r>
              <a:rPr lang="en-US" sz="2400" dirty="0">
                <a:sym typeface="+mn-ea"/>
              </a:rPr>
              <a:t>Adopted LOINC standard and Health Information Systems (EHR, LIS, </a:t>
            </a:r>
            <a:r>
              <a:rPr lang="en-US" sz="2400" dirty="0" err="1">
                <a:sym typeface="+mn-ea"/>
              </a:rPr>
              <a:t>eIDSR</a:t>
            </a:r>
            <a:r>
              <a:rPr lang="en-US" sz="2400" dirty="0">
                <a:sym typeface="+mn-ea"/>
              </a:rPr>
              <a:t>)</a:t>
            </a:r>
          </a:p>
          <a:p>
            <a:pPr marL="171450" indent="-171450" algn="just"/>
            <a:r>
              <a:rPr lang="en-US" sz="2400" dirty="0">
                <a:sym typeface="+mn-ea"/>
              </a:rPr>
              <a:t>CR development at requirements gathering stage with Minimum Dataset defined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0" y="6639272"/>
            <a:ext cx="12192000" cy="253916"/>
            <a:chOff x="0" y="6639272"/>
            <a:chExt cx="12192000" cy="253916"/>
          </a:xfrm>
        </p:grpSpPr>
        <p:grpSp>
          <p:nvGrpSpPr>
            <p:cNvPr id="13" name="Group 3"/>
            <p:cNvGrpSpPr/>
            <p:nvPr/>
          </p:nvGrpSpPr>
          <p:grpSpPr bwMode="auto">
            <a:xfrm>
              <a:off x="0" y="6682154"/>
              <a:ext cx="12192000" cy="175846"/>
              <a:chOff x="-17" y="18815"/>
              <a:chExt cx="12227" cy="1440"/>
            </a:xfrm>
          </p:grpSpPr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 flipV="1">
                <a:off x="-17" y="18815"/>
                <a:ext cx="3512" cy="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 flipV="1">
                <a:off x="3480" y="18815"/>
                <a:ext cx="450" cy="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7" name="Rectangle 5"/>
              <p:cNvSpPr>
                <a:spLocks noChangeArrowheads="1"/>
              </p:cNvSpPr>
              <p:nvPr/>
            </p:nvSpPr>
            <p:spPr bwMode="auto">
              <a:xfrm flipV="1">
                <a:off x="3930" y="18815"/>
                <a:ext cx="8280" cy="144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 flipV="1">
                <a:off x="3931" y="18815"/>
                <a:ext cx="450" cy="14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608815" y="6639272"/>
              <a:ext cx="45831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Zambia Digital Health Eco-system Interoperability Landscape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6019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5162" y="153216"/>
            <a:ext cx="11074258" cy="5788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400" b="1" dirty="0">
                <a:solidFill>
                  <a:srgbClr val="002060"/>
                </a:solidFill>
                <a:latin typeface="+mn-lt"/>
              </a:rPr>
              <a:t>Advances Towards Interoperability</a:t>
            </a:r>
            <a:endParaRPr lang="en-ZA" sz="3400" b="1" dirty="0">
              <a:solidFill>
                <a:srgbClr val="002060"/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 flipV="1">
            <a:off x="0" y="774903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6" name="Group 3"/>
          <p:cNvGrpSpPr/>
          <p:nvPr/>
        </p:nvGrpSpPr>
        <p:grpSpPr bwMode="auto">
          <a:xfrm>
            <a:off x="0" y="6682154"/>
            <a:ext cx="12192000" cy="175846"/>
            <a:chOff x="-17" y="18815"/>
            <a:chExt cx="12227" cy="1440"/>
          </a:xfrm>
        </p:grpSpPr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 flipV="1">
              <a:off x="-17" y="18815"/>
              <a:ext cx="3512" cy="144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 flipV="1">
              <a:off x="3480" y="18815"/>
              <a:ext cx="450" cy="14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 flipV="1">
              <a:off x="3930" y="18815"/>
              <a:ext cx="8280" cy="144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  <p:sp>
          <p:nvSpPr>
            <p:cNvPr id="21" name="Rectangle 5"/>
            <p:cNvSpPr>
              <a:spLocks noChangeArrowheads="1"/>
            </p:cNvSpPr>
            <p:nvPr/>
          </p:nvSpPr>
          <p:spPr bwMode="auto">
            <a:xfrm flipV="1">
              <a:off x="3931" y="18815"/>
              <a:ext cx="450" cy="14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endParaRPr lang="en-US"/>
            </a:p>
          </p:txBody>
        </p:sp>
      </p:grpSp>
      <p:pic>
        <p:nvPicPr>
          <p:cNvPr id="9" name="Content Placeholder 4" descr="A computer screen shot of a diagram">
            <a:extLst>
              <a:ext uri="{FF2B5EF4-FFF2-40B4-BE49-F238E27FC236}">
                <a16:creationId xmlns:a16="http://schemas.microsoft.com/office/drawing/2014/main" id="{20EF5C25-0B90-4AD7-A2C8-6EB0D2BF72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240" b="19800"/>
          <a:stretch/>
        </p:blipFill>
        <p:spPr>
          <a:xfrm>
            <a:off x="4385411" y="1003585"/>
            <a:ext cx="7528386" cy="56571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801147-5646-D04A-B713-A2242269BDDA}"/>
              </a:ext>
            </a:extLst>
          </p:cNvPr>
          <p:cNvSpPr txBox="1"/>
          <p:nvPr/>
        </p:nvSpPr>
        <p:spPr>
          <a:xfrm>
            <a:off x="7608815" y="6639272"/>
            <a:ext cx="45831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Zambia Digital Health Eco-system Interoperability Landscape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CBDF66B7-FB8A-0FA4-BA23-5DAB8BA19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727" y="1254306"/>
            <a:ext cx="4073683" cy="4390036"/>
          </a:xfrm>
        </p:spPr>
        <p:txBody>
          <a:bodyPr>
            <a:normAutofit fontScale="92500" lnSpcReduction="20000"/>
          </a:bodyPr>
          <a:lstStyle/>
          <a:p>
            <a:pPr marL="0" lvl="1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b="1" dirty="0"/>
              <a:t>LIS-EHR Integration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n-US" dirty="0"/>
              <a:t>Laboratory data exchanged between DISA LIS and</a:t>
            </a:r>
          </a:p>
          <a:p>
            <a:pPr marL="800100" lvl="3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sz="2200" dirty="0"/>
              <a:t>SmartCare </a:t>
            </a:r>
          </a:p>
          <a:p>
            <a:pPr marL="800100" lvl="3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sz="2200" dirty="0" err="1"/>
              <a:t>eLabs</a:t>
            </a:r>
            <a:endParaRPr lang="en-US" sz="2200" dirty="0"/>
          </a:p>
          <a:p>
            <a:pPr marL="800100" lvl="3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sz="2200" dirty="0"/>
              <a:t>EIDSR</a:t>
            </a:r>
          </a:p>
          <a:p>
            <a:pPr marL="800100" lvl="3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sz="2200" dirty="0"/>
              <a:t>VRDSS</a:t>
            </a:r>
          </a:p>
          <a:p>
            <a:pPr marL="457200" lvl="3" indent="0">
              <a:lnSpc>
                <a:spcPct val="100000"/>
              </a:lnSpc>
              <a:spcBef>
                <a:spcPts val="1000"/>
              </a:spcBef>
              <a:buNone/>
            </a:pPr>
            <a:endParaRPr lang="en-US" sz="2200" dirty="0"/>
          </a:p>
          <a:p>
            <a:pPr marL="0" lvl="2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sz="2400" b="1" dirty="0"/>
              <a:t>EHR-eLMIS Integration</a:t>
            </a:r>
          </a:p>
          <a:p>
            <a:pPr marL="228600" lvl="2">
              <a:lnSpc>
                <a:spcPct val="100000"/>
              </a:lnSpc>
              <a:spcBef>
                <a:spcPts val="1000"/>
              </a:spcBef>
            </a:pPr>
            <a:r>
              <a:rPr lang="en-US" sz="2400" dirty="0"/>
              <a:t>EHR exchanging prescription and dispensation data with eLMIS</a:t>
            </a:r>
          </a:p>
        </p:txBody>
      </p:sp>
    </p:spTree>
    <p:extLst>
      <p:ext uri="{BB962C8B-B14F-4D97-AF65-F5344CB8AC3E}">
        <p14:creationId xmlns:p14="http://schemas.microsoft.com/office/powerpoint/2010/main" val="365319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18" y="575867"/>
            <a:ext cx="11596382" cy="881148"/>
          </a:xfr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400" b="1" dirty="0">
                <a:solidFill>
                  <a:srgbClr val="002060"/>
                </a:solidFill>
                <a:latin typeface="+mn-lt"/>
              </a:rPr>
              <a:t>Advances Towards Interoperability - Architecture </a:t>
            </a:r>
            <a:endParaRPr lang="en-ZA" sz="3400" b="1" dirty="0">
              <a:solidFill>
                <a:srgbClr val="002060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0" y="6639272"/>
            <a:ext cx="12192000" cy="253916"/>
            <a:chOff x="0" y="6639272"/>
            <a:chExt cx="12192000" cy="253916"/>
          </a:xfrm>
        </p:grpSpPr>
        <p:grpSp>
          <p:nvGrpSpPr>
            <p:cNvPr id="13" name="Group 3"/>
            <p:cNvGrpSpPr/>
            <p:nvPr/>
          </p:nvGrpSpPr>
          <p:grpSpPr bwMode="auto">
            <a:xfrm>
              <a:off x="0" y="6682154"/>
              <a:ext cx="12192000" cy="175846"/>
              <a:chOff x="-17" y="18815"/>
              <a:chExt cx="12227" cy="1440"/>
            </a:xfrm>
          </p:grpSpPr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 flipV="1">
                <a:off x="-17" y="18815"/>
                <a:ext cx="3512" cy="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 flipV="1">
                <a:off x="3480" y="18815"/>
                <a:ext cx="450" cy="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7" name="Rectangle 5"/>
              <p:cNvSpPr>
                <a:spLocks noChangeArrowheads="1"/>
              </p:cNvSpPr>
              <p:nvPr/>
            </p:nvSpPr>
            <p:spPr bwMode="auto">
              <a:xfrm flipV="1">
                <a:off x="3930" y="18815"/>
                <a:ext cx="8280" cy="144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 flipV="1">
                <a:off x="3931" y="18815"/>
                <a:ext cx="450" cy="14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608815" y="6639272"/>
              <a:ext cx="45831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Zambia Digital Health Eco-system Interoperability Landscape</a:t>
              </a:r>
            </a:p>
          </p:txBody>
        </p:sp>
      </p:grpSp>
      <p:pic>
        <p:nvPicPr>
          <p:cNvPr id="7" name="Picture 6" descr="A diagram of a software server">
            <a:extLst>
              <a:ext uri="{FF2B5EF4-FFF2-40B4-BE49-F238E27FC236}">
                <a16:creationId xmlns:a16="http://schemas.microsoft.com/office/drawing/2014/main" id="{D4D055EF-B9F4-487E-D555-C84EB7663F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604" y="1414480"/>
            <a:ext cx="6916032" cy="528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10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618" y="575867"/>
            <a:ext cx="11596382" cy="881148"/>
          </a:xfr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400" b="1">
                <a:solidFill>
                  <a:srgbClr val="002060"/>
                </a:solidFill>
                <a:sym typeface="+mn-ea"/>
              </a:rPr>
              <a:t>CR Minimum </a:t>
            </a:r>
            <a:r>
              <a:rPr lang="en-US" sz="3400" b="1" dirty="0">
                <a:solidFill>
                  <a:srgbClr val="002060"/>
                </a:solidFill>
                <a:sym typeface="+mn-ea"/>
              </a:rPr>
              <a:t>dataset </a:t>
            </a:r>
            <a:endParaRPr lang="en-ZA" sz="3400" b="1" dirty="0">
              <a:solidFill>
                <a:srgbClr val="002060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 flipV="1">
            <a:off x="0" y="1321972"/>
            <a:ext cx="12192000" cy="496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0" y="6639272"/>
            <a:ext cx="12192000" cy="253916"/>
            <a:chOff x="0" y="6639272"/>
            <a:chExt cx="12192000" cy="253916"/>
          </a:xfrm>
        </p:grpSpPr>
        <p:grpSp>
          <p:nvGrpSpPr>
            <p:cNvPr id="13" name="Group 3"/>
            <p:cNvGrpSpPr/>
            <p:nvPr/>
          </p:nvGrpSpPr>
          <p:grpSpPr bwMode="auto">
            <a:xfrm>
              <a:off x="0" y="6682154"/>
              <a:ext cx="12192000" cy="175846"/>
              <a:chOff x="-17" y="18815"/>
              <a:chExt cx="12227" cy="1440"/>
            </a:xfrm>
          </p:grpSpPr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 flipV="1">
                <a:off x="-17" y="18815"/>
                <a:ext cx="3512" cy="144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 flipV="1">
                <a:off x="3480" y="18815"/>
                <a:ext cx="450" cy="14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7" name="Rectangle 5"/>
              <p:cNvSpPr>
                <a:spLocks noChangeArrowheads="1"/>
              </p:cNvSpPr>
              <p:nvPr/>
            </p:nvSpPr>
            <p:spPr bwMode="auto">
              <a:xfrm flipV="1">
                <a:off x="3930" y="18815"/>
                <a:ext cx="8280" cy="1440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 flipV="1">
                <a:off x="3931" y="18815"/>
                <a:ext cx="450" cy="14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608815" y="6639272"/>
              <a:ext cx="458318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b="1" dirty="0"/>
                <a:t>Enabling Continuity of Care with the Client Registry</a:t>
              </a: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507F3B5-17E8-9783-7032-DC1588E5C32B}"/>
              </a:ext>
            </a:extLst>
          </p:cNvPr>
          <p:cNvSpPr/>
          <p:nvPr/>
        </p:nvSpPr>
        <p:spPr>
          <a:xfrm>
            <a:off x="624114" y="1872344"/>
            <a:ext cx="3614058" cy="40688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/>
              <a:t>Primary</a:t>
            </a:r>
          </a:p>
          <a:p>
            <a:pPr algn="ctr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First Name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Middle Name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Last Name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Married Name</a:t>
            </a:r>
            <a:endParaRPr lang="en-US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Other Name</a:t>
            </a:r>
            <a:endParaRPr lang="en-US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Marital Status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Date of Birth</a:t>
            </a:r>
            <a:endParaRPr lang="en-US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Sex</a:t>
            </a:r>
            <a:endParaRPr lang="LID4096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0AC71AD-BE3C-A8E4-6316-6FB1AFD88471}"/>
              </a:ext>
            </a:extLst>
          </p:cNvPr>
          <p:cNvSpPr/>
          <p:nvPr/>
        </p:nvSpPr>
        <p:spPr>
          <a:xfrm>
            <a:off x="4448628" y="1872344"/>
            <a:ext cx="3614058" cy="40688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u="sng" dirty="0"/>
          </a:p>
          <a:p>
            <a:pPr algn="ctr"/>
            <a:r>
              <a:rPr lang="en-US" sz="2000" b="1" u="sng" dirty="0"/>
              <a:t>Secondary</a:t>
            </a:r>
          </a:p>
          <a:p>
            <a:pPr algn="ctr"/>
            <a:r>
              <a:rPr lang="en-US" sz="2000" b="1" dirty="0"/>
              <a:t>(Block: 1)</a:t>
            </a:r>
          </a:p>
          <a:p>
            <a:pPr algn="ctr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Birth Certificate Id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NRC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Passport Number</a:t>
            </a:r>
            <a:endParaRPr lang="en-US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Driver’s License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Marital Status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NHIMA Id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Province of Birth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District of Birth</a:t>
            </a:r>
            <a:endParaRPr lang="LID4096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0F1D02D-0A55-6DA0-2394-0998AC1E1FB4}"/>
              </a:ext>
            </a:extLst>
          </p:cNvPr>
          <p:cNvSpPr/>
          <p:nvPr/>
        </p:nvSpPr>
        <p:spPr>
          <a:xfrm>
            <a:off x="8340875" y="1872344"/>
            <a:ext cx="3614058" cy="250129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u="sng" dirty="0"/>
          </a:p>
          <a:p>
            <a:pPr algn="ctr"/>
            <a:r>
              <a:rPr lang="en-US" sz="2000" b="1" u="sng" dirty="0"/>
              <a:t>Secondary</a:t>
            </a:r>
          </a:p>
          <a:p>
            <a:pPr algn="ctr"/>
            <a:r>
              <a:rPr lang="en-US" sz="2000" b="1" dirty="0"/>
              <a:t>(Block: 2)</a:t>
            </a:r>
          </a:p>
          <a:p>
            <a:pPr algn="ctr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Cellphone Number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Present Address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895914A-4DCF-3218-FCD7-A79A461C3C1C}"/>
              </a:ext>
            </a:extLst>
          </p:cNvPr>
          <p:cNvSpPr/>
          <p:nvPr/>
        </p:nvSpPr>
        <p:spPr>
          <a:xfrm>
            <a:off x="8340875" y="4535715"/>
            <a:ext cx="3614058" cy="181670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u="sng" dirty="0"/>
          </a:p>
          <a:p>
            <a:pPr algn="ctr"/>
            <a:r>
              <a:rPr lang="en-US" sz="2000" b="1" u="sng" dirty="0"/>
              <a:t>Secondary</a:t>
            </a:r>
          </a:p>
          <a:p>
            <a:pPr algn="ctr"/>
            <a:r>
              <a:rPr lang="en-US" sz="2000" b="1" dirty="0"/>
              <a:t>(Block: 3)</a:t>
            </a:r>
          </a:p>
          <a:p>
            <a:pPr algn="ctr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Biometric Subject Id</a:t>
            </a:r>
          </a:p>
        </p:txBody>
      </p:sp>
    </p:spTree>
    <p:extLst>
      <p:ext uri="{BB962C8B-B14F-4D97-AF65-F5344CB8AC3E}">
        <p14:creationId xmlns:p14="http://schemas.microsoft.com/office/powerpoint/2010/main" val="2066243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eme Shikanga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8c3436af-fd55-4e6b-aa9c-d996dba48b68}" enabled="0" method="" siteId="{8c3436af-fd55-4e6b-aa9c-d996dba48b68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2355</TotalTime>
  <Words>579</Words>
  <Application>Microsoft Office PowerPoint</Application>
  <PresentationFormat>Widescreen</PresentationFormat>
  <Paragraphs>123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Aharoni</vt:lpstr>
      <vt:lpstr>Aptos</vt:lpstr>
      <vt:lpstr>Arial</vt:lpstr>
      <vt:lpstr>Calibri</vt:lpstr>
      <vt:lpstr>Calibri Light</vt:lpstr>
      <vt:lpstr>Georgia</vt:lpstr>
      <vt:lpstr>Wingdings</vt:lpstr>
      <vt:lpstr>Office Theme</vt:lpstr>
      <vt:lpstr>Theme Shikanga</vt:lpstr>
      <vt:lpstr>1_Office Theme</vt:lpstr>
      <vt:lpstr>PowerPoint Presentation</vt:lpstr>
      <vt:lpstr>Background</vt:lpstr>
      <vt:lpstr>Objectives</vt:lpstr>
      <vt:lpstr>Background</vt:lpstr>
      <vt:lpstr>Advances Towards Interoperability </vt:lpstr>
      <vt:lpstr>Advances Towards Interoperability </vt:lpstr>
      <vt:lpstr>PowerPoint Presentation</vt:lpstr>
      <vt:lpstr>Advances Towards Interoperability - Architecture </vt:lpstr>
      <vt:lpstr>CR Minimum dataset </vt:lpstr>
      <vt:lpstr>Challenges </vt:lpstr>
      <vt:lpstr>PowerPoint Presentation</vt:lpstr>
      <vt:lpstr>Way forward </vt:lpstr>
      <vt:lpstr>Acknowledgements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Public Health Surveillance</dc:title>
  <dc:creator>Kamocha, Stanley (CDC/DDPHSIS/CGH/DGHT)</dc:creator>
  <cp:lastModifiedBy>Muya Mwansa</cp:lastModifiedBy>
  <cp:revision>99</cp:revision>
  <dcterms:created xsi:type="dcterms:W3CDTF">2022-01-21T10:29:50Z</dcterms:created>
  <dcterms:modified xsi:type="dcterms:W3CDTF">2024-08-16T03:05:00Z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1033-3.2.0.6370</vt:lpwstr>
  </property>
</Properties>
</file>