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75" r:id="rId3"/>
  </p:sldMasterIdLst>
  <p:notesMasterIdLst>
    <p:notesMasterId r:id="rId38"/>
  </p:notesMasterIdLst>
  <p:sldIdLst>
    <p:sldId id="260" r:id="rId4"/>
    <p:sldId id="2147375695" r:id="rId5"/>
    <p:sldId id="2147375697" r:id="rId6"/>
    <p:sldId id="2147375637" r:id="rId7"/>
    <p:sldId id="2147375689" r:id="rId8"/>
    <p:sldId id="2147375659" r:id="rId9"/>
    <p:sldId id="2147375629" r:id="rId10"/>
    <p:sldId id="2147375698" r:id="rId11"/>
    <p:sldId id="2147375665" r:id="rId12"/>
    <p:sldId id="2147375666" r:id="rId13"/>
    <p:sldId id="2147375687" r:id="rId14"/>
    <p:sldId id="2147375674" r:id="rId15"/>
    <p:sldId id="2147375673" r:id="rId16"/>
    <p:sldId id="2147375693" r:id="rId17"/>
    <p:sldId id="2147375694" r:id="rId18"/>
    <p:sldId id="2147375691" r:id="rId19"/>
    <p:sldId id="2147375692" r:id="rId20"/>
    <p:sldId id="2147375688" r:id="rId21"/>
    <p:sldId id="2147375681" r:id="rId22"/>
    <p:sldId id="258" r:id="rId23"/>
    <p:sldId id="259" r:id="rId24"/>
    <p:sldId id="2147375690" r:id="rId25"/>
    <p:sldId id="261" r:id="rId26"/>
    <p:sldId id="262" r:id="rId27"/>
    <p:sldId id="263" r:id="rId28"/>
    <p:sldId id="264" r:id="rId29"/>
    <p:sldId id="265" r:id="rId30"/>
    <p:sldId id="266" r:id="rId31"/>
    <p:sldId id="267" r:id="rId32"/>
    <p:sldId id="268" r:id="rId33"/>
    <p:sldId id="269" r:id="rId34"/>
    <p:sldId id="270" r:id="rId35"/>
    <p:sldId id="271" r:id="rId36"/>
    <p:sldId id="275"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24FF77A-EDA2-44BF-8178-05BF2A7CA92D}">
          <p14:sldIdLst>
            <p14:sldId id="260"/>
            <p14:sldId id="2147375695"/>
            <p14:sldId id="2147375697"/>
          </p14:sldIdLst>
        </p14:section>
        <p14:section name="Default Section" id="{C39279F4-F657-4F57-9218-3E7E7F4AC6BF}">
          <p14:sldIdLst>
            <p14:sldId id="2147375637"/>
            <p14:sldId id="2147375689"/>
            <p14:sldId id="2147375659"/>
          </p14:sldIdLst>
        </p14:section>
        <p14:section name="Untitled Section" id="{A9FC633A-2220-47E5-893F-BB881298F0BB}">
          <p14:sldIdLst>
            <p14:sldId id="2147375629"/>
            <p14:sldId id="2147375698"/>
            <p14:sldId id="2147375665"/>
            <p14:sldId id="2147375666"/>
            <p14:sldId id="2147375687"/>
            <p14:sldId id="2147375674"/>
            <p14:sldId id="2147375673"/>
            <p14:sldId id="2147375693"/>
            <p14:sldId id="2147375694"/>
            <p14:sldId id="2147375691"/>
            <p14:sldId id="2147375692"/>
            <p14:sldId id="2147375688"/>
            <p14:sldId id="2147375681"/>
            <p14:sldId id="258"/>
            <p14:sldId id="259"/>
            <p14:sldId id="2147375690"/>
            <p14:sldId id="261"/>
            <p14:sldId id="262"/>
            <p14:sldId id="263"/>
            <p14:sldId id="264"/>
            <p14:sldId id="265"/>
            <p14:sldId id="266"/>
            <p14:sldId id="267"/>
            <p14:sldId id="268"/>
            <p14:sldId id="269"/>
            <p14:sldId id="270"/>
            <p14:sldId id="271"/>
          </p14:sldIdLst>
        </p14:section>
        <p14:section name="Untitled Section" id="{C6204DEB-D876-4840-8FFC-A5B117D512DE}">
          <p14:sldIdLst>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p:scale>
          <a:sx n="110" d="100"/>
          <a:sy n="110" d="100"/>
        </p:scale>
        <p:origin x="34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767755452453115E-2"/>
          <c:y val="2.0097125978520401E-2"/>
          <c:w val="0.93161497626807921"/>
          <c:h val="0.79030955185033369"/>
        </c:manualLayout>
      </c:layout>
      <c:barChart>
        <c:barDir val="col"/>
        <c:grouping val="clustered"/>
        <c:varyColors val="0"/>
        <c:ser>
          <c:idx val="0"/>
          <c:order val="0"/>
          <c:tx>
            <c:strRef>
              <c:f>Sheet2!$H$7</c:f>
              <c:strCache>
                <c:ptCount val="1"/>
                <c:pt idx="0">
                  <c:v>Base Print</c:v>
                </c:pt>
              </c:strCache>
            </c:strRef>
          </c:tx>
          <c:spPr>
            <a:solidFill>
              <a:srgbClr val="00206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highlight>
                      <a:srgbClr val="00FF00"/>
                    </a:highlight>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Sheet2!$G$8:$G$20</c:f>
              <c:strCache>
                <c:ptCount val="13"/>
                <c:pt idx="0">
                  <c:v>September</c:v>
                </c:pt>
                <c:pt idx="1">
                  <c:v>October</c:v>
                </c:pt>
                <c:pt idx="2">
                  <c:v>November</c:v>
                </c:pt>
                <c:pt idx="3">
                  <c:v>December</c:v>
                </c:pt>
                <c:pt idx="4">
                  <c:v>Jannuary</c:v>
                </c:pt>
                <c:pt idx="5">
                  <c:v>Feburary</c:v>
                </c:pt>
                <c:pt idx="6">
                  <c:v>March </c:v>
                </c:pt>
                <c:pt idx="7">
                  <c:v>April</c:v>
                </c:pt>
                <c:pt idx="8">
                  <c:v>May </c:v>
                </c:pt>
                <c:pt idx="9">
                  <c:v>June</c:v>
                </c:pt>
                <c:pt idx="10">
                  <c:v>July </c:v>
                </c:pt>
                <c:pt idx="11">
                  <c:v>August </c:v>
                </c:pt>
                <c:pt idx="12">
                  <c:v>Sept 20th</c:v>
                </c:pt>
              </c:strCache>
            </c:strRef>
          </c:cat>
          <c:val>
            <c:numRef>
              <c:f>Sheet2!$H$8:$H$20</c:f>
              <c:numCache>
                <c:formatCode>#,##0</c:formatCode>
                <c:ptCount val="13"/>
                <c:pt idx="0">
                  <c:v>1861727</c:v>
                </c:pt>
                <c:pt idx="1">
                  <c:v>1915161</c:v>
                </c:pt>
                <c:pt idx="2">
                  <c:v>1835525</c:v>
                </c:pt>
                <c:pt idx="3">
                  <c:v>1760103</c:v>
                </c:pt>
                <c:pt idx="4">
                  <c:v>1609935</c:v>
                </c:pt>
                <c:pt idx="5">
                  <c:v>1514123</c:v>
                </c:pt>
                <c:pt idx="6">
                  <c:v>1476820</c:v>
                </c:pt>
                <c:pt idx="7">
                  <c:v>1478316</c:v>
                </c:pt>
                <c:pt idx="8">
                  <c:v>1512142</c:v>
                </c:pt>
                <c:pt idx="9">
                  <c:v>1527567</c:v>
                </c:pt>
                <c:pt idx="10">
                  <c:v>1532950</c:v>
                </c:pt>
                <c:pt idx="11">
                  <c:v>1506787</c:v>
                </c:pt>
                <c:pt idx="12">
                  <c:v>1507009</c:v>
                </c:pt>
              </c:numCache>
            </c:numRef>
          </c:val>
          <c:extLst>
            <c:ext xmlns:c16="http://schemas.microsoft.com/office/drawing/2014/chart" uri="{C3380CC4-5D6E-409C-BE32-E72D297353CC}">
              <c16:uniqueId val="{00000000-0FD7-4A26-8283-5DF8D9B51768}"/>
            </c:ext>
          </c:extLst>
        </c:ser>
        <c:ser>
          <c:idx val="1"/>
          <c:order val="1"/>
          <c:tx>
            <c:strRef>
              <c:f>Sheet2!$I$7</c:f>
              <c:strCache>
                <c:ptCount val="1"/>
                <c:pt idx="0">
                  <c:v> Recaptured Print</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highlight>
                      <a:srgbClr val="00FF00"/>
                    </a:highlight>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Sheet2!$G$8:$G$20</c:f>
              <c:strCache>
                <c:ptCount val="13"/>
                <c:pt idx="0">
                  <c:v>September</c:v>
                </c:pt>
                <c:pt idx="1">
                  <c:v>October</c:v>
                </c:pt>
                <c:pt idx="2">
                  <c:v>November</c:v>
                </c:pt>
                <c:pt idx="3">
                  <c:v>December</c:v>
                </c:pt>
                <c:pt idx="4">
                  <c:v>Jannuary</c:v>
                </c:pt>
                <c:pt idx="5">
                  <c:v>Feburary</c:v>
                </c:pt>
                <c:pt idx="6">
                  <c:v>March </c:v>
                </c:pt>
                <c:pt idx="7">
                  <c:v>April</c:v>
                </c:pt>
                <c:pt idx="8">
                  <c:v>May </c:v>
                </c:pt>
                <c:pt idx="9">
                  <c:v>June</c:v>
                </c:pt>
                <c:pt idx="10">
                  <c:v>July </c:v>
                </c:pt>
                <c:pt idx="11">
                  <c:v>August </c:v>
                </c:pt>
                <c:pt idx="12">
                  <c:v>Sept 20th</c:v>
                </c:pt>
              </c:strCache>
            </c:strRef>
          </c:cat>
          <c:val>
            <c:numRef>
              <c:f>Sheet2!$I$8:$I$20</c:f>
              <c:numCache>
                <c:formatCode>#,##0</c:formatCode>
                <c:ptCount val="13"/>
                <c:pt idx="0">
                  <c:v>370082</c:v>
                </c:pt>
                <c:pt idx="1">
                  <c:v>501672</c:v>
                </c:pt>
                <c:pt idx="2">
                  <c:v>591479</c:v>
                </c:pt>
                <c:pt idx="3">
                  <c:v>733230</c:v>
                </c:pt>
                <c:pt idx="4">
                  <c:v>840717</c:v>
                </c:pt>
                <c:pt idx="5">
                  <c:v>998861</c:v>
                </c:pt>
                <c:pt idx="6">
                  <c:v>1149009</c:v>
                </c:pt>
                <c:pt idx="7">
                  <c:v>1212879</c:v>
                </c:pt>
                <c:pt idx="8">
                  <c:v>1315076</c:v>
                </c:pt>
                <c:pt idx="9">
                  <c:v>1397696</c:v>
                </c:pt>
                <c:pt idx="10">
                  <c:v>1420396</c:v>
                </c:pt>
                <c:pt idx="11">
                  <c:v>1398944</c:v>
                </c:pt>
                <c:pt idx="12">
                  <c:v>1406353</c:v>
                </c:pt>
              </c:numCache>
            </c:numRef>
          </c:val>
          <c:extLst>
            <c:ext xmlns:c16="http://schemas.microsoft.com/office/drawing/2014/chart" uri="{C3380CC4-5D6E-409C-BE32-E72D297353CC}">
              <c16:uniqueId val="{00000001-0FD7-4A26-8283-5DF8D9B51768}"/>
            </c:ext>
          </c:extLst>
        </c:ser>
        <c:dLbls>
          <c:showLegendKey val="0"/>
          <c:showVal val="0"/>
          <c:showCatName val="0"/>
          <c:showSerName val="0"/>
          <c:showPercent val="0"/>
          <c:showBubbleSize val="0"/>
        </c:dLbls>
        <c:gapWidth val="57"/>
        <c:overlap val="9"/>
        <c:axId val="992014096"/>
        <c:axId val="1006174704"/>
      </c:barChart>
      <c:lineChart>
        <c:grouping val="standard"/>
        <c:varyColors val="0"/>
        <c:ser>
          <c:idx val="2"/>
          <c:order val="2"/>
          <c:tx>
            <c:strRef>
              <c:f>Sheet2!$J$7</c:f>
              <c:strCache>
                <c:ptCount val="1"/>
                <c:pt idx="0">
                  <c:v>Recapture Coverage</c:v>
                </c:pt>
              </c:strCache>
            </c:strRef>
          </c:tx>
          <c:spPr>
            <a:ln w="47625" cap="rnd">
              <a:solidFill>
                <a:schemeClr val="accent1"/>
              </a:solidFill>
              <a:round/>
            </a:ln>
            <a:effectLst/>
          </c:spPr>
          <c:marker>
            <c:symbol val="diamond"/>
            <c:size val="15"/>
            <c:spPr>
              <a:solidFill>
                <a:srgbClr val="FF0000"/>
              </a:solidFill>
              <a:ln w="9525">
                <a:solidFill>
                  <a:schemeClr val="accent3"/>
                </a:solidFill>
              </a:ln>
              <a:effectLst/>
            </c:spPr>
          </c:marker>
          <c:dLbls>
            <c:dLbl>
              <c:idx val="0"/>
              <c:layout>
                <c:manualLayout>
                  <c:x val="-7.1509232389396007E-3"/>
                  <c:y val="-5.624511936922849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197-4579-8E82-B9988B74C517}"/>
                </c:ext>
              </c:extLst>
            </c:dLbl>
            <c:dLbl>
              <c:idx val="1"/>
              <c:layout>
                <c:manualLayout>
                  <c:x val="-7.1509232389395218E-3"/>
                  <c:y val="-4.71402841819798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197-4579-8E82-B9988B74C517}"/>
                </c:ext>
              </c:extLst>
            </c:dLbl>
            <c:dLbl>
              <c:idx val="2"/>
              <c:layout>
                <c:manualLayout>
                  <c:x val="-1.0374460850643349E-2"/>
                  <c:y val="-4.714028418197986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197-4579-8E82-B9988B74C517}"/>
                </c:ext>
              </c:extLst>
            </c:dLbl>
            <c:dLbl>
              <c:idx val="3"/>
              <c:layout>
                <c:manualLayout>
                  <c:x val="3.5942021334065695E-3"/>
                  <c:y val="-2.52850392436108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197-4579-8E82-B9988B74C517}"/>
                </c:ext>
              </c:extLst>
            </c:dLbl>
            <c:dLbl>
              <c:idx val="4"/>
              <c:layout>
                <c:manualLayout>
                  <c:x val="-3.9273856272356951E-3"/>
                  <c:y val="-6.079753696285281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2F3-42B4-8270-6B025D80110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Sheet2!$G$8:$G$20</c:f>
              <c:strCache>
                <c:ptCount val="13"/>
                <c:pt idx="0">
                  <c:v>September</c:v>
                </c:pt>
                <c:pt idx="1">
                  <c:v>October</c:v>
                </c:pt>
                <c:pt idx="2">
                  <c:v>November</c:v>
                </c:pt>
                <c:pt idx="3">
                  <c:v>December</c:v>
                </c:pt>
                <c:pt idx="4">
                  <c:v>Jannuary</c:v>
                </c:pt>
                <c:pt idx="5">
                  <c:v>Feburary</c:v>
                </c:pt>
                <c:pt idx="6">
                  <c:v>March </c:v>
                </c:pt>
                <c:pt idx="7">
                  <c:v>April</c:v>
                </c:pt>
                <c:pt idx="8">
                  <c:v>May </c:v>
                </c:pt>
                <c:pt idx="9">
                  <c:v>June</c:v>
                </c:pt>
                <c:pt idx="10">
                  <c:v>July </c:v>
                </c:pt>
                <c:pt idx="11">
                  <c:v>August </c:v>
                </c:pt>
                <c:pt idx="12">
                  <c:v>Sept 20th</c:v>
                </c:pt>
              </c:strCache>
            </c:strRef>
          </c:cat>
          <c:val>
            <c:numRef>
              <c:f>Sheet2!$J$8:$J$20</c:f>
              <c:numCache>
                <c:formatCode>0%</c:formatCode>
                <c:ptCount val="13"/>
                <c:pt idx="0">
                  <c:v>0.1987842470996016</c:v>
                </c:pt>
                <c:pt idx="1">
                  <c:v>0.26194769003754775</c:v>
                </c:pt>
                <c:pt idx="2">
                  <c:v>0.32223968619332344</c:v>
                </c:pt>
                <c:pt idx="3">
                  <c:v>0.41658357493851211</c:v>
                </c:pt>
                <c:pt idx="4">
                  <c:v>0.52220555488265052</c:v>
                </c:pt>
                <c:pt idx="5">
                  <c:v>0.65969607488955651</c:v>
                </c:pt>
                <c:pt idx="6">
                  <c:v>0.77802914370065412</c:v>
                </c:pt>
                <c:pt idx="7">
                  <c:v>0.82044637276468635</c:v>
                </c:pt>
                <c:pt idx="8">
                  <c:v>0.86967758318993849</c:v>
                </c:pt>
                <c:pt idx="9">
                  <c:v>0.92</c:v>
                </c:pt>
                <c:pt idx="10">
                  <c:v>0.92</c:v>
                </c:pt>
                <c:pt idx="11">
                  <c:v>0.93</c:v>
                </c:pt>
                <c:pt idx="12">
                  <c:v>0.93</c:v>
                </c:pt>
              </c:numCache>
            </c:numRef>
          </c:val>
          <c:smooth val="1"/>
          <c:extLst>
            <c:ext xmlns:c16="http://schemas.microsoft.com/office/drawing/2014/chart" uri="{C3380CC4-5D6E-409C-BE32-E72D297353CC}">
              <c16:uniqueId val="{00000002-0FD7-4A26-8283-5DF8D9B51768}"/>
            </c:ext>
          </c:extLst>
        </c:ser>
        <c:dLbls>
          <c:showLegendKey val="0"/>
          <c:showVal val="0"/>
          <c:showCatName val="0"/>
          <c:showSerName val="0"/>
          <c:showPercent val="0"/>
          <c:showBubbleSize val="0"/>
        </c:dLbls>
        <c:marker val="1"/>
        <c:smooth val="0"/>
        <c:axId val="346677904"/>
        <c:axId val="1006176688"/>
      </c:lineChart>
      <c:catAx>
        <c:axId val="99201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1006174704"/>
        <c:crosses val="autoZero"/>
        <c:auto val="1"/>
        <c:lblAlgn val="ctr"/>
        <c:lblOffset val="100"/>
        <c:noMultiLvlLbl val="0"/>
      </c:catAx>
      <c:valAx>
        <c:axId val="100617470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en-US"/>
          </a:p>
        </c:txPr>
        <c:crossAx val="992014096"/>
        <c:crosses val="autoZero"/>
        <c:crossBetween val="between"/>
      </c:valAx>
      <c:valAx>
        <c:axId val="1006176688"/>
        <c:scaling>
          <c:orientation val="minMax"/>
          <c:min val="-0.1"/>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tx1">
                    <a:lumMod val="65000"/>
                    <a:lumOff val="35000"/>
                  </a:schemeClr>
                </a:solidFill>
                <a:latin typeface="+mn-lt"/>
                <a:ea typeface="+mn-ea"/>
                <a:cs typeface="+mn-cs"/>
              </a:defRPr>
            </a:pPr>
            <a:endParaRPr lang="en-US"/>
          </a:p>
        </c:txPr>
        <c:crossAx val="346677904"/>
        <c:crosses val="max"/>
        <c:crossBetween val="between"/>
      </c:valAx>
      <c:catAx>
        <c:axId val="346677904"/>
        <c:scaling>
          <c:orientation val="minMax"/>
        </c:scaling>
        <c:delete val="1"/>
        <c:axPos val="b"/>
        <c:numFmt formatCode="General" sourceLinked="1"/>
        <c:majorTickMark val="none"/>
        <c:minorTickMark val="none"/>
        <c:tickLblPos val="nextTo"/>
        <c:crossAx val="1006176688"/>
        <c:crosses val="autoZero"/>
        <c:auto val="1"/>
        <c:lblAlgn val="ctr"/>
        <c:lblOffset val="100"/>
        <c:noMultiLvlLbl val="0"/>
      </c:catAx>
      <c:spPr>
        <a:noFill/>
        <a:ln>
          <a:noFill/>
        </a:ln>
        <a:effectLst/>
      </c:spPr>
    </c:plotArea>
    <c:legend>
      <c:legendPos val="b"/>
      <c:layout>
        <c:manualLayout>
          <c:xMode val="edge"/>
          <c:yMode val="edge"/>
          <c:x val="4.343619633391551E-2"/>
          <c:y val="0.94150234519738896"/>
          <c:w val="0.95656380366608451"/>
          <c:h val="5.7813531127534831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539085876968276E-2"/>
          <c:y val="1.4903912225311124E-2"/>
          <c:w val="0.92674747236587796"/>
          <c:h val="0.82399791611463169"/>
        </c:manualLayout>
      </c:layout>
      <c:barChart>
        <c:barDir val="col"/>
        <c:grouping val="clustered"/>
        <c:varyColors val="0"/>
        <c:ser>
          <c:idx val="0"/>
          <c:order val="0"/>
          <c:tx>
            <c:strRef>
              <c:f>Sheet3!$C$8</c:f>
              <c:strCache>
                <c:ptCount val="1"/>
                <c:pt idx="0">
                  <c:v>Valid Prints</c:v>
                </c:pt>
              </c:strCache>
            </c:strRef>
          </c:tx>
          <c:spPr>
            <a:solidFill>
              <a:schemeClr val="accent6">
                <a:lumMod val="75000"/>
              </a:schemeClr>
            </a:solidFill>
            <a:ln>
              <a:noFill/>
            </a:ln>
            <a:effectLst/>
          </c:spPr>
          <c:invertIfNegative val="0"/>
          <c:cat>
            <c:strRef>
              <c:f>Sheet3!$B$9:$B$14</c:f>
              <c:strCache>
                <c:ptCount val="6"/>
                <c:pt idx="0">
                  <c:v>AHF</c:v>
                </c:pt>
                <c:pt idx="1">
                  <c:v>AHNI_ACE1</c:v>
                </c:pt>
                <c:pt idx="2">
                  <c:v>APIN</c:v>
                </c:pt>
                <c:pt idx="3">
                  <c:v>CCCRN</c:v>
                </c:pt>
                <c:pt idx="4">
                  <c:v>CCFN</c:v>
                </c:pt>
                <c:pt idx="5">
                  <c:v>CIHP</c:v>
                </c:pt>
              </c:strCache>
            </c:strRef>
          </c:cat>
          <c:val>
            <c:numRef>
              <c:f>Sheet3!$C$9:$C$14</c:f>
              <c:numCache>
                <c:formatCode>#,##0</c:formatCode>
                <c:ptCount val="6"/>
                <c:pt idx="0">
                  <c:v>12064</c:v>
                </c:pt>
                <c:pt idx="1">
                  <c:v>44249</c:v>
                </c:pt>
                <c:pt idx="2">
                  <c:v>292379</c:v>
                </c:pt>
                <c:pt idx="3">
                  <c:v>17717</c:v>
                </c:pt>
                <c:pt idx="4">
                  <c:v>135452</c:v>
                </c:pt>
                <c:pt idx="5">
                  <c:v>126225</c:v>
                </c:pt>
              </c:numCache>
            </c:numRef>
          </c:val>
          <c:extLst>
            <c:ext xmlns:c16="http://schemas.microsoft.com/office/drawing/2014/chart" uri="{C3380CC4-5D6E-409C-BE32-E72D297353CC}">
              <c16:uniqueId val="{00000000-F920-440D-B83D-C800F21D5BFA}"/>
            </c:ext>
          </c:extLst>
        </c:ser>
        <c:ser>
          <c:idx val="1"/>
          <c:order val="1"/>
          <c:tx>
            <c:strRef>
              <c:f>Sheet3!$D$8</c:f>
              <c:strCache>
                <c:ptCount val="1"/>
                <c:pt idx="0">
                  <c:v>Match Prints</c:v>
                </c:pt>
              </c:strCache>
            </c:strRef>
          </c:tx>
          <c:spPr>
            <a:solidFill>
              <a:schemeClr val="accent6">
                <a:lumMod val="40000"/>
                <a:lumOff val="60000"/>
              </a:schemeClr>
            </a:solidFill>
            <a:ln>
              <a:noFill/>
            </a:ln>
            <a:effectLst/>
          </c:spPr>
          <c:invertIfNegative val="0"/>
          <c:cat>
            <c:strRef>
              <c:f>Sheet3!$B$9:$B$14</c:f>
              <c:strCache>
                <c:ptCount val="6"/>
                <c:pt idx="0">
                  <c:v>AHF</c:v>
                </c:pt>
                <c:pt idx="1">
                  <c:v>AHNI_ACE1</c:v>
                </c:pt>
                <c:pt idx="2">
                  <c:v>APIN</c:v>
                </c:pt>
                <c:pt idx="3">
                  <c:v>CCCRN</c:v>
                </c:pt>
                <c:pt idx="4">
                  <c:v>CCFN</c:v>
                </c:pt>
                <c:pt idx="5">
                  <c:v>CIHP</c:v>
                </c:pt>
              </c:strCache>
            </c:strRef>
          </c:cat>
          <c:val>
            <c:numRef>
              <c:f>Sheet3!$D$9:$D$14</c:f>
              <c:numCache>
                <c:formatCode>#,##0</c:formatCode>
                <c:ptCount val="6"/>
                <c:pt idx="0">
                  <c:v>10442</c:v>
                </c:pt>
                <c:pt idx="1">
                  <c:v>43358</c:v>
                </c:pt>
                <c:pt idx="2">
                  <c:v>278172</c:v>
                </c:pt>
                <c:pt idx="3">
                  <c:v>16871</c:v>
                </c:pt>
                <c:pt idx="4">
                  <c:v>122493</c:v>
                </c:pt>
                <c:pt idx="5">
                  <c:v>111627</c:v>
                </c:pt>
              </c:numCache>
            </c:numRef>
          </c:val>
          <c:extLst>
            <c:ext xmlns:c16="http://schemas.microsoft.com/office/drawing/2014/chart" uri="{C3380CC4-5D6E-409C-BE32-E72D297353CC}">
              <c16:uniqueId val="{00000001-F920-440D-B83D-C800F21D5BFA}"/>
            </c:ext>
          </c:extLst>
        </c:ser>
        <c:dLbls>
          <c:showLegendKey val="0"/>
          <c:showVal val="0"/>
          <c:showCatName val="0"/>
          <c:showSerName val="0"/>
          <c:showPercent val="0"/>
          <c:showBubbleSize val="0"/>
        </c:dLbls>
        <c:gapWidth val="63"/>
        <c:overlap val="24"/>
        <c:axId val="829334688"/>
        <c:axId val="933256096"/>
      </c:barChart>
      <c:lineChart>
        <c:grouping val="standard"/>
        <c:varyColors val="0"/>
        <c:ser>
          <c:idx val="2"/>
          <c:order val="2"/>
          <c:tx>
            <c:strRef>
              <c:f>Sheet3!$E$8</c:f>
              <c:strCache>
                <c:ptCount val="1"/>
                <c:pt idx="0">
                  <c:v>Match Rate</c:v>
                </c:pt>
              </c:strCache>
            </c:strRef>
          </c:tx>
          <c:spPr>
            <a:ln w="28575" cap="rnd">
              <a:noFill/>
              <a:round/>
            </a:ln>
            <a:effectLst/>
          </c:spPr>
          <c:marker>
            <c:symbol val="circle"/>
            <c:size val="29"/>
            <c:spPr>
              <a:solidFill>
                <a:srgbClr val="FFC000"/>
              </a:solidFill>
              <a:ln w="9525">
                <a:noFill/>
              </a:ln>
              <a:effectLst/>
            </c:spPr>
          </c:marker>
          <c:dLbls>
            <c:dLbl>
              <c:idx val="1"/>
              <c:layout>
                <c:manualLayout>
                  <c:x val="-3.1530455493574874E-2"/>
                  <c:y val="0"/>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DFC-4145-8176-CC4F71CFE402}"/>
                </c:ext>
              </c:extLst>
            </c:dLbl>
            <c:dLbl>
              <c:idx val="3"/>
              <c:tx>
                <c:rich>
                  <a:bodyPr/>
                  <a:lstStyle/>
                  <a:p>
                    <a:r>
                      <a:rPr lang="en-US"/>
                      <a:t> </a:t>
                    </a:r>
                    <a:fld id="{7CB56EA1-C59C-4BAB-A6D0-CF03993DB96C}"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AC8C-44A2-9C5B-B55FE758FD28}"/>
                </c:ext>
              </c:extLst>
            </c:dLbl>
            <c:dLbl>
              <c:idx val="4"/>
              <c:tx>
                <c:rich>
                  <a:bodyPr/>
                  <a:lstStyle/>
                  <a:p>
                    <a:r>
                      <a:rPr lang="en-US"/>
                      <a:t> </a:t>
                    </a:r>
                    <a:fld id="{1F78CB36-2298-4158-A37C-2F7B794EC2CD}"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C8C-44A2-9C5B-B55FE758FD28}"/>
                </c:ext>
              </c:extLst>
            </c:dLbl>
            <c:spPr>
              <a:noFill/>
              <a:ln>
                <a:noFill/>
              </a:ln>
              <a:effectLst/>
            </c:spPr>
            <c:txPr>
              <a:bodyPr rot="0" spcFirstLastPara="1" vertOverflow="ellipsis" vert="horz" wrap="square" lIns="38100" tIns="19050" rIns="38100" bIns="19050" anchor="ctr" anchorCtr="0">
                <a:spAutoFit/>
              </a:bodyPr>
              <a:lstStyle/>
              <a:p>
                <a:pPr algn="ctr">
                  <a:defRPr sz="1100" b="1"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Sheet3!$B$9:$B$14</c:f>
              <c:strCache>
                <c:ptCount val="6"/>
                <c:pt idx="0">
                  <c:v>AHF</c:v>
                </c:pt>
                <c:pt idx="1">
                  <c:v>AHNI_ACE1</c:v>
                </c:pt>
                <c:pt idx="2">
                  <c:v>APIN</c:v>
                </c:pt>
                <c:pt idx="3">
                  <c:v>CCCRN</c:v>
                </c:pt>
                <c:pt idx="4">
                  <c:v>CCFN</c:v>
                </c:pt>
                <c:pt idx="5">
                  <c:v>CIHP</c:v>
                </c:pt>
              </c:strCache>
            </c:strRef>
          </c:cat>
          <c:val>
            <c:numRef>
              <c:f>Sheet3!$E$9:$E$14</c:f>
              <c:numCache>
                <c:formatCode>0%</c:formatCode>
                <c:ptCount val="6"/>
                <c:pt idx="0">
                  <c:v>0.86555039787798405</c:v>
                </c:pt>
                <c:pt idx="1">
                  <c:v>0.97986395172772267</c:v>
                </c:pt>
                <c:pt idx="2">
                  <c:v>0.9514089589197583</c:v>
                </c:pt>
                <c:pt idx="3">
                  <c:v>0.95224925213072187</c:v>
                </c:pt>
                <c:pt idx="4">
                  <c:v>0.90432773233322505</c:v>
                </c:pt>
                <c:pt idx="5">
                  <c:v>0.88434937611408204</c:v>
                </c:pt>
              </c:numCache>
            </c:numRef>
          </c:val>
          <c:smooth val="0"/>
          <c:extLst>
            <c:ext xmlns:c16="http://schemas.microsoft.com/office/drawing/2014/chart" uri="{C3380CC4-5D6E-409C-BE32-E72D297353CC}">
              <c16:uniqueId val="{00000002-F920-440D-B83D-C800F21D5BFA}"/>
            </c:ext>
          </c:extLst>
        </c:ser>
        <c:dLbls>
          <c:showLegendKey val="0"/>
          <c:showVal val="0"/>
          <c:showCatName val="0"/>
          <c:showSerName val="0"/>
          <c:showPercent val="0"/>
          <c:showBubbleSize val="0"/>
        </c:dLbls>
        <c:marker val="1"/>
        <c:smooth val="0"/>
        <c:axId val="829335648"/>
        <c:axId val="933257088"/>
      </c:lineChart>
      <c:catAx>
        <c:axId val="82933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933256096"/>
        <c:crosses val="autoZero"/>
        <c:auto val="1"/>
        <c:lblAlgn val="ctr"/>
        <c:lblOffset val="100"/>
        <c:noMultiLvlLbl val="0"/>
      </c:catAx>
      <c:valAx>
        <c:axId val="93325609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829334688"/>
        <c:crosses val="autoZero"/>
        <c:crossBetween val="between"/>
      </c:valAx>
      <c:valAx>
        <c:axId val="93325708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tx1">
                    <a:lumMod val="65000"/>
                    <a:lumOff val="35000"/>
                  </a:schemeClr>
                </a:solidFill>
                <a:latin typeface="+mn-lt"/>
                <a:ea typeface="+mn-ea"/>
                <a:cs typeface="+mn-cs"/>
              </a:defRPr>
            </a:pPr>
            <a:endParaRPr lang="en-US"/>
          </a:p>
        </c:txPr>
        <c:crossAx val="829335648"/>
        <c:crosses val="max"/>
        <c:crossBetween val="between"/>
      </c:valAx>
      <c:catAx>
        <c:axId val="829335648"/>
        <c:scaling>
          <c:orientation val="minMax"/>
        </c:scaling>
        <c:delete val="1"/>
        <c:axPos val="b"/>
        <c:numFmt formatCode="General" sourceLinked="1"/>
        <c:majorTickMark val="none"/>
        <c:minorTickMark val="none"/>
        <c:tickLblPos val="nextTo"/>
        <c:crossAx val="933257088"/>
        <c:crosses val="autoZero"/>
        <c:auto val="1"/>
        <c:lblAlgn val="ctr"/>
        <c:lblOffset val="100"/>
        <c:noMultiLvlLbl val="0"/>
      </c:catAx>
      <c:spPr>
        <a:noFill/>
        <a:ln>
          <a:noFill/>
        </a:ln>
        <a:effectLst/>
      </c:spPr>
    </c:plotArea>
    <c:legend>
      <c:legendPos val="b"/>
      <c:layout>
        <c:manualLayout>
          <c:xMode val="edge"/>
          <c:yMode val="edge"/>
          <c:x val="0.10794376776563122"/>
          <c:y val="0.91778048243742727"/>
          <c:w val="0.82670671428400144"/>
          <c:h val="4.7158505530829377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603944218527705E-2"/>
          <c:y val="3.0344632727430796E-2"/>
          <c:w val="0.92674747236587796"/>
          <c:h val="0.81321510919171858"/>
        </c:manualLayout>
      </c:layout>
      <c:barChart>
        <c:barDir val="col"/>
        <c:grouping val="clustered"/>
        <c:varyColors val="0"/>
        <c:ser>
          <c:idx val="0"/>
          <c:order val="0"/>
          <c:tx>
            <c:strRef>
              <c:f>Sheet3!$C$8</c:f>
              <c:strCache>
                <c:ptCount val="1"/>
                <c:pt idx="0">
                  <c:v>Valid Prints</c:v>
                </c:pt>
              </c:strCache>
            </c:strRef>
          </c:tx>
          <c:spPr>
            <a:solidFill>
              <a:schemeClr val="accent6">
                <a:lumMod val="75000"/>
              </a:schemeClr>
            </a:solidFill>
            <a:ln>
              <a:noFill/>
            </a:ln>
            <a:effectLst/>
          </c:spPr>
          <c:invertIfNegative val="0"/>
          <c:cat>
            <c:strRef>
              <c:f>Sheet3!$B$9:$B$13</c:f>
              <c:strCache>
                <c:ptCount val="5"/>
                <c:pt idx="0">
                  <c:v>ECEWS_ACE5</c:v>
                </c:pt>
                <c:pt idx="1">
                  <c:v>ECEWS_SPEED</c:v>
                </c:pt>
                <c:pt idx="2">
                  <c:v>GGHN_ACE2</c:v>
                </c:pt>
                <c:pt idx="3">
                  <c:v>HALG_ACE6</c:v>
                </c:pt>
                <c:pt idx="4">
                  <c:v>HAN_KPCARE1</c:v>
                </c:pt>
              </c:strCache>
            </c:strRef>
          </c:cat>
          <c:val>
            <c:numRef>
              <c:f>Sheet3!$C$9:$C$13</c:f>
              <c:numCache>
                <c:formatCode>#,##0</c:formatCode>
                <c:ptCount val="5"/>
                <c:pt idx="0">
                  <c:v>166271</c:v>
                </c:pt>
                <c:pt idx="1">
                  <c:v>81332</c:v>
                </c:pt>
                <c:pt idx="2">
                  <c:v>37146</c:v>
                </c:pt>
                <c:pt idx="3">
                  <c:v>68193</c:v>
                </c:pt>
                <c:pt idx="4">
                  <c:v>79713</c:v>
                </c:pt>
              </c:numCache>
            </c:numRef>
          </c:val>
          <c:extLst>
            <c:ext xmlns:c16="http://schemas.microsoft.com/office/drawing/2014/chart" uri="{C3380CC4-5D6E-409C-BE32-E72D297353CC}">
              <c16:uniqueId val="{00000000-F920-440D-B83D-C800F21D5BFA}"/>
            </c:ext>
          </c:extLst>
        </c:ser>
        <c:ser>
          <c:idx val="1"/>
          <c:order val="1"/>
          <c:tx>
            <c:strRef>
              <c:f>Sheet3!$D$8</c:f>
              <c:strCache>
                <c:ptCount val="1"/>
                <c:pt idx="0">
                  <c:v>Match Prints</c:v>
                </c:pt>
              </c:strCache>
            </c:strRef>
          </c:tx>
          <c:spPr>
            <a:solidFill>
              <a:schemeClr val="accent6">
                <a:lumMod val="60000"/>
                <a:lumOff val="40000"/>
              </a:schemeClr>
            </a:solidFill>
            <a:ln>
              <a:noFill/>
            </a:ln>
            <a:effectLst/>
          </c:spPr>
          <c:invertIfNegative val="0"/>
          <c:cat>
            <c:strRef>
              <c:f>Sheet3!$B$9:$B$13</c:f>
              <c:strCache>
                <c:ptCount val="5"/>
                <c:pt idx="0">
                  <c:v>ECEWS_ACE5</c:v>
                </c:pt>
                <c:pt idx="1">
                  <c:v>ECEWS_SPEED</c:v>
                </c:pt>
                <c:pt idx="2">
                  <c:v>GGHN_ACE2</c:v>
                </c:pt>
                <c:pt idx="3">
                  <c:v>HALG_ACE6</c:v>
                </c:pt>
                <c:pt idx="4">
                  <c:v>HAN_KPCARE1</c:v>
                </c:pt>
              </c:strCache>
            </c:strRef>
          </c:cat>
          <c:val>
            <c:numRef>
              <c:f>Sheet3!$D$9:$D$13</c:f>
              <c:numCache>
                <c:formatCode>#,##0</c:formatCode>
                <c:ptCount val="5"/>
                <c:pt idx="0">
                  <c:v>160717</c:v>
                </c:pt>
                <c:pt idx="1">
                  <c:v>76630</c:v>
                </c:pt>
                <c:pt idx="2">
                  <c:v>35258</c:v>
                </c:pt>
                <c:pt idx="3">
                  <c:v>64088</c:v>
                </c:pt>
                <c:pt idx="4">
                  <c:v>77700</c:v>
                </c:pt>
              </c:numCache>
            </c:numRef>
          </c:val>
          <c:extLst>
            <c:ext xmlns:c16="http://schemas.microsoft.com/office/drawing/2014/chart" uri="{C3380CC4-5D6E-409C-BE32-E72D297353CC}">
              <c16:uniqueId val="{00000001-F920-440D-B83D-C800F21D5BFA}"/>
            </c:ext>
          </c:extLst>
        </c:ser>
        <c:dLbls>
          <c:showLegendKey val="0"/>
          <c:showVal val="0"/>
          <c:showCatName val="0"/>
          <c:showSerName val="0"/>
          <c:showPercent val="0"/>
          <c:showBubbleSize val="0"/>
        </c:dLbls>
        <c:gapWidth val="63"/>
        <c:overlap val="24"/>
        <c:axId val="829334688"/>
        <c:axId val="933256096"/>
      </c:barChart>
      <c:lineChart>
        <c:grouping val="standard"/>
        <c:varyColors val="0"/>
        <c:ser>
          <c:idx val="2"/>
          <c:order val="2"/>
          <c:tx>
            <c:strRef>
              <c:f>Sheet3!$E$8</c:f>
              <c:strCache>
                <c:ptCount val="1"/>
                <c:pt idx="0">
                  <c:v>Match Rate</c:v>
                </c:pt>
              </c:strCache>
            </c:strRef>
          </c:tx>
          <c:spPr>
            <a:ln w="28575" cap="rnd">
              <a:noFill/>
              <a:round/>
            </a:ln>
            <a:effectLst/>
          </c:spPr>
          <c:marker>
            <c:symbol val="circle"/>
            <c:size val="29"/>
            <c:spPr>
              <a:solidFill>
                <a:srgbClr val="FFC000"/>
              </a:solidFill>
              <a:ln w="9525">
                <a:noFill/>
              </a:ln>
              <a:effectLst/>
            </c:spPr>
          </c:marker>
          <c:dLbls>
            <c:dLbl>
              <c:idx val="2"/>
              <c:tx>
                <c:rich>
                  <a:bodyPr/>
                  <a:lstStyle/>
                  <a:p>
                    <a:r>
                      <a:rPr lang="en-US"/>
                      <a:t> </a:t>
                    </a:r>
                    <a:fld id="{7CB56EA1-C59C-4BAB-A6D0-CF03993DB96C}"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9681-4953-A8F3-399AFD907C66}"/>
                </c:ext>
              </c:extLst>
            </c:dLbl>
            <c:dLbl>
              <c:idx val="3"/>
              <c:tx>
                <c:rich>
                  <a:bodyPr/>
                  <a:lstStyle/>
                  <a:p>
                    <a:r>
                      <a:rPr lang="en-US"/>
                      <a:t> </a:t>
                    </a:r>
                    <a:fld id="{1F78CB36-2298-4158-A37C-2F7B794EC2CD}"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AC8C-44A2-9C5B-B55FE758FD28}"/>
                </c:ext>
              </c:extLst>
            </c:dLbl>
            <c:spPr>
              <a:noFill/>
              <a:ln>
                <a:noFill/>
              </a:ln>
              <a:effectLst/>
            </c:spPr>
            <c:txPr>
              <a:bodyPr rot="0" spcFirstLastPara="1" vertOverflow="ellipsis" vert="horz" wrap="square" lIns="38100" tIns="19050" rIns="38100" bIns="19050" anchor="ctr" anchorCtr="0">
                <a:spAutoFit/>
              </a:bodyPr>
              <a:lstStyle/>
              <a:p>
                <a:pPr algn="ctr">
                  <a:defRPr sz="1100" b="1"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Sheet3!$B$9:$B$13</c:f>
              <c:strCache>
                <c:ptCount val="5"/>
                <c:pt idx="0">
                  <c:v>ECEWS_ACE5</c:v>
                </c:pt>
                <c:pt idx="1">
                  <c:v>ECEWS_SPEED</c:v>
                </c:pt>
                <c:pt idx="2">
                  <c:v>GGHN_ACE2</c:v>
                </c:pt>
                <c:pt idx="3">
                  <c:v>HALG_ACE6</c:v>
                </c:pt>
                <c:pt idx="4">
                  <c:v>HAN_KPCARE1</c:v>
                </c:pt>
              </c:strCache>
            </c:strRef>
          </c:cat>
          <c:val>
            <c:numRef>
              <c:f>Sheet3!$E$9:$E$13</c:f>
              <c:numCache>
                <c:formatCode>0%</c:formatCode>
                <c:ptCount val="5"/>
                <c:pt idx="0">
                  <c:v>0.96659670056714642</c:v>
                </c:pt>
                <c:pt idx="1">
                  <c:v>0.94218757684552201</c:v>
                </c:pt>
                <c:pt idx="2">
                  <c:v>0.94917353147041406</c:v>
                </c:pt>
                <c:pt idx="3">
                  <c:v>0.93980320560761366</c:v>
                </c:pt>
                <c:pt idx="4">
                  <c:v>0.97474690451996537</c:v>
                </c:pt>
              </c:numCache>
            </c:numRef>
          </c:val>
          <c:smooth val="0"/>
          <c:extLst>
            <c:ext xmlns:c16="http://schemas.microsoft.com/office/drawing/2014/chart" uri="{C3380CC4-5D6E-409C-BE32-E72D297353CC}">
              <c16:uniqueId val="{00000002-F920-440D-B83D-C800F21D5BFA}"/>
            </c:ext>
          </c:extLst>
        </c:ser>
        <c:dLbls>
          <c:showLegendKey val="0"/>
          <c:showVal val="0"/>
          <c:showCatName val="0"/>
          <c:showSerName val="0"/>
          <c:showPercent val="0"/>
          <c:showBubbleSize val="0"/>
        </c:dLbls>
        <c:marker val="1"/>
        <c:smooth val="0"/>
        <c:axId val="829335648"/>
        <c:axId val="933257088"/>
      </c:lineChart>
      <c:catAx>
        <c:axId val="82933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933256096"/>
        <c:crosses val="autoZero"/>
        <c:auto val="1"/>
        <c:lblAlgn val="ctr"/>
        <c:lblOffset val="100"/>
        <c:noMultiLvlLbl val="0"/>
      </c:catAx>
      <c:valAx>
        <c:axId val="93325609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829334688"/>
        <c:crosses val="autoZero"/>
        <c:crossBetween val="between"/>
      </c:valAx>
      <c:valAx>
        <c:axId val="93325708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tx1">
                    <a:lumMod val="65000"/>
                    <a:lumOff val="35000"/>
                  </a:schemeClr>
                </a:solidFill>
                <a:latin typeface="+mn-lt"/>
                <a:ea typeface="+mn-ea"/>
                <a:cs typeface="+mn-cs"/>
              </a:defRPr>
            </a:pPr>
            <a:endParaRPr lang="en-US"/>
          </a:p>
        </c:txPr>
        <c:crossAx val="829335648"/>
        <c:crosses val="max"/>
        <c:crossBetween val="between"/>
      </c:valAx>
      <c:catAx>
        <c:axId val="829335648"/>
        <c:scaling>
          <c:orientation val="minMax"/>
        </c:scaling>
        <c:delete val="1"/>
        <c:axPos val="b"/>
        <c:numFmt formatCode="General" sourceLinked="1"/>
        <c:majorTickMark val="none"/>
        <c:minorTickMark val="none"/>
        <c:tickLblPos val="nextTo"/>
        <c:crossAx val="933257088"/>
        <c:crosses val="autoZero"/>
        <c:auto val="1"/>
        <c:lblAlgn val="ctr"/>
        <c:lblOffset val="100"/>
        <c:noMultiLvlLbl val="0"/>
      </c:catAx>
      <c:spPr>
        <a:noFill/>
        <a:ln>
          <a:noFill/>
        </a:ln>
        <a:effectLst/>
      </c:spPr>
    </c:plotArea>
    <c:legend>
      <c:legendPos val="b"/>
      <c:layout>
        <c:manualLayout>
          <c:xMode val="edge"/>
          <c:yMode val="edge"/>
          <c:x val="0.1068789094240718"/>
          <c:y val="0.92918791316519667"/>
          <c:w val="0.82670671428400144"/>
          <c:h val="5.6284457839181054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798519243206011E-2"/>
          <c:y val="3.0344632727430796E-2"/>
          <c:w val="0.92674747236587796"/>
          <c:h val="0.81321510919171858"/>
        </c:manualLayout>
      </c:layout>
      <c:barChart>
        <c:barDir val="col"/>
        <c:grouping val="clustered"/>
        <c:varyColors val="0"/>
        <c:ser>
          <c:idx val="0"/>
          <c:order val="0"/>
          <c:tx>
            <c:strRef>
              <c:f>Sheet3!$C$8</c:f>
              <c:strCache>
                <c:ptCount val="1"/>
                <c:pt idx="0">
                  <c:v>Valid Prints</c:v>
                </c:pt>
              </c:strCache>
            </c:strRef>
          </c:tx>
          <c:spPr>
            <a:solidFill>
              <a:schemeClr val="accent6"/>
            </a:solidFill>
            <a:ln>
              <a:noFill/>
            </a:ln>
            <a:effectLst/>
          </c:spPr>
          <c:invertIfNegative val="0"/>
          <c:cat>
            <c:strRef>
              <c:f>Sheet3!$B$9:$B$14</c:f>
              <c:strCache>
                <c:ptCount val="5"/>
                <c:pt idx="0">
                  <c:v>HSCL_ACE3</c:v>
                </c:pt>
                <c:pt idx="1">
                  <c:v>IHVN</c:v>
                </c:pt>
                <c:pt idx="2">
                  <c:v>IHVN_GF</c:v>
                </c:pt>
                <c:pt idx="3">
                  <c:v>JHPIEGO</c:v>
                </c:pt>
                <c:pt idx="4">
                  <c:v>SFH</c:v>
                </c:pt>
              </c:strCache>
            </c:strRef>
          </c:cat>
          <c:val>
            <c:numRef>
              <c:f>Sheet3!$C$9:$C$14</c:f>
              <c:numCache>
                <c:formatCode>#,##0</c:formatCode>
                <c:ptCount val="5"/>
                <c:pt idx="0">
                  <c:v>28135</c:v>
                </c:pt>
                <c:pt idx="1">
                  <c:v>212360</c:v>
                </c:pt>
                <c:pt idx="2">
                  <c:v>26372</c:v>
                </c:pt>
                <c:pt idx="3">
                  <c:v>36419</c:v>
                </c:pt>
                <c:pt idx="4">
                  <c:v>36287</c:v>
                </c:pt>
              </c:numCache>
            </c:numRef>
          </c:val>
          <c:extLst>
            <c:ext xmlns:c16="http://schemas.microsoft.com/office/drawing/2014/chart" uri="{C3380CC4-5D6E-409C-BE32-E72D297353CC}">
              <c16:uniqueId val="{00000000-F920-440D-B83D-C800F21D5BFA}"/>
            </c:ext>
          </c:extLst>
        </c:ser>
        <c:ser>
          <c:idx val="1"/>
          <c:order val="1"/>
          <c:tx>
            <c:strRef>
              <c:f>Sheet3!$D$8</c:f>
              <c:strCache>
                <c:ptCount val="1"/>
                <c:pt idx="0">
                  <c:v>Match Prints</c:v>
                </c:pt>
              </c:strCache>
            </c:strRef>
          </c:tx>
          <c:spPr>
            <a:solidFill>
              <a:schemeClr val="accent6">
                <a:lumMod val="40000"/>
                <a:lumOff val="60000"/>
              </a:schemeClr>
            </a:solidFill>
            <a:ln>
              <a:noFill/>
            </a:ln>
            <a:effectLst/>
          </c:spPr>
          <c:invertIfNegative val="0"/>
          <c:cat>
            <c:strRef>
              <c:f>Sheet3!$B$9:$B$14</c:f>
              <c:strCache>
                <c:ptCount val="5"/>
                <c:pt idx="0">
                  <c:v>HSCL_ACE3</c:v>
                </c:pt>
                <c:pt idx="1">
                  <c:v>IHVN</c:v>
                </c:pt>
                <c:pt idx="2">
                  <c:v>IHVN_GF</c:v>
                </c:pt>
                <c:pt idx="3">
                  <c:v>JHPIEGO</c:v>
                </c:pt>
                <c:pt idx="4">
                  <c:v>SFH</c:v>
                </c:pt>
              </c:strCache>
            </c:strRef>
          </c:cat>
          <c:val>
            <c:numRef>
              <c:f>Sheet3!$D$9:$D$14</c:f>
              <c:numCache>
                <c:formatCode>#,##0</c:formatCode>
                <c:ptCount val="5"/>
                <c:pt idx="0">
                  <c:v>27470</c:v>
                </c:pt>
                <c:pt idx="1">
                  <c:v>189399</c:v>
                </c:pt>
                <c:pt idx="2">
                  <c:v>22134</c:v>
                </c:pt>
                <c:pt idx="3">
                  <c:v>33180</c:v>
                </c:pt>
                <c:pt idx="4">
                  <c:v>33895</c:v>
                </c:pt>
              </c:numCache>
            </c:numRef>
          </c:val>
          <c:extLst>
            <c:ext xmlns:c16="http://schemas.microsoft.com/office/drawing/2014/chart" uri="{C3380CC4-5D6E-409C-BE32-E72D297353CC}">
              <c16:uniqueId val="{00000001-F920-440D-B83D-C800F21D5BFA}"/>
            </c:ext>
          </c:extLst>
        </c:ser>
        <c:dLbls>
          <c:showLegendKey val="0"/>
          <c:showVal val="0"/>
          <c:showCatName val="0"/>
          <c:showSerName val="0"/>
          <c:showPercent val="0"/>
          <c:showBubbleSize val="0"/>
        </c:dLbls>
        <c:gapWidth val="63"/>
        <c:overlap val="24"/>
        <c:axId val="829334688"/>
        <c:axId val="933256096"/>
      </c:barChart>
      <c:lineChart>
        <c:grouping val="standard"/>
        <c:varyColors val="0"/>
        <c:ser>
          <c:idx val="2"/>
          <c:order val="2"/>
          <c:tx>
            <c:strRef>
              <c:f>Sheet3!$E$8</c:f>
              <c:strCache>
                <c:ptCount val="1"/>
                <c:pt idx="0">
                  <c:v>Match Rate</c:v>
                </c:pt>
              </c:strCache>
            </c:strRef>
          </c:tx>
          <c:spPr>
            <a:ln w="28575" cap="rnd">
              <a:noFill/>
              <a:round/>
            </a:ln>
            <a:effectLst/>
          </c:spPr>
          <c:marker>
            <c:symbol val="circle"/>
            <c:size val="29"/>
            <c:spPr>
              <a:solidFill>
                <a:srgbClr val="FFC000"/>
              </a:solidFill>
              <a:ln w="9525">
                <a:noFill/>
              </a:ln>
              <a:effectLst/>
            </c:spPr>
          </c:marker>
          <c:dLbls>
            <c:dLbl>
              <c:idx val="3"/>
              <c:tx>
                <c:rich>
                  <a:bodyPr/>
                  <a:lstStyle/>
                  <a:p>
                    <a:r>
                      <a:rPr lang="en-US"/>
                      <a:t> </a:t>
                    </a:r>
                    <a:fld id="{7CB56EA1-C59C-4BAB-A6D0-CF03993DB96C}"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AC8C-44A2-9C5B-B55FE758FD28}"/>
                </c:ext>
              </c:extLst>
            </c:dLbl>
            <c:dLbl>
              <c:idx val="4"/>
              <c:tx>
                <c:rich>
                  <a:bodyPr/>
                  <a:lstStyle/>
                  <a:p>
                    <a:r>
                      <a:rPr lang="en-US"/>
                      <a:t> </a:t>
                    </a:r>
                    <a:fld id="{1F78CB36-2298-4158-A37C-2F7B794EC2CD}" type="VALUE">
                      <a:rPr lang="en-US" smtClean="0"/>
                      <a:pPr/>
                      <a:t>[VALUE]</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0DC0-44D2-B26C-D1F7F0520FB1}"/>
                </c:ext>
              </c:extLst>
            </c:dLbl>
            <c:spPr>
              <a:noFill/>
              <a:ln>
                <a:noFill/>
              </a:ln>
              <a:effectLst/>
            </c:spPr>
            <c:txPr>
              <a:bodyPr rot="0" spcFirstLastPara="1" vertOverflow="ellipsis" vert="horz" wrap="square" lIns="38100" tIns="19050" rIns="38100" bIns="19050" anchor="ctr" anchorCtr="0">
                <a:spAutoFit/>
              </a:bodyPr>
              <a:lstStyle/>
              <a:p>
                <a:pPr algn="ctr">
                  <a:defRPr sz="1100" b="1"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Sheet3!$B$9:$B$14</c:f>
              <c:strCache>
                <c:ptCount val="5"/>
                <c:pt idx="0">
                  <c:v>HSCL_ACE3</c:v>
                </c:pt>
                <c:pt idx="1">
                  <c:v>IHVN</c:v>
                </c:pt>
                <c:pt idx="2">
                  <c:v>IHVN_GF</c:v>
                </c:pt>
                <c:pt idx="3">
                  <c:v>JHPIEGO</c:v>
                </c:pt>
                <c:pt idx="4">
                  <c:v>SFH</c:v>
                </c:pt>
              </c:strCache>
            </c:strRef>
          </c:cat>
          <c:val>
            <c:numRef>
              <c:f>Sheet3!$E$9:$E$14</c:f>
              <c:numCache>
                <c:formatCode>0%</c:formatCode>
                <c:ptCount val="5"/>
                <c:pt idx="0">
                  <c:v>0.97636395948107335</c:v>
                </c:pt>
                <c:pt idx="1">
                  <c:v>0.89187700131851577</c:v>
                </c:pt>
                <c:pt idx="2">
                  <c:v>0.82</c:v>
                </c:pt>
                <c:pt idx="3">
                  <c:v>0.91106290672451196</c:v>
                </c:pt>
                <c:pt idx="4">
                  <c:v>0.93408107586739053</c:v>
                </c:pt>
              </c:numCache>
            </c:numRef>
          </c:val>
          <c:smooth val="0"/>
          <c:extLst>
            <c:ext xmlns:c16="http://schemas.microsoft.com/office/drawing/2014/chart" uri="{C3380CC4-5D6E-409C-BE32-E72D297353CC}">
              <c16:uniqueId val="{00000002-F920-440D-B83D-C800F21D5BFA}"/>
            </c:ext>
          </c:extLst>
        </c:ser>
        <c:dLbls>
          <c:showLegendKey val="0"/>
          <c:showVal val="0"/>
          <c:showCatName val="0"/>
          <c:showSerName val="0"/>
          <c:showPercent val="0"/>
          <c:showBubbleSize val="0"/>
        </c:dLbls>
        <c:marker val="1"/>
        <c:smooth val="0"/>
        <c:axId val="829335648"/>
        <c:axId val="933257088"/>
      </c:lineChart>
      <c:catAx>
        <c:axId val="82933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933256096"/>
        <c:crosses val="autoZero"/>
        <c:auto val="1"/>
        <c:lblAlgn val="ctr"/>
        <c:lblOffset val="100"/>
        <c:noMultiLvlLbl val="0"/>
      </c:catAx>
      <c:valAx>
        <c:axId val="93325609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829334688"/>
        <c:crosses val="autoZero"/>
        <c:crossBetween val="between"/>
      </c:valAx>
      <c:valAx>
        <c:axId val="933257088"/>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tx1">
                    <a:lumMod val="65000"/>
                    <a:lumOff val="35000"/>
                  </a:schemeClr>
                </a:solidFill>
                <a:latin typeface="+mn-lt"/>
                <a:ea typeface="+mn-ea"/>
                <a:cs typeface="+mn-cs"/>
              </a:defRPr>
            </a:pPr>
            <a:endParaRPr lang="en-US"/>
          </a:p>
        </c:txPr>
        <c:crossAx val="829335648"/>
        <c:crosses val="max"/>
        <c:crossBetween val="between"/>
      </c:valAx>
      <c:catAx>
        <c:axId val="829335648"/>
        <c:scaling>
          <c:orientation val="minMax"/>
        </c:scaling>
        <c:delete val="1"/>
        <c:axPos val="b"/>
        <c:numFmt formatCode="General" sourceLinked="1"/>
        <c:majorTickMark val="none"/>
        <c:minorTickMark val="none"/>
        <c:tickLblPos val="nextTo"/>
        <c:crossAx val="933257088"/>
        <c:crosses val="autoZero"/>
        <c:auto val="1"/>
        <c:lblAlgn val="ctr"/>
        <c:lblOffset val="100"/>
        <c:noMultiLvlLbl val="0"/>
      </c:catAx>
      <c:spPr>
        <a:noFill/>
        <a:ln>
          <a:noFill/>
        </a:ln>
        <a:effectLst/>
      </c:spPr>
    </c:plotArea>
    <c:legend>
      <c:legendPos val="b"/>
      <c:layout>
        <c:manualLayout>
          <c:xMode val="edge"/>
          <c:yMode val="edge"/>
          <c:x val="0.1068789094240718"/>
          <c:y val="0.92918791316519667"/>
          <c:w val="0.82670671428400144"/>
          <c:h val="5.6284457839181054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E9DE07-14D0-4519-8158-C9C4B693F36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3CB69EF-20DB-40C5-90E6-1037010B2E62}">
      <dgm:prSet custT="1"/>
      <dgm:spPr/>
      <dgm:t>
        <a:bodyPr/>
        <a:lstStyle/>
        <a:p>
          <a:pPr>
            <a:lnSpc>
              <a:spcPct val="100000"/>
            </a:lnSpc>
          </a:pPr>
          <a:r>
            <a:rPr lang="en-US" sz="1200"/>
            <a:t>In Nigeria, the HIV program struggles with inquorate client identification numbers, which is useful for effective healthcare delivery. Current data systems often lack unique identifiers, making it difficult to track and manage the care of people living with HIV (PLHIV).</a:t>
          </a:r>
        </a:p>
      </dgm:t>
    </dgm:pt>
    <dgm:pt modelId="{D153872F-7629-4BD0-8039-36A136244858}" type="parTrans" cxnId="{F7A8CB62-1470-452C-A308-560095401EF2}">
      <dgm:prSet/>
      <dgm:spPr/>
      <dgm:t>
        <a:bodyPr/>
        <a:lstStyle/>
        <a:p>
          <a:endParaRPr lang="en-US" sz="1600"/>
        </a:p>
      </dgm:t>
    </dgm:pt>
    <dgm:pt modelId="{F0B42D87-F852-4B94-8766-526DB7B2028A}" type="sibTrans" cxnId="{F7A8CB62-1470-452C-A308-560095401EF2}">
      <dgm:prSet/>
      <dgm:spPr/>
      <dgm:t>
        <a:bodyPr/>
        <a:lstStyle/>
        <a:p>
          <a:endParaRPr lang="en-US" sz="1600"/>
        </a:p>
      </dgm:t>
    </dgm:pt>
    <dgm:pt modelId="{13F70907-2627-46F9-A4FE-51C644D1DFC7}">
      <dgm:prSet custT="1"/>
      <dgm:spPr/>
      <dgm:t>
        <a:bodyPr/>
        <a:lstStyle/>
        <a:p>
          <a:pPr>
            <a:lnSpc>
              <a:spcPct val="100000"/>
            </a:lnSpc>
          </a:pPr>
          <a:r>
            <a:rPr lang="en-US" sz="1200"/>
            <a:t>As the program's data systems evolve, they face challenges in creating consistent patient identities and capturing continuity of care for PLHIV. Without reliable identification, ensuring ongoing treatment and support becomes increasingly difficult, affecting the program's overall effectiveness.</a:t>
          </a:r>
        </a:p>
      </dgm:t>
    </dgm:pt>
    <dgm:pt modelId="{1551748E-6B27-42DF-8E25-682A5EAC666E}" type="parTrans" cxnId="{EAC21C1E-0F8B-4419-8AFA-F3304AE531FA}">
      <dgm:prSet/>
      <dgm:spPr/>
      <dgm:t>
        <a:bodyPr/>
        <a:lstStyle/>
        <a:p>
          <a:endParaRPr lang="en-US" sz="1600"/>
        </a:p>
      </dgm:t>
    </dgm:pt>
    <dgm:pt modelId="{4E92E010-B2DF-4C6B-9ADF-80A733140128}" type="sibTrans" cxnId="{EAC21C1E-0F8B-4419-8AFA-F3304AE531FA}">
      <dgm:prSet/>
      <dgm:spPr/>
      <dgm:t>
        <a:bodyPr/>
        <a:lstStyle/>
        <a:p>
          <a:endParaRPr lang="en-US" sz="1600"/>
        </a:p>
      </dgm:t>
    </dgm:pt>
    <dgm:pt modelId="{B573B524-C7D4-4337-8017-9E726CF44709}">
      <dgm:prSet custT="1"/>
      <dgm:spPr/>
      <dgm:t>
        <a:bodyPr/>
        <a:lstStyle/>
        <a:p>
          <a:pPr>
            <a:lnSpc>
              <a:spcPct val="100000"/>
            </a:lnSpc>
          </a:pPr>
          <a:r>
            <a:rPr lang="en-US" sz="1200"/>
            <a:t>To tackle these issues, in 2017-2018 we implemented a Patient Biometrics Systems (PBS) that uses fingerprint biometrics to collect a minimum of 6 and a maximum of 10 fingerprints from each client. </a:t>
          </a:r>
        </a:p>
      </dgm:t>
    </dgm:pt>
    <dgm:pt modelId="{CCA79717-9882-4EFB-8306-C155C375167A}" type="parTrans" cxnId="{908616D5-D223-47BB-9820-D96B0060B81A}">
      <dgm:prSet/>
      <dgm:spPr/>
      <dgm:t>
        <a:bodyPr/>
        <a:lstStyle/>
        <a:p>
          <a:endParaRPr lang="en-US" sz="1600"/>
        </a:p>
      </dgm:t>
    </dgm:pt>
    <dgm:pt modelId="{D54EDB02-EFC9-45A8-BC55-BB3ADC6F2F61}" type="sibTrans" cxnId="{908616D5-D223-47BB-9820-D96B0060B81A}">
      <dgm:prSet/>
      <dgm:spPr/>
      <dgm:t>
        <a:bodyPr/>
        <a:lstStyle/>
        <a:p>
          <a:endParaRPr lang="en-US" sz="1600"/>
        </a:p>
      </dgm:t>
    </dgm:pt>
    <dgm:pt modelId="{74637064-DBC8-46BE-B327-A148D8929B6B}">
      <dgm:prSet custT="1"/>
      <dgm:spPr/>
      <dgm:t>
        <a:bodyPr/>
        <a:lstStyle/>
        <a:p>
          <a:pPr>
            <a:lnSpc>
              <a:spcPct val="100000"/>
            </a:lnSpc>
          </a:pPr>
          <a:r>
            <a:rPr lang="en-US" sz="1200" dirty="0"/>
            <a:t>By January 2022, over 80% of clients receiving Antiretroviral Therapy (ART) had their biometrics captured, indicating significant coverage despite concerns about duplicates. This collection provides a valuable opportunity to assess progress toward epidemic control.</a:t>
          </a:r>
        </a:p>
      </dgm:t>
    </dgm:pt>
    <dgm:pt modelId="{29500694-9B55-469B-B70F-ADE95A664855}" type="parTrans" cxnId="{827B1BE0-5AB0-4DD2-A160-27817089F89E}">
      <dgm:prSet/>
      <dgm:spPr/>
      <dgm:t>
        <a:bodyPr/>
        <a:lstStyle/>
        <a:p>
          <a:endParaRPr lang="en-US" sz="1600"/>
        </a:p>
      </dgm:t>
    </dgm:pt>
    <dgm:pt modelId="{261AD3D6-3F79-4B3F-9FDC-450BA2E6E4FF}" type="sibTrans" cxnId="{827B1BE0-5AB0-4DD2-A160-27817089F89E}">
      <dgm:prSet/>
      <dgm:spPr/>
      <dgm:t>
        <a:bodyPr/>
        <a:lstStyle/>
        <a:p>
          <a:endParaRPr lang="en-US" sz="1600"/>
        </a:p>
      </dgm:t>
    </dgm:pt>
    <dgm:pt modelId="{5ACFDEE8-2F23-444B-87D1-487814AEA53B}">
      <dgm:prSet custT="1"/>
      <dgm:spPr/>
      <dgm:t>
        <a:bodyPr/>
        <a:lstStyle/>
        <a:p>
          <a:pPr>
            <a:lnSpc>
              <a:spcPct val="100000"/>
            </a:lnSpc>
          </a:pPr>
          <a:r>
            <a:rPr lang="en-US" sz="1200"/>
            <a:t>The system improves client identification accuracy and enhances data integrity and continuity of care and strengthening the fight against HIV in Nigeria.</a:t>
          </a:r>
        </a:p>
      </dgm:t>
    </dgm:pt>
    <dgm:pt modelId="{9445979D-B776-4BBA-8354-D94056D53C45}" type="parTrans" cxnId="{46059263-B3B5-4E31-BAC9-112406FFBF2A}">
      <dgm:prSet/>
      <dgm:spPr/>
      <dgm:t>
        <a:bodyPr/>
        <a:lstStyle/>
        <a:p>
          <a:endParaRPr lang="en-US" sz="1600"/>
        </a:p>
      </dgm:t>
    </dgm:pt>
    <dgm:pt modelId="{7C015A07-DF28-4121-A943-E497C6EFE571}" type="sibTrans" cxnId="{46059263-B3B5-4E31-BAC9-112406FFBF2A}">
      <dgm:prSet/>
      <dgm:spPr/>
      <dgm:t>
        <a:bodyPr/>
        <a:lstStyle/>
        <a:p>
          <a:endParaRPr lang="en-US" sz="1600"/>
        </a:p>
      </dgm:t>
    </dgm:pt>
    <dgm:pt modelId="{5B5089B6-68B3-42D0-A9CF-2E4A98A83DC2}" type="pres">
      <dgm:prSet presAssocID="{7FE9DE07-14D0-4519-8158-C9C4B693F363}" presName="root" presStyleCnt="0">
        <dgm:presLayoutVars>
          <dgm:dir/>
          <dgm:resizeHandles val="exact"/>
        </dgm:presLayoutVars>
      </dgm:prSet>
      <dgm:spPr/>
    </dgm:pt>
    <dgm:pt modelId="{0D14229E-249F-4AB5-9831-8E036C55B0F3}" type="pres">
      <dgm:prSet presAssocID="{23CB69EF-20DB-40C5-90E6-1037010B2E62}" presName="compNode" presStyleCnt="0"/>
      <dgm:spPr/>
    </dgm:pt>
    <dgm:pt modelId="{1958683F-EFFA-4C1E-B350-989AE63C9567}" type="pres">
      <dgm:prSet presAssocID="{23CB69EF-20DB-40C5-90E6-1037010B2E62}" presName="bgRect" presStyleLbl="bgShp" presStyleIdx="0" presStyleCnt="5"/>
      <dgm:spPr/>
    </dgm:pt>
    <dgm:pt modelId="{48C80676-A53F-43DC-BDC3-CE8274004835}" type="pres">
      <dgm:prSet presAssocID="{23CB69EF-20DB-40C5-90E6-1037010B2E6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octor"/>
        </a:ext>
      </dgm:extLst>
    </dgm:pt>
    <dgm:pt modelId="{FBD38911-30CE-4BF6-B463-4077921D22CA}" type="pres">
      <dgm:prSet presAssocID="{23CB69EF-20DB-40C5-90E6-1037010B2E62}" presName="spaceRect" presStyleCnt="0"/>
      <dgm:spPr/>
    </dgm:pt>
    <dgm:pt modelId="{77772F80-7638-4BD5-B225-52FD49046EB2}" type="pres">
      <dgm:prSet presAssocID="{23CB69EF-20DB-40C5-90E6-1037010B2E62}" presName="parTx" presStyleLbl="revTx" presStyleIdx="0" presStyleCnt="5">
        <dgm:presLayoutVars>
          <dgm:chMax val="0"/>
          <dgm:chPref val="0"/>
        </dgm:presLayoutVars>
      </dgm:prSet>
      <dgm:spPr/>
    </dgm:pt>
    <dgm:pt modelId="{11EF2DB5-EB03-45F6-8FFB-D00A422E9B81}" type="pres">
      <dgm:prSet presAssocID="{F0B42D87-F852-4B94-8766-526DB7B2028A}" presName="sibTrans" presStyleCnt="0"/>
      <dgm:spPr/>
    </dgm:pt>
    <dgm:pt modelId="{29EAADB1-36B8-47F6-9A68-30D90C6D3BF7}" type="pres">
      <dgm:prSet presAssocID="{13F70907-2627-46F9-A4FE-51C644D1DFC7}" presName="compNode" presStyleCnt="0"/>
      <dgm:spPr/>
    </dgm:pt>
    <dgm:pt modelId="{555AE0F5-AC5F-4DFC-BF0E-EF0092D43DB2}" type="pres">
      <dgm:prSet presAssocID="{13F70907-2627-46F9-A4FE-51C644D1DFC7}" presName="bgRect" presStyleLbl="bgShp" presStyleIdx="1" presStyleCnt="5"/>
      <dgm:spPr/>
    </dgm:pt>
    <dgm:pt modelId="{1F86395F-4F81-4EF7-AF04-37456F3FC43B}" type="pres">
      <dgm:prSet presAssocID="{13F70907-2627-46F9-A4FE-51C644D1DFC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tethoscope"/>
        </a:ext>
      </dgm:extLst>
    </dgm:pt>
    <dgm:pt modelId="{CF4E3EE4-C4B6-4F7F-809C-14D51DC968C8}" type="pres">
      <dgm:prSet presAssocID="{13F70907-2627-46F9-A4FE-51C644D1DFC7}" presName="spaceRect" presStyleCnt="0"/>
      <dgm:spPr/>
    </dgm:pt>
    <dgm:pt modelId="{8BCFCC24-3E39-4ECC-9ED4-48931F3BF8E6}" type="pres">
      <dgm:prSet presAssocID="{13F70907-2627-46F9-A4FE-51C644D1DFC7}" presName="parTx" presStyleLbl="revTx" presStyleIdx="1" presStyleCnt="5">
        <dgm:presLayoutVars>
          <dgm:chMax val="0"/>
          <dgm:chPref val="0"/>
        </dgm:presLayoutVars>
      </dgm:prSet>
      <dgm:spPr/>
    </dgm:pt>
    <dgm:pt modelId="{CC4D66FD-87A6-4D40-8DC3-7E2E500C7E38}" type="pres">
      <dgm:prSet presAssocID="{4E92E010-B2DF-4C6B-9ADF-80A733140128}" presName="sibTrans" presStyleCnt="0"/>
      <dgm:spPr/>
    </dgm:pt>
    <dgm:pt modelId="{3CF60ED6-ACBE-411D-B840-B8EEF7213C1A}" type="pres">
      <dgm:prSet presAssocID="{B573B524-C7D4-4337-8017-9E726CF44709}" presName="compNode" presStyleCnt="0"/>
      <dgm:spPr/>
    </dgm:pt>
    <dgm:pt modelId="{E8040058-D368-4450-BA68-072AE104126C}" type="pres">
      <dgm:prSet presAssocID="{B573B524-C7D4-4337-8017-9E726CF44709}" presName="bgRect" presStyleLbl="bgShp" presStyleIdx="2" presStyleCnt="5"/>
      <dgm:spPr/>
    </dgm:pt>
    <dgm:pt modelId="{7448AF12-19A1-4868-B10C-CFB6CC0D402E}" type="pres">
      <dgm:prSet presAssocID="{B573B524-C7D4-4337-8017-9E726CF44709}"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Finger Print"/>
        </a:ext>
      </dgm:extLst>
    </dgm:pt>
    <dgm:pt modelId="{D21009EC-142C-4771-A47D-2E481E54648F}" type="pres">
      <dgm:prSet presAssocID="{B573B524-C7D4-4337-8017-9E726CF44709}" presName="spaceRect" presStyleCnt="0"/>
      <dgm:spPr/>
    </dgm:pt>
    <dgm:pt modelId="{41651ED8-A89A-4A92-8694-C2B8201748ED}" type="pres">
      <dgm:prSet presAssocID="{B573B524-C7D4-4337-8017-9E726CF44709}" presName="parTx" presStyleLbl="revTx" presStyleIdx="2" presStyleCnt="5">
        <dgm:presLayoutVars>
          <dgm:chMax val="0"/>
          <dgm:chPref val="0"/>
        </dgm:presLayoutVars>
      </dgm:prSet>
      <dgm:spPr/>
    </dgm:pt>
    <dgm:pt modelId="{4D15F495-1B12-4FD0-B2C1-F0E2BFE35F16}" type="pres">
      <dgm:prSet presAssocID="{D54EDB02-EFC9-45A8-BC55-BB3ADC6F2F61}" presName="sibTrans" presStyleCnt="0"/>
      <dgm:spPr/>
    </dgm:pt>
    <dgm:pt modelId="{039020E9-35D7-4D9D-A728-8B1308B23E2C}" type="pres">
      <dgm:prSet presAssocID="{74637064-DBC8-46BE-B327-A148D8929B6B}" presName="compNode" presStyleCnt="0"/>
      <dgm:spPr/>
    </dgm:pt>
    <dgm:pt modelId="{2CE0F553-A3C2-4AEB-B235-9431791C35B4}" type="pres">
      <dgm:prSet presAssocID="{74637064-DBC8-46BE-B327-A148D8929B6B}" presName="bgRect" presStyleLbl="bgShp" presStyleIdx="3" presStyleCnt="5"/>
      <dgm:spPr/>
    </dgm:pt>
    <dgm:pt modelId="{A98B53C8-0653-4CA8-8533-0011DC037747}" type="pres">
      <dgm:prSet presAssocID="{74637064-DBC8-46BE-B327-A148D8929B6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cientist"/>
        </a:ext>
      </dgm:extLst>
    </dgm:pt>
    <dgm:pt modelId="{EA31F7EF-9004-4FFB-B521-9C9EABB86CAB}" type="pres">
      <dgm:prSet presAssocID="{74637064-DBC8-46BE-B327-A148D8929B6B}" presName="spaceRect" presStyleCnt="0"/>
      <dgm:spPr/>
    </dgm:pt>
    <dgm:pt modelId="{CFFD83BD-49D5-47D4-B99A-18E25D6711DB}" type="pres">
      <dgm:prSet presAssocID="{74637064-DBC8-46BE-B327-A148D8929B6B}" presName="parTx" presStyleLbl="revTx" presStyleIdx="3" presStyleCnt="5">
        <dgm:presLayoutVars>
          <dgm:chMax val="0"/>
          <dgm:chPref val="0"/>
        </dgm:presLayoutVars>
      </dgm:prSet>
      <dgm:spPr/>
    </dgm:pt>
    <dgm:pt modelId="{B19FC780-7790-4CC4-B569-207DC44C27FE}" type="pres">
      <dgm:prSet presAssocID="{261AD3D6-3F79-4B3F-9FDC-450BA2E6E4FF}" presName="sibTrans" presStyleCnt="0"/>
      <dgm:spPr/>
    </dgm:pt>
    <dgm:pt modelId="{774217E7-ED5A-48D0-B34A-E2F6FEF99D63}" type="pres">
      <dgm:prSet presAssocID="{5ACFDEE8-2F23-444B-87D1-487814AEA53B}" presName="compNode" presStyleCnt="0"/>
      <dgm:spPr/>
    </dgm:pt>
    <dgm:pt modelId="{C51A2E52-7E74-4DDD-B458-BB12D0D87528}" type="pres">
      <dgm:prSet presAssocID="{5ACFDEE8-2F23-444B-87D1-487814AEA53B}" presName="bgRect" presStyleLbl="bgShp" presStyleIdx="4" presStyleCnt="5"/>
      <dgm:spPr/>
    </dgm:pt>
    <dgm:pt modelId="{4EEB53A8-9F45-4538-A015-BDBA9F20B2F5}" type="pres">
      <dgm:prSet presAssocID="{5ACFDEE8-2F23-444B-87D1-487814AEA53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Handshake"/>
        </a:ext>
      </dgm:extLst>
    </dgm:pt>
    <dgm:pt modelId="{45E9533C-EAE4-4EA2-ACDA-A902B1FA370B}" type="pres">
      <dgm:prSet presAssocID="{5ACFDEE8-2F23-444B-87D1-487814AEA53B}" presName="spaceRect" presStyleCnt="0"/>
      <dgm:spPr/>
    </dgm:pt>
    <dgm:pt modelId="{6AC31C1D-B689-4B2F-A633-B0BFA9ECC3FE}" type="pres">
      <dgm:prSet presAssocID="{5ACFDEE8-2F23-444B-87D1-487814AEA53B}" presName="parTx" presStyleLbl="revTx" presStyleIdx="4" presStyleCnt="5">
        <dgm:presLayoutVars>
          <dgm:chMax val="0"/>
          <dgm:chPref val="0"/>
        </dgm:presLayoutVars>
      </dgm:prSet>
      <dgm:spPr/>
    </dgm:pt>
  </dgm:ptLst>
  <dgm:cxnLst>
    <dgm:cxn modelId="{EAC21C1E-0F8B-4419-8AFA-F3304AE531FA}" srcId="{7FE9DE07-14D0-4519-8158-C9C4B693F363}" destId="{13F70907-2627-46F9-A4FE-51C644D1DFC7}" srcOrd="1" destOrd="0" parTransId="{1551748E-6B27-42DF-8E25-682A5EAC666E}" sibTransId="{4E92E010-B2DF-4C6B-9ADF-80A733140128}"/>
    <dgm:cxn modelId="{F7A8CB62-1470-452C-A308-560095401EF2}" srcId="{7FE9DE07-14D0-4519-8158-C9C4B693F363}" destId="{23CB69EF-20DB-40C5-90E6-1037010B2E62}" srcOrd="0" destOrd="0" parTransId="{D153872F-7629-4BD0-8039-36A136244858}" sibTransId="{F0B42D87-F852-4B94-8766-526DB7B2028A}"/>
    <dgm:cxn modelId="{46059263-B3B5-4E31-BAC9-112406FFBF2A}" srcId="{7FE9DE07-14D0-4519-8158-C9C4B693F363}" destId="{5ACFDEE8-2F23-444B-87D1-487814AEA53B}" srcOrd="4" destOrd="0" parTransId="{9445979D-B776-4BBA-8354-D94056D53C45}" sibTransId="{7C015A07-DF28-4121-A943-E497C6EFE571}"/>
    <dgm:cxn modelId="{C70FF56C-48B9-4321-AB4E-E730F0CBFBDA}" type="presOf" srcId="{B573B524-C7D4-4337-8017-9E726CF44709}" destId="{41651ED8-A89A-4A92-8694-C2B8201748ED}" srcOrd="0" destOrd="0" presId="urn:microsoft.com/office/officeart/2018/2/layout/IconVerticalSolidList"/>
    <dgm:cxn modelId="{0ED869CA-BC1A-42BC-9B37-1B989C181E3D}" type="presOf" srcId="{74637064-DBC8-46BE-B327-A148D8929B6B}" destId="{CFFD83BD-49D5-47D4-B99A-18E25D6711DB}" srcOrd="0" destOrd="0" presId="urn:microsoft.com/office/officeart/2018/2/layout/IconVerticalSolidList"/>
    <dgm:cxn modelId="{908616D5-D223-47BB-9820-D96B0060B81A}" srcId="{7FE9DE07-14D0-4519-8158-C9C4B693F363}" destId="{B573B524-C7D4-4337-8017-9E726CF44709}" srcOrd="2" destOrd="0" parTransId="{CCA79717-9882-4EFB-8306-C155C375167A}" sibTransId="{D54EDB02-EFC9-45A8-BC55-BB3ADC6F2F61}"/>
    <dgm:cxn modelId="{8547C0D8-5016-4DC2-A8E1-711C62BB7D33}" type="presOf" srcId="{13F70907-2627-46F9-A4FE-51C644D1DFC7}" destId="{8BCFCC24-3E39-4ECC-9ED4-48931F3BF8E6}" srcOrd="0" destOrd="0" presId="urn:microsoft.com/office/officeart/2018/2/layout/IconVerticalSolidList"/>
    <dgm:cxn modelId="{827B1BE0-5AB0-4DD2-A160-27817089F89E}" srcId="{7FE9DE07-14D0-4519-8158-C9C4B693F363}" destId="{74637064-DBC8-46BE-B327-A148D8929B6B}" srcOrd="3" destOrd="0" parTransId="{29500694-9B55-469B-B70F-ADE95A664855}" sibTransId="{261AD3D6-3F79-4B3F-9FDC-450BA2E6E4FF}"/>
    <dgm:cxn modelId="{828323E2-FAB6-4D0F-89E0-AFE7451DE08B}" type="presOf" srcId="{23CB69EF-20DB-40C5-90E6-1037010B2E62}" destId="{77772F80-7638-4BD5-B225-52FD49046EB2}" srcOrd="0" destOrd="0" presId="urn:microsoft.com/office/officeart/2018/2/layout/IconVerticalSolidList"/>
    <dgm:cxn modelId="{FD7F90E8-8F74-4BB1-9AF2-893ED12914FA}" type="presOf" srcId="{7FE9DE07-14D0-4519-8158-C9C4B693F363}" destId="{5B5089B6-68B3-42D0-A9CF-2E4A98A83DC2}" srcOrd="0" destOrd="0" presId="urn:microsoft.com/office/officeart/2018/2/layout/IconVerticalSolidList"/>
    <dgm:cxn modelId="{292854FF-DD0A-4228-A965-8CCCC5A2114A}" type="presOf" srcId="{5ACFDEE8-2F23-444B-87D1-487814AEA53B}" destId="{6AC31C1D-B689-4B2F-A633-B0BFA9ECC3FE}" srcOrd="0" destOrd="0" presId="urn:microsoft.com/office/officeart/2018/2/layout/IconVerticalSolidList"/>
    <dgm:cxn modelId="{C3843E76-AA64-4AF0-A2E2-5ED787773DC8}" type="presParOf" srcId="{5B5089B6-68B3-42D0-A9CF-2E4A98A83DC2}" destId="{0D14229E-249F-4AB5-9831-8E036C55B0F3}" srcOrd="0" destOrd="0" presId="urn:microsoft.com/office/officeart/2018/2/layout/IconVerticalSolidList"/>
    <dgm:cxn modelId="{C77C7580-FF53-4BA9-AC26-20F1C5B65323}" type="presParOf" srcId="{0D14229E-249F-4AB5-9831-8E036C55B0F3}" destId="{1958683F-EFFA-4C1E-B350-989AE63C9567}" srcOrd="0" destOrd="0" presId="urn:microsoft.com/office/officeart/2018/2/layout/IconVerticalSolidList"/>
    <dgm:cxn modelId="{439F1B7A-FF84-40CD-B3AA-CA661B62AB77}" type="presParOf" srcId="{0D14229E-249F-4AB5-9831-8E036C55B0F3}" destId="{48C80676-A53F-43DC-BDC3-CE8274004835}" srcOrd="1" destOrd="0" presId="urn:microsoft.com/office/officeart/2018/2/layout/IconVerticalSolidList"/>
    <dgm:cxn modelId="{01C556A6-4189-4D9B-9658-A4E04B202CF0}" type="presParOf" srcId="{0D14229E-249F-4AB5-9831-8E036C55B0F3}" destId="{FBD38911-30CE-4BF6-B463-4077921D22CA}" srcOrd="2" destOrd="0" presId="urn:microsoft.com/office/officeart/2018/2/layout/IconVerticalSolidList"/>
    <dgm:cxn modelId="{96165929-581C-4A20-AB2B-F7A9FF1C58D2}" type="presParOf" srcId="{0D14229E-249F-4AB5-9831-8E036C55B0F3}" destId="{77772F80-7638-4BD5-B225-52FD49046EB2}" srcOrd="3" destOrd="0" presId="urn:microsoft.com/office/officeart/2018/2/layout/IconVerticalSolidList"/>
    <dgm:cxn modelId="{BE996418-99D9-4078-941D-B159D99588DB}" type="presParOf" srcId="{5B5089B6-68B3-42D0-A9CF-2E4A98A83DC2}" destId="{11EF2DB5-EB03-45F6-8FFB-D00A422E9B81}" srcOrd="1" destOrd="0" presId="urn:microsoft.com/office/officeart/2018/2/layout/IconVerticalSolidList"/>
    <dgm:cxn modelId="{0059236B-C4B2-42B0-8B4E-FAF8DDE6FEC9}" type="presParOf" srcId="{5B5089B6-68B3-42D0-A9CF-2E4A98A83DC2}" destId="{29EAADB1-36B8-47F6-9A68-30D90C6D3BF7}" srcOrd="2" destOrd="0" presId="urn:microsoft.com/office/officeart/2018/2/layout/IconVerticalSolidList"/>
    <dgm:cxn modelId="{C1541771-9592-4421-A03E-7AEF05914E55}" type="presParOf" srcId="{29EAADB1-36B8-47F6-9A68-30D90C6D3BF7}" destId="{555AE0F5-AC5F-4DFC-BF0E-EF0092D43DB2}" srcOrd="0" destOrd="0" presId="urn:microsoft.com/office/officeart/2018/2/layout/IconVerticalSolidList"/>
    <dgm:cxn modelId="{7E544064-5487-4116-9301-12D9270AA547}" type="presParOf" srcId="{29EAADB1-36B8-47F6-9A68-30D90C6D3BF7}" destId="{1F86395F-4F81-4EF7-AF04-37456F3FC43B}" srcOrd="1" destOrd="0" presId="urn:microsoft.com/office/officeart/2018/2/layout/IconVerticalSolidList"/>
    <dgm:cxn modelId="{C584AE84-ED70-4AE4-AF6E-1BBCD993F2EE}" type="presParOf" srcId="{29EAADB1-36B8-47F6-9A68-30D90C6D3BF7}" destId="{CF4E3EE4-C4B6-4F7F-809C-14D51DC968C8}" srcOrd="2" destOrd="0" presId="urn:microsoft.com/office/officeart/2018/2/layout/IconVerticalSolidList"/>
    <dgm:cxn modelId="{58777712-19F2-4019-AD5C-2ED476DC59A3}" type="presParOf" srcId="{29EAADB1-36B8-47F6-9A68-30D90C6D3BF7}" destId="{8BCFCC24-3E39-4ECC-9ED4-48931F3BF8E6}" srcOrd="3" destOrd="0" presId="urn:microsoft.com/office/officeart/2018/2/layout/IconVerticalSolidList"/>
    <dgm:cxn modelId="{643EF59F-EACD-4767-83A1-98019200050A}" type="presParOf" srcId="{5B5089B6-68B3-42D0-A9CF-2E4A98A83DC2}" destId="{CC4D66FD-87A6-4D40-8DC3-7E2E500C7E38}" srcOrd="3" destOrd="0" presId="urn:microsoft.com/office/officeart/2018/2/layout/IconVerticalSolidList"/>
    <dgm:cxn modelId="{811ABE92-349F-4B75-918C-1DF8D9BF867A}" type="presParOf" srcId="{5B5089B6-68B3-42D0-A9CF-2E4A98A83DC2}" destId="{3CF60ED6-ACBE-411D-B840-B8EEF7213C1A}" srcOrd="4" destOrd="0" presId="urn:microsoft.com/office/officeart/2018/2/layout/IconVerticalSolidList"/>
    <dgm:cxn modelId="{1490620A-0628-481C-B3CB-C8BBA033903E}" type="presParOf" srcId="{3CF60ED6-ACBE-411D-B840-B8EEF7213C1A}" destId="{E8040058-D368-4450-BA68-072AE104126C}" srcOrd="0" destOrd="0" presId="urn:microsoft.com/office/officeart/2018/2/layout/IconVerticalSolidList"/>
    <dgm:cxn modelId="{57E4F947-C5DE-4BDE-9759-0E0EFDF00AC6}" type="presParOf" srcId="{3CF60ED6-ACBE-411D-B840-B8EEF7213C1A}" destId="{7448AF12-19A1-4868-B10C-CFB6CC0D402E}" srcOrd="1" destOrd="0" presId="urn:microsoft.com/office/officeart/2018/2/layout/IconVerticalSolidList"/>
    <dgm:cxn modelId="{8A459003-7264-47DC-9298-7433CF6D35D6}" type="presParOf" srcId="{3CF60ED6-ACBE-411D-B840-B8EEF7213C1A}" destId="{D21009EC-142C-4771-A47D-2E481E54648F}" srcOrd="2" destOrd="0" presId="urn:microsoft.com/office/officeart/2018/2/layout/IconVerticalSolidList"/>
    <dgm:cxn modelId="{E054AC46-3AF9-4D42-BD5D-346264F3BDDE}" type="presParOf" srcId="{3CF60ED6-ACBE-411D-B840-B8EEF7213C1A}" destId="{41651ED8-A89A-4A92-8694-C2B8201748ED}" srcOrd="3" destOrd="0" presId="urn:microsoft.com/office/officeart/2018/2/layout/IconVerticalSolidList"/>
    <dgm:cxn modelId="{533DA729-86A9-430D-8487-0E1F2020F66F}" type="presParOf" srcId="{5B5089B6-68B3-42D0-A9CF-2E4A98A83DC2}" destId="{4D15F495-1B12-4FD0-B2C1-F0E2BFE35F16}" srcOrd="5" destOrd="0" presId="urn:microsoft.com/office/officeart/2018/2/layout/IconVerticalSolidList"/>
    <dgm:cxn modelId="{59DC5055-1589-4D50-A835-CC197B30E07B}" type="presParOf" srcId="{5B5089B6-68B3-42D0-A9CF-2E4A98A83DC2}" destId="{039020E9-35D7-4D9D-A728-8B1308B23E2C}" srcOrd="6" destOrd="0" presId="urn:microsoft.com/office/officeart/2018/2/layout/IconVerticalSolidList"/>
    <dgm:cxn modelId="{F2D818B7-8E6C-49E8-ACDA-97DC1790D036}" type="presParOf" srcId="{039020E9-35D7-4D9D-A728-8B1308B23E2C}" destId="{2CE0F553-A3C2-4AEB-B235-9431791C35B4}" srcOrd="0" destOrd="0" presId="urn:microsoft.com/office/officeart/2018/2/layout/IconVerticalSolidList"/>
    <dgm:cxn modelId="{B3BA93A2-FB3C-4CF7-834D-F0F10E64157A}" type="presParOf" srcId="{039020E9-35D7-4D9D-A728-8B1308B23E2C}" destId="{A98B53C8-0653-4CA8-8533-0011DC037747}" srcOrd="1" destOrd="0" presId="urn:microsoft.com/office/officeart/2018/2/layout/IconVerticalSolidList"/>
    <dgm:cxn modelId="{2B1C0879-4AE9-4922-83C6-1AE12720CBDF}" type="presParOf" srcId="{039020E9-35D7-4D9D-A728-8B1308B23E2C}" destId="{EA31F7EF-9004-4FFB-B521-9C9EABB86CAB}" srcOrd="2" destOrd="0" presId="urn:microsoft.com/office/officeart/2018/2/layout/IconVerticalSolidList"/>
    <dgm:cxn modelId="{E4DF13A3-C31E-44F1-B3BB-992F7FC57844}" type="presParOf" srcId="{039020E9-35D7-4D9D-A728-8B1308B23E2C}" destId="{CFFD83BD-49D5-47D4-B99A-18E25D6711DB}" srcOrd="3" destOrd="0" presId="urn:microsoft.com/office/officeart/2018/2/layout/IconVerticalSolidList"/>
    <dgm:cxn modelId="{AA700D3C-3D77-4BBD-B4D1-6D3EC60A0D77}" type="presParOf" srcId="{5B5089B6-68B3-42D0-A9CF-2E4A98A83DC2}" destId="{B19FC780-7790-4CC4-B569-207DC44C27FE}" srcOrd="7" destOrd="0" presId="urn:microsoft.com/office/officeart/2018/2/layout/IconVerticalSolidList"/>
    <dgm:cxn modelId="{5111B267-19F1-4430-AEE9-5B2DAE63A14D}" type="presParOf" srcId="{5B5089B6-68B3-42D0-A9CF-2E4A98A83DC2}" destId="{774217E7-ED5A-48D0-B34A-E2F6FEF99D63}" srcOrd="8" destOrd="0" presId="urn:microsoft.com/office/officeart/2018/2/layout/IconVerticalSolidList"/>
    <dgm:cxn modelId="{A7FD19A1-B963-45B5-AC41-DB190428F901}" type="presParOf" srcId="{774217E7-ED5A-48D0-B34A-E2F6FEF99D63}" destId="{C51A2E52-7E74-4DDD-B458-BB12D0D87528}" srcOrd="0" destOrd="0" presId="urn:microsoft.com/office/officeart/2018/2/layout/IconVerticalSolidList"/>
    <dgm:cxn modelId="{15D8648A-9888-4AF2-89E3-D004189850FE}" type="presParOf" srcId="{774217E7-ED5A-48D0-B34A-E2F6FEF99D63}" destId="{4EEB53A8-9F45-4538-A015-BDBA9F20B2F5}" srcOrd="1" destOrd="0" presId="urn:microsoft.com/office/officeart/2018/2/layout/IconVerticalSolidList"/>
    <dgm:cxn modelId="{55E2E1AA-5BB8-432D-9546-35DEB05659A3}" type="presParOf" srcId="{774217E7-ED5A-48D0-B34A-E2F6FEF99D63}" destId="{45E9533C-EAE4-4EA2-ACDA-A902B1FA370B}" srcOrd="2" destOrd="0" presId="urn:microsoft.com/office/officeart/2018/2/layout/IconVerticalSolidList"/>
    <dgm:cxn modelId="{8D5DB133-8029-4385-96B6-EF488D2D9DEF}" type="presParOf" srcId="{774217E7-ED5A-48D0-B34A-E2F6FEF99D63}" destId="{6AC31C1D-B689-4B2F-A633-B0BFA9ECC3F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8683F-EFFA-4C1E-B350-989AE63C9567}">
      <dsp:nvSpPr>
        <dsp:cNvPr id="0" name=""/>
        <dsp:cNvSpPr/>
      </dsp:nvSpPr>
      <dsp:spPr>
        <a:xfrm>
          <a:off x="0" y="3569"/>
          <a:ext cx="7005693" cy="6757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C80676-A53F-43DC-BDC3-CE8274004835}">
      <dsp:nvSpPr>
        <dsp:cNvPr id="0" name=""/>
        <dsp:cNvSpPr/>
      </dsp:nvSpPr>
      <dsp:spPr>
        <a:xfrm>
          <a:off x="204413" y="155612"/>
          <a:ext cx="371661" cy="3716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772F80-7638-4BD5-B225-52FD49046EB2}">
      <dsp:nvSpPr>
        <dsp:cNvPr id="0" name=""/>
        <dsp:cNvSpPr/>
      </dsp:nvSpPr>
      <dsp:spPr>
        <a:xfrm>
          <a:off x="780489" y="3569"/>
          <a:ext cx="6178746" cy="760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456" tIns="80456" rIns="80456" bIns="80456" numCol="1" spcCol="1270" anchor="ctr" anchorCtr="0">
          <a:noAutofit/>
        </a:bodyPr>
        <a:lstStyle/>
        <a:p>
          <a:pPr marL="0" lvl="0" indent="0" algn="l" defTabSz="533400">
            <a:lnSpc>
              <a:spcPct val="100000"/>
            </a:lnSpc>
            <a:spcBef>
              <a:spcPct val="0"/>
            </a:spcBef>
            <a:spcAft>
              <a:spcPct val="35000"/>
            </a:spcAft>
            <a:buNone/>
          </a:pPr>
          <a:r>
            <a:rPr lang="en-US" sz="1200" kern="1200"/>
            <a:t>In Nigeria, the HIV program struggles with inquorate client identification numbers, which is useful for effective healthcare delivery. Current data systems often lack unique identifiers, making it difficult to track and manage the care of people living with HIV (PLHIV).</a:t>
          </a:r>
        </a:p>
      </dsp:txBody>
      <dsp:txXfrm>
        <a:off x="780489" y="3569"/>
        <a:ext cx="6178746" cy="760216"/>
      </dsp:txXfrm>
    </dsp:sp>
    <dsp:sp modelId="{555AE0F5-AC5F-4DFC-BF0E-EF0092D43DB2}">
      <dsp:nvSpPr>
        <dsp:cNvPr id="0" name=""/>
        <dsp:cNvSpPr/>
      </dsp:nvSpPr>
      <dsp:spPr>
        <a:xfrm>
          <a:off x="0" y="953840"/>
          <a:ext cx="7005693" cy="6757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6395F-4F81-4EF7-AF04-37456F3FC43B}">
      <dsp:nvSpPr>
        <dsp:cNvPr id="0" name=""/>
        <dsp:cNvSpPr/>
      </dsp:nvSpPr>
      <dsp:spPr>
        <a:xfrm>
          <a:off x="204413" y="1105883"/>
          <a:ext cx="371661" cy="3716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CFCC24-3E39-4ECC-9ED4-48931F3BF8E6}">
      <dsp:nvSpPr>
        <dsp:cNvPr id="0" name=""/>
        <dsp:cNvSpPr/>
      </dsp:nvSpPr>
      <dsp:spPr>
        <a:xfrm>
          <a:off x="780489" y="953840"/>
          <a:ext cx="6178746" cy="760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456" tIns="80456" rIns="80456" bIns="80456" numCol="1" spcCol="1270" anchor="ctr" anchorCtr="0">
          <a:noAutofit/>
        </a:bodyPr>
        <a:lstStyle/>
        <a:p>
          <a:pPr marL="0" lvl="0" indent="0" algn="l" defTabSz="533400">
            <a:lnSpc>
              <a:spcPct val="100000"/>
            </a:lnSpc>
            <a:spcBef>
              <a:spcPct val="0"/>
            </a:spcBef>
            <a:spcAft>
              <a:spcPct val="35000"/>
            </a:spcAft>
            <a:buNone/>
          </a:pPr>
          <a:r>
            <a:rPr lang="en-US" sz="1200" kern="1200"/>
            <a:t>As the program's data systems evolve, they face challenges in creating consistent patient identities and capturing continuity of care for PLHIV. Without reliable identification, ensuring ongoing treatment and support becomes increasingly difficult, affecting the program's overall effectiveness.</a:t>
          </a:r>
        </a:p>
      </dsp:txBody>
      <dsp:txXfrm>
        <a:off x="780489" y="953840"/>
        <a:ext cx="6178746" cy="760216"/>
      </dsp:txXfrm>
    </dsp:sp>
    <dsp:sp modelId="{E8040058-D368-4450-BA68-072AE104126C}">
      <dsp:nvSpPr>
        <dsp:cNvPr id="0" name=""/>
        <dsp:cNvSpPr/>
      </dsp:nvSpPr>
      <dsp:spPr>
        <a:xfrm>
          <a:off x="0" y="1904111"/>
          <a:ext cx="7005693" cy="6757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48AF12-19A1-4868-B10C-CFB6CC0D402E}">
      <dsp:nvSpPr>
        <dsp:cNvPr id="0" name=""/>
        <dsp:cNvSpPr/>
      </dsp:nvSpPr>
      <dsp:spPr>
        <a:xfrm>
          <a:off x="204413" y="2056154"/>
          <a:ext cx="371661" cy="3716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651ED8-A89A-4A92-8694-C2B8201748ED}">
      <dsp:nvSpPr>
        <dsp:cNvPr id="0" name=""/>
        <dsp:cNvSpPr/>
      </dsp:nvSpPr>
      <dsp:spPr>
        <a:xfrm>
          <a:off x="780489" y="1904111"/>
          <a:ext cx="6178746" cy="760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456" tIns="80456" rIns="80456" bIns="80456" numCol="1" spcCol="1270" anchor="ctr" anchorCtr="0">
          <a:noAutofit/>
        </a:bodyPr>
        <a:lstStyle/>
        <a:p>
          <a:pPr marL="0" lvl="0" indent="0" algn="l" defTabSz="533400">
            <a:lnSpc>
              <a:spcPct val="100000"/>
            </a:lnSpc>
            <a:spcBef>
              <a:spcPct val="0"/>
            </a:spcBef>
            <a:spcAft>
              <a:spcPct val="35000"/>
            </a:spcAft>
            <a:buNone/>
          </a:pPr>
          <a:r>
            <a:rPr lang="en-US" sz="1200" kern="1200"/>
            <a:t>To tackle these issues, in 2017-2018 we implemented a Patient Biometrics Systems (PBS) that uses fingerprint biometrics to collect a minimum of 6 and a maximum of 10 fingerprints from each client. </a:t>
          </a:r>
        </a:p>
      </dsp:txBody>
      <dsp:txXfrm>
        <a:off x="780489" y="1904111"/>
        <a:ext cx="6178746" cy="760216"/>
      </dsp:txXfrm>
    </dsp:sp>
    <dsp:sp modelId="{2CE0F553-A3C2-4AEB-B235-9431791C35B4}">
      <dsp:nvSpPr>
        <dsp:cNvPr id="0" name=""/>
        <dsp:cNvSpPr/>
      </dsp:nvSpPr>
      <dsp:spPr>
        <a:xfrm>
          <a:off x="0" y="2854382"/>
          <a:ext cx="7005693" cy="6757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8B53C8-0653-4CA8-8533-0011DC037747}">
      <dsp:nvSpPr>
        <dsp:cNvPr id="0" name=""/>
        <dsp:cNvSpPr/>
      </dsp:nvSpPr>
      <dsp:spPr>
        <a:xfrm>
          <a:off x="204413" y="3006425"/>
          <a:ext cx="371661" cy="37166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FD83BD-49D5-47D4-B99A-18E25D6711DB}">
      <dsp:nvSpPr>
        <dsp:cNvPr id="0" name=""/>
        <dsp:cNvSpPr/>
      </dsp:nvSpPr>
      <dsp:spPr>
        <a:xfrm>
          <a:off x="780489" y="2854382"/>
          <a:ext cx="6178746" cy="760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456" tIns="80456" rIns="80456" bIns="80456" numCol="1" spcCol="1270" anchor="ctr" anchorCtr="0">
          <a:noAutofit/>
        </a:bodyPr>
        <a:lstStyle/>
        <a:p>
          <a:pPr marL="0" lvl="0" indent="0" algn="l" defTabSz="533400">
            <a:lnSpc>
              <a:spcPct val="100000"/>
            </a:lnSpc>
            <a:spcBef>
              <a:spcPct val="0"/>
            </a:spcBef>
            <a:spcAft>
              <a:spcPct val="35000"/>
            </a:spcAft>
            <a:buNone/>
          </a:pPr>
          <a:r>
            <a:rPr lang="en-US" sz="1200" kern="1200" dirty="0"/>
            <a:t>By January 2022, over 80% of clients receiving Antiretroviral Therapy (ART) had their biometrics captured, indicating significant coverage despite concerns about duplicates. This collection provides a valuable opportunity to assess progress toward epidemic control.</a:t>
          </a:r>
        </a:p>
      </dsp:txBody>
      <dsp:txXfrm>
        <a:off x="780489" y="2854382"/>
        <a:ext cx="6178746" cy="760216"/>
      </dsp:txXfrm>
    </dsp:sp>
    <dsp:sp modelId="{C51A2E52-7E74-4DDD-B458-BB12D0D87528}">
      <dsp:nvSpPr>
        <dsp:cNvPr id="0" name=""/>
        <dsp:cNvSpPr/>
      </dsp:nvSpPr>
      <dsp:spPr>
        <a:xfrm>
          <a:off x="0" y="3804653"/>
          <a:ext cx="7005693" cy="67574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EB53A8-9F45-4538-A015-BDBA9F20B2F5}">
      <dsp:nvSpPr>
        <dsp:cNvPr id="0" name=""/>
        <dsp:cNvSpPr/>
      </dsp:nvSpPr>
      <dsp:spPr>
        <a:xfrm>
          <a:off x="204413" y="3956696"/>
          <a:ext cx="371661" cy="37166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C31C1D-B689-4B2F-A633-B0BFA9ECC3FE}">
      <dsp:nvSpPr>
        <dsp:cNvPr id="0" name=""/>
        <dsp:cNvSpPr/>
      </dsp:nvSpPr>
      <dsp:spPr>
        <a:xfrm>
          <a:off x="780489" y="3804653"/>
          <a:ext cx="6178746" cy="760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456" tIns="80456" rIns="80456" bIns="80456" numCol="1" spcCol="1270" anchor="ctr" anchorCtr="0">
          <a:noAutofit/>
        </a:bodyPr>
        <a:lstStyle/>
        <a:p>
          <a:pPr marL="0" lvl="0" indent="0" algn="l" defTabSz="533400">
            <a:lnSpc>
              <a:spcPct val="100000"/>
            </a:lnSpc>
            <a:spcBef>
              <a:spcPct val="0"/>
            </a:spcBef>
            <a:spcAft>
              <a:spcPct val="35000"/>
            </a:spcAft>
            <a:buNone/>
          </a:pPr>
          <a:r>
            <a:rPr lang="en-US" sz="1200" kern="1200"/>
            <a:t>The system improves client identification accuracy and enhances data integrity and continuity of care and strengthening the fight against HIV in Nigeria.</a:t>
          </a:r>
        </a:p>
      </dsp:txBody>
      <dsp:txXfrm>
        <a:off x="780489" y="3804653"/>
        <a:ext cx="6178746" cy="76021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0.82314</cdr:x>
      <cdr:y>0.0118</cdr:y>
    </cdr:from>
    <cdr:to>
      <cdr:x>0.98966</cdr:x>
      <cdr:y>0.07048</cdr:y>
    </cdr:to>
    <cdr:sp macro="" textlink="">
      <cdr:nvSpPr>
        <cdr:cNvPr id="2" name="TextBox 2">
          <a:extLst xmlns:a="http://schemas.openxmlformats.org/drawingml/2006/main">
            <a:ext uri="{FF2B5EF4-FFF2-40B4-BE49-F238E27FC236}">
              <a16:creationId xmlns:a16="http://schemas.microsoft.com/office/drawing/2014/main" id="{7A8B00D4-69B4-932A-4FBB-2B2ADDA3DD0E}"/>
            </a:ext>
          </a:extLst>
        </cdr:cNvPr>
        <cdr:cNvSpPr txBox="1"/>
      </cdr:nvSpPr>
      <cdr:spPr>
        <a:xfrm xmlns:a="http://schemas.openxmlformats.org/drawingml/2006/main">
          <a:off x="9817154" y="61893"/>
          <a:ext cx="1985995"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b="1" dirty="0">
              <a:solidFill>
                <a:srgbClr val="FF0000"/>
              </a:solidFill>
            </a:rPr>
            <a:t>As of 20</a:t>
          </a:r>
          <a:r>
            <a:rPr lang="en-US" sz="1400" b="1" baseline="30000" dirty="0">
              <a:solidFill>
                <a:srgbClr val="FF0000"/>
              </a:solidFill>
            </a:rPr>
            <a:t>th</a:t>
          </a:r>
          <a:r>
            <a:rPr lang="en-US" sz="1400" b="1" dirty="0">
              <a:solidFill>
                <a:srgbClr val="FF0000"/>
              </a:solidFill>
            </a:rPr>
            <a:t> Sept 2024</a:t>
          </a:r>
        </a:p>
      </cdr:txBody>
    </cdr:sp>
  </cdr:relSizeAnchor>
</c:userShapes>
</file>

<file path=ppt/drawings/drawing2.xml><?xml version="1.0" encoding="utf-8"?>
<c:userShapes xmlns:c="http://schemas.openxmlformats.org/drawingml/2006/chart">
  <cdr:relSizeAnchor xmlns:cdr="http://schemas.openxmlformats.org/drawingml/2006/chartDrawing">
    <cdr:from>
      <cdr:x>0.81374</cdr:x>
      <cdr:y>0.04344</cdr:y>
    </cdr:from>
    <cdr:to>
      <cdr:x>0.98752</cdr:x>
      <cdr:y>0.10212</cdr:y>
    </cdr:to>
    <cdr:sp macro="" textlink="">
      <cdr:nvSpPr>
        <cdr:cNvPr id="2" name="TextBox 2">
          <a:extLst xmlns:a="http://schemas.openxmlformats.org/drawingml/2006/main">
            <a:ext uri="{FF2B5EF4-FFF2-40B4-BE49-F238E27FC236}">
              <a16:creationId xmlns:a16="http://schemas.microsoft.com/office/drawing/2014/main" id="{7A8B00D4-69B4-932A-4FBB-2B2ADDA3DD0E}"/>
            </a:ext>
          </a:extLst>
        </cdr:cNvPr>
        <cdr:cNvSpPr txBox="1"/>
      </cdr:nvSpPr>
      <cdr:spPr>
        <a:xfrm xmlns:a="http://schemas.openxmlformats.org/drawingml/2006/main">
          <a:off x="9705045" y="227851"/>
          <a:ext cx="2072582"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b="1" dirty="0">
              <a:solidFill>
                <a:srgbClr val="FF0000"/>
              </a:solidFill>
            </a:rPr>
            <a:t>As of 20</a:t>
          </a:r>
          <a:r>
            <a:rPr lang="en-US" sz="1400" b="1" baseline="30000" dirty="0">
              <a:solidFill>
                <a:srgbClr val="FF0000"/>
              </a:solidFill>
            </a:rPr>
            <a:t>th</a:t>
          </a:r>
          <a:r>
            <a:rPr lang="en-US" sz="1400" b="1" dirty="0">
              <a:solidFill>
                <a:srgbClr val="FF0000"/>
              </a:solidFill>
            </a:rPr>
            <a:t> Sept 2024</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B4239C-352B-4C7B-B599-73C8DDD3718D}" type="datetimeFigureOut">
              <a:rPr lang="en-US" smtClean="0"/>
              <a:t>9/24/2024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F7801-7418-4206-8C67-0545181ECC5A}" type="slidenum">
              <a:rPr lang="en-US" smtClean="0"/>
              <a:t>‹#›</a:t>
            </a:fld>
            <a:endParaRPr lang="en-US"/>
          </a:p>
        </p:txBody>
      </p:sp>
    </p:spTree>
    <p:extLst>
      <p:ext uri="{BB962C8B-B14F-4D97-AF65-F5344CB8AC3E}">
        <p14:creationId xmlns:p14="http://schemas.microsoft.com/office/powerpoint/2010/main" val="85259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8415BC-1098-45FE-B144-D92E15DD01B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776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3030a7844ea_0_1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9" name="Google Shape;599;g3030a7844ea_0_1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3030a7844ea_0_126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3" name="Google Shape;663;g3030a7844ea_0_12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g3030a7844ea_0_12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7" name="Google Shape;697;g3030a7844ea_0_1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g3030a7844ea_0_130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3" name="Google Shape;703;g3030a7844ea_0_13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3030a7844ea_0_1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0" name="Google Shape;710;g3030a7844ea_0_1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3030a7844ea_0_1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5" name="Google Shape;755;g3030a7844ea_0_1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g3030a7844ea_0_138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5" name="Google Shape;785;g3030a7844ea_0_13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g3030a7844ea_0_13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3" name="Google Shape;793;g3030a7844ea_0_13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g3030a7844ea_0_13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9" name="Google Shape;799;g3030a7844ea_0_13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8415BC-1098-45FE-B144-D92E15DD01B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7572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71804B-6AC8-3A77-BBC1-F28E2A0001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ACB0AC-0E34-C04C-594C-DCF59A14C8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8A7F2F-8D8B-FF9E-1279-B0A709A1EE2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7390850-6F39-D83C-A6D3-01EF7069BE1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8415BC-1098-45FE-B144-D92E15DD01B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8073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3030a7844ea_0_112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2" name="Google Shape;512;g3030a7844ea_0_1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3030a7844ea_0_1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3030a7844ea_0_1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3030a7844ea_0_1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3030a7844ea_0_1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3030a7844ea_0_1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3030a7844ea_0_1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3030a7844ea_0_1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3030a7844ea_0_1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3030a7844ea_0_1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3030a7844ea_0_1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E47BBC2-E822-B340-B769-B26CA7E10F15}"/>
              </a:ext>
            </a:extLst>
          </p:cNvPr>
          <p:cNvSpPr/>
          <p:nvPr/>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G"/>
          </a:p>
        </p:txBody>
      </p:sp>
      <p:sp>
        <p:nvSpPr>
          <p:cNvPr id="25" name="Rectangle 24">
            <a:extLst>
              <a:ext uri="{FF2B5EF4-FFF2-40B4-BE49-F238E27FC236}">
                <a16:creationId xmlns:a16="http://schemas.microsoft.com/office/drawing/2014/main" id="{32A7FE47-D695-D946-8ECE-BBF86CED624D}"/>
              </a:ext>
            </a:extLst>
          </p:cNvPr>
          <p:cNvSpPr/>
          <p:nvPr/>
        </p:nvSpPr>
        <p:spPr>
          <a:xfrm>
            <a:off x="0" y="-86380"/>
            <a:ext cx="12192000" cy="694437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8F1BA1B3-D478-4E42-AF90-07B64F0B0901}"/>
              </a:ext>
            </a:extLst>
          </p:cNvPr>
          <p:cNvSpPr>
            <a:spLocks noGrp="1"/>
          </p:cNvSpPr>
          <p:nvPr>
            <p:ph type="title"/>
          </p:nvPr>
        </p:nvSpPr>
        <p:spPr>
          <a:xfrm>
            <a:off x="781717" y="3545251"/>
            <a:ext cx="7060605" cy="1459348"/>
          </a:xfrm>
          <a:prstGeom prst="rect">
            <a:avLst/>
          </a:prstGeom>
        </p:spPr>
        <p:txBody>
          <a:bodyPr/>
          <a:lstStyle>
            <a:lvl1pPr>
              <a:defRPr b="0" i="0">
                <a:solidFill>
                  <a:schemeClr val="bg1"/>
                </a:solidFill>
                <a:latin typeface="Tw Cen MT" panose="020B0602020104020603" pitchFamily="34" charset="77"/>
              </a:defRPr>
            </a:lvl1pPr>
          </a:lstStyle>
          <a:p>
            <a:r>
              <a:rPr lang="en-US"/>
              <a:t>Click to edit Master title style</a:t>
            </a:r>
          </a:p>
        </p:txBody>
      </p:sp>
      <p:sp>
        <p:nvSpPr>
          <p:cNvPr id="73" name="Text Placeholder 2">
            <a:extLst>
              <a:ext uri="{FF2B5EF4-FFF2-40B4-BE49-F238E27FC236}">
                <a16:creationId xmlns:a16="http://schemas.microsoft.com/office/drawing/2014/main" id="{1FFBC3CF-74C3-C744-BCC5-D15CBFDEB78F}"/>
              </a:ext>
            </a:extLst>
          </p:cNvPr>
          <p:cNvSpPr>
            <a:spLocks noGrp="1"/>
          </p:cNvSpPr>
          <p:nvPr>
            <p:ph type="body" idx="1"/>
          </p:nvPr>
        </p:nvSpPr>
        <p:spPr>
          <a:xfrm>
            <a:off x="781717" y="5004601"/>
            <a:ext cx="7060605" cy="466308"/>
          </a:xfrm>
          <a:prstGeom prst="rect">
            <a:avLst/>
          </a:prstGeom>
        </p:spPr>
        <p:txBody>
          <a:bodyPr/>
          <a:lstStyle>
            <a:lvl1pPr marL="0" indent="0">
              <a:buNone/>
              <a:defRPr sz="2400" b="0" i="0">
                <a:solidFill>
                  <a:schemeClr val="bg2"/>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6" name="Straight Connector 5">
            <a:extLst>
              <a:ext uri="{FF2B5EF4-FFF2-40B4-BE49-F238E27FC236}">
                <a16:creationId xmlns:a16="http://schemas.microsoft.com/office/drawing/2014/main" id="{67FF8E20-6660-B046-921A-919D68361760}"/>
              </a:ext>
            </a:extLst>
          </p:cNvPr>
          <p:cNvCxnSpPr>
            <a:cxnSpLocks/>
          </p:cNvCxnSpPr>
          <p:nvPr/>
        </p:nvCxnSpPr>
        <p:spPr>
          <a:xfrm>
            <a:off x="591182" y="3545251"/>
            <a:ext cx="0" cy="196402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495B521D-BC93-8046-9942-54E97FB280BA}"/>
              </a:ext>
            </a:extLst>
          </p:cNvPr>
          <p:cNvPicPr>
            <a:picLocks noChangeAspect="1"/>
          </p:cNvPicPr>
          <p:nvPr/>
        </p:nvPicPr>
        <p:blipFill rotWithShape="1">
          <a:blip r:embed="rId2">
            <a:lum bright="100000" contrast="-100000"/>
            <a:alphaModFix amt="38000"/>
          </a:blip>
          <a:srcRect t="7172"/>
          <a:stretch/>
        </p:blipFill>
        <p:spPr>
          <a:xfrm>
            <a:off x="6200343" y="-86380"/>
            <a:ext cx="5991657" cy="6366110"/>
          </a:xfrm>
          <a:prstGeom prst="rect">
            <a:avLst/>
          </a:prstGeom>
        </p:spPr>
      </p:pic>
      <p:pic>
        <p:nvPicPr>
          <p:cNvPr id="29" name="Picture 28" descr="Logo&#10;&#10;Description automatically generated">
            <a:extLst>
              <a:ext uri="{FF2B5EF4-FFF2-40B4-BE49-F238E27FC236}">
                <a16:creationId xmlns:a16="http://schemas.microsoft.com/office/drawing/2014/main" id="{E4CFD6D5-02F5-6048-BCEB-79BE358B482A}"/>
              </a:ext>
            </a:extLst>
          </p:cNvPr>
          <p:cNvPicPr>
            <a:picLocks noChangeAspect="1"/>
          </p:cNvPicPr>
          <p:nvPr/>
        </p:nvPicPr>
        <p:blipFill>
          <a:blip r:embed="rId3"/>
          <a:stretch>
            <a:fillRect/>
          </a:stretch>
        </p:blipFill>
        <p:spPr>
          <a:xfrm>
            <a:off x="591182" y="1231841"/>
            <a:ext cx="4281904" cy="1808969"/>
          </a:xfrm>
          <a:prstGeom prst="rect">
            <a:avLst/>
          </a:prstGeom>
        </p:spPr>
      </p:pic>
    </p:spTree>
    <p:extLst>
      <p:ext uri="{BB962C8B-B14F-4D97-AF65-F5344CB8AC3E}">
        <p14:creationId xmlns:p14="http://schemas.microsoft.com/office/powerpoint/2010/main" val="3000686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5CBB5-4FC6-C44C-86E0-E04CEE41F091}"/>
              </a:ext>
            </a:extLst>
          </p:cNvPr>
          <p:cNvSpPr>
            <a:spLocks noGrp="1"/>
          </p:cNvSpPr>
          <p:nvPr>
            <p:ph type="title"/>
          </p:nvPr>
        </p:nvSpPr>
        <p:spPr>
          <a:xfrm>
            <a:off x="831850" y="1709738"/>
            <a:ext cx="10515600" cy="2852737"/>
          </a:xfrm>
          <a:prstGeom prst="rect">
            <a:avLst/>
          </a:prstGeom>
        </p:spPr>
        <p:txBody>
          <a:bodyPr anchor="b"/>
          <a:lstStyle>
            <a:lvl1pPr>
              <a:defRPr sz="4500" b="1">
                <a:solidFill>
                  <a:schemeClr val="tx1"/>
                </a:solidFill>
              </a:defRPr>
            </a:lvl1pPr>
          </a:lstStyle>
          <a:p>
            <a:r>
              <a:rPr lang="en-US"/>
              <a:t>Click to edit Master title style</a:t>
            </a:r>
          </a:p>
        </p:txBody>
      </p:sp>
      <p:sp>
        <p:nvSpPr>
          <p:cNvPr id="3" name="Text Placeholder 2">
            <a:extLst>
              <a:ext uri="{FF2B5EF4-FFF2-40B4-BE49-F238E27FC236}">
                <a16:creationId xmlns:a16="http://schemas.microsoft.com/office/drawing/2014/main" id="{69BA845D-9E30-DB4F-96E0-A7AC414BEB11}"/>
              </a:ext>
            </a:extLst>
          </p:cNvPr>
          <p:cNvSpPr>
            <a:spLocks noGrp="1"/>
          </p:cNvSpPr>
          <p:nvPr>
            <p:ph type="body" idx="1"/>
          </p:nvPr>
        </p:nvSpPr>
        <p:spPr>
          <a:xfrm>
            <a:off x="831850" y="4589463"/>
            <a:ext cx="10515600" cy="1500187"/>
          </a:xfrm>
          <a:prstGeom prst="rect">
            <a:avLst/>
          </a:prstGeom>
        </p:spPr>
        <p:txBody>
          <a:bodyPr/>
          <a:lstStyle>
            <a:lvl1pPr marL="0" indent="0">
              <a:buNone/>
              <a:defRPr sz="35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lide Number Placeholder 6">
            <a:extLst>
              <a:ext uri="{FF2B5EF4-FFF2-40B4-BE49-F238E27FC236}">
                <a16:creationId xmlns:a16="http://schemas.microsoft.com/office/drawing/2014/main" id="{AC271FDD-FDA3-A94D-AD6F-22FE01994D51}"/>
              </a:ext>
            </a:extLst>
          </p:cNvPr>
          <p:cNvSpPr>
            <a:spLocks noGrp="1"/>
          </p:cNvSpPr>
          <p:nvPr>
            <p:ph type="sldNum" sz="quarter" idx="10"/>
          </p:nvPr>
        </p:nvSpPr>
        <p:spPr>
          <a:xfrm>
            <a:off x="9126244" y="6310312"/>
            <a:ext cx="2743200" cy="365125"/>
          </a:xfrm>
          <a:prstGeom prst="rect">
            <a:avLst/>
          </a:prstGeom>
        </p:spPr>
        <p:txBody>
          <a:bodyPr/>
          <a:lstStyle/>
          <a:p>
            <a:fld id="{16DD451E-2FAD-41AD-BDC0-8D1DCE3571CD}" type="slidenum">
              <a:rPr lang="en-ID" smtClean="0"/>
              <a:pPr/>
              <a:t>‹#›</a:t>
            </a:fld>
            <a:endParaRPr lang="en-ID"/>
          </a:p>
        </p:txBody>
      </p:sp>
    </p:spTree>
    <p:extLst>
      <p:ext uri="{BB962C8B-B14F-4D97-AF65-F5344CB8AC3E}">
        <p14:creationId xmlns:p14="http://schemas.microsoft.com/office/powerpoint/2010/main" val="3073761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Body">
    <p:bg>
      <p:bgPr>
        <a:solidFill>
          <a:srgbClr val="FFFFFF"/>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9FF38F9-BCCD-DF41-9A27-C8B38C8942E3}"/>
              </a:ext>
            </a:extLst>
          </p:cNvPr>
          <p:cNvSpPr>
            <a:spLocks noGrp="1"/>
          </p:cNvSpPr>
          <p:nvPr>
            <p:ph type="sldNum" sz="quarter" idx="10"/>
          </p:nvPr>
        </p:nvSpPr>
        <p:spPr>
          <a:xfrm>
            <a:off x="9159440" y="6310312"/>
            <a:ext cx="2710004" cy="365125"/>
          </a:xfrm>
          <a:prstGeom prst="rect">
            <a:avLst/>
          </a:prstGeom>
        </p:spPr>
        <p:txBody>
          <a:bodyPr/>
          <a:lstStyle/>
          <a:p>
            <a:fld id="{16DD451E-2FAD-41AD-BDC0-8D1DCE3571CD}" type="slidenum">
              <a:rPr lang="en-ID" smtClean="0"/>
              <a:pPr/>
              <a:t>‹#›</a:t>
            </a:fld>
            <a:endParaRPr lang="en-ID"/>
          </a:p>
        </p:txBody>
      </p:sp>
      <p:sp>
        <p:nvSpPr>
          <p:cNvPr id="5" name="Rectangle 4">
            <a:extLst>
              <a:ext uri="{FF2B5EF4-FFF2-40B4-BE49-F238E27FC236}">
                <a16:creationId xmlns:a16="http://schemas.microsoft.com/office/drawing/2014/main" id="{F409D28B-A357-4199-9124-93F61E153C1D}"/>
              </a:ext>
            </a:extLst>
          </p:cNvPr>
          <p:cNvSpPr/>
          <p:nvPr/>
        </p:nvSpPr>
        <p:spPr>
          <a:xfrm>
            <a:off x="0" y="0"/>
            <a:ext cx="12192000" cy="1014074"/>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2">
            <a:extLst>
              <a:ext uri="{FF2B5EF4-FFF2-40B4-BE49-F238E27FC236}">
                <a16:creationId xmlns:a16="http://schemas.microsoft.com/office/drawing/2014/main" id="{5B5BEC92-F7E1-B949-A3B8-8846735ADF8F}"/>
              </a:ext>
            </a:extLst>
          </p:cNvPr>
          <p:cNvSpPr>
            <a:spLocks noGrp="1"/>
          </p:cNvSpPr>
          <p:nvPr>
            <p:ph type="body" idx="1"/>
          </p:nvPr>
        </p:nvSpPr>
        <p:spPr>
          <a:xfrm>
            <a:off x="322564" y="1023108"/>
            <a:ext cx="11546880" cy="58198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Title 1">
            <a:extLst>
              <a:ext uri="{FF2B5EF4-FFF2-40B4-BE49-F238E27FC236}">
                <a16:creationId xmlns:a16="http://schemas.microsoft.com/office/drawing/2014/main" id="{1529BFBD-90DC-9F4D-B2D7-E8006DCB2B44}"/>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a:solidFill>
                  <a:schemeClr val="bg1"/>
                </a:solidFill>
                <a:latin typeface="+mn-lt"/>
              </a:defRPr>
            </a:lvl1pPr>
          </a:lstStyle>
          <a:p>
            <a:r>
              <a:rPr lang="en-US"/>
              <a:t>Click to add title</a:t>
            </a:r>
          </a:p>
        </p:txBody>
      </p:sp>
      <p:sp>
        <p:nvSpPr>
          <p:cNvPr id="9" name="Text Placeholder 2">
            <a:extLst>
              <a:ext uri="{FF2B5EF4-FFF2-40B4-BE49-F238E27FC236}">
                <a16:creationId xmlns:a16="http://schemas.microsoft.com/office/drawing/2014/main" id="{3766F2B7-E041-274E-97FD-0C87C130B06B}"/>
              </a:ext>
            </a:extLst>
          </p:cNvPr>
          <p:cNvSpPr>
            <a:spLocks noGrp="1"/>
          </p:cNvSpPr>
          <p:nvPr>
            <p:ph type="body" idx="11"/>
          </p:nvPr>
        </p:nvSpPr>
        <p:spPr>
          <a:xfrm>
            <a:off x="322570" y="1666695"/>
            <a:ext cx="11546874" cy="4408689"/>
          </a:xfrm>
          <a:prstGeom prst="rect">
            <a:avLst/>
          </a:prstGeom>
        </p:spPr>
        <p:txBody>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17055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21A71E-36FC-C14E-86C0-22646632BEFA}"/>
              </a:ext>
            </a:extLst>
          </p:cNvPr>
          <p:cNvSpPr>
            <a:spLocks noGrp="1"/>
          </p:cNvSpPr>
          <p:nvPr>
            <p:ph type="sldNum" sz="quarter" idx="10"/>
          </p:nvPr>
        </p:nvSpPr>
        <p:spPr/>
        <p:txBody>
          <a:bodyPr/>
          <a:lstStyle/>
          <a:p>
            <a:fld id="{16DD451E-2FAD-41AD-BDC0-8D1DCE3571CD}" type="slidenum">
              <a:rPr lang="en-ID" smtClean="0"/>
              <a:pPr/>
              <a:t>‹#›</a:t>
            </a:fld>
            <a:endParaRPr lang="en-ID"/>
          </a:p>
        </p:txBody>
      </p:sp>
      <p:sp>
        <p:nvSpPr>
          <p:cNvPr id="5" name="Slide Number Placeholder 5">
            <a:extLst>
              <a:ext uri="{FF2B5EF4-FFF2-40B4-BE49-F238E27FC236}">
                <a16:creationId xmlns:a16="http://schemas.microsoft.com/office/drawing/2014/main" id="{DD68216C-4498-064F-938C-499C4735A38F}"/>
              </a:ext>
            </a:extLst>
          </p:cNvPr>
          <p:cNvSpPr txBox="1">
            <a:spLocks/>
          </p:cNvSpPr>
          <p:nvPr/>
        </p:nvSpPr>
        <p:spPr>
          <a:xfrm>
            <a:off x="9159440" y="6310312"/>
            <a:ext cx="2710004" cy="36512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FA9F12F-A725-0345-88B6-B7592F1FDB53}" type="slidenum">
              <a:rPr lang="en-US" smtClean="0"/>
              <a:pPr/>
              <a:t>‹#›</a:t>
            </a:fld>
            <a:endParaRPr lang="en-US"/>
          </a:p>
        </p:txBody>
      </p:sp>
      <p:sp>
        <p:nvSpPr>
          <p:cNvPr id="6" name="Text Placeholder 2">
            <a:extLst>
              <a:ext uri="{FF2B5EF4-FFF2-40B4-BE49-F238E27FC236}">
                <a16:creationId xmlns:a16="http://schemas.microsoft.com/office/drawing/2014/main" id="{0FF9E203-929D-9049-9C4E-D61CE9C4187D}"/>
              </a:ext>
            </a:extLst>
          </p:cNvPr>
          <p:cNvSpPr>
            <a:spLocks noGrp="1"/>
          </p:cNvSpPr>
          <p:nvPr>
            <p:ph type="body" idx="1"/>
          </p:nvPr>
        </p:nvSpPr>
        <p:spPr>
          <a:xfrm>
            <a:off x="322564" y="1023108"/>
            <a:ext cx="11546880" cy="58198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Text Placeholder 2">
            <a:extLst>
              <a:ext uri="{FF2B5EF4-FFF2-40B4-BE49-F238E27FC236}">
                <a16:creationId xmlns:a16="http://schemas.microsoft.com/office/drawing/2014/main" id="{0E7D4CDA-65B4-5B46-AC79-BFE06A7B8E6B}"/>
              </a:ext>
            </a:extLst>
          </p:cNvPr>
          <p:cNvSpPr>
            <a:spLocks noGrp="1"/>
          </p:cNvSpPr>
          <p:nvPr>
            <p:ph type="body" idx="11"/>
          </p:nvPr>
        </p:nvSpPr>
        <p:spPr>
          <a:xfrm>
            <a:off x="322570" y="1666695"/>
            <a:ext cx="11546874" cy="4408689"/>
          </a:xfrm>
          <a:prstGeom prst="rect">
            <a:avLst/>
          </a:prstGeom>
        </p:spPr>
        <p:txBody>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1" name="Title 1">
            <a:extLst>
              <a:ext uri="{FF2B5EF4-FFF2-40B4-BE49-F238E27FC236}">
                <a16:creationId xmlns:a16="http://schemas.microsoft.com/office/drawing/2014/main" id="{CAC04DA6-9E3E-EE43-8E9D-ACD89C6B90CE}"/>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a:solidFill>
                  <a:schemeClr val="tx1"/>
                </a:solidFill>
                <a:latin typeface="+mn-lt"/>
              </a:defRPr>
            </a:lvl1pPr>
          </a:lstStyle>
          <a:p>
            <a:r>
              <a:rPr lang="en-US"/>
              <a:t>Click to add title</a:t>
            </a:r>
          </a:p>
        </p:txBody>
      </p:sp>
    </p:spTree>
    <p:extLst>
      <p:ext uri="{BB962C8B-B14F-4D97-AF65-F5344CB8AC3E}">
        <p14:creationId xmlns:p14="http://schemas.microsoft.com/office/powerpoint/2010/main" val="2463458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ection En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144083A-1547-DE45-97A1-B236EA7E3E77}"/>
              </a:ext>
            </a:extLst>
          </p:cNvPr>
          <p:cNvSpPr/>
          <p:nvPr/>
        </p:nvSpPr>
        <p:spPr>
          <a:xfrm>
            <a:off x="497457" y="1278425"/>
            <a:ext cx="11197087" cy="4771855"/>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0B17949-73C2-4E84-87E4-8BC859A074A6}"/>
              </a:ext>
            </a:extLst>
          </p:cNvPr>
          <p:cNvSpPr/>
          <p:nvPr/>
        </p:nvSpPr>
        <p:spPr>
          <a:xfrm>
            <a:off x="497457" y="6492875"/>
            <a:ext cx="10715414"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1E1FC79-6670-EF4A-9688-2A3DE9ADF7B8}"/>
              </a:ext>
            </a:extLst>
          </p:cNvPr>
          <p:cNvSpPr/>
          <p:nvPr/>
        </p:nvSpPr>
        <p:spPr>
          <a:xfrm>
            <a:off x="649857" y="6492874"/>
            <a:ext cx="10715414"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8E7BF05C-0CCA-284F-B4FB-86EA2E04B4FE}"/>
              </a:ext>
            </a:extLst>
          </p:cNvPr>
          <p:cNvSpPr>
            <a:spLocks noGrp="1"/>
          </p:cNvSpPr>
          <p:nvPr>
            <p:ph type="sldNum" sz="quarter" idx="10"/>
          </p:nvPr>
        </p:nvSpPr>
        <p:spPr/>
        <p:txBody>
          <a:bodyPr/>
          <a:lstStyle/>
          <a:p>
            <a:fld id="{16DD451E-2FAD-41AD-BDC0-8D1DCE3571CD}" type="slidenum">
              <a:rPr lang="en-ID" smtClean="0"/>
              <a:pPr/>
              <a:t>‹#›</a:t>
            </a:fld>
            <a:endParaRPr lang="en-ID"/>
          </a:p>
        </p:txBody>
      </p:sp>
      <p:pic>
        <p:nvPicPr>
          <p:cNvPr id="9" name="Picture 8" descr="Logo&#10;&#10;Description automatically generated">
            <a:extLst>
              <a:ext uri="{FF2B5EF4-FFF2-40B4-BE49-F238E27FC236}">
                <a16:creationId xmlns:a16="http://schemas.microsoft.com/office/drawing/2014/main" id="{97B41EE6-0580-B544-B017-7BB90A38B70A}"/>
              </a:ext>
            </a:extLst>
          </p:cNvPr>
          <p:cNvPicPr>
            <a:picLocks noChangeAspect="1"/>
          </p:cNvPicPr>
          <p:nvPr/>
        </p:nvPicPr>
        <p:blipFill>
          <a:blip r:embed="rId2"/>
          <a:stretch>
            <a:fillRect/>
          </a:stretch>
        </p:blipFill>
        <p:spPr>
          <a:xfrm>
            <a:off x="497457" y="319406"/>
            <a:ext cx="1860354" cy="729390"/>
          </a:xfrm>
          <a:prstGeom prst="rect">
            <a:avLst/>
          </a:prstGeom>
        </p:spPr>
      </p:pic>
    </p:spTree>
    <p:extLst>
      <p:ext uri="{BB962C8B-B14F-4D97-AF65-F5344CB8AC3E}">
        <p14:creationId xmlns:p14="http://schemas.microsoft.com/office/powerpoint/2010/main" val="2516680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1340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Sub Section">
    <p:bg>
      <p:bgPr>
        <a:solidFill>
          <a:srgbClr val="FFFFFF"/>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2DBDDFE-785B-5945-A42B-1B56F1FACCF8}"/>
              </a:ext>
            </a:extLst>
          </p:cNvPr>
          <p:cNvSpPr/>
          <p:nvPr/>
        </p:nvSpPr>
        <p:spPr>
          <a:xfrm>
            <a:off x="-23813" y="-43190"/>
            <a:ext cx="12192000" cy="694437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C8188F6-526A-AD4A-965E-B90ABD6C5D23}"/>
              </a:ext>
            </a:extLst>
          </p:cNvPr>
          <p:cNvSpPr>
            <a:spLocks noGrp="1"/>
          </p:cNvSpPr>
          <p:nvPr>
            <p:ph type="sldNum" sz="quarter" idx="10"/>
          </p:nvPr>
        </p:nvSpPr>
        <p:spPr/>
        <p:txBody>
          <a:bodyPr/>
          <a:lstStyle/>
          <a:p>
            <a:fld id="{16DD451E-2FAD-41AD-BDC0-8D1DCE3571CD}" type="slidenum">
              <a:rPr lang="en-ID" smtClean="0"/>
              <a:pPr/>
              <a:t>‹#›</a:t>
            </a:fld>
            <a:endParaRPr lang="en-ID"/>
          </a:p>
        </p:txBody>
      </p:sp>
      <p:sp>
        <p:nvSpPr>
          <p:cNvPr id="15" name="Title 1">
            <a:extLst>
              <a:ext uri="{FF2B5EF4-FFF2-40B4-BE49-F238E27FC236}">
                <a16:creationId xmlns:a16="http://schemas.microsoft.com/office/drawing/2014/main" id="{683E7C40-EB7B-C14F-9685-B819564003AE}"/>
              </a:ext>
            </a:extLst>
          </p:cNvPr>
          <p:cNvSpPr>
            <a:spLocks noGrp="1"/>
          </p:cNvSpPr>
          <p:nvPr>
            <p:ph type="title"/>
          </p:nvPr>
        </p:nvSpPr>
        <p:spPr>
          <a:xfrm>
            <a:off x="831850" y="1709738"/>
            <a:ext cx="10515600" cy="2852737"/>
          </a:xfrm>
          <a:prstGeom prst="rect">
            <a:avLst/>
          </a:prstGeom>
        </p:spPr>
        <p:txBody>
          <a:bodyPr anchor="b"/>
          <a:lstStyle>
            <a:lvl1pPr>
              <a:defRPr sz="4500" b="0" i="0">
                <a:solidFill>
                  <a:schemeClr val="bg1"/>
                </a:solidFill>
                <a:latin typeface="Tw Cen MT" panose="020B0602020104020603" pitchFamily="34" charset="77"/>
              </a:defRPr>
            </a:lvl1pPr>
          </a:lstStyle>
          <a:p>
            <a:r>
              <a:rPr lang="en-US"/>
              <a:t>Click to edit Master title style</a:t>
            </a:r>
          </a:p>
        </p:txBody>
      </p:sp>
      <p:sp>
        <p:nvSpPr>
          <p:cNvPr id="16" name="Text Placeholder 2">
            <a:extLst>
              <a:ext uri="{FF2B5EF4-FFF2-40B4-BE49-F238E27FC236}">
                <a16:creationId xmlns:a16="http://schemas.microsoft.com/office/drawing/2014/main" id="{A826D748-5024-9141-98B1-B3071877FA9B}"/>
              </a:ext>
            </a:extLst>
          </p:cNvPr>
          <p:cNvSpPr>
            <a:spLocks noGrp="1"/>
          </p:cNvSpPr>
          <p:nvPr>
            <p:ph type="body" idx="1"/>
          </p:nvPr>
        </p:nvSpPr>
        <p:spPr>
          <a:xfrm>
            <a:off x="831850" y="4589463"/>
            <a:ext cx="10515600" cy="1500187"/>
          </a:xfrm>
          <a:prstGeom prst="rect">
            <a:avLst/>
          </a:prstGeom>
        </p:spPr>
        <p:txBody>
          <a:bodyPr/>
          <a:lstStyle>
            <a:lvl1pPr marL="0" indent="0">
              <a:buNone/>
              <a:defRPr sz="35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Picture 8" descr="Logo&#10;&#10;Description automatically generated">
            <a:extLst>
              <a:ext uri="{FF2B5EF4-FFF2-40B4-BE49-F238E27FC236}">
                <a16:creationId xmlns:a16="http://schemas.microsoft.com/office/drawing/2014/main" id="{BDA684BE-C62D-A54F-B421-DCAE6BDF8E21}"/>
              </a:ext>
            </a:extLst>
          </p:cNvPr>
          <p:cNvPicPr>
            <a:picLocks noChangeAspect="1"/>
          </p:cNvPicPr>
          <p:nvPr/>
        </p:nvPicPr>
        <p:blipFill rotWithShape="1">
          <a:blip r:embed="rId2">
            <a:alphaModFix amt="8000"/>
            <a:extLst>
              <a:ext uri="{BEBA8EAE-BF5A-486C-A8C5-ECC9F3942E4B}">
                <a14:imgProps xmlns:a14="http://schemas.microsoft.com/office/drawing/2010/main">
                  <a14:imgLayer r:embed="rId3">
                    <a14:imgEffect>
                      <a14:saturation sat="0"/>
                    </a14:imgEffect>
                  </a14:imgLayer>
                </a14:imgProps>
              </a:ext>
            </a:extLst>
          </a:blip>
          <a:srcRect b="13315"/>
          <a:stretch/>
        </p:blipFill>
        <p:spPr>
          <a:xfrm>
            <a:off x="6096000" y="4213857"/>
            <a:ext cx="5765800" cy="1959612"/>
          </a:xfrm>
          <a:prstGeom prst="rect">
            <a:avLst/>
          </a:prstGeom>
        </p:spPr>
      </p:pic>
    </p:spTree>
    <p:extLst>
      <p:ext uri="{BB962C8B-B14F-4D97-AF65-F5344CB8AC3E}">
        <p14:creationId xmlns:p14="http://schemas.microsoft.com/office/powerpoint/2010/main" val="329939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3D348-512D-4B66-BA1E-D318B3721E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5A9F80-3BC6-427C-A4A2-E192AA922F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017C13-9A84-4089-8FA2-D1EE3A452168}"/>
              </a:ext>
            </a:extLst>
          </p:cNvPr>
          <p:cNvSpPr>
            <a:spLocks noGrp="1"/>
          </p:cNvSpPr>
          <p:nvPr>
            <p:ph type="dt" sz="half" idx="10"/>
          </p:nvPr>
        </p:nvSpPr>
        <p:spPr/>
        <p:txBody>
          <a:bodyPr/>
          <a:lstStyle/>
          <a:p>
            <a:fld id="{624F2C3D-74E5-40E2-BC25-4ACEE920785A}" type="datetimeFigureOut">
              <a:rPr lang="en-US" smtClean="0"/>
              <a:t>9/24/2024</a:t>
            </a:fld>
            <a:endParaRPr lang="en-US"/>
          </a:p>
        </p:txBody>
      </p:sp>
      <p:sp>
        <p:nvSpPr>
          <p:cNvPr id="5" name="Footer Placeholder 4">
            <a:extLst>
              <a:ext uri="{FF2B5EF4-FFF2-40B4-BE49-F238E27FC236}">
                <a16:creationId xmlns:a16="http://schemas.microsoft.com/office/drawing/2014/main" id="{29410056-A6F0-4045-B7BE-A519418C7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999BE9-F2FB-4245-9FEE-D25D9323115D}"/>
              </a:ext>
            </a:extLst>
          </p:cNvPr>
          <p:cNvSpPr>
            <a:spLocks noGrp="1"/>
          </p:cNvSpPr>
          <p:nvPr>
            <p:ph type="sldNum" sz="quarter" idx="12"/>
          </p:nvPr>
        </p:nvSpPr>
        <p:spPr/>
        <p:txBody>
          <a:bodyPr/>
          <a:lstStyle/>
          <a:p>
            <a:fld id="{8FB07423-5B04-4B13-BEA4-946B6BD0DC1B}" type="slidenum">
              <a:rPr lang="en-US" smtClean="0"/>
              <a:t>‹#›</a:t>
            </a:fld>
            <a:endParaRPr lang="en-US"/>
          </a:p>
        </p:txBody>
      </p:sp>
    </p:spTree>
    <p:extLst>
      <p:ext uri="{BB962C8B-B14F-4D97-AF65-F5344CB8AC3E}">
        <p14:creationId xmlns:p14="http://schemas.microsoft.com/office/powerpoint/2010/main" val="1706798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E47BBC2-E822-B340-B769-B26CA7E10F15}"/>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G"/>
          </a:p>
        </p:txBody>
      </p:sp>
      <p:sp>
        <p:nvSpPr>
          <p:cNvPr id="25" name="Rectangle 24">
            <a:extLst>
              <a:ext uri="{FF2B5EF4-FFF2-40B4-BE49-F238E27FC236}">
                <a16:creationId xmlns:a16="http://schemas.microsoft.com/office/drawing/2014/main" id="{32A7FE47-D695-D946-8ECE-BBF86CED624D}"/>
              </a:ext>
            </a:extLst>
          </p:cNvPr>
          <p:cNvSpPr/>
          <p:nvPr userDrawn="1"/>
        </p:nvSpPr>
        <p:spPr>
          <a:xfrm>
            <a:off x="0" y="-86380"/>
            <a:ext cx="12192000" cy="694437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id="{8F1BA1B3-D478-4E42-AF90-07B64F0B0901}"/>
              </a:ext>
            </a:extLst>
          </p:cNvPr>
          <p:cNvSpPr>
            <a:spLocks noGrp="1"/>
          </p:cNvSpPr>
          <p:nvPr>
            <p:ph type="title"/>
          </p:nvPr>
        </p:nvSpPr>
        <p:spPr>
          <a:xfrm>
            <a:off x="781717" y="3545251"/>
            <a:ext cx="7060605" cy="1459348"/>
          </a:xfrm>
          <a:prstGeom prst="rect">
            <a:avLst/>
          </a:prstGeom>
        </p:spPr>
        <p:txBody>
          <a:bodyPr/>
          <a:lstStyle>
            <a:lvl1pPr>
              <a:defRPr b="0" i="0">
                <a:solidFill>
                  <a:schemeClr val="bg1"/>
                </a:solidFill>
                <a:latin typeface="Tw Cen MT" panose="020B0602020104020603" pitchFamily="34" charset="77"/>
              </a:defRPr>
            </a:lvl1pPr>
          </a:lstStyle>
          <a:p>
            <a:r>
              <a:rPr lang="en-US" dirty="0"/>
              <a:t>Click to edit Master title style</a:t>
            </a:r>
          </a:p>
        </p:txBody>
      </p:sp>
      <p:sp>
        <p:nvSpPr>
          <p:cNvPr id="73" name="Text Placeholder 2">
            <a:extLst>
              <a:ext uri="{FF2B5EF4-FFF2-40B4-BE49-F238E27FC236}">
                <a16:creationId xmlns:a16="http://schemas.microsoft.com/office/drawing/2014/main" id="{1FFBC3CF-74C3-C744-BCC5-D15CBFDEB78F}"/>
              </a:ext>
            </a:extLst>
          </p:cNvPr>
          <p:cNvSpPr>
            <a:spLocks noGrp="1"/>
          </p:cNvSpPr>
          <p:nvPr>
            <p:ph type="body" idx="1"/>
          </p:nvPr>
        </p:nvSpPr>
        <p:spPr>
          <a:xfrm>
            <a:off x="781717" y="5004601"/>
            <a:ext cx="7060605" cy="466308"/>
          </a:xfrm>
          <a:prstGeom prst="rect">
            <a:avLst/>
          </a:prstGeom>
        </p:spPr>
        <p:txBody>
          <a:bodyPr/>
          <a:lstStyle>
            <a:lvl1pPr marL="0" indent="0">
              <a:buNone/>
              <a:defRPr sz="2400" b="0" i="0">
                <a:solidFill>
                  <a:schemeClr val="bg2"/>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cxnSp>
        <p:nvCxnSpPr>
          <p:cNvPr id="6" name="Straight Connector 5">
            <a:extLst>
              <a:ext uri="{FF2B5EF4-FFF2-40B4-BE49-F238E27FC236}">
                <a16:creationId xmlns:a16="http://schemas.microsoft.com/office/drawing/2014/main" id="{67FF8E20-6660-B046-921A-919D68361760}"/>
              </a:ext>
            </a:extLst>
          </p:cNvPr>
          <p:cNvCxnSpPr>
            <a:cxnSpLocks/>
          </p:cNvCxnSpPr>
          <p:nvPr userDrawn="1"/>
        </p:nvCxnSpPr>
        <p:spPr>
          <a:xfrm>
            <a:off x="591182" y="3545251"/>
            <a:ext cx="0" cy="196402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495B521D-BC93-8046-9942-54E97FB280BA}"/>
              </a:ext>
            </a:extLst>
          </p:cNvPr>
          <p:cNvPicPr>
            <a:picLocks noChangeAspect="1"/>
          </p:cNvPicPr>
          <p:nvPr userDrawn="1"/>
        </p:nvPicPr>
        <p:blipFill rotWithShape="1">
          <a:blip r:embed="rId2">
            <a:lum bright="100000" contrast="-100000"/>
            <a:alphaModFix amt="38000"/>
          </a:blip>
          <a:srcRect t="7172"/>
          <a:stretch/>
        </p:blipFill>
        <p:spPr>
          <a:xfrm>
            <a:off x="6200343" y="-86380"/>
            <a:ext cx="5991657" cy="6366110"/>
          </a:xfrm>
          <a:prstGeom prst="rect">
            <a:avLst/>
          </a:prstGeom>
        </p:spPr>
      </p:pic>
      <p:pic>
        <p:nvPicPr>
          <p:cNvPr id="29" name="Picture 28" descr="Logo&#10;&#10;Description automatically generated">
            <a:extLst>
              <a:ext uri="{FF2B5EF4-FFF2-40B4-BE49-F238E27FC236}">
                <a16:creationId xmlns:a16="http://schemas.microsoft.com/office/drawing/2014/main" id="{E4CFD6D5-02F5-6048-BCEB-79BE358B482A}"/>
              </a:ext>
            </a:extLst>
          </p:cNvPr>
          <p:cNvPicPr>
            <a:picLocks noChangeAspect="1"/>
          </p:cNvPicPr>
          <p:nvPr userDrawn="1"/>
        </p:nvPicPr>
        <p:blipFill>
          <a:blip r:embed="rId3"/>
          <a:stretch>
            <a:fillRect/>
          </a:stretch>
        </p:blipFill>
        <p:spPr>
          <a:xfrm>
            <a:off x="591182" y="1231841"/>
            <a:ext cx="4281904" cy="1808969"/>
          </a:xfrm>
          <a:prstGeom prst="rect">
            <a:avLst/>
          </a:prstGeom>
        </p:spPr>
      </p:pic>
    </p:spTree>
    <p:extLst>
      <p:ext uri="{BB962C8B-B14F-4D97-AF65-F5344CB8AC3E}">
        <p14:creationId xmlns:p14="http://schemas.microsoft.com/office/powerpoint/2010/main" val="1580606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ub Section">
    <p:bg>
      <p:bgPr>
        <a:solidFill>
          <a:srgbClr val="FFFFFF"/>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2DBDDFE-785B-5945-A42B-1B56F1FACCF8}"/>
              </a:ext>
            </a:extLst>
          </p:cNvPr>
          <p:cNvSpPr/>
          <p:nvPr userDrawn="1"/>
        </p:nvSpPr>
        <p:spPr>
          <a:xfrm>
            <a:off x="-23813" y="-43190"/>
            <a:ext cx="12192000" cy="694437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1C8188F6-526A-AD4A-965E-B90ABD6C5D23}"/>
              </a:ext>
            </a:extLst>
          </p:cNvPr>
          <p:cNvSpPr>
            <a:spLocks noGrp="1"/>
          </p:cNvSpPr>
          <p:nvPr>
            <p:ph type="sldNum" sz="quarter" idx="10"/>
          </p:nvPr>
        </p:nvSpPr>
        <p:spPr/>
        <p:txBody>
          <a:bodyPr/>
          <a:lstStyle/>
          <a:p>
            <a:fld id="{FFA9F12F-A725-0345-88B6-B7592F1FDB53}" type="slidenum">
              <a:rPr lang="en-US" smtClean="0"/>
              <a:pPr/>
              <a:t>‹#›</a:t>
            </a:fld>
            <a:endParaRPr lang="en-US" dirty="0"/>
          </a:p>
        </p:txBody>
      </p:sp>
      <p:sp>
        <p:nvSpPr>
          <p:cNvPr id="15" name="Title 1">
            <a:extLst>
              <a:ext uri="{FF2B5EF4-FFF2-40B4-BE49-F238E27FC236}">
                <a16:creationId xmlns:a16="http://schemas.microsoft.com/office/drawing/2014/main" id="{683E7C40-EB7B-C14F-9685-B819564003AE}"/>
              </a:ext>
            </a:extLst>
          </p:cNvPr>
          <p:cNvSpPr>
            <a:spLocks noGrp="1"/>
          </p:cNvSpPr>
          <p:nvPr>
            <p:ph type="title"/>
          </p:nvPr>
        </p:nvSpPr>
        <p:spPr>
          <a:xfrm>
            <a:off x="831850" y="1709738"/>
            <a:ext cx="10515600" cy="2852737"/>
          </a:xfrm>
          <a:prstGeom prst="rect">
            <a:avLst/>
          </a:prstGeom>
        </p:spPr>
        <p:txBody>
          <a:bodyPr anchor="b"/>
          <a:lstStyle>
            <a:lvl1pPr>
              <a:defRPr sz="4500" b="0" i="0">
                <a:solidFill>
                  <a:schemeClr val="bg1"/>
                </a:solidFill>
                <a:latin typeface="Tw Cen MT" panose="020B0602020104020603" pitchFamily="34" charset="77"/>
              </a:defRPr>
            </a:lvl1pPr>
          </a:lstStyle>
          <a:p>
            <a:r>
              <a:rPr lang="en-US" dirty="0"/>
              <a:t>Click to edit Master title style</a:t>
            </a:r>
          </a:p>
        </p:txBody>
      </p:sp>
      <p:sp>
        <p:nvSpPr>
          <p:cNvPr id="16" name="Text Placeholder 2">
            <a:extLst>
              <a:ext uri="{FF2B5EF4-FFF2-40B4-BE49-F238E27FC236}">
                <a16:creationId xmlns:a16="http://schemas.microsoft.com/office/drawing/2014/main" id="{A826D748-5024-9141-98B1-B3071877FA9B}"/>
              </a:ext>
            </a:extLst>
          </p:cNvPr>
          <p:cNvSpPr>
            <a:spLocks noGrp="1"/>
          </p:cNvSpPr>
          <p:nvPr>
            <p:ph type="body" idx="1"/>
          </p:nvPr>
        </p:nvSpPr>
        <p:spPr>
          <a:xfrm>
            <a:off x="831850" y="4589463"/>
            <a:ext cx="10515600" cy="1500187"/>
          </a:xfrm>
          <a:prstGeom prst="rect">
            <a:avLst/>
          </a:prstGeom>
        </p:spPr>
        <p:txBody>
          <a:bodyPr/>
          <a:lstStyle>
            <a:lvl1pPr marL="0" indent="0">
              <a:buNone/>
              <a:defRPr sz="35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9" name="Picture 8" descr="Logo&#10;&#10;Description automatically generated">
            <a:extLst>
              <a:ext uri="{FF2B5EF4-FFF2-40B4-BE49-F238E27FC236}">
                <a16:creationId xmlns:a16="http://schemas.microsoft.com/office/drawing/2014/main" id="{BDA684BE-C62D-A54F-B421-DCAE6BDF8E21}"/>
              </a:ext>
            </a:extLst>
          </p:cNvPr>
          <p:cNvPicPr>
            <a:picLocks noChangeAspect="1"/>
          </p:cNvPicPr>
          <p:nvPr userDrawn="1"/>
        </p:nvPicPr>
        <p:blipFill rotWithShape="1">
          <a:blip r:embed="rId2">
            <a:alphaModFix amt="8000"/>
            <a:extLst>
              <a:ext uri="{BEBA8EAE-BF5A-486C-A8C5-ECC9F3942E4B}">
                <a14:imgProps xmlns:a14="http://schemas.microsoft.com/office/drawing/2010/main">
                  <a14:imgLayer r:embed="rId3">
                    <a14:imgEffect>
                      <a14:saturation sat="0"/>
                    </a14:imgEffect>
                  </a14:imgLayer>
                </a14:imgProps>
              </a:ext>
            </a:extLst>
          </a:blip>
          <a:srcRect b="13315"/>
          <a:stretch/>
        </p:blipFill>
        <p:spPr>
          <a:xfrm>
            <a:off x="6096000" y="4213857"/>
            <a:ext cx="5765800" cy="1959612"/>
          </a:xfrm>
          <a:prstGeom prst="rect">
            <a:avLst/>
          </a:prstGeom>
        </p:spPr>
      </p:pic>
    </p:spTree>
    <p:extLst>
      <p:ext uri="{BB962C8B-B14F-4D97-AF65-F5344CB8AC3E}">
        <p14:creationId xmlns:p14="http://schemas.microsoft.com/office/powerpoint/2010/main" val="505111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lumMod val="95000"/>
          </a:schemeClr>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9FF38F9-BCCD-DF41-9A27-C8B38C8942E3}"/>
              </a:ext>
            </a:extLst>
          </p:cNvPr>
          <p:cNvSpPr>
            <a:spLocks noGrp="1"/>
          </p:cNvSpPr>
          <p:nvPr>
            <p:ph type="sldNum" sz="quarter" idx="10"/>
          </p:nvPr>
        </p:nvSpPr>
        <p:spPr>
          <a:xfrm>
            <a:off x="9159440" y="6310312"/>
            <a:ext cx="2710004" cy="365125"/>
          </a:xfrm>
          <a:prstGeom prst="rect">
            <a:avLst/>
          </a:prstGeom>
        </p:spPr>
        <p:txBody>
          <a:bodyPr/>
          <a:lstStyle>
            <a:lvl1pPr>
              <a:defRPr b="0" i="0">
                <a:latin typeface="Tw Cen MT" panose="020B0602020104020603" pitchFamily="34" charset="77"/>
              </a:defRPr>
            </a:lvl1pPr>
          </a:lstStyle>
          <a:p>
            <a:fld id="{FFA9F12F-A725-0345-88B6-B7592F1FDB53}" type="slidenum">
              <a:rPr lang="en-US" smtClean="0"/>
              <a:pPr/>
              <a:t>‹#›</a:t>
            </a:fld>
            <a:endParaRPr lang="en-US"/>
          </a:p>
        </p:txBody>
      </p:sp>
      <p:sp>
        <p:nvSpPr>
          <p:cNvPr id="5" name="Rectangle 4">
            <a:extLst>
              <a:ext uri="{FF2B5EF4-FFF2-40B4-BE49-F238E27FC236}">
                <a16:creationId xmlns:a16="http://schemas.microsoft.com/office/drawing/2014/main" id="{F409D28B-A357-4199-9124-93F61E153C1D}"/>
              </a:ext>
            </a:extLst>
          </p:cNvPr>
          <p:cNvSpPr/>
          <p:nvPr userDrawn="1"/>
        </p:nvSpPr>
        <p:spPr>
          <a:xfrm>
            <a:off x="0" y="0"/>
            <a:ext cx="12192000" cy="1014074"/>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Tw Cen MT" panose="020B0602020104020603" pitchFamily="34" charset="77"/>
            </a:endParaRPr>
          </a:p>
        </p:txBody>
      </p:sp>
      <p:sp>
        <p:nvSpPr>
          <p:cNvPr id="7" name="Text Placeholder 2">
            <a:extLst>
              <a:ext uri="{FF2B5EF4-FFF2-40B4-BE49-F238E27FC236}">
                <a16:creationId xmlns:a16="http://schemas.microsoft.com/office/drawing/2014/main" id="{5B5BEC92-F7E1-B949-A3B8-8846735ADF8F}"/>
              </a:ext>
            </a:extLst>
          </p:cNvPr>
          <p:cNvSpPr>
            <a:spLocks noGrp="1"/>
          </p:cNvSpPr>
          <p:nvPr>
            <p:ph type="body" idx="1"/>
          </p:nvPr>
        </p:nvSpPr>
        <p:spPr>
          <a:xfrm>
            <a:off x="322564" y="1023108"/>
            <a:ext cx="11546880" cy="581985"/>
          </a:xfrm>
          <a:prstGeom prst="rect">
            <a:avLst/>
          </a:prstGeom>
        </p:spPr>
        <p:txBody>
          <a:bodyPr/>
          <a:lstStyle>
            <a:lvl1pPr marL="0" indent="0">
              <a:buNone/>
              <a:defRPr sz="24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itle 1">
            <a:extLst>
              <a:ext uri="{FF2B5EF4-FFF2-40B4-BE49-F238E27FC236}">
                <a16:creationId xmlns:a16="http://schemas.microsoft.com/office/drawing/2014/main" id="{1529BFBD-90DC-9F4D-B2D7-E8006DCB2B44}"/>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i="0">
                <a:solidFill>
                  <a:schemeClr val="bg1"/>
                </a:solidFill>
                <a:latin typeface="Tw Cen MT" panose="020B0602020104020603" pitchFamily="34" charset="77"/>
              </a:defRPr>
            </a:lvl1pPr>
          </a:lstStyle>
          <a:p>
            <a:r>
              <a:rPr lang="en-US" dirty="0"/>
              <a:t>Click to add title</a:t>
            </a:r>
          </a:p>
        </p:txBody>
      </p:sp>
      <p:sp>
        <p:nvSpPr>
          <p:cNvPr id="9" name="Text Placeholder 2">
            <a:extLst>
              <a:ext uri="{FF2B5EF4-FFF2-40B4-BE49-F238E27FC236}">
                <a16:creationId xmlns:a16="http://schemas.microsoft.com/office/drawing/2014/main" id="{3766F2B7-E041-274E-97FD-0C87C130B06B}"/>
              </a:ext>
            </a:extLst>
          </p:cNvPr>
          <p:cNvSpPr>
            <a:spLocks noGrp="1"/>
          </p:cNvSpPr>
          <p:nvPr>
            <p:ph type="body" idx="11"/>
          </p:nvPr>
        </p:nvSpPr>
        <p:spPr>
          <a:xfrm>
            <a:off x="322570" y="1666695"/>
            <a:ext cx="11546874" cy="4408689"/>
          </a:xfrm>
          <a:prstGeom prst="rect">
            <a:avLst/>
          </a:prstGeom>
        </p:spPr>
        <p:txBody>
          <a:bodyPr/>
          <a:lstStyle>
            <a:lvl1pPr marL="0" indent="0">
              <a:buNone/>
              <a:defRPr sz="2000" b="0" i="0">
                <a:solidFill>
                  <a:schemeClr val="tx1"/>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405665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ub Section">
    <p:bg>
      <p:bgPr>
        <a:solidFill>
          <a:srgbClr val="FFFFFF"/>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2DBDDFE-785B-5945-A42B-1B56F1FACCF8}"/>
              </a:ext>
            </a:extLst>
          </p:cNvPr>
          <p:cNvSpPr/>
          <p:nvPr/>
        </p:nvSpPr>
        <p:spPr>
          <a:xfrm>
            <a:off x="-23813" y="-43190"/>
            <a:ext cx="12192000" cy="694437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C8188F6-526A-AD4A-965E-B90ABD6C5D23}"/>
              </a:ext>
            </a:extLst>
          </p:cNvPr>
          <p:cNvSpPr>
            <a:spLocks noGrp="1"/>
          </p:cNvSpPr>
          <p:nvPr>
            <p:ph type="sldNum" sz="quarter" idx="10"/>
          </p:nvPr>
        </p:nvSpPr>
        <p:spPr/>
        <p:txBody>
          <a:bodyPr/>
          <a:lstStyle/>
          <a:p>
            <a:fld id="{16DD451E-2FAD-41AD-BDC0-8D1DCE3571CD}" type="slidenum">
              <a:rPr lang="en-ID" smtClean="0"/>
              <a:pPr/>
              <a:t>‹#›</a:t>
            </a:fld>
            <a:endParaRPr lang="en-ID"/>
          </a:p>
        </p:txBody>
      </p:sp>
      <p:sp>
        <p:nvSpPr>
          <p:cNvPr id="15" name="Title 1">
            <a:extLst>
              <a:ext uri="{FF2B5EF4-FFF2-40B4-BE49-F238E27FC236}">
                <a16:creationId xmlns:a16="http://schemas.microsoft.com/office/drawing/2014/main" id="{683E7C40-EB7B-C14F-9685-B819564003AE}"/>
              </a:ext>
            </a:extLst>
          </p:cNvPr>
          <p:cNvSpPr>
            <a:spLocks noGrp="1"/>
          </p:cNvSpPr>
          <p:nvPr>
            <p:ph type="title"/>
          </p:nvPr>
        </p:nvSpPr>
        <p:spPr>
          <a:xfrm>
            <a:off x="831850" y="1709738"/>
            <a:ext cx="10515600" cy="2852737"/>
          </a:xfrm>
          <a:prstGeom prst="rect">
            <a:avLst/>
          </a:prstGeom>
        </p:spPr>
        <p:txBody>
          <a:bodyPr anchor="b"/>
          <a:lstStyle>
            <a:lvl1pPr>
              <a:defRPr sz="4500" b="0" i="0">
                <a:solidFill>
                  <a:schemeClr val="bg1"/>
                </a:solidFill>
                <a:latin typeface="Tw Cen MT" panose="020B0602020104020603" pitchFamily="34" charset="77"/>
              </a:defRPr>
            </a:lvl1pPr>
          </a:lstStyle>
          <a:p>
            <a:r>
              <a:rPr lang="en-US"/>
              <a:t>Click to edit Master title style</a:t>
            </a:r>
          </a:p>
        </p:txBody>
      </p:sp>
      <p:sp>
        <p:nvSpPr>
          <p:cNvPr id="16" name="Text Placeholder 2">
            <a:extLst>
              <a:ext uri="{FF2B5EF4-FFF2-40B4-BE49-F238E27FC236}">
                <a16:creationId xmlns:a16="http://schemas.microsoft.com/office/drawing/2014/main" id="{A826D748-5024-9141-98B1-B3071877FA9B}"/>
              </a:ext>
            </a:extLst>
          </p:cNvPr>
          <p:cNvSpPr>
            <a:spLocks noGrp="1"/>
          </p:cNvSpPr>
          <p:nvPr>
            <p:ph type="body" idx="1"/>
          </p:nvPr>
        </p:nvSpPr>
        <p:spPr>
          <a:xfrm>
            <a:off x="831850" y="4589463"/>
            <a:ext cx="10515600" cy="1500187"/>
          </a:xfrm>
          <a:prstGeom prst="rect">
            <a:avLst/>
          </a:prstGeom>
        </p:spPr>
        <p:txBody>
          <a:bodyPr/>
          <a:lstStyle>
            <a:lvl1pPr marL="0" indent="0">
              <a:buNone/>
              <a:defRPr sz="35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Picture 8" descr="Logo&#10;&#10;Description automatically generated">
            <a:extLst>
              <a:ext uri="{FF2B5EF4-FFF2-40B4-BE49-F238E27FC236}">
                <a16:creationId xmlns:a16="http://schemas.microsoft.com/office/drawing/2014/main" id="{BDA684BE-C62D-A54F-B421-DCAE6BDF8E21}"/>
              </a:ext>
            </a:extLst>
          </p:cNvPr>
          <p:cNvPicPr>
            <a:picLocks noChangeAspect="1"/>
          </p:cNvPicPr>
          <p:nvPr/>
        </p:nvPicPr>
        <p:blipFill rotWithShape="1">
          <a:blip r:embed="rId2">
            <a:alphaModFix amt="8000"/>
            <a:extLst>
              <a:ext uri="{BEBA8EAE-BF5A-486C-A8C5-ECC9F3942E4B}">
                <a14:imgProps xmlns:a14="http://schemas.microsoft.com/office/drawing/2010/main">
                  <a14:imgLayer r:embed="rId3">
                    <a14:imgEffect>
                      <a14:saturation sat="0"/>
                    </a14:imgEffect>
                  </a14:imgLayer>
                </a14:imgProps>
              </a:ext>
            </a:extLst>
          </a:blip>
          <a:srcRect b="13315"/>
          <a:stretch/>
        </p:blipFill>
        <p:spPr>
          <a:xfrm>
            <a:off x="6096000" y="4213857"/>
            <a:ext cx="5765800" cy="1959612"/>
          </a:xfrm>
          <a:prstGeom prst="rect">
            <a:avLst/>
          </a:prstGeom>
        </p:spPr>
      </p:pic>
    </p:spTree>
    <p:extLst>
      <p:ext uri="{BB962C8B-B14F-4D97-AF65-F5344CB8AC3E}">
        <p14:creationId xmlns:p14="http://schemas.microsoft.com/office/powerpoint/2010/main" val="4278277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Page_1">
    <p:bg>
      <p:bgPr>
        <a:solidFill>
          <a:schemeClr val="bg1">
            <a:lumMod val="95000"/>
          </a:schemeClr>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BE3590-C509-7142-AEB0-057A984B4EF2}"/>
              </a:ext>
            </a:extLst>
          </p:cNvPr>
          <p:cNvSpPr>
            <a:spLocks noGrp="1"/>
          </p:cNvSpPr>
          <p:nvPr>
            <p:ph type="sldNum" sz="quarter" idx="10"/>
          </p:nvPr>
        </p:nvSpPr>
        <p:spPr>
          <a:xfrm>
            <a:off x="9126244" y="6310312"/>
            <a:ext cx="2743200" cy="365125"/>
          </a:xfrm>
        </p:spPr>
        <p:txBody>
          <a:bodyPr/>
          <a:lstStyle/>
          <a:p>
            <a:fld id="{FFA9F12F-A725-0345-88B6-B7592F1FDB53}" type="slidenum">
              <a:rPr lang="en-US" smtClean="0"/>
              <a:pPr/>
              <a:t>‹#›</a:t>
            </a:fld>
            <a:endParaRPr lang="en-US" dirty="0"/>
          </a:p>
        </p:txBody>
      </p:sp>
      <p:sp>
        <p:nvSpPr>
          <p:cNvPr id="3" name="Slide Number Placeholder 5">
            <a:extLst>
              <a:ext uri="{FF2B5EF4-FFF2-40B4-BE49-F238E27FC236}">
                <a16:creationId xmlns:a16="http://schemas.microsoft.com/office/drawing/2014/main" id="{D24929D7-67C9-B54A-95AC-B8EB0B98D885}"/>
              </a:ext>
            </a:extLst>
          </p:cNvPr>
          <p:cNvSpPr txBox="1">
            <a:spLocks/>
          </p:cNvSpPr>
          <p:nvPr userDrawn="1"/>
        </p:nvSpPr>
        <p:spPr>
          <a:xfrm>
            <a:off x="9159440" y="6310312"/>
            <a:ext cx="2710004" cy="36512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FA9F12F-A725-0345-88B6-B7592F1FDB53}" type="slidenum">
              <a:rPr lang="en-US" smtClean="0"/>
              <a:pPr/>
              <a:t>‹#›</a:t>
            </a:fld>
            <a:endParaRPr lang="en-US"/>
          </a:p>
        </p:txBody>
      </p:sp>
      <p:sp>
        <p:nvSpPr>
          <p:cNvPr id="4" name="Text Placeholder 2">
            <a:extLst>
              <a:ext uri="{FF2B5EF4-FFF2-40B4-BE49-F238E27FC236}">
                <a16:creationId xmlns:a16="http://schemas.microsoft.com/office/drawing/2014/main" id="{49ACBDF4-880B-8045-9172-6B07DE51E482}"/>
              </a:ext>
            </a:extLst>
          </p:cNvPr>
          <p:cNvSpPr>
            <a:spLocks noGrp="1"/>
          </p:cNvSpPr>
          <p:nvPr>
            <p:ph type="body" idx="1"/>
          </p:nvPr>
        </p:nvSpPr>
        <p:spPr>
          <a:xfrm>
            <a:off x="322564" y="1023108"/>
            <a:ext cx="11546880" cy="581985"/>
          </a:xfrm>
          <a:prstGeom prst="rect">
            <a:avLst/>
          </a:prstGeom>
        </p:spPr>
        <p:txBody>
          <a:bodyPr/>
          <a:lstStyle>
            <a:lvl1pPr marL="0" indent="0">
              <a:buNone/>
              <a:defRPr sz="24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Text Placeholder 2">
            <a:extLst>
              <a:ext uri="{FF2B5EF4-FFF2-40B4-BE49-F238E27FC236}">
                <a16:creationId xmlns:a16="http://schemas.microsoft.com/office/drawing/2014/main" id="{D5C23F8E-D919-ED4A-B928-D098CD2359B8}"/>
              </a:ext>
            </a:extLst>
          </p:cNvPr>
          <p:cNvSpPr>
            <a:spLocks noGrp="1"/>
          </p:cNvSpPr>
          <p:nvPr>
            <p:ph type="body" idx="11"/>
          </p:nvPr>
        </p:nvSpPr>
        <p:spPr>
          <a:xfrm>
            <a:off x="322570" y="1666695"/>
            <a:ext cx="11546874" cy="4408689"/>
          </a:xfrm>
          <a:prstGeom prst="rect">
            <a:avLst/>
          </a:prstGeom>
        </p:spPr>
        <p:txBody>
          <a:bodyPr/>
          <a:lstStyle>
            <a:lvl1pPr marL="0" indent="0">
              <a:buNone/>
              <a:defRPr sz="2000" b="0" i="0">
                <a:solidFill>
                  <a:schemeClr val="tx1"/>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Title 1">
            <a:extLst>
              <a:ext uri="{FF2B5EF4-FFF2-40B4-BE49-F238E27FC236}">
                <a16:creationId xmlns:a16="http://schemas.microsoft.com/office/drawing/2014/main" id="{0729FDFB-4CDC-C342-8FA6-53D6582ECC6D}"/>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i="0">
                <a:solidFill>
                  <a:schemeClr val="tx1"/>
                </a:solidFill>
                <a:latin typeface="Tw Cen MT" panose="020B0602020104020603" pitchFamily="34" charset="77"/>
              </a:defRPr>
            </a:lvl1pPr>
          </a:lstStyle>
          <a:p>
            <a:r>
              <a:rPr lang="en-US" dirty="0"/>
              <a:t>Click to add title</a:t>
            </a:r>
          </a:p>
        </p:txBody>
      </p:sp>
    </p:spTree>
    <p:extLst>
      <p:ext uri="{BB962C8B-B14F-4D97-AF65-F5344CB8AC3E}">
        <p14:creationId xmlns:p14="http://schemas.microsoft.com/office/powerpoint/2010/main" val="409844644"/>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hank You Page_1">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D366214-8C8C-3543-97C8-AD6DAAEDFE3D}"/>
              </a:ext>
            </a:extLst>
          </p:cNvPr>
          <p:cNvSpPr/>
          <p:nvPr userDrawn="1"/>
        </p:nvSpPr>
        <p:spPr>
          <a:xfrm>
            <a:off x="0" y="0"/>
            <a:ext cx="12191999" cy="685799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144083A-1547-DE45-97A1-B236EA7E3E77}"/>
              </a:ext>
            </a:extLst>
          </p:cNvPr>
          <p:cNvSpPr/>
          <p:nvPr userDrawn="1"/>
        </p:nvSpPr>
        <p:spPr>
          <a:xfrm>
            <a:off x="497457" y="1278425"/>
            <a:ext cx="11197087" cy="47718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1E1FC79-6670-EF4A-9688-2A3DE9ADF7B8}"/>
              </a:ext>
            </a:extLst>
          </p:cNvPr>
          <p:cNvSpPr/>
          <p:nvPr userDrawn="1"/>
        </p:nvSpPr>
        <p:spPr>
          <a:xfrm>
            <a:off x="497457" y="6489866"/>
            <a:ext cx="10867814" cy="4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8E7BF05C-0CCA-284F-B4FB-86EA2E04B4FE}"/>
              </a:ext>
            </a:extLst>
          </p:cNvPr>
          <p:cNvSpPr>
            <a:spLocks noGrp="1"/>
          </p:cNvSpPr>
          <p:nvPr>
            <p:ph type="sldNum" sz="quarter" idx="10"/>
          </p:nvPr>
        </p:nvSpPr>
        <p:spPr/>
        <p:txBody>
          <a:bodyPr/>
          <a:lstStyle>
            <a:lvl1pPr>
              <a:defRPr>
                <a:solidFill>
                  <a:schemeClr val="bg1"/>
                </a:solidFill>
              </a:defRPr>
            </a:lvl1pPr>
          </a:lstStyle>
          <a:p>
            <a:fld id="{FFA9F12F-A725-0345-88B6-B7592F1FDB53}" type="slidenum">
              <a:rPr lang="en-US" smtClean="0"/>
              <a:pPr/>
              <a:t>‹#›</a:t>
            </a:fld>
            <a:endParaRPr lang="en-US" dirty="0"/>
          </a:p>
        </p:txBody>
      </p:sp>
      <p:pic>
        <p:nvPicPr>
          <p:cNvPr id="9" name="Picture 8" descr="Logo&#10;&#10;Description automatically generated">
            <a:extLst>
              <a:ext uri="{FF2B5EF4-FFF2-40B4-BE49-F238E27FC236}">
                <a16:creationId xmlns:a16="http://schemas.microsoft.com/office/drawing/2014/main" id="{97B41EE6-0580-B544-B017-7BB90A38B70A}"/>
              </a:ext>
            </a:extLst>
          </p:cNvPr>
          <p:cNvPicPr>
            <a:picLocks noChangeAspect="1"/>
          </p:cNvPicPr>
          <p:nvPr userDrawn="1"/>
        </p:nvPicPr>
        <p:blipFill>
          <a:blip r:embed="rId2"/>
          <a:stretch>
            <a:fillRect/>
          </a:stretch>
        </p:blipFill>
        <p:spPr>
          <a:xfrm>
            <a:off x="497457" y="319406"/>
            <a:ext cx="1860354" cy="729390"/>
          </a:xfrm>
          <a:prstGeom prst="rect">
            <a:avLst/>
          </a:prstGeom>
        </p:spPr>
      </p:pic>
    </p:spTree>
    <p:extLst>
      <p:ext uri="{BB962C8B-B14F-4D97-AF65-F5344CB8AC3E}">
        <p14:creationId xmlns:p14="http://schemas.microsoft.com/office/powerpoint/2010/main" val="3884822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8577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bg>
      <p:bgPr>
        <a:solidFill>
          <a:schemeClr val="bg1">
            <a:lumMod val="95000"/>
          </a:schemeClr>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9FF38F9-BCCD-DF41-9A27-C8B38C8942E3}"/>
              </a:ext>
            </a:extLst>
          </p:cNvPr>
          <p:cNvSpPr>
            <a:spLocks noGrp="1"/>
          </p:cNvSpPr>
          <p:nvPr>
            <p:ph type="sldNum" sz="quarter" idx="10"/>
          </p:nvPr>
        </p:nvSpPr>
        <p:spPr>
          <a:xfrm>
            <a:off x="9159440" y="6310312"/>
            <a:ext cx="2710004" cy="365125"/>
          </a:xfrm>
          <a:prstGeom prst="rect">
            <a:avLst/>
          </a:prstGeom>
        </p:spPr>
        <p:txBody>
          <a:bodyPr/>
          <a:lstStyle>
            <a:lvl1pPr>
              <a:defRPr b="0" i="0">
                <a:latin typeface="Tw Cen MT" panose="020B0602020104020603" pitchFamily="34" charset="77"/>
              </a:defRPr>
            </a:lvl1pPr>
          </a:lstStyle>
          <a:p>
            <a:fld id="{16DD451E-2FAD-41AD-BDC0-8D1DCE3571CD}" type="slidenum">
              <a:rPr lang="en-ID" smtClean="0"/>
              <a:pPr/>
              <a:t>‹#›</a:t>
            </a:fld>
            <a:endParaRPr lang="en-ID"/>
          </a:p>
        </p:txBody>
      </p:sp>
      <p:sp>
        <p:nvSpPr>
          <p:cNvPr id="5" name="Rectangle 4">
            <a:extLst>
              <a:ext uri="{FF2B5EF4-FFF2-40B4-BE49-F238E27FC236}">
                <a16:creationId xmlns:a16="http://schemas.microsoft.com/office/drawing/2014/main" id="{F409D28B-A357-4199-9124-93F61E153C1D}"/>
              </a:ext>
            </a:extLst>
          </p:cNvPr>
          <p:cNvSpPr/>
          <p:nvPr/>
        </p:nvSpPr>
        <p:spPr>
          <a:xfrm>
            <a:off x="0" y="0"/>
            <a:ext cx="12192000" cy="1014074"/>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Tw Cen MT" panose="020B0602020104020603" pitchFamily="34" charset="77"/>
            </a:endParaRPr>
          </a:p>
        </p:txBody>
      </p:sp>
      <p:sp>
        <p:nvSpPr>
          <p:cNvPr id="7" name="Text Placeholder 2">
            <a:extLst>
              <a:ext uri="{FF2B5EF4-FFF2-40B4-BE49-F238E27FC236}">
                <a16:creationId xmlns:a16="http://schemas.microsoft.com/office/drawing/2014/main" id="{5B5BEC92-F7E1-B949-A3B8-8846735ADF8F}"/>
              </a:ext>
            </a:extLst>
          </p:cNvPr>
          <p:cNvSpPr>
            <a:spLocks noGrp="1"/>
          </p:cNvSpPr>
          <p:nvPr>
            <p:ph type="body" idx="1"/>
          </p:nvPr>
        </p:nvSpPr>
        <p:spPr>
          <a:xfrm>
            <a:off x="322564" y="1023108"/>
            <a:ext cx="11546880" cy="581985"/>
          </a:xfrm>
          <a:prstGeom prst="rect">
            <a:avLst/>
          </a:prstGeom>
        </p:spPr>
        <p:txBody>
          <a:bodyPr/>
          <a:lstStyle>
            <a:lvl1pPr marL="0" indent="0">
              <a:buNone/>
              <a:defRPr sz="24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Title 1">
            <a:extLst>
              <a:ext uri="{FF2B5EF4-FFF2-40B4-BE49-F238E27FC236}">
                <a16:creationId xmlns:a16="http://schemas.microsoft.com/office/drawing/2014/main" id="{1529BFBD-90DC-9F4D-B2D7-E8006DCB2B44}"/>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i="0">
                <a:solidFill>
                  <a:schemeClr val="bg1"/>
                </a:solidFill>
                <a:latin typeface="Tw Cen MT" panose="020B0602020104020603" pitchFamily="34" charset="77"/>
              </a:defRPr>
            </a:lvl1pPr>
          </a:lstStyle>
          <a:p>
            <a:r>
              <a:rPr lang="en-US"/>
              <a:t>Click to add title</a:t>
            </a:r>
          </a:p>
        </p:txBody>
      </p:sp>
      <p:sp>
        <p:nvSpPr>
          <p:cNvPr id="9" name="Text Placeholder 2">
            <a:extLst>
              <a:ext uri="{FF2B5EF4-FFF2-40B4-BE49-F238E27FC236}">
                <a16:creationId xmlns:a16="http://schemas.microsoft.com/office/drawing/2014/main" id="{3766F2B7-E041-274E-97FD-0C87C130B06B}"/>
              </a:ext>
            </a:extLst>
          </p:cNvPr>
          <p:cNvSpPr>
            <a:spLocks noGrp="1"/>
          </p:cNvSpPr>
          <p:nvPr>
            <p:ph type="body" idx="11"/>
          </p:nvPr>
        </p:nvSpPr>
        <p:spPr>
          <a:xfrm>
            <a:off x="322570" y="1666695"/>
            <a:ext cx="11546874" cy="4408689"/>
          </a:xfrm>
          <a:prstGeom prst="rect">
            <a:avLst/>
          </a:prstGeom>
        </p:spPr>
        <p:txBody>
          <a:bodyPr/>
          <a:lstStyle>
            <a:lvl1pPr marL="0" indent="0">
              <a:buNone/>
              <a:defRPr sz="2000" b="0" i="0">
                <a:solidFill>
                  <a:schemeClr val="tx1"/>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836124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hank You Page_1">
    <p:bg>
      <p:bgPr>
        <a:solidFill>
          <a:schemeClr val="bg1">
            <a:lumMod val="95000"/>
          </a:schemeClr>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BE3590-C509-7142-AEB0-057A984B4EF2}"/>
              </a:ext>
            </a:extLst>
          </p:cNvPr>
          <p:cNvSpPr>
            <a:spLocks noGrp="1"/>
          </p:cNvSpPr>
          <p:nvPr>
            <p:ph type="sldNum" sz="quarter" idx="10"/>
          </p:nvPr>
        </p:nvSpPr>
        <p:spPr>
          <a:xfrm>
            <a:off x="9126244" y="6310312"/>
            <a:ext cx="2743200" cy="365125"/>
          </a:xfrm>
        </p:spPr>
        <p:txBody>
          <a:bodyPr/>
          <a:lstStyle/>
          <a:p>
            <a:fld id="{16DD451E-2FAD-41AD-BDC0-8D1DCE3571CD}" type="slidenum">
              <a:rPr lang="en-ID" smtClean="0"/>
              <a:pPr/>
              <a:t>‹#›</a:t>
            </a:fld>
            <a:endParaRPr lang="en-ID"/>
          </a:p>
        </p:txBody>
      </p:sp>
      <p:sp>
        <p:nvSpPr>
          <p:cNvPr id="3" name="Slide Number Placeholder 5">
            <a:extLst>
              <a:ext uri="{FF2B5EF4-FFF2-40B4-BE49-F238E27FC236}">
                <a16:creationId xmlns:a16="http://schemas.microsoft.com/office/drawing/2014/main" id="{D24929D7-67C9-B54A-95AC-B8EB0B98D885}"/>
              </a:ext>
            </a:extLst>
          </p:cNvPr>
          <p:cNvSpPr txBox="1">
            <a:spLocks/>
          </p:cNvSpPr>
          <p:nvPr/>
        </p:nvSpPr>
        <p:spPr>
          <a:xfrm>
            <a:off x="9159440" y="6310312"/>
            <a:ext cx="2710004" cy="36512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chemeClr val="accent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FA9F12F-A725-0345-88B6-B7592F1FDB53}" type="slidenum">
              <a:rPr lang="en-US" smtClean="0"/>
              <a:pPr/>
              <a:t>‹#›</a:t>
            </a:fld>
            <a:endParaRPr lang="en-US"/>
          </a:p>
        </p:txBody>
      </p:sp>
      <p:sp>
        <p:nvSpPr>
          <p:cNvPr id="4" name="Text Placeholder 2">
            <a:extLst>
              <a:ext uri="{FF2B5EF4-FFF2-40B4-BE49-F238E27FC236}">
                <a16:creationId xmlns:a16="http://schemas.microsoft.com/office/drawing/2014/main" id="{49ACBDF4-880B-8045-9172-6B07DE51E482}"/>
              </a:ext>
            </a:extLst>
          </p:cNvPr>
          <p:cNvSpPr>
            <a:spLocks noGrp="1"/>
          </p:cNvSpPr>
          <p:nvPr>
            <p:ph type="body" idx="1"/>
          </p:nvPr>
        </p:nvSpPr>
        <p:spPr>
          <a:xfrm>
            <a:off x="322564" y="1023108"/>
            <a:ext cx="11546880" cy="581985"/>
          </a:xfrm>
          <a:prstGeom prst="rect">
            <a:avLst/>
          </a:prstGeom>
        </p:spPr>
        <p:txBody>
          <a:bodyPr/>
          <a:lstStyle>
            <a:lvl1pPr marL="0" indent="0">
              <a:buNone/>
              <a:defRPr sz="2400" b="0" i="0">
                <a:solidFill>
                  <a:schemeClr val="tx1">
                    <a:tint val="75000"/>
                  </a:schemeClr>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ext Placeholder 2">
            <a:extLst>
              <a:ext uri="{FF2B5EF4-FFF2-40B4-BE49-F238E27FC236}">
                <a16:creationId xmlns:a16="http://schemas.microsoft.com/office/drawing/2014/main" id="{D5C23F8E-D919-ED4A-B928-D098CD2359B8}"/>
              </a:ext>
            </a:extLst>
          </p:cNvPr>
          <p:cNvSpPr>
            <a:spLocks noGrp="1"/>
          </p:cNvSpPr>
          <p:nvPr>
            <p:ph type="body" idx="11"/>
          </p:nvPr>
        </p:nvSpPr>
        <p:spPr>
          <a:xfrm>
            <a:off x="322570" y="1666695"/>
            <a:ext cx="11546874" cy="4408689"/>
          </a:xfrm>
          <a:prstGeom prst="rect">
            <a:avLst/>
          </a:prstGeom>
        </p:spPr>
        <p:txBody>
          <a:bodyPr/>
          <a:lstStyle>
            <a:lvl1pPr marL="0" indent="0">
              <a:buNone/>
              <a:defRPr sz="2000" b="0" i="0">
                <a:solidFill>
                  <a:schemeClr val="tx1"/>
                </a:solidFill>
                <a:latin typeface="Tw Cen MT" panose="020B06020201040206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Title 1">
            <a:extLst>
              <a:ext uri="{FF2B5EF4-FFF2-40B4-BE49-F238E27FC236}">
                <a16:creationId xmlns:a16="http://schemas.microsoft.com/office/drawing/2014/main" id="{0729FDFB-4CDC-C342-8FA6-53D6582ECC6D}"/>
              </a:ext>
            </a:extLst>
          </p:cNvPr>
          <p:cNvSpPr>
            <a:spLocks noGrp="1"/>
          </p:cNvSpPr>
          <p:nvPr>
            <p:ph type="title" hasCustomPrompt="1"/>
          </p:nvPr>
        </p:nvSpPr>
        <p:spPr>
          <a:xfrm>
            <a:off x="322560" y="234927"/>
            <a:ext cx="11546884" cy="544219"/>
          </a:xfrm>
          <a:prstGeom prst="rect">
            <a:avLst/>
          </a:prstGeom>
        </p:spPr>
        <p:txBody>
          <a:bodyPr anchor="b"/>
          <a:lstStyle>
            <a:lvl1pPr>
              <a:lnSpc>
                <a:spcPts val="3000"/>
              </a:lnSpc>
              <a:defRPr sz="3500" b="1" i="0">
                <a:solidFill>
                  <a:schemeClr val="tx1"/>
                </a:solidFill>
                <a:latin typeface="Tw Cen MT" panose="020B0602020104020603" pitchFamily="34" charset="77"/>
              </a:defRPr>
            </a:lvl1pPr>
          </a:lstStyle>
          <a:p>
            <a:r>
              <a:rPr lang="en-US"/>
              <a:t>Click to add title</a:t>
            </a:r>
          </a:p>
        </p:txBody>
      </p:sp>
    </p:spTree>
    <p:extLst>
      <p:ext uri="{BB962C8B-B14F-4D97-AF65-F5344CB8AC3E}">
        <p14:creationId xmlns:p14="http://schemas.microsoft.com/office/powerpoint/2010/main" val="312408032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Thank You Page_1">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D366214-8C8C-3543-97C8-AD6DAAEDFE3D}"/>
              </a:ext>
            </a:extLst>
          </p:cNvPr>
          <p:cNvSpPr/>
          <p:nvPr/>
        </p:nvSpPr>
        <p:spPr>
          <a:xfrm>
            <a:off x="0" y="0"/>
            <a:ext cx="12191999" cy="6857999"/>
          </a:xfrm>
          <a:prstGeom prst="rect">
            <a:avLst/>
          </a:prstGeom>
          <a:gradFill flip="none" rotWithShape="1">
            <a:gsLst>
              <a:gs pos="0">
                <a:schemeClr val="accent1">
                  <a:lumMod val="75000"/>
                </a:schemeClr>
              </a:gs>
              <a:gs pos="49000">
                <a:schemeClr val="accent1">
                  <a:lumMod val="66000"/>
                </a:schemeClr>
              </a:gs>
              <a:gs pos="89000">
                <a:schemeClr val="accent1">
                  <a:lumMod val="75000"/>
                </a:schemeClr>
              </a:gs>
              <a:gs pos="100000">
                <a:schemeClr val="accent1">
                  <a:lumMod val="50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144083A-1547-DE45-97A1-B236EA7E3E77}"/>
              </a:ext>
            </a:extLst>
          </p:cNvPr>
          <p:cNvSpPr/>
          <p:nvPr/>
        </p:nvSpPr>
        <p:spPr>
          <a:xfrm>
            <a:off x="497457" y="1278425"/>
            <a:ext cx="11197087" cy="47718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1E1FC79-6670-EF4A-9688-2A3DE9ADF7B8}"/>
              </a:ext>
            </a:extLst>
          </p:cNvPr>
          <p:cNvSpPr/>
          <p:nvPr/>
        </p:nvSpPr>
        <p:spPr>
          <a:xfrm>
            <a:off x="497457" y="6489866"/>
            <a:ext cx="10867814" cy="4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8E7BF05C-0CCA-284F-B4FB-86EA2E04B4FE}"/>
              </a:ext>
            </a:extLst>
          </p:cNvPr>
          <p:cNvSpPr>
            <a:spLocks noGrp="1"/>
          </p:cNvSpPr>
          <p:nvPr>
            <p:ph type="sldNum" sz="quarter" idx="10"/>
          </p:nvPr>
        </p:nvSpPr>
        <p:spPr/>
        <p:txBody>
          <a:bodyPr/>
          <a:lstStyle>
            <a:lvl1pPr>
              <a:defRPr>
                <a:solidFill>
                  <a:schemeClr val="bg1"/>
                </a:solidFill>
              </a:defRPr>
            </a:lvl1pPr>
          </a:lstStyle>
          <a:p>
            <a:fld id="{16DD451E-2FAD-41AD-BDC0-8D1DCE3571CD}" type="slidenum">
              <a:rPr lang="en-ID" smtClean="0"/>
              <a:pPr/>
              <a:t>‹#›</a:t>
            </a:fld>
            <a:endParaRPr lang="en-ID"/>
          </a:p>
        </p:txBody>
      </p:sp>
      <p:pic>
        <p:nvPicPr>
          <p:cNvPr id="9" name="Picture 8" descr="Logo&#10;&#10;Description automatically generated">
            <a:extLst>
              <a:ext uri="{FF2B5EF4-FFF2-40B4-BE49-F238E27FC236}">
                <a16:creationId xmlns:a16="http://schemas.microsoft.com/office/drawing/2014/main" id="{97B41EE6-0580-B544-B017-7BB90A38B70A}"/>
              </a:ext>
            </a:extLst>
          </p:cNvPr>
          <p:cNvPicPr>
            <a:picLocks noChangeAspect="1"/>
          </p:cNvPicPr>
          <p:nvPr/>
        </p:nvPicPr>
        <p:blipFill>
          <a:blip r:embed="rId2"/>
          <a:stretch>
            <a:fillRect/>
          </a:stretch>
        </p:blipFill>
        <p:spPr>
          <a:xfrm>
            <a:off x="497457" y="319406"/>
            <a:ext cx="1860354" cy="729390"/>
          </a:xfrm>
          <a:prstGeom prst="rect">
            <a:avLst/>
          </a:prstGeom>
        </p:spPr>
      </p:pic>
    </p:spTree>
    <p:extLst>
      <p:ext uri="{BB962C8B-B14F-4D97-AF65-F5344CB8AC3E}">
        <p14:creationId xmlns:p14="http://schemas.microsoft.com/office/powerpoint/2010/main" val="1045522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147"/>
        <p:cNvGrpSpPr/>
        <p:nvPr/>
      </p:nvGrpSpPr>
      <p:grpSpPr>
        <a:xfrm>
          <a:off x="0" y="0"/>
          <a:ext cx="0" cy="0"/>
          <a:chOff x="0" y="0"/>
          <a:chExt cx="0" cy="0"/>
        </a:xfrm>
      </p:grpSpPr>
      <p:sp>
        <p:nvSpPr>
          <p:cNvPr id="148" name="Google Shape;148;p29"/>
          <p:cNvSpPr txBox="1">
            <a:spLocks noGrp="1"/>
          </p:cNvSpPr>
          <p:nvPr>
            <p:ph type="title"/>
          </p:nvPr>
        </p:nvSpPr>
        <p:spPr>
          <a:xfrm>
            <a:off x="838200" y="365125"/>
            <a:ext cx="10515600" cy="1325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000"/>
              <a:buFont typeface="Century Gothic"/>
              <a:buNone/>
              <a:defRPr sz="40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9" name="Google Shape;149;p2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609585" lvl="0" indent="-482588" algn="l">
              <a:lnSpc>
                <a:spcPct val="90000"/>
              </a:lnSpc>
              <a:spcBef>
                <a:spcPts val="1000"/>
              </a:spcBef>
              <a:spcAft>
                <a:spcPts val="0"/>
              </a:spcAft>
              <a:buClr>
                <a:schemeClr val="dk1"/>
              </a:buClr>
              <a:buSzPts val="2100"/>
              <a:buChar char="•"/>
              <a:defRPr sz="2800"/>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150" name="Google Shape;150;p29"/>
          <p:cNvSpPr/>
          <p:nvPr/>
        </p:nvSpPr>
        <p:spPr>
          <a:xfrm rot="5400000">
            <a:off x="-3242233" y="3231313"/>
            <a:ext cx="6869200" cy="384400"/>
          </a:xfrm>
          <a:prstGeom prst="rect">
            <a:avLst/>
          </a:prstGeom>
          <a:gradFill>
            <a:gsLst>
              <a:gs pos="0">
                <a:srgbClr val="323C43"/>
              </a:gs>
              <a:gs pos="5000">
                <a:srgbClr val="323C43"/>
              </a:gs>
              <a:gs pos="100000">
                <a:srgbClr val="24AFDF"/>
              </a:gs>
            </a:gsLst>
            <a:lin ang="3600008" scaled="0"/>
          </a:gra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1351" b="0" i="0" u="none" strike="noStrike" cap="none">
              <a:solidFill>
                <a:schemeClr val="lt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578579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3"/>
        <p:cNvGrpSpPr/>
        <p:nvPr/>
      </p:nvGrpSpPr>
      <p:grpSpPr>
        <a:xfrm>
          <a:off x="0" y="0"/>
          <a:ext cx="0" cy="0"/>
          <a:chOff x="0" y="0"/>
          <a:chExt cx="0" cy="0"/>
        </a:xfrm>
      </p:grpSpPr>
      <p:sp>
        <p:nvSpPr>
          <p:cNvPr id="464" name="Google Shape;464;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65" name="Google Shape;465;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66" name="Google Shape;466;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18935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3" name="Google Shape;143;p28"/>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609585" lvl="0" indent="-423323" algn="l">
              <a:lnSpc>
                <a:spcPct val="90000"/>
              </a:lnSpc>
              <a:spcBef>
                <a:spcPts val="1067"/>
              </a:spcBef>
              <a:spcAft>
                <a:spcPts val="0"/>
              </a:spcAft>
              <a:buClr>
                <a:schemeClr val="dk1"/>
              </a:buClr>
              <a:buSzPts val="1400"/>
              <a:buChar char="•"/>
              <a:defRPr/>
            </a:lvl1pPr>
            <a:lvl2pPr marL="1219170" lvl="1" indent="-423323" algn="l">
              <a:lnSpc>
                <a:spcPct val="90000"/>
              </a:lnSpc>
              <a:spcBef>
                <a:spcPts val="533"/>
              </a:spcBef>
              <a:spcAft>
                <a:spcPts val="0"/>
              </a:spcAft>
              <a:buClr>
                <a:schemeClr val="dk1"/>
              </a:buClr>
              <a:buSzPts val="1400"/>
              <a:buChar char="•"/>
              <a:defRPr/>
            </a:lvl2pPr>
            <a:lvl3pPr marL="1828754" lvl="2" indent="-423323" algn="l">
              <a:lnSpc>
                <a:spcPct val="90000"/>
              </a:lnSpc>
              <a:spcBef>
                <a:spcPts val="533"/>
              </a:spcBef>
              <a:spcAft>
                <a:spcPts val="0"/>
              </a:spcAft>
              <a:buClr>
                <a:schemeClr val="dk1"/>
              </a:buClr>
              <a:buSzPts val="1400"/>
              <a:buChar char="•"/>
              <a:defRPr/>
            </a:lvl3pPr>
            <a:lvl4pPr marL="2438339" lvl="3" indent="-423323" algn="l">
              <a:lnSpc>
                <a:spcPct val="90000"/>
              </a:lnSpc>
              <a:spcBef>
                <a:spcPts val="533"/>
              </a:spcBef>
              <a:spcAft>
                <a:spcPts val="0"/>
              </a:spcAft>
              <a:buClr>
                <a:schemeClr val="dk1"/>
              </a:buClr>
              <a:buSzPts val="1400"/>
              <a:buChar char="•"/>
              <a:defRPr/>
            </a:lvl4pPr>
            <a:lvl5pPr marL="3047924" lvl="4" indent="-423323" algn="l">
              <a:lnSpc>
                <a:spcPct val="90000"/>
              </a:lnSpc>
              <a:spcBef>
                <a:spcPts val="533"/>
              </a:spcBef>
              <a:spcAft>
                <a:spcPts val="0"/>
              </a:spcAft>
              <a:buClr>
                <a:schemeClr val="dk1"/>
              </a:buClr>
              <a:buSzPts val="1400"/>
              <a:buChar char="•"/>
              <a:defRPr/>
            </a:lvl5pPr>
            <a:lvl6pPr marL="3657509" lvl="5" indent="-423323" algn="l">
              <a:lnSpc>
                <a:spcPct val="90000"/>
              </a:lnSpc>
              <a:spcBef>
                <a:spcPts val="533"/>
              </a:spcBef>
              <a:spcAft>
                <a:spcPts val="0"/>
              </a:spcAft>
              <a:buClr>
                <a:schemeClr val="dk1"/>
              </a:buClr>
              <a:buSzPts val="1400"/>
              <a:buChar char="•"/>
              <a:defRPr/>
            </a:lvl6pPr>
            <a:lvl7pPr marL="4267093" lvl="6" indent="-423323" algn="l">
              <a:lnSpc>
                <a:spcPct val="90000"/>
              </a:lnSpc>
              <a:spcBef>
                <a:spcPts val="533"/>
              </a:spcBef>
              <a:spcAft>
                <a:spcPts val="0"/>
              </a:spcAft>
              <a:buClr>
                <a:schemeClr val="dk1"/>
              </a:buClr>
              <a:buSzPts val="1400"/>
              <a:buChar char="•"/>
              <a:defRPr/>
            </a:lvl7pPr>
            <a:lvl8pPr marL="4876678" lvl="7" indent="-423323" algn="l">
              <a:lnSpc>
                <a:spcPct val="90000"/>
              </a:lnSpc>
              <a:spcBef>
                <a:spcPts val="533"/>
              </a:spcBef>
              <a:spcAft>
                <a:spcPts val="0"/>
              </a:spcAft>
              <a:buClr>
                <a:schemeClr val="dk1"/>
              </a:buClr>
              <a:buSzPts val="1400"/>
              <a:buChar char="•"/>
              <a:defRPr/>
            </a:lvl8pPr>
            <a:lvl9pPr marL="5486263" lvl="8" indent="-423323" algn="l">
              <a:lnSpc>
                <a:spcPct val="90000"/>
              </a:lnSpc>
              <a:spcBef>
                <a:spcPts val="533"/>
              </a:spcBef>
              <a:spcAft>
                <a:spcPts val="0"/>
              </a:spcAft>
              <a:buClr>
                <a:schemeClr val="dk1"/>
              </a:buClr>
              <a:buSzPts val="1400"/>
              <a:buChar char="•"/>
              <a:defRPr/>
            </a:lvl9pPr>
          </a:lstStyle>
          <a:p>
            <a:endParaRPr/>
          </a:p>
        </p:txBody>
      </p:sp>
      <p:sp>
        <p:nvSpPr>
          <p:cNvPr id="144" name="Google Shape;144;p28"/>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5" name="Google Shape;145;p28"/>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6" name="Google Shape;146;p28"/>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76015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ide Cover">
    <p:spTree>
      <p:nvGrpSpPr>
        <p:cNvPr id="1" name=""/>
        <p:cNvGrpSpPr/>
        <p:nvPr/>
      </p:nvGrpSpPr>
      <p:grpSpPr>
        <a:xfrm>
          <a:off x="0" y="0"/>
          <a:ext cx="0" cy="0"/>
          <a:chOff x="0" y="0"/>
          <a:chExt cx="0" cy="0"/>
        </a:xfrm>
      </p:grpSpPr>
      <p:sp>
        <p:nvSpPr>
          <p:cNvPr id="72" name="Title 1">
            <a:extLst>
              <a:ext uri="{FF2B5EF4-FFF2-40B4-BE49-F238E27FC236}">
                <a16:creationId xmlns:a16="http://schemas.microsoft.com/office/drawing/2014/main" id="{8F1BA1B3-D478-4E42-AF90-07B64F0B0901}"/>
              </a:ext>
            </a:extLst>
          </p:cNvPr>
          <p:cNvSpPr>
            <a:spLocks noGrp="1"/>
          </p:cNvSpPr>
          <p:nvPr>
            <p:ph type="title"/>
          </p:nvPr>
        </p:nvSpPr>
        <p:spPr>
          <a:xfrm>
            <a:off x="781717" y="3545251"/>
            <a:ext cx="7060605" cy="1459348"/>
          </a:xfrm>
          <a:prstGeom prst="rect">
            <a:avLst/>
          </a:prstGeom>
        </p:spPr>
        <p:txBody>
          <a:bodyPr/>
          <a:lstStyle>
            <a:lvl1pPr>
              <a:defRPr>
                <a:solidFill>
                  <a:schemeClr val="tx1"/>
                </a:solidFill>
              </a:defRPr>
            </a:lvl1pPr>
          </a:lstStyle>
          <a:p>
            <a:r>
              <a:rPr lang="en-US"/>
              <a:t>Click to edit Master title style</a:t>
            </a:r>
          </a:p>
        </p:txBody>
      </p:sp>
      <p:sp>
        <p:nvSpPr>
          <p:cNvPr id="73" name="Text Placeholder 2">
            <a:extLst>
              <a:ext uri="{FF2B5EF4-FFF2-40B4-BE49-F238E27FC236}">
                <a16:creationId xmlns:a16="http://schemas.microsoft.com/office/drawing/2014/main" id="{1FFBC3CF-74C3-C744-BCC5-D15CBFDEB78F}"/>
              </a:ext>
            </a:extLst>
          </p:cNvPr>
          <p:cNvSpPr>
            <a:spLocks noGrp="1"/>
          </p:cNvSpPr>
          <p:nvPr>
            <p:ph type="body" idx="1"/>
          </p:nvPr>
        </p:nvSpPr>
        <p:spPr>
          <a:xfrm>
            <a:off x="781717" y="5004601"/>
            <a:ext cx="7060605" cy="466308"/>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6" name="Straight Connector 5">
            <a:extLst>
              <a:ext uri="{FF2B5EF4-FFF2-40B4-BE49-F238E27FC236}">
                <a16:creationId xmlns:a16="http://schemas.microsoft.com/office/drawing/2014/main" id="{67FF8E20-6660-B046-921A-919D68361760}"/>
              </a:ext>
            </a:extLst>
          </p:cNvPr>
          <p:cNvCxnSpPr>
            <a:cxnSpLocks/>
          </p:cNvCxnSpPr>
          <p:nvPr/>
        </p:nvCxnSpPr>
        <p:spPr>
          <a:xfrm>
            <a:off x="591182" y="3545251"/>
            <a:ext cx="0" cy="19640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descr="Logo&#10;&#10;Description automatically generated">
            <a:extLst>
              <a:ext uri="{FF2B5EF4-FFF2-40B4-BE49-F238E27FC236}">
                <a16:creationId xmlns:a16="http://schemas.microsoft.com/office/drawing/2014/main" id="{AC77C1B3-5B40-AE41-B9AD-E95994F36E3B}"/>
              </a:ext>
            </a:extLst>
          </p:cNvPr>
          <p:cNvPicPr>
            <a:picLocks noChangeAspect="1"/>
          </p:cNvPicPr>
          <p:nvPr/>
        </p:nvPicPr>
        <p:blipFill rotWithShape="1">
          <a:blip r:embed="rId2">
            <a:alphaModFix/>
          </a:blip>
          <a:srcRect b="13315"/>
          <a:stretch/>
        </p:blipFill>
        <p:spPr>
          <a:xfrm>
            <a:off x="591182" y="1198936"/>
            <a:ext cx="3851271" cy="1308925"/>
          </a:xfrm>
          <a:prstGeom prst="rect">
            <a:avLst/>
          </a:prstGeom>
        </p:spPr>
      </p:pic>
      <p:pic>
        <p:nvPicPr>
          <p:cNvPr id="11" name="Picture 10">
            <a:extLst>
              <a:ext uri="{FF2B5EF4-FFF2-40B4-BE49-F238E27FC236}">
                <a16:creationId xmlns:a16="http://schemas.microsoft.com/office/drawing/2014/main" id="{495B521D-BC93-8046-9942-54E97FB280BA}"/>
              </a:ext>
            </a:extLst>
          </p:cNvPr>
          <p:cNvPicPr>
            <a:picLocks noChangeAspect="1"/>
          </p:cNvPicPr>
          <p:nvPr/>
        </p:nvPicPr>
        <p:blipFill rotWithShape="1">
          <a:blip r:embed="rId3">
            <a:alphaModFix/>
            <a:lum bright="50000" contrast="-100000"/>
          </a:blip>
          <a:srcRect t="7172"/>
          <a:stretch/>
        </p:blipFill>
        <p:spPr>
          <a:xfrm>
            <a:off x="6200343" y="-86380"/>
            <a:ext cx="5991657" cy="6366110"/>
          </a:xfrm>
          <a:prstGeom prst="rect">
            <a:avLst/>
          </a:prstGeom>
        </p:spPr>
      </p:pic>
    </p:spTree>
    <p:extLst>
      <p:ext uri="{BB962C8B-B14F-4D97-AF65-F5344CB8AC3E}">
        <p14:creationId xmlns:p14="http://schemas.microsoft.com/office/powerpoint/2010/main" val="93228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microsoft.com/office/2007/relationships/hdphoto" Target="../media/hdphoto1.wdp"/><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microsoft.com/office/2007/relationships/hdphoto" Target="../media/hdphoto3.wdp"/><Relationship Id="rId5" Type="http://schemas.openxmlformats.org/officeDocument/2006/relationships/slideLayout" Target="../slideLayouts/slideLayout13.xml"/><Relationship Id="rId10" Type="http://schemas.openxmlformats.org/officeDocument/2006/relationships/image" Target="../media/image1.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2.png"/><Relationship Id="rId4" Type="http://schemas.openxmlformats.org/officeDocument/2006/relationships/slideLayout" Target="../slideLayouts/slideLayout20.xml"/><Relationship Id="rId9"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A494F46-20A5-9E46-8DC3-8878267A1ACF}"/>
              </a:ext>
            </a:extLst>
          </p:cNvPr>
          <p:cNvSpPr/>
          <p:nvPr/>
        </p:nvSpPr>
        <p:spPr>
          <a:xfrm>
            <a:off x="1316019" y="6492875"/>
            <a:ext cx="10130915" cy="45719"/>
          </a:xfrm>
          <a:prstGeom prst="rect">
            <a:avLst/>
          </a:prstGeom>
          <a:solidFill>
            <a:srgbClr val="156590"/>
          </a:solidFill>
          <a:ln>
            <a:solidFill>
              <a:srgbClr val="0C4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10">
            <a:extLst>
              <a:ext uri="{FF2B5EF4-FFF2-40B4-BE49-F238E27FC236}">
                <a16:creationId xmlns:a16="http://schemas.microsoft.com/office/drawing/2014/main" id="{76033B4B-FE87-9541-B609-7BAF2AA3C418}"/>
              </a:ext>
            </a:extLst>
          </p:cNvPr>
          <p:cNvSpPr>
            <a:spLocks noGrp="1"/>
          </p:cNvSpPr>
          <p:nvPr>
            <p:ph type="sldNum" sz="quarter" idx="4"/>
          </p:nvPr>
        </p:nvSpPr>
        <p:spPr>
          <a:xfrm>
            <a:off x="9126244" y="6310312"/>
            <a:ext cx="2743200" cy="365125"/>
          </a:xfrm>
          <a:prstGeom prst="rect">
            <a:avLst/>
          </a:prstGeom>
        </p:spPr>
        <p:txBody>
          <a:bodyPr vert="horz" lIns="91440" tIns="45720" rIns="91440" bIns="45720" rtlCol="0" anchor="ctr"/>
          <a:lstStyle>
            <a:lvl1pPr algn="r">
              <a:defRPr sz="1800" b="0" i="0">
                <a:solidFill>
                  <a:srgbClr val="0C4766"/>
                </a:solidFill>
                <a:latin typeface="Tw Cen MT" panose="020B0602020104020603" pitchFamily="34" charset="77"/>
              </a:defRPr>
            </a:lvl1pPr>
          </a:lstStyle>
          <a:p>
            <a:fld id="{16DD451E-2FAD-41AD-BDC0-8D1DCE3571CD}" type="slidenum">
              <a:rPr lang="en-ID" smtClean="0"/>
              <a:pPr/>
              <a:t>‹#›</a:t>
            </a:fld>
            <a:endParaRPr lang="en-ID"/>
          </a:p>
        </p:txBody>
      </p:sp>
      <p:pic>
        <p:nvPicPr>
          <p:cNvPr id="6" name="Picture 5" descr="Logo&#10;&#10;Description automatically generated">
            <a:extLst>
              <a:ext uri="{FF2B5EF4-FFF2-40B4-BE49-F238E27FC236}">
                <a16:creationId xmlns:a16="http://schemas.microsoft.com/office/drawing/2014/main" id="{D014DE0F-74A4-634D-9D6C-17D6061C47ED}"/>
              </a:ext>
            </a:extLst>
          </p:cNvPr>
          <p:cNvPicPr>
            <a:picLocks noChangeAspect="1"/>
          </p:cNvPicPr>
          <p:nvPr/>
        </p:nvPicPr>
        <p:blipFill rotWithShape="1">
          <a:blip r:embed="rId10">
            <a:alphaModFix amt="20000"/>
            <a:extLst>
              <a:ext uri="{BEBA8EAE-BF5A-486C-A8C5-ECC9F3942E4B}">
                <a14:imgProps xmlns:a14="http://schemas.microsoft.com/office/drawing/2010/main">
                  <a14:imgLayer r:embed="rId11">
                    <a14:imgEffect>
                      <a14:colorTemperature colorTemp="7740"/>
                    </a14:imgEffect>
                    <a14:imgEffect>
                      <a14:saturation sat="0"/>
                    </a14:imgEffect>
                    <a14:imgEffect>
                      <a14:brightnessContrast bright="27000" contrast="38000"/>
                    </a14:imgEffect>
                  </a14:imgLayer>
                </a14:imgProps>
              </a:ext>
            </a:extLst>
          </a:blip>
          <a:srcRect b="13315"/>
          <a:stretch/>
        </p:blipFill>
        <p:spPr>
          <a:xfrm>
            <a:off x="6096000" y="4213857"/>
            <a:ext cx="5765800" cy="1959612"/>
          </a:xfrm>
          <a:prstGeom prst="rect">
            <a:avLst/>
          </a:prstGeom>
        </p:spPr>
      </p:pic>
      <p:pic>
        <p:nvPicPr>
          <p:cNvPr id="3" name="Picture 2" descr="Logo&#10;&#10;Description automatically generated">
            <a:extLst>
              <a:ext uri="{FF2B5EF4-FFF2-40B4-BE49-F238E27FC236}">
                <a16:creationId xmlns:a16="http://schemas.microsoft.com/office/drawing/2014/main" id="{A968B1A4-CE19-414F-BCD6-263EC4BE4746}"/>
              </a:ext>
            </a:extLst>
          </p:cNvPr>
          <p:cNvPicPr>
            <a:picLocks noChangeAspect="1"/>
          </p:cNvPicPr>
          <p:nvPr/>
        </p:nvPicPr>
        <p:blipFill>
          <a:blip r:embed="rId12"/>
          <a:stretch>
            <a:fillRect/>
          </a:stretch>
        </p:blipFill>
        <p:spPr>
          <a:xfrm>
            <a:off x="231127" y="6310312"/>
            <a:ext cx="1027877" cy="403583"/>
          </a:xfrm>
          <a:prstGeom prst="rect">
            <a:avLst/>
          </a:prstGeom>
        </p:spPr>
      </p:pic>
    </p:spTree>
    <p:extLst>
      <p:ext uri="{BB962C8B-B14F-4D97-AF65-F5344CB8AC3E}">
        <p14:creationId xmlns:p14="http://schemas.microsoft.com/office/powerpoint/2010/main" val="13522559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99" r:id="rId6"/>
    <p:sldLayoutId id="2147483703" r:id="rId7"/>
    <p:sldLayoutId id="2147483704"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A494F46-20A5-9E46-8DC3-8878267A1ACF}"/>
              </a:ext>
            </a:extLst>
          </p:cNvPr>
          <p:cNvSpPr/>
          <p:nvPr/>
        </p:nvSpPr>
        <p:spPr>
          <a:xfrm>
            <a:off x="1316019" y="6492875"/>
            <a:ext cx="10130915" cy="45719"/>
          </a:xfrm>
          <a:prstGeom prst="rect">
            <a:avLst/>
          </a:prstGeom>
          <a:solidFill>
            <a:srgbClr val="2F9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10">
            <a:extLst>
              <a:ext uri="{FF2B5EF4-FFF2-40B4-BE49-F238E27FC236}">
                <a16:creationId xmlns:a16="http://schemas.microsoft.com/office/drawing/2014/main" id="{76033B4B-FE87-9541-B609-7BAF2AA3C418}"/>
              </a:ext>
            </a:extLst>
          </p:cNvPr>
          <p:cNvSpPr>
            <a:spLocks noGrp="1"/>
          </p:cNvSpPr>
          <p:nvPr>
            <p:ph type="sldNum" sz="quarter" idx="4"/>
          </p:nvPr>
        </p:nvSpPr>
        <p:spPr>
          <a:xfrm>
            <a:off x="9126244" y="6310312"/>
            <a:ext cx="2743200" cy="365125"/>
          </a:xfrm>
          <a:prstGeom prst="rect">
            <a:avLst/>
          </a:prstGeom>
        </p:spPr>
        <p:txBody>
          <a:bodyPr vert="horz" lIns="91440" tIns="45720" rIns="91440" bIns="45720" rtlCol="0" anchor="ctr"/>
          <a:lstStyle>
            <a:lvl1pPr algn="r">
              <a:defRPr sz="1800" b="1">
                <a:solidFill>
                  <a:schemeClr val="accent1">
                    <a:lumMod val="50000"/>
                  </a:schemeClr>
                </a:solidFill>
              </a:defRPr>
            </a:lvl1pPr>
          </a:lstStyle>
          <a:p>
            <a:fld id="{16DD451E-2FAD-41AD-BDC0-8D1DCE3571CD}" type="slidenum">
              <a:rPr lang="en-ID" smtClean="0"/>
              <a:pPr/>
              <a:t>‹#›</a:t>
            </a:fld>
            <a:endParaRPr lang="en-ID"/>
          </a:p>
        </p:txBody>
      </p:sp>
      <p:pic>
        <p:nvPicPr>
          <p:cNvPr id="6" name="Picture 5" descr="Logo&#10;&#10;Description automatically generated">
            <a:extLst>
              <a:ext uri="{FF2B5EF4-FFF2-40B4-BE49-F238E27FC236}">
                <a16:creationId xmlns:a16="http://schemas.microsoft.com/office/drawing/2014/main" id="{D014DE0F-74A4-634D-9D6C-17D6061C47ED}"/>
              </a:ext>
            </a:extLst>
          </p:cNvPr>
          <p:cNvPicPr>
            <a:picLocks noChangeAspect="1"/>
          </p:cNvPicPr>
          <p:nvPr/>
        </p:nvPicPr>
        <p:blipFill rotWithShape="1">
          <a:blip r:embed="rId10">
            <a:alphaModFix amt="20000"/>
            <a:extLst>
              <a:ext uri="{BEBA8EAE-BF5A-486C-A8C5-ECC9F3942E4B}">
                <a14:imgProps xmlns:a14="http://schemas.microsoft.com/office/drawing/2010/main">
                  <a14:imgLayer r:embed="rId11">
                    <a14:imgEffect>
                      <a14:colorTemperature colorTemp="7740"/>
                    </a14:imgEffect>
                    <a14:imgEffect>
                      <a14:saturation sat="0"/>
                    </a14:imgEffect>
                    <a14:imgEffect>
                      <a14:brightnessContrast bright="27000" contrast="38000"/>
                    </a14:imgEffect>
                  </a14:imgLayer>
                </a14:imgProps>
              </a:ext>
            </a:extLst>
          </a:blip>
          <a:srcRect b="13315"/>
          <a:stretch/>
        </p:blipFill>
        <p:spPr>
          <a:xfrm>
            <a:off x="6096000" y="4213857"/>
            <a:ext cx="5765800" cy="1959612"/>
          </a:xfrm>
          <a:prstGeom prst="rect">
            <a:avLst/>
          </a:prstGeom>
        </p:spPr>
      </p:pic>
      <p:pic>
        <p:nvPicPr>
          <p:cNvPr id="3" name="Picture 2" descr="Logo&#10;&#10;Description automatically generated">
            <a:extLst>
              <a:ext uri="{FF2B5EF4-FFF2-40B4-BE49-F238E27FC236}">
                <a16:creationId xmlns:a16="http://schemas.microsoft.com/office/drawing/2014/main" id="{A968B1A4-CE19-414F-BCD6-263EC4BE4746}"/>
              </a:ext>
            </a:extLst>
          </p:cNvPr>
          <p:cNvPicPr>
            <a:picLocks noChangeAspect="1"/>
          </p:cNvPicPr>
          <p:nvPr/>
        </p:nvPicPr>
        <p:blipFill>
          <a:blip r:embed="rId12"/>
          <a:stretch>
            <a:fillRect/>
          </a:stretch>
        </p:blipFill>
        <p:spPr>
          <a:xfrm>
            <a:off x="231127" y="6310312"/>
            <a:ext cx="1027877" cy="403583"/>
          </a:xfrm>
          <a:prstGeom prst="rect">
            <a:avLst/>
          </a:prstGeom>
        </p:spPr>
      </p:pic>
    </p:spTree>
    <p:extLst>
      <p:ext uri="{BB962C8B-B14F-4D97-AF65-F5344CB8AC3E}">
        <p14:creationId xmlns:p14="http://schemas.microsoft.com/office/powerpoint/2010/main" val="68593719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700" r:id="rId6"/>
    <p:sldLayoutId id="2147483701" r:id="rId7"/>
    <p:sldLayoutId id="2147483702"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A494F46-20A5-9E46-8DC3-8878267A1ACF}"/>
              </a:ext>
            </a:extLst>
          </p:cNvPr>
          <p:cNvSpPr/>
          <p:nvPr userDrawn="1"/>
        </p:nvSpPr>
        <p:spPr>
          <a:xfrm>
            <a:off x="1316019" y="6492875"/>
            <a:ext cx="10130915" cy="45719"/>
          </a:xfrm>
          <a:prstGeom prst="rect">
            <a:avLst/>
          </a:prstGeom>
          <a:solidFill>
            <a:srgbClr val="156590"/>
          </a:solidFill>
          <a:ln>
            <a:solidFill>
              <a:srgbClr val="0C4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10">
            <a:extLst>
              <a:ext uri="{FF2B5EF4-FFF2-40B4-BE49-F238E27FC236}">
                <a16:creationId xmlns:a16="http://schemas.microsoft.com/office/drawing/2014/main" id="{76033B4B-FE87-9541-B609-7BAF2AA3C418}"/>
              </a:ext>
            </a:extLst>
          </p:cNvPr>
          <p:cNvSpPr>
            <a:spLocks noGrp="1"/>
          </p:cNvSpPr>
          <p:nvPr>
            <p:ph type="sldNum" sz="quarter" idx="4"/>
          </p:nvPr>
        </p:nvSpPr>
        <p:spPr>
          <a:xfrm>
            <a:off x="9126244" y="6310312"/>
            <a:ext cx="2743200" cy="365125"/>
          </a:xfrm>
          <a:prstGeom prst="rect">
            <a:avLst/>
          </a:prstGeom>
        </p:spPr>
        <p:txBody>
          <a:bodyPr vert="horz" lIns="91440" tIns="45720" rIns="91440" bIns="45720" rtlCol="0" anchor="ctr"/>
          <a:lstStyle>
            <a:lvl1pPr algn="r">
              <a:defRPr sz="1800" b="0" i="0">
                <a:solidFill>
                  <a:srgbClr val="0C4766"/>
                </a:solidFill>
                <a:latin typeface="Tw Cen MT" panose="020B0602020104020603" pitchFamily="34" charset="77"/>
              </a:defRPr>
            </a:lvl1pPr>
          </a:lstStyle>
          <a:p>
            <a:fld id="{FFA9F12F-A725-0345-88B6-B7592F1FDB53}" type="slidenum">
              <a:rPr lang="en-US" smtClean="0"/>
              <a:pPr/>
              <a:t>‹#›</a:t>
            </a:fld>
            <a:endParaRPr lang="en-US" dirty="0"/>
          </a:p>
        </p:txBody>
      </p:sp>
      <p:pic>
        <p:nvPicPr>
          <p:cNvPr id="6" name="Picture 5" descr="Logo&#10;&#10;Description automatically generated">
            <a:extLst>
              <a:ext uri="{FF2B5EF4-FFF2-40B4-BE49-F238E27FC236}">
                <a16:creationId xmlns:a16="http://schemas.microsoft.com/office/drawing/2014/main" id="{D014DE0F-74A4-634D-9D6C-17D6061C47ED}"/>
              </a:ext>
            </a:extLst>
          </p:cNvPr>
          <p:cNvPicPr>
            <a:picLocks noChangeAspect="1"/>
          </p:cNvPicPr>
          <p:nvPr userDrawn="1"/>
        </p:nvPicPr>
        <p:blipFill rotWithShape="1">
          <a:blip r:embed="rId8">
            <a:alphaModFix amt="20000"/>
            <a:extLst>
              <a:ext uri="{BEBA8EAE-BF5A-486C-A8C5-ECC9F3942E4B}">
                <a14:imgProps xmlns:a14="http://schemas.microsoft.com/office/drawing/2010/main">
                  <a14:imgLayer r:embed="rId9">
                    <a14:imgEffect>
                      <a14:colorTemperature colorTemp="7740"/>
                    </a14:imgEffect>
                    <a14:imgEffect>
                      <a14:saturation sat="0"/>
                    </a14:imgEffect>
                    <a14:imgEffect>
                      <a14:brightnessContrast bright="27000" contrast="38000"/>
                    </a14:imgEffect>
                  </a14:imgLayer>
                </a14:imgProps>
              </a:ext>
            </a:extLst>
          </a:blip>
          <a:srcRect b="13315"/>
          <a:stretch/>
        </p:blipFill>
        <p:spPr>
          <a:xfrm>
            <a:off x="6096000" y="4213857"/>
            <a:ext cx="5765800" cy="1959612"/>
          </a:xfrm>
          <a:prstGeom prst="rect">
            <a:avLst/>
          </a:prstGeom>
        </p:spPr>
      </p:pic>
      <p:pic>
        <p:nvPicPr>
          <p:cNvPr id="3" name="Picture 2" descr="Logo&#10;&#10;Description automatically generated">
            <a:extLst>
              <a:ext uri="{FF2B5EF4-FFF2-40B4-BE49-F238E27FC236}">
                <a16:creationId xmlns:a16="http://schemas.microsoft.com/office/drawing/2014/main" id="{A968B1A4-CE19-414F-BCD6-263EC4BE4746}"/>
              </a:ext>
            </a:extLst>
          </p:cNvPr>
          <p:cNvPicPr>
            <a:picLocks noChangeAspect="1"/>
          </p:cNvPicPr>
          <p:nvPr userDrawn="1"/>
        </p:nvPicPr>
        <p:blipFill>
          <a:blip r:embed="rId10"/>
          <a:stretch>
            <a:fillRect/>
          </a:stretch>
        </p:blipFill>
        <p:spPr>
          <a:xfrm>
            <a:off x="231127" y="6310312"/>
            <a:ext cx="1027877" cy="403583"/>
          </a:xfrm>
          <a:prstGeom prst="rect">
            <a:avLst/>
          </a:prstGeom>
        </p:spPr>
      </p:pic>
    </p:spTree>
    <p:extLst>
      <p:ext uri="{BB962C8B-B14F-4D97-AF65-F5344CB8AC3E}">
        <p14:creationId xmlns:p14="http://schemas.microsoft.com/office/powerpoint/2010/main" val="327751120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8.png"/><Relationship Id="rId16" Type="http://schemas.openxmlformats.org/officeDocument/2006/relationships/image" Target="../media/image22.png"/><Relationship Id="rId20" Type="http://schemas.openxmlformats.org/officeDocument/2006/relationships/image" Target="../media/image26.jpeg"/><Relationship Id="rId1" Type="http://schemas.openxmlformats.org/officeDocument/2006/relationships/slideLayout" Target="../slideLayouts/slideLayout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jpg"/><Relationship Id="rId10" Type="http://schemas.openxmlformats.org/officeDocument/2006/relationships/image" Target="../media/image16.jpe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jpeg"/><Relationship Id="rId14" Type="http://schemas.openxmlformats.org/officeDocument/2006/relationships/image" Target="../media/image20.png"/><Relationship Id="rId22" Type="http://schemas.openxmlformats.org/officeDocument/2006/relationships/image" Target="../media/image2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0.jpeg"/><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29637-C5D6-5C4A-86F8-C55028575EDC}"/>
              </a:ext>
            </a:extLst>
          </p:cNvPr>
          <p:cNvSpPr>
            <a:spLocks noGrp="1"/>
          </p:cNvSpPr>
          <p:nvPr>
            <p:ph type="title"/>
          </p:nvPr>
        </p:nvSpPr>
        <p:spPr>
          <a:xfrm>
            <a:off x="838548" y="3429000"/>
            <a:ext cx="10462056" cy="2324819"/>
          </a:xfrm>
        </p:spPr>
        <p:txBody>
          <a:bodyPr/>
          <a:lstStyle/>
          <a:p>
            <a:r>
              <a:rPr lang="en-NG" sz="2800" dirty="0">
                <a:latin typeface="Tw Cen MT" panose="020B0602020104020603" pitchFamily="34" charset="0"/>
              </a:rPr>
              <a:t>Public Health Information,</a:t>
            </a:r>
            <a:r>
              <a:rPr lang="en-CA" sz="2800" dirty="0">
                <a:latin typeface="Tw Cen MT" panose="020B0602020104020603" pitchFamily="34" charset="0"/>
              </a:rPr>
              <a:t> </a:t>
            </a:r>
            <a:r>
              <a:rPr lang="en-NG" sz="2800" dirty="0">
                <a:latin typeface="Tw Cen MT" panose="020B0602020104020603" pitchFamily="34" charset="0"/>
              </a:rPr>
              <a:t>Surveillance Solution, and</a:t>
            </a:r>
            <a:r>
              <a:rPr lang="en-CA" sz="2800" dirty="0">
                <a:latin typeface="Tw Cen MT" panose="020B0602020104020603" pitchFamily="34" charset="0"/>
              </a:rPr>
              <a:t> </a:t>
            </a:r>
            <a:r>
              <a:rPr lang="en-NG" sz="2800" dirty="0">
                <a:latin typeface="Tw Cen MT" panose="020B0602020104020603" pitchFamily="34" charset="0"/>
              </a:rPr>
              <a:t>Systems</a:t>
            </a:r>
            <a:r>
              <a:rPr lang="en-CA" sz="2800" dirty="0">
                <a:latin typeface="Tw Cen MT" panose="020B0602020104020603" pitchFamily="34" charset="0"/>
              </a:rPr>
              <a:t> — </a:t>
            </a:r>
            <a:r>
              <a:rPr lang="en-NG" sz="2800" dirty="0">
                <a:latin typeface="Tw Cen MT" panose="020B0602020104020603" pitchFamily="34" charset="0"/>
              </a:rPr>
              <a:t>PHIS</a:t>
            </a:r>
            <a:r>
              <a:rPr lang="en-NG" sz="2800" baseline="30000" dirty="0">
                <a:latin typeface="Tw Cen MT" panose="020B0602020104020603" pitchFamily="34" charset="0"/>
              </a:rPr>
              <a:t>3</a:t>
            </a:r>
            <a:br>
              <a:rPr lang="en-US" sz="4000" baseline="30000" dirty="0">
                <a:latin typeface="Tw Cen MT" panose="020B0602020104020603" pitchFamily="34" charset="0"/>
              </a:rPr>
            </a:br>
            <a:br>
              <a:rPr lang="en-US" sz="6600" baseline="30000" dirty="0">
                <a:latin typeface="Tw Cen MT" panose="020B0602020104020603" pitchFamily="34" charset="0"/>
              </a:rPr>
            </a:br>
            <a:r>
              <a:rPr lang="en-US" sz="6600" baseline="30000" dirty="0">
                <a:latin typeface="Tw Cen MT" panose="020B0602020104020603" pitchFamily="34" charset="0"/>
              </a:rPr>
              <a:t>Nigeria Patient Identity Management System</a:t>
            </a:r>
            <a:br>
              <a:rPr lang="en-US" sz="6600" baseline="30000" dirty="0">
                <a:latin typeface="Tw Cen MT" panose="020B0602020104020603" pitchFamily="34" charset="0"/>
              </a:rPr>
            </a:br>
            <a:r>
              <a:rPr lang="en-US" sz="6600" baseline="30000" dirty="0">
                <a:latin typeface="Tw Cen MT" panose="020B0602020104020603" pitchFamily="34" charset="0"/>
              </a:rPr>
              <a:t>Data Use Community </a:t>
            </a:r>
            <a:br>
              <a:rPr lang="en-US" sz="6600" baseline="30000" dirty="0">
                <a:latin typeface="Tw Cen MT" panose="020B0602020104020603" pitchFamily="34" charset="0"/>
              </a:rPr>
            </a:br>
            <a:r>
              <a:rPr lang="en-US" sz="6600" baseline="30000" dirty="0">
                <a:latin typeface="Tw Cen MT" panose="020B0602020104020603" pitchFamily="34" charset="0"/>
              </a:rPr>
              <a:t>September 2024</a:t>
            </a:r>
            <a:br>
              <a:rPr lang="en-US" sz="5400" baseline="30000" dirty="0">
                <a:latin typeface="Tw Cen MT" panose="020B0602020104020603" pitchFamily="34" charset="0"/>
              </a:rPr>
            </a:br>
            <a:br>
              <a:rPr lang="en-US" sz="4000" baseline="30000" dirty="0">
                <a:latin typeface="Tw Cen MT" panose="020B0602020104020603" pitchFamily="34" charset="0"/>
              </a:rPr>
            </a:br>
            <a:endParaRPr lang="en-US" sz="4000" dirty="0">
              <a:latin typeface="Tw Cen MT" panose="020B0602020104020603" pitchFamily="34" charset="0"/>
            </a:endParaRPr>
          </a:p>
        </p:txBody>
      </p:sp>
    </p:spTree>
    <p:extLst>
      <p:ext uri="{BB962C8B-B14F-4D97-AF65-F5344CB8AC3E}">
        <p14:creationId xmlns:p14="http://schemas.microsoft.com/office/powerpoint/2010/main" val="1568692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BEDC63-745D-309F-A210-06413C68BB0B}"/>
              </a:ext>
            </a:extLst>
          </p:cNvPr>
          <p:cNvSpPr>
            <a:spLocks noGrp="1"/>
          </p:cNvSpPr>
          <p:nvPr>
            <p:ph type="title"/>
          </p:nvPr>
        </p:nvSpPr>
        <p:spPr>
          <a:xfrm>
            <a:off x="186343" y="92364"/>
            <a:ext cx="11546884" cy="769909"/>
          </a:xfrm>
        </p:spPr>
        <p:txBody>
          <a:bodyPr/>
          <a:lstStyle/>
          <a:p>
            <a:pPr algn="ctr"/>
            <a:r>
              <a:rPr lang="en-US" sz="4800" dirty="0">
                <a:latin typeface="Abadi" panose="020B0604020104020204" pitchFamily="34" charset="0"/>
              </a:rPr>
              <a:t>Match Rate – By IP 2/3</a:t>
            </a:r>
            <a:endParaRPr lang="en-US" sz="4800" dirty="0"/>
          </a:p>
        </p:txBody>
      </p:sp>
      <p:graphicFrame>
        <p:nvGraphicFramePr>
          <p:cNvPr id="2" name="Chart 1">
            <a:extLst>
              <a:ext uri="{FF2B5EF4-FFF2-40B4-BE49-F238E27FC236}">
                <a16:creationId xmlns:a16="http://schemas.microsoft.com/office/drawing/2014/main" id="{5A5DEDFD-B2C7-36EC-CD2C-E9E9DACE7CAF}"/>
              </a:ext>
            </a:extLst>
          </p:cNvPr>
          <p:cNvGraphicFramePr>
            <a:graphicFrameLocks/>
          </p:cNvGraphicFramePr>
          <p:nvPr/>
        </p:nvGraphicFramePr>
        <p:xfrm>
          <a:off x="112195" y="1127573"/>
          <a:ext cx="11926469" cy="524517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46031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BEDC63-745D-309F-A210-06413C68BB0B}"/>
              </a:ext>
            </a:extLst>
          </p:cNvPr>
          <p:cNvSpPr>
            <a:spLocks noGrp="1"/>
          </p:cNvSpPr>
          <p:nvPr>
            <p:ph type="title"/>
          </p:nvPr>
        </p:nvSpPr>
        <p:spPr>
          <a:xfrm>
            <a:off x="186343" y="92364"/>
            <a:ext cx="11546884" cy="769909"/>
          </a:xfrm>
        </p:spPr>
        <p:txBody>
          <a:bodyPr/>
          <a:lstStyle/>
          <a:p>
            <a:pPr algn="ctr"/>
            <a:r>
              <a:rPr lang="en-US" sz="4800" dirty="0">
                <a:latin typeface="Abadi" panose="020B0604020104020204" pitchFamily="34" charset="0"/>
              </a:rPr>
              <a:t>Match Rate – By IP 3/3</a:t>
            </a:r>
            <a:endParaRPr lang="en-US" sz="4800" dirty="0"/>
          </a:p>
        </p:txBody>
      </p:sp>
      <p:graphicFrame>
        <p:nvGraphicFramePr>
          <p:cNvPr id="2" name="Chart 1">
            <a:extLst>
              <a:ext uri="{FF2B5EF4-FFF2-40B4-BE49-F238E27FC236}">
                <a16:creationId xmlns:a16="http://schemas.microsoft.com/office/drawing/2014/main" id="{5A5DEDFD-B2C7-36EC-CD2C-E9E9DACE7CAF}"/>
              </a:ext>
            </a:extLst>
          </p:cNvPr>
          <p:cNvGraphicFramePr>
            <a:graphicFrameLocks/>
          </p:cNvGraphicFramePr>
          <p:nvPr/>
        </p:nvGraphicFramePr>
        <p:xfrm>
          <a:off x="112195" y="1127573"/>
          <a:ext cx="11926469" cy="524517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40840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32A33-B2D5-43BB-A6A1-A1E302346B3C}"/>
              </a:ext>
            </a:extLst>
          </p:cNvPr>
          <p:cNvSpPr>
            <a:spLocks noGrp="1"/>
          </p:cNvSpPr>
          <p:nvPr>
            <p:ph type="title"/>
          </p:nvPr>
        </p:nvSpPr>
        <p:spPr>
          <a:xfrm>
            <a:off x="101297" y="183168"/>
            <a:ext cx="10474688" cy="544219"/>
          </a:xfrm>
        </p:spPr>
        <p:txBody>
          <a:bodyPr vert="horz" lIns="91440" tIns="45720" rIns="91440" bIns="45720" rtlCol="0" anchor="ctr">
            <a:normAutofit/>
          </a:bodyPr>
          <a:lstStyle/>
          <a:p>
            <a:pPr algn="ctr"/>
            <a:r>
              <a:rPr lang="en-US" sz="3200" b="1" kern="1200" dirty="0">
                <a:latin typeface="+mj-lt"/>
                <a:ea typeface="+mj-ea"/>
                <a:cs typeface="+mj-cs"/>
              </a:rPr>
              <a:t>All IPs Recapture Rate 20th September 2024</a:t>
            </a:r>
          </a:p>
        </p:txBody>
      </p:sp>
      <p:pic>
        <p:nvPicPr>
          <p:cNvPr id="4" name="Picture 3" descr="A logo of a horse and a red eagle&#10;&#10;Description automatically generated">
            <a:extLst>
              <a:ext uri="{FF2B5EF4-FFF2-40B4-BE49-F238E27FC236}">
                <a16:creationId xmlns:a16="http://schemas.microsoft.com/office/drawing/2014/main" id="{78CBEBF3-182B-4B53-9BD2-939ACFD997AC}"/>
              </a:ext>
            </a:extLst>
          </p:cNvPr>
          <p:cNvPicPr>
            <a:picLocks noChangeAspect="1"/>
          </p:cNvPicPr>
          <p:nvPr/>
        </p:nvPicPr>
        <p:blipFill>
          <a:blip r:embed="rId2"/>
          <a:stretch>
            <a:fillRect/>
          </a:stretch>
        </p:blipFill>
        <p:spPr>
          <a:xfrm>
            <a:off x="11389580" y="0"/>
            <a:ext cx="701123" cy="625326"/>
          </a:xfrm>
          <a:prstGeom prst="rect">
            <a:avLst/>
          </a:prstGeom>
        </p:spPr>
      </p:pic>
      <p:graphicFrame>
        <p:nvGraphicFramePr>
          <p:cNvPr id="3" name="Table 2">
            <a:extLst>
              <a:ext uri="{FF2B5EF4-FFF2-40B4-BE49-F238E27FC236}">
                <a16:creationId xmlns:a16="http://schemas.microsoft.com/office/drawing/2014/main" id="{B97A943B-558A-038A-84E7-199BD708A4E6}"/>
              </a:ext>
            </a:extLst>
          </p:cNvPr>
          <p:cNvGraphicFramePr>
            <a:graphicFrameLocks noGrp="1"/>
          </p:cNvGraphicFramePr>
          <p:nvPr>
            <p:extLst>
              <p:ext uri="{D42A27DB-BD31-4B8C-83A1-F6EECF244321}">
                <p14:modId xmlns:p14="http://schemas.microsoft.com/office/powerpoint/2010/main" val="2515666275"/>
              </p:ext>
            </p:extLst>
          </p:nvPr>
        </p:nvGraphicFramePr>
        <p:xfrm>
          <a:off x="181156" y="1175638"/>
          <a:ext cx="11569127" cy="4824856"/>
        </p:xfrm>
        <a:graphic>
          <a:graphicData uri="http://schemas.openxmlformats.org/drawingml/2006/table">
            <a:tbl>
              <a:tblPr firstRow="1" bandRow="1">
                <a:tableStyleId>{5C22544A-7EE6-4342-B048-85BDC9FD1C3A}</a:tableStyleId>
              </a:tblPr>
              <a:tblGrid>
                <a:gridCol w="2196770">
                  <a:extLst>
                    <a:ext uri="{9D8B030D-6E8A-4147-A177-3AD203B41FA5}">
                      <a16:colId xmlns:a16="http://schemas.microsoft.com/office/drawing/2014/main" val="2353992858"/>
                    </a:ext>
                  </a:extLst>
                </a:gridCol>
                <a:gridCol w="2005215">
                  <a:extLst>
                    <a:ext uri="{9D8B030D-6E8A-4147-A177-3AD203B41FA5}">
                      <a16:colId xmlns:a16="http://schemas.microsoft.com/office/drawing/2014/main" val="292447672"/>
                    </a:ext>
                  </a:extLst>
                </a:gridCol>
                <a:gridCol w="1907917">
                  <a:extLst>
                    <a:ext uri="{9D8B030D-6E8A-4147-A177-3AD203B41FA5}">
                      <a16:colId xmlns:a16="http://schemas.microsoft.com/office/drawing/2014/main" val="997767268"/>
                    </a:ext>
                  </a:extLst>
                </a:gridCol>
                <a:gridCol w="1862308">
                  <a:extLst>
                    <a:ext uri="{9D8B030D-6E8A-4147-A177-3AD203B41FA5}">
                      <a16:colId xmlns:a16="http://schemas.microsoft.com/office/drawing/2014/main" val="2401416987"/>
                    </a:ext>
                  </a:extLst>
                </a:gridCol>
                <a:gridCol w="1713324">
                  <a:extLst>
                    <a:ext uri="{9D8B030D-6E8A-4147-A177-3AD203B41FA5}">
                      <a16:colId xmlns:a16="http://schemas.microsoft.com/office/drawing/2014/main" val="2018465400"/>
                    </a:ext>
                  </a:extLst>
                </a:gridCol>
                <a:gridCol w="1883593">
                  <a:extLst>
                    <a:ext uri="{9D8B030D-6E8A-4147-A177-3AD203B41FA5}">
                      <a16:colId xmlns:a16="http://schemas.microsoft.com/office/drawing/2014/main" val="772811050"/>
                    </a:ext>
                  </a:extLst>
                </a:gridCol>
              </a:tblGrid>
              <a:tr h="475250">
                <a:tc>
                  <a:txBody>
                    <a:bodyPr/>
                    <a:lstStyle/>
                    <a:p>
                      <a:pPr algn="ctr" fontAlgn="b"/>
                      <a:r>
                        <a:rPr lang="en-US" sz="2000" u="none" strike="noStrike" dirty="0">
                          <a:effectLst/>
                        </a:rPr>
                        <a:t>IP</a:t>
                      </a:r>
                      <a:endParaRPr lang="en-US" sz="20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2000" u="none" strike="noStrike" dirty="0">
                          <a:effectLst/>
                        </a:rPr>
                        <a:t> Tx_CURR Sept 20th. 2024</a:t>
                      </a:r>
                      <a:endParaRPr lang="en-US" sz="20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2000" u="none" strike="noStrike" dirty="0">
                          <a:effectLst/>
                        </a:rPr>
                        <a:t>Patients with Fingerprints</a:t>
                      </a:r>
                      <a:endParaRPr lang="en-US" sz="20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2000" u="none" strike="noStrike" dirty="0">
                          <a:effectLst/>
                        </a:rPr>
                        <a:t>Base Coverage</a:t>
                      </a:r>
                      <a:endParaRPr lang="en-US" sz="20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2000" u="none" strike="noStrike" dirty="0">
                          <a:effectLst/>
                        </a:rPr>
                        <a:t>Finger Recaptured </a:t>
                      </a:r>
                      <a:endParaRPr lang="en-US" sz="20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2000" u="none" strike="noStrike" dirty="0">
                          <a:effectLst/>
                        </a:rPr>
                        <a:t>Recapture Coverage</a:t>
                      </a:r>
                      <a:endParaRPr lang="en-US" sz="2000" b="1" i="0" u="none" strike="noStrike" dirty="0">
                        <a:solidFill>
                          <a:srgbClr val="000000"/>
                        </a:solidFill>
                        <a:effectLst/>
                        <a:latin typeface="Calibri" panose="020F0502020204030204" pitchFamily="34" charset="0"/>
                      </a:endParaRPr>
                    </a:p>
                  </a:txBody>
                  <a:tcPr marL="4520" marR="4520" marT="4520" marB="0" anchor="b"/>
                </a:tc>
                <a:extLst>
                  <a:ext uri="{0D108BD9-81ED-4DB2-BD59-A6C34878D82A}">
                    <a16:rowId xmlns:a16="http://schemas.microsoft.com/office/drawing/2014/main" val="2238376785"/>
                  </a:ext>
                </a:extLst>
              </a:tr>
              <a:tr h="263171">
                <a:tc>
                  <a:txBody>
                    <a:bodyPr/>
                    <a:lstStyle/>
                    <a:p>
                      <a:pPr algn="l" fontAlgn="b"/>
                      <a:r>
                        <a:rPr lang="en-US" sz="1600" b="1" u="none" strike="noStrike" dirty="0">
                          <a:effectLst/>
                        </a:rPr>
                        <a:t>ECEWS_ACE5</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170,660</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169,986</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167,249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98%</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1404055415"/>
                  </a:ext>
                </a:extLst>
              </a:tr>
              <a:tr h="263171">
                <a:tc>
                  <a:txBody>
                    <a:bodyPr/>
                    <a:lstStyle/>
                    <a:p>
                      <a:pPr algn="l" fontAlgn="b"/>
                      <a:r>
                        <a:rPr lang="en-US" sz="1600" b="1" u="none" strike="noStrike">
                          <a:effectLst/>
                        </a:rPr>
                        <a:t>AHNI_ACE1</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46,081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45,914</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44,615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97%</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925579242"/>
                  </a:ext>
                </a:extLst>
              </a:tr>
              <a:tr h="263171">
                <a:tc>
                  <a:txBody>
                    <a:bodyPr/>
                    <a:lstStyle/>
                    <a:p>
                      <a:pPr algn="l" fontAlgn="b"/>
                      <a:r>
                        <a:rPr lang="en-US" sz="1600" b="1" u="none" strike="noStrike" dirty="0">
                          <a:effectLst/>
                        </a:rPr>
                        <a:t>CCCRN</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18,471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18,371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99%</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17,727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96%</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3298933248"/>
                  </a:ext>
                </a:extLst>
              </a:tr>
              <a:tr h="263171">
                <a:tc>
                  <a:txBody>
                    <a:bodyPr/>
                    <a:lstStyle/>
                    <a:p>
                      <a:pPr algn="l" fontAlgn="b"/>
                      <a:r>
                        <a:rPr lang="en-US" sz="1600" b="1" u="none" strike="noStrike">
                          <a:effectLst/>
                        </a:rPr>
                        <a:t>APIN</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305,395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304,225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293,170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96%</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2955541098"/>
                  </a:ext>
                </a:extLst>
              </a:tr>
              <a:tr h="263171">
                <a:tc>
                  <a:txBody>
                    <a:bodyPr/>
                    <a:lstStyle/>
                    <a:p>
                      <a:pPr algn="l" fontAlgn="b"/>
                      <a:r>
                        <a:rPr lang="en-US" sz="1600" b="1" u="none" strike="noStrike" dirty="0">
                          <a:effectLst/>
                        </a:rPr>
                        <a:t>HAN_KPCARE1</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84,924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84,642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80,609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4011226998"/>
                  </a:ext>
                </a:extLst>
              </a:tr>
              <a:tr h="263171">
                <a:tc>
                  <a:txBody>
                    <a:bodyPr/>
                    <a:lstStyle/>
                    <a:p>
                      <a:pPr algn="l" fontAlgn="b"/>
                      <a:r>
                        <a:rPr lang="en-US" sz="1600" b="1" u="none" strike="noStrike" dirty="0">
                          <a:effectLst/>
                        </a:rPr>
                        <a:t>IHVN</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228,281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224,133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213,388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4068380368"/>
                  </a:ext>
                </a:extLst>
              </a:tr>
              <a:tr h="263171">
                <a:tc>
                  <a:txBody>
                    <a:bodyPr/>
                    <a:lstStyle/>
                    <a:p>
                      <a:pPr algn="l" fontAlgn="b"/>
                      <a:r>
                        <a:rPr lang="en-US" sz="1600" b="1" u="none" strike="noStrike">
                          <a:effectLst/>
                        </a:rPr>
                        <a:t>HSCL_ACE3</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29,971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29,594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28,145</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1998861590"/>
                  </a:ext>
                </a:extLst>
              </a:tr>
              <a:tr h="263171">
                <a:tc>
                  <a:txBody>
                    <a:bodyPr/>
                    <a:lstStyle/>
                    <a:p>
                      <a:pPr algn="l" fontAlgn="b"/>
                      <a:r>
                        <a:rPr lang="en-US" sz="1600" b="1" u="none" strike="noStrike" dirty="0">
                          <a:effectLst/>
                        </a:rPr>
                        <a:t>GGHN_ACE2</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39,439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39,154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37,201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1305471796"/>
                  </a:ext>
                </a:extLst>
              </a:tr>
              <a:tr h="263171">
                <a:tc>
                  <a:txBody>
                    <a:bodyPr/>
                    <a:lstStyle/>
                    <a:p>
                      <a:pPr algn="l" fontAlgn="b"/>
                      <a:r>
                        <a:rPr lang="en-US" sz="1600" b="1" u="none" strike="noStrike">
                          <a:effectLst/>
                        </a:rPr>
                        <a:t>ECEWS_SPEED</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86,873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86,551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81,539</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94%</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3816832628"/>
                  </a:ext>
                </a:extLst>
              </a:tr>
              <a:tr h="263171">
                <a:tc>
                  <a:txBody>
                    <a:bodyPr/>
                    <a:lstStyle/>
                    <a:p>
                      <a:pPr algn="l" fontAlgn="b"/>
                      <a:r>
                        <a:rPr lang="en-US" sz="1600" b="1" u="none" strike="noStrike" dirty="0">
                          <a:effectLst/>
                        </a:rPr>
                        <a:t>CIHP</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136,362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135,683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126,384</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93%</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412732168"/>
                  </a:ext>
                </a:extLst>
              </a:tr>
              <a:tr h="263171">
                <a:tc>
                  <a:txBody>
                    <a:bodyPr/>
                    <a:lstStyle/>
                    <a:p>
                      <a:pPr algn="l" fontAlgn="b"/>
                      <a:r>
                        <a:rPr lang="en-US" sz="1600" b="1" u="none" strike="noStrike" dirty="0">
                          <a:effectLst/>
                        </a:rPr>
                        <a:t>CCFN</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147,370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146,641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136,112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93%</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3841236279"/>
                  </a:ext>
                </a:extLst>
              </a:tr>
              <a:tr h="263171">
                <a:tc>
                  <a:txBody>
                    <a:bodyPr/>
                    <a:lstStyle/>
                    <a:p>
                      <a:pPr algn="l" fontAlgn="b"/>
                      <a:r>
                        <a:rPr lang="en-US" sz="1600" b="1" u="none" strike="noStrike">
                          <a:effectLst/>
                        </a:rPr>
                        <a:t>HALG_ACE6</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74,860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73,855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68,333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93%</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1887892401"/>
                  </a:ext>
                </a:extLst>
              </a:tr>
              <a:tr h="263171">
                <a:tc>
                  <a:txBody>
                    <a:bodyPr/>
                    <a:lstStyle/>
                    <a:p>
                      <a:pPr algn="l" fontAlgn="b"/>
                      <a:r>
                        <a:rPr lang="en-US" sz="1600" b="1" u="none" strike="noStrike" dirty="0">
                          <a:effectLst/>
                        </a:rPr>
                        <a:t>JHPIEGO</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40,405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39,776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36,587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92%</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1848733980"/>
                  </a:ext>
                </a:extLst>
              </a:tr>
              <a:tr h="263171">
                <a:tc>
                  <a:txBody>
                    <a:bodyPr/>
                    <a:lstStyle/>
                    <a:p>
                      <a:pPr algn="l" fontAlgn="b"/>
                      <a:r>
                        <a:rPr lang="en-US" sz="1600" b="1" u="none" strike="noStrike">
                          <a:effectLst/>
                        </a:rPr>
                        <a:t>SFH</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40,400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40,338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36,749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91%</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C000"/>
                    </a:solidFill>
                  </a:tcPr>
                </a:tc>
                <a:extLst>
                  <a:ext uri="{0D108BD9-81ED-4DB2-BD59-A6C34878D82A}">
                    <a16:rowId xmlns:a16="http://schemas.microsoft.com/office/drawing/2014/main" val="27148912"/>
                  </a:ext>
                </a:extLst>
              </a:tr>
              <a:tr h="263171">
                <a:tc>
                  <a:txBody>
                    <a:bodyPr/>
                    <a:lstStyle/>
                    <a:p>
                      <a:pPr algn="l" fontAlgn="b"/>
                      <a:r>
                        <a:rPr lang="en-US" sz="1600" b="1" u="none" strike="noStrike" dirty="0">
                          <a:effectLst/>
                        </a:rPr>
                        <a:t>AHF</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19,168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17,263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12,156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70%</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2363488626"/>
                  </a:ext>
                </a:extLst>
              </a:tr>
              <a:tr h="263171">
                <a:tc>
                  <a:txBody>
                    <a:bodyPr/>
                    <a:lstStyle/>
                    <a:p>
                      <a:pPr algn="l" fontAlgn="b"/>
                      <a:r>
                        <a:rPr lang="en-US" sz="1600" b="1" u="none" strike="noStrike" dirty="0">
                          <a:effectLst/>
                        </a:rPr>
                        <a:t>IHVN_GF-N-THRIP</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43,949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42,202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26,389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63%</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1082856993"/>
                  </a:ext>
                </a:extLst>
              </a:tr>
            </a:tbl>
          </a:graphicData>
        </a:graphic>
      </p:graphicFrame>
    </p:spTree>
    <p:extLst>
      <p:ext uri="{BB962C8B-B14F-4D97-AF65-F5344CB8AC3E}">
        <p14:creationId xmlns:p14="http://schemas.microsoft.com/office/powerpoint/2010/main" val="3490190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32A33-B2D5-43BB-A6A1-A1E302346B3C}"/>
              </a:ext>
            </a:extLst>
          </p:cNvPr>
          <p:cNvSpPr>
            <a:spLocks noGrp="1"/>
          </p:cNvSpPr>
          <p:nvPr>
            <p:ph type="title"/>
          </p:nvPr>
        </p:nvSpPr>
        <p:spPr/>
        <p:txBody>
          <a:bodyPr vert="horz" lIns="91440" tIns="45720" rIns="91440" bIns="45720" rtlCol="0" anchor="ctr">
            <a:normAutofit/>
          </a:bodyPr>
          <a:lstStyle/>
          <a:p>
            <a:pPr algn="ctr"/>
            <a:r>
              <a:rPr lang="en-US" sz="3200" b="1" kern="1200" dirty="0">
                <a:latin typeface="+mj-lt"/>
                <a:ea typeface="+mj-ea"/>
                <a:cs typeface="+mj-cs"/>
              </a:rPr>
              <a:t>All IPs Match Rate 20th September 2024</a:t>
            </a:r>
          </a:p>
        </p:txBody>
      </p:sp>
      <p:pic>
        <p:nvPicPr>
          <p:cNvPr id="4" name="Picture 3" descr="A logo of a horse and a red eagle&#10;&#10;Description automatically generated">
            <a:extLst>
              <a:ext uri="{FF2B5EF4-FFF2-40B4-BE49-F238E27FC236}">
                <a16:creationId xmlns:a16="http://schemas.microsoft.com/office/drawing/2014/main" id="{78CBEBF3-182B-4B53-9BD2-939ACFD997AC}"/>
              </a:ext>
            </a:extLst>
          </p:cNvPr>
          <p:cNvPicPr>
            <a:picLocks noChangeAspect="1"/>
          </p:cNvPicPr>
          <p:nvPr/>
        </p:nvPicPr>
        <p:blipFill>
          <a:blip r:embed="rId2"/>
          <a:stretch>
            <a:fillRect/>
          </a:stretch>
        </p:blipFill>
        <p:spPr>
          <a:xfrm>
            <a:off x="11389580" y="0"/>
            <a:ext cx="701123" cy="625326"/>
          </a:xfrm>
          <a:prstGeom prst="rect">
            <a:avLst/>
          </a:prstGeom>
        </p:spPr>
      </p:pic>
      <p:graphicFrame>
        <p:nvGraphicFramePr>
          <p:cNvPr id="5" name="Table 4">
            <a:extLst>
              <a:ext uri="{FF2B5EF4-FFF2-40B4-BE49-F238E27FC236}">
                <a16:creationId xmlns:a16="http://schemas.microsoft.com/office/drawing/2014/main" id="{C89FCE9C-7464-20E7-2E7F-6F16D31C0A33}"/>
              </a:ext>
            </a:extLst>
          </p:cNvPr>
          <p:cNvGraphicFramePr>
            <a:graphicFrameLocks noGrp="1"/>
          </p:cNvGraphicFramePr>
          <p:nvPr>
            <p:extLst>
              <p:ext uri="{D42A27DB-BD31-4B8C-83A1-F6EECF244321}">
                <p14:modId xmlns:p14="http://schemas.microsoft.com/office/powerpoint/2010/main" val="1988595491"/>
              </p:ext>
            </p:extLst>
          </p:nvPr>
        </p:nvGraphicFramePr>
        <p:xfrm>
          <a:off x="172659" y="1187869"/>
          <a:ext cx="11696785" cy="4853608"/>
        </p:xfrm>
        <a:graphic>
          <a:graphicData uri="http://schemas.openxmlformats.org/drawingml/2006/table">
            <a:tbl>
              <a:tblPr firstRow="1" bandRow="1">
                <a:tableStyleId>{5C22544A-7EE6-4342-B048-85BDC9FD1C3A}</a:tableStyleId>
              </a:tblPr>
              <a:tblGrid>
                <a:gridCol w="2186648">
                  <a:extLst>
                    <a:ext uri="{9D8B030D-6E8A-4147-A177-3AD203B41FA5}">
                      <a16:colId xmlns:a16="http://schemas.microsoft.com/office/drawing/2014/main" val="111109700"/>
                    </a:ext>
                  </a:extLst>
                </a:gridCol>
                <a:gridCol w="1615810">
                  <a:extLst>
                    <a:ext uri="{9D8B030D-6E8A-4147-A177-3AD203B41FA5}">
                      <a16:colId xmlns:a16="http://schemas.microsoft.com/office/drawing/2014/main" val="3746847896"/>
                    </a:ext>
                  </a:extLst>
                </a:gridCol>
                <a:gridCol w="1461098">
                  <a:extLst>
                    <a:ext uri="{9D8B030D-6E8A-4147-A177-3AD203B41FA5}">
                      <a16:colId xmlns:a16="http://schemas.microsoft.com/office/drawing/2014/main" val="277201273"/>
                    </a:ext>
                  </a:extLst>
                </a:gridCol>
                <a:gridCol w="1461098">
                  <a:extLst>
                    <a:ext uri="{9D8B030D-6E8A-4147-A177-3AD203B41FA5}">
                      <a16:colId xmlns:a16="http://schemas.microsoft.com/office/drawing/2014/main" val="2555147750"/>
                    </a:ext>
                  </a:extLst>
                </a:gridCol>
                <a:gridCol w="1335726">
                  <a:extLst>
                    <a:ext uri="{9D8B030D-6E8A-4147-A177-3AD203B41FA5}">
                      <a16:colId xmlns:a16="http://schemas.microsoft.com/office/drawing/2014/main" val="1955083659"/>
                    </a:ext>
                  </a:extLst>
                </a:gridCol>
                <a:gridCol w="1226361">
                  <a:extLst>
                    <a:ext uri="{9D8B030D-6E8A-4147-A177-3AD203B41FA5}">
                      <a16:colId xmlns:a16="http://schemas.microsoft.com/office/drawing/2014/main" val="368601022"/>
                    </a:ext>
                  </a:extLst>
                </a:gridCol>
                <a:gridCol w="1333059">
                  <a:extLst>
                    <a:ext uri="{9D8B030D-6E8A-4147-A177-3AD203B41FA5}">
                      <a16:colId xmlns:a16="http://schemas.microsoft.com/office/drawing/2014/main" val="3093777255"/>
                    </a:ext>
                  </a:extLst>
                </a:gridCol>
                <a:gridCol w="1076985">
                  <a:extLst>
                    <a:ext uri="{9D8B030D-6E8A-4147-A177-3AD203B41FA5}">
                      <a16:colId xmlns:a16="http://schemas.microsoft.com/office/drawing/2014/main" val="4101906610"/>
                    </a:ext>
                  </a:extLst>
                </a:gridCol>
              </a:tblGrid>
              <a:tr h="485375">
                <a:tc>
                  <a:txBody>
                    <a:bodyPr/>
                    <a:lstStyle/>
                    <a:p>
                      <a:pPr algn="ctr" fontAlgn="b"/>
                      <a:r>
                        <a:rPr lang="en-US" sz="1800" u="none" strike="noStrike" dirty="0">
                          <a:effectLst/>
                        </a:rPr>
                        <a:t>IP</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 Tx_CURR Sept 20th. 2024</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Patients with Fingerprints</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a:effectLst/>
                        </a:rPr>
                        <a:t>Base Coverage</a:t>
                      </a:r>
                      <a:endParaRPr lang="en-US" sz="1800" b="1" i="0" u="none" strike="noStrike">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Finger Recaptured </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Recapture Coverage</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Match</a:t>
                      </a:r>
                      <a:endParaRPr lang="en-US" sz="1800" b="1" i="0" u="none" strike="noStrike" dirty="0">
                        <a:solidFill>
                          <a:srgbClr val="000000"/>
                        </a:solidFill>
                        <a:effectLst/>
                        <a:latin typeface="Calibri" panose="020F0502020204030204" pitchFamily="34" charset="0"/>
                      </a:endParaRPr>
                    </a:p>
                  </a:txBody>
                  <a:tcPr marL="4520" marR="4520" marT="4520" marB="0" anchor="b"/>
                </a:tc>
                <a:tc>
                  <a:txBody>
                    <a:bodyPr/>
                    <a:lstStyle/>
                    <a:p>
                      <a:pPr algn="ctr" fontAlgn="b"/>
                      <a:r>
                        <a:rPr lang="en-US" sz="1800" u="none" strike="noStrike" dirty="0">
                          <a:effectLst/>
                        </a:rPr>
                        <a:t>% Match</a:t>
                      </a:r>
                      <a:endParaRPr lang="en-US" sz="1800" b="1" i="0" u="none" strike="noStrike" dirty="0">
                        <a:solidFill>
                          <a:srgbClr val="000000"/>
                        </a:solidFill>
                        <a:effectLst/>
                        <a:latin typeface="Calibri" panose="020F0502020204030204" pitchFamily="34" charset="0"/>
                      </a:endParaRPr>
                    </a:p>
                  </a:txBody>
                  <a:tcPr marL="4520" marR="4520" marT="4520" marB="0" anchor="b"/>
                </a:tc>
                <a:extLst>
                  <a:ext uri="{0D108BD9-81ED-4DB2-BD59-A6C34878D82A}">
                    <a16:rowId xmlns:a16="http://schemas.microsoft.com/office/drawing/2014/main" val="3186142796"/>
                  </a:ext>
                </a:extLst>
              </a:tr>
              <a:tr h="268778">
                <a:tc>
                  <a:txBody>
                    <a:bodyPr/>
                    <a:lstStyle/>
                    <a:p>
                      <a:pPr algn="l" fontAlgn="b"/>
                      <a:r>
                        <a:rPr lang="en-US" sz="1600" b="1" u="none" strike="noStrike" dirty="0">
                          <a:effectLst/>
                        </a:rPr>
                        <a:t>AHNI_ACE1</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46,081</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45,914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44,615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43,358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98%</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2142936910"/>
                  </a:ext>
                </a:extLst>
              </a:tr>
              <a:tr h="268778">
                <a:tc>
                  <a:txBody>
                    <a:bodyPr/>
                    <a:lstStyle/>
                    <a:p>
                      <a:pPr algn="l" fontAlgn="b"/>
                      <a:r>
                        <a:rPr lang="en-US" sz="1600" b="1" u="none" strike="noStrike" dirty="0">
                          <a:effectLst/>
                        </a:rPr>
                        <a:t>HSCL_ACE3</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29,971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29,594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28,145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27,470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98%</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3081703717"/>
                  </a:ext>
                </a:extLst>
              </a:tr>
              <a:tr h="268778">
                <a:tc>
                  <a:txBody>
                    <a:bodyPr/>
                    <a:lstStyle/>
                    <a:p>
                      <a:pPr algn="l" fontAlgn="b"/>
                      <a:r>
                        <a:rPr lang="en-US" sz="1600" b="1" u="none" strike="noStrike" dirty="0">
                          <a:effectLst/>
                        </a:rPr>
                        <a:t>HAN_KPCARE1</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84,924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84,642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80,609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77,700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97%</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462498955"/>
                  </a:ext>
                </a:extLst>
              </a:tr>
              <a:tr h="268778">
                <a:tc>
                  <a:txBody>
                    <a:bodyPr/>
                    <a:lstStyle/>
                    <a:p>
                      <a:pPr algn="l" fontAlgn="b"/>
                      <a:r>
                        <a:rPr lang="en-US" sz="1600" b="1" u="none" strike="noStrike">
                          <a:effectLst/>
                        </a:rPr>
                        <a:t>ECEWS_ACE5</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170,660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169,986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167,249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160,717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97%</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4183040021"/>
                  </a:ext>
                </a:extLst>
              </a:tr>
              <a:tr h="268778">
                <a:tc>
                  <a:txBody>
                    <a:bodyPr/>
                    <a:lstStyle/>
                    <a:p>
                      <a:pPr algn="l" fontAlgn="b"/>
                      <a:r>
                        <a:rPr lang="en-US" sz="1600" b="1" u="none" strike="noStrike" dirty="0">
                          <a:effectLst/>
                        </a:rPr>
                        <a:t>CCCRN</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18,471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18,371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17,727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16,871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3650177652"/>
                  </a:ext>
                </a:extLst>
              </a:tr>
              <a:tr h="268778">
                <a:tc>
                  <a:txBody>
                    <a:bodyPr/>
                    <a:lstStyle/>
                    <a:p>
                      <a:pPr algn="l" fontAlgn="b"/>
                      <a:r>
                        <a:rPr lang="en-US" sz="1600" b="1" u="none" strike="noStrike">
                          <a:effectLst/>
                        </a:rPr>
                        <a:t>APIN</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305,395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304,225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293,170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278,172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1294061620"/>
                  </a:ext>
                </a:extLst>
              </a:tr>
              <a:tr h="268778">
                <a:tc>
                  <a:txBody>
                    <a:bodyPr/>
                    <a:lstStyle/>
                    <a:p>
                      <a:pPr algn="l" fontAlgn="b"/>
                      <a:r>
                        <a:rPr lang="en-US" sz="1600" b="1" u="none" strike="noStrike" dirty="0">
                          <a:effectLst/>
                        </a:rPr>
                        <a:t>GGHN_ACE2</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39,439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39,154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99%</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37,201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35,258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solidFill>
                  </a:tcPr>
                </a:tc>
                <a:extLst>
                  <a:ext uri="{0D108BD9-81ED-4DB2-BD59-A6C34878D82A}">
                    <a16:rowId xmlns:a16="http://schemas.microsoft.com/office/drawing/2014/main" val="1217063481"/>
                  </a:ext>
                </a:extLst>
              </a:tr>
              <a:tr h="268778">
                <a:tc>
                  <a:txBody>
                    <a:bodyPr/>
                    <a:lstStyle/>
                    <a:p>
                      <a:pPr algn="l" fontAlgn="b"/>
                      <a:r>
                        <a:rPr lang="en-US" sz="1600" b="1" u="none" strike="noStrike" dirty="0">
                          <a:effectLst/>
                        </a:rPr>
                        <a:t>ECEWS_SPEED</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86,873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86,551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81,539</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76,630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94%</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lumMod val="40000"/>
                        <a:lumOff val="60000"/>
                      </a:schemeClr>
                    </a:solidFill>
                  </a:tcPr>
                </a:tc>
                <a:extLst>
                  <a:ext uri="{0D108BD9-81ED-4DB2-BD59-A6C34878D82A}">
                    <a16:rowId xmlns:a16="http://schemas.microsoft.com/office/drawing/2014/main" val="2468317132"/>
                  </a:ext>
                </a:extLst>
              </a:tr>
              <a:tr h="268778">
                <a:tc>
                  <a:txBody>
                    <a:bodyPr/>
                    <a:lstStyle/>
                    <a:p>
                      <a:pPr algn="l" fontAlgn="b"/>
                      <a:r>
                        <a:rPr lang="en-US" sz="1600" b="1" u="none" strike="noStrike">
                          <a:effectLst/>
                        </a:rPr>
                        <a:t>HALG_ACE6</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74,860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73,855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68,333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64,088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94%</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lumMod val="40000"/>
                        <a:lumOff val="60000"/>
                      </a:schemeClr>
                    </a:solidFill>
                  </a:tcPr>
                </a:tc>
                <a:extLst>
                  <a:ext uri="{0D108BD9-81ED-4DB2-BD59-A6C34878D82A}">
                    <a16:rowId xmlns:a16="http://schemas.microsoft.com/office/drawing/2014/main" val="4094234350"/>
                  </a:ext>
                </a:extLst>
              </a:tr>
              <a:tr h="268778">
                <a:tc>
                  <a:txBody>
                    <a:bodyPr/>
                    <a:lstStyle/>
                    <a:p>
                      <a:pPr algn="l" fontAlgn="b"/>
                      <a:r>
                        <a:rPr lang="en-US" sz="1600" b="1" u="none" strike="noStrike" dirty="0">
                          <a:effectLst/>
                        </a:rPr>
                        <a:t>SFH</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40,400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40,338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36,749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33,895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93%</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lumMod val="40000"/>
                        <a:lumOff val="60000"/>
                      </a:schemeClr>
                    </a:solidFill>
                  </a:tcPr>
                </a:tc>
                <a:extLst>
                  <a:ext uri="{0D108BD9-81ED-4DB2-BD59-A6C34878D82A}">
                    <a16:rowId xmlns:a16="http://schemas.microsoft.com/office/drawing/2014/main" val="3606617288"/>
                  </a:ext>
                </a:extLst>
              </a:tr>
              <a:tr h="268778">
                <a:tc>
                  <a:txBody>
                    <a:bodyPr/>
                    <a:lstStyle/>
                    <a:p>
                      <a:pPr algn="l" fontAlgn="b"/>
                      <a:r>
                        <a:rPr lang="en-US" sz="1600" b="1" u="none" strike="noStrike">
                          <a:effectLst/>
                        </a:rPr>
                        <a:t>JHPIEGO</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40,405</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39,776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36,587</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33,180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91%</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lumMod val="40000"/>
                        <a:lumOff val="60000"/>
                      </a:schemeClr>
                    </a:solidFill>
                  </a:tcPr>
                </a:tc>
                <a:extLst>
                  <a:ext uri="{0D108BD9-81ED-4DB2-BD59-A6C34878D82A}">
                    <a16:rowId xmlns:a16="http://schemas.microsoft.com/office/drawing/2014/main" val="1838404545"/>
                  </a:ext>
                </a:extLst>
              </a:tr>
              <a:tr h="268778">
                <a:tc>
                  <a:txBody>
                    <a:bodyPr/>
                    <a:lstStyle/>
                    <a:p>
                      <a:pPr algn="l" fontAlgn="b"/>
                      <a:r>
                        <a:rPr lang="en-US" sz="1600" b="1" u="none" strike="noStrike" dirty="0">
                          <a:effectLst/>
                        </a:rPr>
                        <a:t>CCFN</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147,370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146,641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136,112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122,493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90%</a:t>
                      </a:r>
                      <a:endParaRPr lang="en-US" sz="1600" b="0" i="0" u="none" strike="noStrike" dirty="0">
                        <a:solidFill>
                          <a:srgbClr val="000000"/>
                        </a:solidFill>
                        <a:effectLst/>
                        <a:latin typeface="Calibri" panose="020F0502020204030204" pitchFamily="34" charset="0"/>
                      </a:endParaRPr>
                    </a:p>
                  </a:txBody>
                  <a:tcPr marL="4520" marR="4520" marT="4520" marB="0" anchor="b">
                    <a:solidFill>
                      <a:schemeClr val="accent6">
                        <a:lumMod val="40000"/>
                        <a:lumOff val="60000"/>
                      </a:schemeClr>
                    </a:solidFill>
                  </a:tcPr>
                </a:tc>
                <a:extLst>
                  <a:ext uri="{0D108BD9-81ED-4DB2-BD59-A6C34878D82A}">
                    <a16:rowId xmlns:a16="http://schemas.microsoft.com/office/drawing/2014/main" val="647505135"/>
                  </a:ext>
                </a:extLst>
              </a:tr>
              <a:tr h="268778">
                <a:tc>
                  <a:txBody>
                    <a:bodyPr/>
                    <a:lstStyle/>
                    <a:p>
                      <a:pPr algn="l" fontAlgn="b"/>
                      <a:r>
                        <a:rPr lang="en-US" sz="1600" b="1" u="none" strike="noStrike">
                          <a:effectLst/>
                        </a:rPr>
                        <a:t>IHVN</a:t>
                      </a:r>
                      <a:endParaRPr lang="en-US" sz="1600" b="1"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228,281</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224,133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213,388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95%</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189,399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89%</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824107411"/>
                  </a:ext>
                </a:extLst>
              </a:tr>
              <a:tr h="268778">
                <a:tc>
                  <a:txBody>
                    <a:bodyPr/>
                    <a:lstStyle/>
                    <a:p>
                      <a:pPr algn="l" fontAlgn="b"/>
                      <a:r>
                        <a:rPr lang="en-US" sz="1600" b="1" u="none" strike="noStrike" dirty="0">
                          <a:effectLst/>
                        </a:rPr>
                        <a:t>CIHP</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136,362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135,683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100%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126,384</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111,627</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88%</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1325791245"/>
                  </a:ext>
                </a:extLst>
              </a:tr>
              <a:tr h="268778">
                <a:tc>
                  <a:txBody>
                    <a:bodyPr/>
                    <a:lstStyle/>
                    <a:p>
                      <a:pPr algn="l" fontAlgn="b"/>
                      <a:r>
                        <a:rPr lang="en-US" sz="1600" b="1" u="none" strike="noStrike" dirty="0">
                          <a:effectLst/>
                        </a:rPr>
                        <a:t>AHF</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19,168</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17,263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12,156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70%</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10,442</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87%</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1393653132"/>
                  </a:ext>
                </a:extLst>
              </a:tr>
              <a:tr h="268778">
                <a:tc>
                  <a:txBody>
                    <a:bodyPr/>
                    <a:lstStyle/>
                    <a:p>
                      <a:pPr algn="l" fontAlgn="b"/>
                      <a:r>
                        <a:rPr lang="en-US" sz="1600" b="1" u="none" strike="noStrike" dirty="0">
                          <a:effectLst/>
                        </a:rPr>
                        <a:t>IHVN_GF-N-THRIP</a:t>
                      </a:r>
                      <a:endParaRPr lang="en-US" sz="1600" b="1"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43,949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42,202</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96%</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26,389</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a:effectLst/>
                        </a:rPr>
                        <a:t>63%</a:t>
                      </a:r>
                      <a:endParaRPr lang="en-US" sz="1600" b="0" i="0" u="none" strike="noStrike">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22,134</a:t>
                      </a:r>
                      <a:endParaRPr lang="en-US" sz="1600" b="0" i="0" u="none" strike="noStrike" dirty="0">
                        <a:solidFill>
                          <a:srgbClr val="000000"/>
                        </a:solidFill>
                        <a:effectLst/>
                        <a:latin typeface="Calibri" panose="020F0502020204030204" pitchFamily="34" charset="0"/>
                      </a:endParaRPr>
                    </a:p>
                  </a:txBody>
                  <a:tcPr marL="4520" marR="4520" marT="4520" marB="0" anchor="b"/>
                </a:tc>
                <a:tc>
                  <a:txBody>
                    <a:bodyPr/>
                    <a:lstStyle/>
                    <a:p>
                      <a:pPr algn="r" fontAlgn="b"/>
                      <a:r>
                        <a:rPr lang="en-US" sz="1600" u="none" strike="noStrike" dirty="0">
                          <a:effectLst/>
                        </a:rPr>
                        <a:t>84%</a:t>
                      </a:r>
                      <a:endParaRPr lang="en-US" sz="1600" b="0" i="0" u="none" strike="noStrike" dirty="0">
                        <a:solidFill>
                          <a:srgbClr val="000000"/>
                        </a:solidFill>
                        <a:effectLst/>
                        <a:latin typeface="Calibri" panose="020F0502020204030204" pitchFamily="34" charset="0"/>
                      </a:endParaRPr>
                    </a:p>
                  </a:txBody>
                  <a:tcPr marL="4520" marR="4520" marT="4520" marB="0" anchor="b">
                    <a:solidFill>
                      <a:srgbClr val="FF0000"/>
                    </a:solidFill>
                  </a:tcPr>
                </a:tc>
                <a:extLst>
                  <a:ext uri="{0D108BD9-81ED-4DB2-BD59-A6C34878D82A}">
                    <a16:rowId xmlns:a16="http://schemas.microsoft.com/office/drawing/2014/main" val="1546265759"/>
                  </a:ext>
                </a:extLst>
              </a:tr>
            </a:tbl>
          </a:graphicData>
        </a:graphic>
      </p:graphicFrame>
    </p:spTree>
    <p:extLst>
      <p:ext uri="{BB962C8B-B14F-4D97-AF65-F5344CB8AC3E}">
        <p14:creationId xmlns:p14="http://schemas.microsoft.com/office/powerpoint/2010/main" val="2709266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FEE09B-C1E9-01F4-19F8-A8028CBD31CF}"/>
              </a:ext>
            </a:extLst>
          </p:cNvPr>
          <p:cNvSpPr txBox="1"/>
          <p:nvPr/>
        </p:nvSpPr>
        <p:spPr>
          <a:xfrm>
            <a:off x="1722664" y="1720840"/>
            <a:ext cx="8746671" cy="34163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Patient Identity Management</a:t>
            </a:r>
            <a:r>
              <a:rPr lang="en-US" sz="7200" b="1" dirty="0">
                <a:solidFill>
                  <a:srgbClr val="FFFFFF"/>
                </a:solidFill>
                <a:latin typeface="Abadi" panose="020B0604020104020204" pitchFamily="34" charset="0"/>
              </a:rPr>
              <a:t> System (PIMS)</a:t>
            </a:r>
            <a:endPar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endParaRPr>
          </a:p>
        </p:txBody>
      </p:sp>
    </p:spTree>
    <p:extLst>
      <p:ext uri="{BB962C8B-B14F-4D97-AF65-F5344CB8AC3E}">
        <p14:creationId xmlns:p14="http://schemas.microsoft.com/office/powerpoint/2010/main" val="3184909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5" name="Rectangle 207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frican countries embracing biometrics, digital IDs | Africa Renewal">
            <a:extLst>
              <a:ext uri="{FF2B5EF4-FFF2-40B4-BE49-F238E27FC236}">
                <a16:creationId xmlns:a16="http://schemas.microsoft.com/office/drawing/2014/main" id="{BF794DED-91E4-E95E-A92F-AB26E5B587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5597" b="9092"/>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76" name="Rectangle 2075">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E9BF2C1-9ECF-938E-9B71-FAD87D36B817}"/>
              </a:ext>
            </a:extLst>
          </p:cNvPr>
          <p:cNvSpPr>
            <a:spLocks noGrp="1"/>
          </p:cNvSpPr>
          <p:nvPr>
            <p:ph type="title"/>
          </p:nvPr>
        </p:nvSpPr>
        <p:spPr>
          <a:xfrm>
            <a:off x="1179194" y="411263"/>
            <a:ext cx="4688587" cy="1620954"/>
          </a:xfrm>
        </p:spPr>
        <p:txBody>
          <a:bodyPr vert="horz" lIns="91440" tIns="45720" rIns="91440" bIns="45720" rtlCol="0" anchor="b">
            <a:normAutofit fontScale="90000"/>
          </a:bodyPr>
          <a:lstStyle/>
          <a:p>
            <a:pPr>
              <a:lnSpc>
                <a:spcPct val="90000"/>
              </a:lnSpc>
            </a:pPr>
            <a:r>
              <a:rPr lang="en-US" sz="4000" dirty="0">
                <a:solidFill>
                  <a:schemeClr val="tx1"/>
                </a:solidFill>
                <a:latin typeface="+mj-lt"/>
              </a:rPr>
              <a:t>Development of Patient Identity Management System (PIMS) </a:t>
            </a:r>
          </a:p>
        </p:txBody>
      </p:sp>
      <p:sp>
        <p:nvSpPr>
          <p:cNvPr id="2077" name="Rectangle 20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78" name="Rectangle 207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BF265BDC-ACA3-E8A5-65AD-878C726B939E}"/>
              </a:ext>
            </a:extLst>
          </p:cNvPr>
          <p:cNvSpPr>
            <a:spLocks noGrp="1"/>
          </p:cNvSpPr>
          <p:nvPr>
            <p:ph type="body" idx="11"/>
          </p:nvPr>
        </p:nvSpPr>
        <p:spPr>
          <a:xfrm>
            <a:off x="0" y="2461767"/>
            <a:ext cx="6566263" cy="4286940"/>
          </a:xfrm>
        </p:spPr>
        <p:txBody>
          <a:bodyPr vert="horz" lIns="91440" tIns="45720" rIns="91440" bIns="45720" rtlCol="0" anchor="t">
            <a:normAutofit/>
          </a:bodyPr>
          <a:lstStyle/>
          <a:p>
            <a:pPr marL="342900" indent="-228600">
              <a:buFont typeface="Arial" panose="020B0604020202020204" pitchFamily="34" charset="0"/>
              <a:buChar char="•"/>
            </a:pPr>
            <a:r>
              <a:rPr lang="en-US" sz="1600" dirty="0"/>
              <a:t>In November 2022, PHIS3 commenced the requirement gathering to develop PIMS, an advanced extension of our Client Registry System. </a:t>
            </a:r>
          </a:p>
          <a:p>
            <a:pPr marL="342900" indent="-228600">
              <a:buFont typeface="Arial" panose="020B0604020202020204" pitchFamily="34" charset="0"/>
              <a:buChar char="•"/>
            </a:pPr>
            <a:r>
              <a:rPr lang="en-US" sz="1600" dirty="0"/>
              <a:t>By early 2023, we began collaborating with the CDC TAP consortium partners, notably Jembi Health Systems, leveraging their expertise with the </a:t>
            </a:r>
            <a:r>
              <a:rPr lang="en-US" sz="1600" dirty="0" err="1"/>
              <a:t>JEMPi</a:t>
            </a:r>
            <a:r>
              <a:rPr lang="en-US" sz="1600" dirty="0"/>
              <a:t> platform.</a:t>
            </a:r>
          </a:p>
          <a:p>
            <a:pPr marL="342900" indent="-228600">
              <a:buFont typeface="Arial" panose="020B0604020202020204" pitchFamily="34" charset="0"/>
              <a:buChar char="•"/>
            </a:pPr>
            <a:r>
              <a:rPr lang="en-US" sz="1600" dirty="0"/>
              <a:t>PHIS3 successfully built the Patient Identity Management System with the primary goal of identifying patients at registration points to prevent double registration. </a:t>
            </a:r>
          </a:p>
          <a:p>
            <a:pPr marL="342900" indent="-228600">
              <a:buFont typeface="Arial" panose="020B0604020202020204" pitchFamily="34" charset="0"/>
              <a:buChar char="•"/>
            </a:pPr>
            <a:r>
              <a:rPr lang="en-US" sz="1600" dirty="0"/>
              <a:t>The system now allows patients to access services at their preferred hospitals, with records seamlessly uploaded to the National Data Repository (NDR) linking their unique IDs to biometric fingerprints.</a:t>
            </a:r>
          </a:p>
          <a:p>
            <a:pPr marL="342900" indent="-228600">
              <a:buFont typeface="Arial" panose="020B0604020202020204" pitchFamily="34" charset="0"/>
              <a:buChar char="•"/>
            </a:pPr>
            <a:r>
              <a:rPr lang="en-US" sz="1600" dirty="0"/>
              <a:t>The system was tested in selected hospitals across various cities in Nigeria, yielding excellent results. </a:t>
            </a:r>
          </a:p>
          <a:p>
            <a:pPr marL="342900" indent="-228600">
              <a:buFont typeface="Arial" panose="020B0604020202020204" pitchFamily="34" charset="0"/>
              <a:buChar char="•"/>
            </a:pPr>
            <a:r>
              <a:rPr lang="en-US" sz="1600" dirty="0"/>
              <a:t>We conducted several stakeholder engagement meetings to sensitize Ministry of Health and implementing partners on the use, functions, and capabilities of PIMS.</a:t>
            </a:r>
          </a:p>
        </p:txBody>
      </p:sp>
    </p:spTree>
    <p:extLst>
      <p:ext uri="{BB962C8B-B14F-4D97-AF65-F5344CB8AC3E}">
        <p14:creationId xmlns:p14="http://schemas.microsoft.com/office/powerpoint/2010/main" val="1175765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Enhancing Public Health outcomes in the National HIV/AIDS Program using the  Patient Identity Management Systems (PIMS) - Phis3project">
            <a:extLst>
              <a:ext uri="{FF2B5EF4-FFF2-40B4-BE49-F238E27FC236}">
                <a16:creationId xmlns:a16="http://schemas.microsoft.com/office/drawing/2014/main" id="{FB98A523-EDBE-7166-EA25-B6353E0E87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884" r="-1"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E9BF2C1-9ECF-938E-9B71-FAD87D36B817}"/>
              </a:ext>
            </a:extLst>
          </p:cNvPr>
          <p:cNvSpPr>
            <a:spLocks noGrp="1"/>
          </p:cNvSpPr>
          <p:nvPr>
            <p:ph type="title"/>
          </p:nvPr>
        </p:nvSpPr>
        <p:spPr>
          <a:xfrm>
            <a:off x="280850" y="216992"/>
            <a:ext cx="4751830" cy="1001486"/>
          </a:xfrm>
        </p:spPr>
        <p:txBody>
          <a:bodyPr vert="horz" lIns="91440" tIns="45720" rIns="91440" bIns="45720" rtlCol="0" anchor="ctr">
            <a:normAutofit/>
          </a:bodyPr>
          <a:lstStyle/>
          <a:p>
            <a:pPr>
              <a:lnSpc>
                <a:spcPct val="90000"/>
              </a:lnSpc>
            </a:pPr>
            <a:r>
              <a:rPr lang="en-US" sz="4000" dirty="0">
                <a:solidFill>
                  <a:schemeClr val="tx1"/>
                </a:solidFill>
                <a:latin typeface="+mj-lt"/>
              </a:rPr>
              <a:t>PIMS Current Status</a:t>
            </a:r>
          </a:p>
        </p:txBody>
      </p:sp>
      <p:sp>
        <p:nvSpPr>
          <p:cNvPr id="6" name="Text Placeholder 5">
            <a:extLst>
              <a:ext uri="{FF2B5EF4-FFF2-40B4-BE49-F238E27FC236}">
                <a16:creationId xmlns:a16="http://schemas.microsoft.com/office/drawing/2014/main" id="{BF265BDC-ACA3-E8A5-65AD-878C726B939E}"/>
              </a:ext>
            </a:extLst>
          </p:cNvPr>
          <p:cNvSpPr>
            <a:spLocks noGrp="1"/>
          </p:cNvSpPr>
          <p:nvPr>
            <p:ph type="body" idx="11"/>
          </p:nvPr>
        </p:nvSpPr>
        <p:spPr>
          <a:xfrm>
            <a:off x="280850" y="1435461"/>
            <a:ext cx="5031377" cy="5205548"/>
          </a:xfrm>
        </p:spPr>
        <p:txBody>
          <a:bodyPr vert="horz" lIns="91440" tIns="45720" rIns="91440" bIns="45720" rtlCol="0">
            <a:normAutofit lnSpcReduction="10000"/>
          </a:bodyPr>
          <a:lstStyle/>
          <a:p>
            <a:r>
              <a:rPr lang="en-US" sz="1800" b="1" dirty="0"/>
              <a:t>Current Status</a:t>
            </a:r>
          </a:p>
          <a:p>
            <a:pPr marL="342900" indent="-228600">
              <a:buFont typeface="Arial" panose="020B0604020202020204" pitchFamily="34" charset="0"/>
              <a:buChar char="•"/>
            </a:pPr>
            <a:r>
              <a:rPr lang="en-US" sz="1800" dirty="0"/>
              <a:t>Continue to optimize the PIMS for optimal performance.</a:t>
            </a:r>
          </a:p>
          <a:p>
            <a:pPr marL="342900" indent="-228600">
              <a:buFont typeface="Arial" panose="020B0604020202020204" pitchFamily="34" charset="0"/>
              <a:buChar char="•"/>
            </a:pPr>
            <a:r>
              <a:rPr lang="en-US" sz="1800" dirty="0"/>
              <a:t>Currently pilot testing the system with stakeholders.</a:t>
            </a:r>
          </a:p>
          <a:p>
            <a:pPr marL="342900" indent="-228600">
              <a:buFont typeface="Arial" panose="020B0604020202020204" pitchFamily="34" charset="0"/>
              <a:buChar char="•"/>
            </a:pPr>
            <a:r>
              <a:rPr lang="en-US" sz="1800" dirty="0"/>
              <a:t>The Ministry of Health plans to integrate PIMS with the National Identity Numbers (NIN) developed by the National Identity Management Commission (NIMC).</a:t>
            </a:r>
          </a:p>
          <a:p>
            <a:pPr marL="342900" indent="-228600">
              <a:buFont typeface="Arial" panose="020B0604020202020204" pitchFamily="34" charset="0"/>
              <a:buChar char="•"/>
            </a:pPr>
            <a:r>
              <a:rPr lang="en-US" sz="1800" dirty="0"/>
              <a:t>PHIS3 is working with the Ministry to obtain access to APIs for seamless integration with the National ID system.</a:t>
            </a:r>
          </a:p>
          <a:p>
            <a:pPr marL="342900" indent="-228600">
              <a:buFont typeface="Arial" panose="020B0604020202020204" pitchFamily="34" charset="0"/>
              <a:buChar char="•"/>
            </a:pPr>
            <a:r>
              <a:rPr lang="en-US" sz="1800" dirty="0"/>
              <a:t>All local Electronic Medical Records (EMRs) are connected to the PIMS platform.</a:t>
            </a:r>
          </a:p>
          <a:p>
            <a:pPr indent="-228600">
              <a:buFont typeface="Arial" panose="020B0604020202020204" pitchFamily="34" charset="0"/>
              <a:buChar char="•"/>
            </a:pPr>
            <a:endParaRPr lang="en-US" sz="1800" b="1" dirty="0"/>
          </a:p>
          <a:p>
            <a:r>
              <a:rPr lang="en-US" sz="1800" b="1" dirty="0"/>
              <a:t>Next Steps</a:t>
            </a:r>
          </a:p>
          <a:p>
            <a:pPr marL="342900" indent="-228600">
              <a:buFont typeface="Arial" panose="020B0604020202020204" pitchFamily="34" charset="0"/>
              <a:buChar char="•"/>
            </a:pPr>
            <a:r>
              <a:rPr lang="en-US" sz="1800" dirty="0"/>
              <a:t>Phase rollout of the PIMS after successful linking with the NIN system.</a:t>
            </a:r>
          </a:p>
        </p:txBody>
      </p:sp>
    </p:spTree>
    <p:extLst>
      <p:ext uri="{BB962C8B-B14F-4D97-AF65-F5344CB8AC3E}">
        <p14:creationId xmlns:p14="http://schemas.microsoft.com/office/powerpoint/2010/main" val="2119310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2C00BB-5E48-5F56-0379-829BE17AFD90}"/>
              </a:ext>
            </a:extLst>
          </p:cNvPr>
          <p:cNvPicPr>
            <a:picLocks noChangeAspect="1"/>
          </p:cNvPicPr>
          <p:nvPr/>
        </p:nvPicPr>
        <p:blipFill>
          <a:blip r:embed="rId2"/>
          <a:stretch>
            <a:fillRect/>
          </a:stretch>
        </p:blipFill>
        <p:spPr>
          <a:xfrm>
            <a:off x="840294" y="369883"/>
            <a:ext cx="10511411" cy="5564777"/>
          </a:xfrm>
          <a:prstGeom prst="rect">
            <a:avLst/>
          </a:prstGeom>
        </p:spPr>
      </p:pic>
      <p:sp>
        <p:nvSpPr>
          <p:cNvPr id="4" name="Oval 3">
            <a:extLst>
              <a:ext uri="{FF2B5EF4-FFF2-40B4-BE49-F238E27FC236}">
                <a16:creationId xmlns:a16="http://schemas.microsoft.com/office/drawing/2014/main" id="{B5755DDA-93C3-435A-45C8-0DB3BB6F8A5F}"/>
              </a:ext>
            </a:extLst>
          </p:cNvPr>
          <p:cNvSpPr/>
          <p:nvPr/>
        </p:nvSpPr>
        <p:spPr>
          <a:xfrm>
            <a:off x="7833039" y="2598818"/>
            <a:ext cx="562023" cy="553453"/>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BEC073C-3946-57A6-6B91-7F457A997762}"/>
              </a:ext>
            </a:extLst>
          </p:cNvPr>
          <p:cNvSpPr/>
          <p:nvPr/>
        </p:nvSpPr>
        <p:spPr>
          <a:xfrm>
            <a:off x="4414927" y="4963431"/>
            <a:ext cx="562023" cy="553453"/>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603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FEE09B-C1E9-01F4-19F8-A8028CBD31CF}"/>
              </a:ext>
            </a:extLst>
          </p:cNvPr>
          <p:cNvSpPr txBox="1"/>
          <p:nvPr/>
        </p:nvSpPr>
        <p:spPr>
          <a:xfrm>
            <a:off x="1722664" y="539825"/>
            <a:ext cx="8746671" cy="45243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PHIS3 / TAP </a:t>
            </a:r>
            <a:b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b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Patient Identity Management</a:t>
            </a:r>
            <a:b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b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Efforts</a:t>
            </a:r>
          </a:p>
        </p:txBody>
      </p:sp>
      <p:pic>
        <p:nvPicPr>
          <p:cNvPr id="2" name="Picture 1" descr="A blue and black logo&#10;&#10;Description automatically generated">
            <a:extLst>
              <a:ext uri="{FF2B5EF4-FFF2-40B4-BE49-F238E27FC236}">
                <a16:creationId xmlns:a16="http://schemas.microsoft.com/office/drawing/2014/main" id="{E236D848-5BBE-90D4-C12F-E0BC8A3B71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0654" y="5064140"/>
            <a:ext cx="710689" cy="718674"/>
          </a:xfrm>
          <a:prstGeom prst="rect">
            <a:avLst/>
          </a:prstGeom>
        </p:spPr>
      </p:pic>
    </p:spTree>
    <p:extLst>
      <p:ext uri="{BB962C8B-B14F-4D97-AF65-F5344CB8AC3E}">
        <p14:creationId xmlns:p14="http://schemas.microsoft.com/office/powerpoint/2010/main" val="744855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43"/>
          <p:cNvSpPr txBox="1">
            <a:spLocks noGrp="1"/>
          </p:cNvSpPr>
          <p:nvPr>
            <p:ph type="title" idx="4294967295"/>
          </p:nvPr>
        </p:nvSpPr>
        <p:spPr>
          <a:xfrm>
            <a:off x="583474" y="166688"/>
            <a:ext cx="9932126" cy="1325562"/>
          </a:xfrm>
          <a:prstGeom prst="rect">
            <a:avLst/>
          </a:prstGeom>
          <a:noFill/>
          <a:ln>
            <a:noFill/>
          </a:ln>
        </p:spPr>
        <p:txBody>
          <a:bodyPr spcFirstLastPara="1" wrap="square" lIns="91433" tIns="45700" rIns="91433" bIns="45700" anchor="ctr" anchorCtr="0">
            <a:normAutofit/>
          </a:bodyPr>
          <a:lstStyle/>
          <a:p>
            <a:pPr>
              <a:buSzPts val="3300"/>
            </a:pPr>
            <a:r>
              <a:rPr lang="en" sz="4400" b="0" dirty="0">
                <a:latin typeface="Arial"/>
                <a:ea typeface="Arial"/>
                <a:cs typeface="Arial"/>
                <a:sym typeface="Arial"/>
              </a:rPr>
              <a:t>Goals</a:t>
            </a:r>
            <a:endParaRPr dirty="0">
              <a:latin typeface="Arial"/>
              <a:ea typeface="Arial"/>
              <a:cs typeface="Arial"/>
              <a:sym typeface="Arial"/>
            </a:endParaRPr>
          </a:p>
        </p:txBody>
      </p:sp>
      <p:sp>
        <p:nvSpPr>
          <p:cNvPr id="515" name="Google Shape;515;p43"/>
          <p:cNvSpPr/>
          <p:nvPr/>
        </p:nvSpPr>
        <p:spPr>
          <a:xfrm rot="10800000" flipH="1">
            <a:off x="6093233" y="1492399"/>
            <a:ext cx="4494800" cy="4145200"/>
          </a:xfrm>
          <a:prstGeom prst="round2DiagRect">
            <a:avLst>
              <a:gd name="adj1" fmla="val 0"/>
              <a:gd name="adj2" fmla="val 17764"/>
            </a:avLst>
          </a:prstGeom>
          <a:solidFill>
            <a:srgbClr val="334A56"/>
          </a:solidFill>
          <a:ln>
            <a:noFill/>
          </a:ln>
        </p:spPr>
        <p:txBody>
          <a:bodyPr spcFirstLastPara="1" wrap="square" lIns="121900" tIns="121900" rIns="121900" bIns="121900" anchor="ctr" anchorCtr="0">
            <a:noAutofit/>
          </a:bodyPr>
          <a:lstStyle/>
          <a:p>
            <a:endParaRPr sz="2400"/>
          </a:p>
        </p:txBody>
      </p:sp>
      <p:sp>
        <p:nvSpPr>
          <p:cNvPr id="516" name="Google Shape;516;p43"/>
          <p:cNvSpPr txBox="1"/>
          <p:nvPr/>
        </p:nvSpPr>
        <p:spPr>
          <a:xfrm>
            <a:off x="6404900" y="1716700"/>
            <a:ext cx="3991200" cy="1062800"/>
          </a:xfrm>
          <a:prstGeom prst="rect">
            <a:avLst/>
          </a:prstGeom>
          <a:solidFill>
            <a:srgbClr val="334A56"/>
          </a:solidFill>
          <a:ln>
            <a:noFill/>
          </a:ln>
        </p:spPr>
        <p:txBody>
          <a:bodyPr spcFirstLastPara="1" wrap="square" lIns="121900" tIns="121900" rIns="121900" bIns="121900" anchor="t" anchorCtr="0">
            <a:noAutofit/>
          </a:bodyPr>
          <a:lstStyle/>
          <a:p>
            <a:r>
              <a:rPr lang="en" sz="2133" b="1">
                <a:solidFill>
                  <a:srgbClr val="FFFFFF"/>
                </a:solidFill>
                <a:latin typeface="Roboto"/>
                <a:ea typeface="Roboto"/>
                <a:cs typeface="Roboto"/>
                <a:sym typeface="Roboto"/>
              </a:rPr>
              <a:t>Proposed Methods:</a:t>
            </a:r>
            <a:endParaRPr sz="2133" b="1">
              <a:solidFill>
                <a:srgbClr val="FFFFFF"/>
              </a:solidFill>
              <a:latin typeface="Roboto"/>
              <a:ea typeface="Roboto"/>
              <a:cs typeface="Roboto"/>
              <a:sym typeface="Roboto"/>
            </a:endParaRPr>
          </a:p>
          <a:p>
            <a:endParaRPr sz="933" b="1">
              <a:solidFill>
                <a:srgbClr val="FFFFFF"/>
              </a:solidFill>
              <a:latin typeface="Roboto"/>
              <a:ea typeface="Roboto"/>
              <a:cs typeface="Roboto"/>
              <a:sym typeface="Roboto"/>
            </a:endParaRPr>
          </a:p>
          <a:p>
            <a:pPr marL="609585" indent="-440256">
              <a:buClr>
                <a:srgbClr val="FFFFFF"/>
              </a:buClr>
              <a:buSzPts val="1600"/>
              <a:buFont typeface="Roboto"/>
              <a:buChar char="●"/>
            </a:pPr>
            <a:r>
              <a:rPr lang="en" sz="2133" b="1">
                <a:solidFill>
                  <a:srgbClr val="FFFFFF"/>
                </a:solidFill>
                <a:latin typeface="Roboto"/>
                <a:ea typeface="Roboto"/>
                <a:cs typeface="Roboto"/>
                <a:sym typeface="Roboto"/>
              </a:rPr>
              <a:t>Add secure/encrypted national ID and demographic data to matching process</a:t>
            </a:r>
            <a:endParaRPr sz="2133" b="1">
              <a:solidFill>
                <a:srgbClr val="FFFFFF"/>
              </a:solidFill>
              <a:latin typeface="Roboto"/>
              <a:ea typeface="Roboto"/>
              <a:cs typeface="Roboto"/>
              <a:sym typeface="Roboto"/>
            </a:endParaRPr>
          </a:p>
          <a:p>
            <a:pPr marL="609585" indent="-440256">
              <a:buClr>
                <a:srgbClr val="FFFFFF"/>
              </a:buClr>
              <a:buSzPts val="1600"/>
              <a:buFont typeface="Roboto"/>
              <a:buChar char="●"/>
            </a:pPr>
            <a:r>
              <a:rPr lang="en" sz="2133" b="1">
                <a:solidFill>
                  <a:srgbClr val="FFFFFF"/>
                </a:solidFill>
                <a:latin typeface="Roboto"/>
                <a:ea typeface="Roboto"/>
                <a:cs typeface="Roboto"/>
                <a:sym typeface="Roboto"/>
              </a:rPr>
              <a:t>Use encrypted tokens (PPRL) </a:t>
            </a:r>
            <a:endParaRPr sz="2133" b="1">
              <a:solidFill>
                <a:srgbClr val="FFFFFF"/>
              </a:solidFill>
              <a:latin typeface="Roboto"/>
              <a:ea typeface="Roboto"/>
              <a:cs typeface="Roboto"/>
              <a:sym typeface="Roboto"/>
            </a:endParaRPr>
          </a:p>
          <a:p>
            <a:pPr marL="609585" indent="-440256">
              <a:buClr>
                <a:srgbClr val="FFFFFF"/>
              </a:buClr>
              <a:buSzPts val="1600"/>
              <a:buFont typeface="Roboto"/>
              <a:buChar char="●"/>
            </a:pPr>
            <a:r>
              <a:rPr lang="en" sz="2133" b="1">
                <a:solidFill>
                  <a:srgbClr val="FFFFFF"/>
                </a:solidFill>
                <a:latin typeface="Roboto"/>
                <a:ea typeface="Roboto"/>
                <a:cs typeface="Roboto"/>
                <a:sym typeface="Roboto"/>
              </a:rPr>
              <a:t>Establish a framework for measuring accuracy </a:t>
            </a:r>
            <a:endParaRPr sz="2133">
              <a:solidFill>
                <a:srgbClr val="FFFFFF"/>
              </a:solidFill>
              <a:latin typeface="Roboto"/>
              <a:ea typeface="Roboto"/>
              <a:cs typeface="Roboto"/>
              <a:sym typeface="Roboto"/>
            </a:endParaRPr>
          </a:p>
        </p:txBody>
      </p:sp>
      <p:sp>
        <p:nvSpPr>
          <p:cNvPr id="517" name="Google Shape;517;p43"/>
          <p:cNvSpPr/>
          <p:nvPr/>
        </p:nvSpPr>
        <p:spPr>
          <a:xfrm>
            <a:off x="1604133" y="1492232"/>
            <a:ext cx="4494800" cy="4145200"/>
          </a:xfrm>
          <a:prstGeom prst="round2DiagRect">
            <a:avLst>
              <a:gd name="adj1" fmla="val 0"/>
              <a:gd name="adj2" fmla="val 17764"/>
            </a:avLst>
          </a:prstGeom>
          <a:solidFill>
            <a:srgbClr val="33728D"/>
          </a:solidFill>
          <a:ln>
            <a:noFill/>
          </a:ln>
        </p:spPr>
        <p:txBody>
          <a:bodyPr spcFirstLastPara="1" wrap="square" lIns="121900" tIns="121900" rIns="121900" bIns="121900" anchor="ctr" anchorCtr="0">
            <a:noAutofit/>
          </a:bodyPr>
          <a:lstStyle/>
          <a:p>
            <a:endParaRPr sz="2400"/>
          </a:p>
        </p:txBody>
      </p:sp>
      <p:sp>
        <p:nvSpPr>
          <p:cNvPr id="518" name="Google Shape;518;p43"/>
          <p:cNvSpPr txBox="1"/>
          <p:nvPr/>
        </p:nvSpPr>
        <p:spPr>
          <a:xfrm>
            <a:off x="1866500" y="1716700"/>
            <a:ext cx="3936800" cy="2870400"/>
          </a:xfrm>
          <a:prstGeom prst="rect">
            <a:avLst/>
          </a:prstGeom>
          <a:solidFill>
            <a:srgbClr val="33728D"/>
          </a:solidFill>
          <a:ln>
            <a:noFill/>
          </a:ln>
        </p:spPr>
        <p:txBody>
          <a:bodyPr spcFirstLastPara="1" wrap="square" lIns="121900" tIns="121900" rIns="121900" bIns="121900" anchor="t" anchorCtr="0">
            <a:noAutofit/>
          </a:bodyPr>
          <a:lstStyle/>
          <a:p>
            <a:r>
              <a:rPr lang="en" sz="2133" b="1">
                <a:solidFill>
                  <a:srgbClr val="FFFFFF"/>
                </a:solidFill>
                <a:latin typeface="Roboto"/>
                <a:ea typeface="Roboto"/>
                <a:cs typeface="Roboto"/>
                <a:sym typeface="Roboto"/>
              </a:rPr>
              <a:t>Goals:</a:t>
            </a:r>
            <a:endParaRPr sz="2133" b="1">
              <a:solidFill>
                <a:srgbClr val="FFFFFF"/>
              </a:solidFill>
              <a:latin typeface="Roboto"/>
              <a:ea typeface="Roboto"/>
              <a:cs typeface="Roboto"/>
              <a:sym typeface="Roboto"/>
            </a:endParaRPr>
          </a:p>
          <a:p>
            <a:endParaRPr sz="933" b="1">
              <a:solidFill>
                <a:srgbClr val="FFFFFF"/>
              </a:solidFill>
              <a:latin typeface="Roboto"/>
              <a:ea typeface="Roboto"/>
              <a:cs typeface="Roboto"/>
              <a:sym typeface="Roboto"/>
            </a:endParaRPr>
          </a:p>
          <a:p>
            <a:pPr marL="609585" indent="-440256">
              <a:buClr>
                <a:srgbClr val="FFFFFF"/>
              </a:buClr>
              <a:buSzPts val="1600"/>
              <a:buFont typeface="Roboto"/>
              <a:buChar char="●"/>
            </a:pPr>
            <a:r>
              <a:rPr lang="en" sz="2133" b="1">
                <a:solidFill>
                  <a:srgbClr val="FFFFFF"/>
                </a:solidFill>
                <a:latin typeface="Roboto"/>
                <a:ea typeface="Roboto"/>
                <a:cs typeface="Roboto"/>
                <a:sym typeface="Roboto"/>
              </a:rPr>
              <a:t>Improve identity management capabilities to augment matching in an expanding population in a sustainable and scalable way</a:t>
            </a:r>
            <a:endParaRPr sz="2133" b="1">
              <a:solidFill>
                <a:srgbClr val="FFFFFF"/>
              </a:solidFill>
              <a:latin typeface="Roboto"/>
              <a:ea typeface="Roboto"/>
              <a:cs typeface="Roboto"/>
              <a:sym typeface="Roboto"/>
            </a:endParaRPr>
          </a:p>
          <a:p>
            <a:endParaRPr sz="2133" b="1">
              <a:solidFill>
                <a:srgbClr val="FFFFFF"/>
              </a:solidFill>
              <a:latin typeface="Roboto"/>
              <a:ea typeface="Roboto"/>
              <a:cs typeface="Roboto"/>
              <a:sym typeface="Roboto"/>
            </a:endParaRPr>
          </a:p>
        </p:txBody>
      </p:sp>
      <p:grpSp>
        <p:nvGrpSpPr>
          <p:cNvPr id="519" name="Google Shape;519;p43"/>
          <p:cNvGrpSpPr/>
          <p:nvPr/>
        </p:nvGrpSpPr>
        <p:grpSpPr>
          <a:xfrm>
            <a:off x="5803109" y="3081151"/>
            <a:ext cx="601799" cy="601799"/>
            <a:chOff x="3157188" y="909150"/>
            <a:chExt cx="470400" cy="470400"/>
          </a:xfrm>
        </p:grpSpPr>
        <p:sp>
          <p:nvSpPr>
            <p:cNvPr id="520" name="Google Shape;520;p43"/>
            <p:cNvSpPr/>
            <p:nvPr/>
          </p:nvSpPr>
          <p:spPr>
            <a:xfrm>
              <a:off x="3157188" y="909150"/>
              <a:ext cx="470400" cy="470400"/>
            </a:xfrm>
            <a:prstGeom prst="ellipse">
              <a:avLst/>
            </a:prstGeom>
            <a:solidFill>
              <a:schemeClr val="lt1"/>
            </a:solidFill>
            <a:ln>
              <a:noFill/>
            </a:ln>
          </p:spPr>
          <p:txBody>
            <a:bodyPr spcFirstLastPara="1" wrap="square" lIns="121900" tIns="121900" rIns="121900" bIns="121900" anchor="ctr" anchorCtr="0">
              <a:noAutofit/>
            </a:bodyPr>
            <a:lstStyle/>
            <a:p>
              <a:endParaRPr sz="2400"/>
            </a:p>
          </p:txBody>
        </p:sp>
        <p:sp>
          <p:nvSpPr>
            <p:cNvPr id="521" name="Google Shape;521;p43"/>
            <p:cNvSpPr/>
            <p:nvPr/>
          </p:nvSpPr>
          <p:spPr>
            <a:xfrm>
              <a:off x="3243138" y="995100"/>
              <a:ext cx="298500" cy="298500"/>
            </a:xfrm>
            <a:prstGeom prst="mathPlus">
              <a:avLst>
                <a:gd name="adj1" fmla="val 9900"/>
              </a:avLst>
            </a:prstGeom>
            <a:solidFill>
              <a:srgbClr val="073763"/>
            </a:solidFill>
            <a:ln>
              <a:noFill/>
            </a:ln>
          </p:spPr>
          <p:txBody>
            <a:bodyPr spcFirstLastPara="1" wrap="square" lIns="121900" tIns="121900" rIns="121900" bIns="121900" anchor="ctr" anchorCtr="0">
              <a:noAutofit/>
            </a:bodyPr>
            <a:lstStyle/>
            <a:p>
              <a:endParaRPr sz="2400">
                <a:solidFill>
                  <a:srgbClr val="33728D"/>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32A33-B2D5-43BB-A6A1-A1E302346B3C}"/>
              </a:ext>
            </a:extLst>
          </p:cNvPr>
          <p:cNvSpPr>
            <a:spLocks noGrp="1"/>
          </p:cNvSpPr>
          <p:nvPr>
            <p:ph type="title"/>
          </p:nvPr>
        </p:nvSpPr>
        <p:spPr>
          <a:xfrm>
            <a:off x="1858046" y="-36531"/>
            <a:ext cx="7555805" cy="841109"/>
          </a:xfrm>
        </p:spPr>
        <p:txBody>
          <a:bodyPr>
            <a:noAutofit/>
          </a:bodyPr>
          <a:lstStyle/>
          <a:p>
            <a:pPr algn="ctr"/>
            <a:r>
              <a:rPr lang="en-US" sz="4000" b="1" dirty="0"/>
              <a:t>National Biometrics Collaborative</a:t>
            </a:r>
            <a:endParaRPr lang="aa-ET" sz="4000" b="1" dirty="0"/>
          </a:p>
        </p:txBody>
      </p:sp>
      <p:pic>
        <p:nvPicPr>
          <p:cNvPr id="4" name="Picture 3">
            <a:extLst>
              <a:ext uri="{FF2B5EF4-FFF2-40B4-BE49-F238E27FC236}">
                <a16:creationId xmlns:a16="http://schemas.microsoft.com/office/drawing/2014/main" id="{78CBEBF3-182B-4B53-9BD2-939ACFD997AC}"/>
              </a:ext>
            </a:extLst>
          </p:cNvPr>
          <p:cNvPicPr>
            <a:picLocks noChangeAspect="1"/>
          </p:cNvPicPr>
          <p:nvPr/>
        </p:nvPicPr>
        <p:blipFill>
          <a:blip r:embed="rId2"/>
          <a:stretch>
            <a:fillRect/>
          </a:stretch>
        </p:blipFill>
        <p:spPr>
          <a:xfrm>
            <a:off x="11040628" y="71360"/>
            <a:ext cx="701123" cy="625326"/>
          </a:xfrm>
          <a:prstGeom prst="rect">
            <a:avLst/>
          </a:prstGeom>
        </p:spPr>
      </p:pic>
      <p:grpSp>
        <p:nvGrpSpPr>
          <p:cNvPr id="3" name="Group 2">
            <a:extLst>
              <a:ext uri="{FF2B5EF4-FFF2-40B4-BE49-F238E27FC236}">
                <a16:creationId xmlns:a16="http://schemas.microsoft.com/office/drawing/2014/main" id="{017CD51C-1706-B47D-D35F-D90B92B3E1F5}"/>
              </a:ext>
            </a:extLst>
          </p:cNvPr>
          <p:cNvGrpSpPr/>
          <p:nvPr/>
        </p:nvGrpSpPr>
        <p:grpSpPr>
          <a:xfrm>
            <a:off x="433137" y="1318921"/>
            <a:ext cx="11338559" cy="4582434"/>
            <a:chOff x="813438" y="1243608"/>
            <a:chExt cx="9720716" cy="4321101"/>
          </a:xfrm>
        </p:grpSpPr>
        <p:pic>
          <p:nvPicPr>
            <p:cNvPr id="5" name="Picture 4">
              <a:extLst>
                <a:ext uri="{FF2B5EF4-FFF2-40B4-BE49-F238E27FC236}">
                  <a16:creationId xmlns:a16="http://schemas.microsoft.com/office/drawing/2014/main" id="{9C0BEBC2-1F67-1422-49B3-93557EEB93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13839" y="4651874"/>
              <a:ext cx="2326365" cy="912835"/>
            </a:xfrm>
            <a:prstGeom prst="rect">
              <a:avLst/>
            </a:prstGeom>
          </p:spPr>
        </p:pic>
        <p:sp>
          <p:nvSpPr>
            <p:cNvPr id="37" name="TextBox 36">
              <a:extLst>
                <a:ext uri="{FF2B5EF4-FFF2-40B4-BE49-F238E27FC236}">
                  <a16:creationId xmlns:a16="http://schemas.microsoft.com/office/drawing/2014/main" id="{503555D4-43ED-21F5-ED6D-D34A89CD2013}"/>
                </a:ext>
              </a:extLst>
            </p:cNvPr>
            <p:cNvSpPr txBox="1"/>
            <p:nvPr/>
          </p:nvSpPr>
          <p:spPr>
            <a:xfrm>
              <a:off x="813438" y="3158947"/>
              <a:ext cx="2369345" cy="369332"/>
            </a:xfrm>
            <a:prstGeom prst="rect">
              <a:avLst/>
            </a:prstGeom>
            <a:noFill/>
          </p:spPr>
          <p:txBody>
            <a:bodyPr wrap="square" rtlCol="0">
              <a:spAutoFit/>
            </a:bodyPr>
            <a:lstStyle/>
            <a:p>
              <a:pPr algn="ctr"/>
              <a:r>
                <a:rPr lang="en-US" dirty="0"/>
                <a:t>Government of Nigeria</a:t>
              </a:r>
              <a:endParaRPr lang="en-GB" dirty="0"/>
            </a:p>
          </p:txBody>
        </p:sp>
        <p:grpSp>
          <p:nvGrpSpPr>
            <p:cNvPr id="7" name="Group 6">
              <a:extLst>
                <a:ext uri="{FF2B5EF4-FFF2-40B4-BE49-F238E27FC236}">
                  <a16:creationId xmlns:a16="http://schemas.microsoft.com/office/drawing/2014/main" id="{9809430F-4CB4-AD2C-496E-B7D14AF8BC2F}"/>
                </a:ext>
              </a:extLst>
            </p:cNvPr>
            <p:cNvGrpSpPr/>
            <p:nvPr/>
          </p:nvGrpSpPr>
          <p:grpSpPr>
            <a:xfrm>
              <a:off x="3954965" y="1458115"/>
              <a:ext cx="2479020" cy="1972821"/>
              <a:chOff x="3863517" y="1251102"/>
              <a:chExt cx="2479020" cy="1972821"/>
            </a:xfrm>
          </p:grpSpPr>
          <p:sp>
            <p:nvSpPr>
              <p:cNvPr id="29" name="TextBox 28">
                <a:extLst>
                  <a:ext uri="{FF2B5EF4-FFF2-40B4-BE49-F238E27FC236}">
                    <a16:creationId xmlns:a16="http://schemas.microsoft.com/office/drawing/2014/main" id="{017F62CE-5962-EE52-8BB7-AF364D8CA7E7}"/>
                  </a:ext>
                </a:extLst>
              </p:cNvPr>
              <p:cNvSpPr txBox="1"/>
              <p:nvPr/>
            </p:nvSpPr>
            <p:spPr>
              <a:xfrm>
                <a:off x="4227389" y="2824291"/>
                <a:ext cx="2115148" cy="399632"/>
              </a:xfrm>
              <a:prstGeom prst="rect">
                <a:avLst/>
              </a:prstGeom>
              <a:noFill/>
            </p:spPr>
            <p:txBody>
              <a:bodyPr wrap="square" rtlCol="0">
                <a:spAutoFit/>
              </a:bodyPr>
              <a:lstStyle/>
              <a:p>
                <a:pPr algn="ctr"/>
                <a:r>
                  <a:rPr lang="en-US" dirty="0"/>
                  <a:t>Funders</a:t>
                </a:r>
                <a:endParaRPr lang="en-GB" dirty="0"/>
              </a:p>
            </p:txBody>
          </p:sp>
          <p:grpSp>
            <p:nvGrpSpPr>
              <p:cNvPr id="30" name="Group 29">
                <a:extLst>
                  <a:ext uri="{FF2B5EF4-FFF2-40B4-BE49-F238E27FC236}">
                    <a16:creationId xmlns:a16="http://schemas.microsoft.com/office/drawing/2014/main" id="{98697ABC-4051-B6FA-D232-6009C4FE8F2C}"/>
                  </a:ext>
                </a:extLst>
              </p:cNvPr>
              <p:cNvGrpSpPr/>
              <p:nvPr/>
            </p:nvGrpSpPr>
            <p:grpSpPr>
              <a:xfrm>
                <a:off x="3863517" y="1251102"/>
                <a:ext cx="2352405" cy="1433299"/>
                <a:chOff x="4055794" y="1496999"/>
                <a:chExt cx="2352405" cy="1433299"/>
              </a:xfrm>
            </p:grpSpPr>
            <p:pic>
              <p:nvPicPr>
                <p:cNvPr id="31" name="Picture 30">
                  <a:extLst>
                    <a:ext uri="{FF2B5EF4-FFF2-40B4-BE49-F238E27FC236}">
                      <a16:creationId xmlns:a16="http://schemas.microsoft.com/office/drawing/2014/main" id="{A7156227-7C68-C37F-9788-486FA5A54B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55794" y="1496999"/>
                  <a:ext cx="895531" cy="648000"/>
                </a:xfrm>
                <a:prstGeom prst="rect">
                  <a:avLst/>
                </a:prstGeom>
              </p:spPr>
            </p:pic>
            <p:pic>
              <p:nvPicPr>
                <p:cNvPr id="32" name="Picture 31">
                  <a:extLst>
                    <a:ext uri="{FF2B5EF4-FFF2-40B4-BE49-F238E27FC236}">
                      <a16:creationId xmlns:a16="http://schemas.microsoft.com/office/drawing/2014/main" id="{225699F6-54D0-7C99-9910-266BC42A04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35541" y="1496999"/>
                  <a:ext cx="636299" cy="648000"/>
                </a:xfrm>
                <a:prstGeom prst="rect">
                  <a:avLst/>
                </a:prstGeom>
              </p:spPr>
            </p:pic>
            <p:pic>
              <p:nvPicPr>
                <p:cNvPr id="33" name="Picture 32">
                  <a:extLst>
                    <a:ext uri="{FF2B5EF4-FFF2-40B4-BE49-F238E27FC236}">
                      <a16:creationId xmlns:a16="http://schemas.microsoft.com/office/drawing/2014/main" id="{6EB8FF27-2FAF-8FD1-071F-47EB8D420C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36015" y="2214262"/>
                  <a:ext cx="636299" cy="648000"/>
                </a:xfrm>
                <a:prstGeom prst="rect">
                  <a:avLst/>
                </a:prstGeom>
              </p:spPr>
            </p:pic>
            <p:pic>
              <p:nvPicPr>
                <p:cNvPr id="34" name="Picture 33">
                  <a:extLst>
                    <a:ext uri="{FF2B5EF4-FFF2-40B4-BE49-F238E27FC236}">
                      <a16:creationId xmlns:a16="http://schemas.microsoft.com/office/drawing/2014/main" id="{7FC35036-F3B1-7679-8B1A-60CC2CE47C9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42702" y="2282298"/>
                  <a:ext cx="636298" cy="648000"/>
                </a:xfrm>
                <a:prstGeom prst="rect">
                  <a:avLst/>
                </a:prstGeom>
              </p:spPr>
            </p:pic>
            <p:pic>
              <p:nvPicPr>
                <p:cNvPr id="35" name="Picture 34">
                  <a:extLst>
                    <a:ext uri="{FF2B5EF4-FFF2-40B4-BE49-F238E27FC236}">
                      <a16:creationId xmlns:a16="http://schemas.microsoft.com/office/drawing/2014/main" id="{0C55DF7C-575D-9E7C-4CC6-05731B42D33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57306" y="1496999"/>
                  <a:ext cx="650893" cy="648000"/>
                </a:xfrm>
                <a:prstGeom prst="rect">
                  <a:avLst/>
                </a:prstGeom>
              </p:spPr>
            </p:pic>
          </p:grpSp>
        </p:grpSp>
        <p:grpSp>
          <p:nvGrpSpPr>
            <p:cNvPr id="8" name="Group 7">
              <a:extLst>
                <a:ext uri="{FF2B5EF4-FFF2-40B4-BE49-F238E27FC236}">
                  <a16:creationId xmlns:a16="http://schemas.microsoft.com/office/drawing/2014/main" id="{482A5489-D053-FD6D-DBCC-CF4077431054}"/>
                </a:ext>
              </a:extLst>
            </p:cNvPr>
            <p:cNvGrpSpPr/>
            <p:nvPr/>
          </p:nvGrpSpPr>
          <p:grpSpPr>
            <a:xfrm>
              <a:off x="7160406" y="1243608"/>
              <a:ext cx="3373748" cy="2163322"/>
              <a:chOff x="7017531" y="1198552"/>
              <a:chExt cx="3373748" cy="2163322"/>
            </a:xfrm>
          </p:grpSpPr>
          <p:grpSp>
            <p:nvGrpSpPr>
              <p:cNvPr id="15" name="Group 14">
                <a:extLst>
                  <a:ext uri="{FF2B5EF4-FFF2-40B4-BE49-F238E27FC236}">
                    <a16:creationId xmlns:a16="http://schemas.microsoft.com/office/drawing/2014/main" id="{915A933C-919A-32D6-2C7A-9161EA611B32}"/>
                  </a:ext>
                </a:extLst>
              </p:cNvPr>
              <p:cNvGrpSpPr/>
              <p:nvPr/>
            </p:nvGrpSpPr>
            <p:grpSpPr>
              <a:xfrm>
                <a:off x="7017531" y="1198552"/>
                <a:ext cx="3373748" cy="1793990"/>
                <a:chOff x="6850844" y="1082674"/>
                <a:chExt cx="3373748" cy="1793990"/>
              </a:xfrm>
            </p:grpSpPr>
            <p:pic>
              <p:nvPicPr>
                <p:cNvPr id="17" name="Picture 16">
                  <a:extLst>
                    <a:ext uri="{FF2B5EF4-FFF2-40B4-BE49-F238E27FC236}">
                      <a16:creationId xmlns:a16="http://schemas.microsoft.com/office/drawing/2014/main" id="{83D1AB35-9899-E67A-CEBE-936B5BF6E7F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60612" y="1092545"/>
                  <a:ext cx="540000" cy="540000"/>
                </a:xfrm>
                <a:prstGeom prst="rect">
                  <a:avLst/>
                </a:prstGeom>
              </p:spPr>
            </p:pic>
            <p:pic>
              <p:nvPicPr>
                <p:cNvPr id="18" name="Picture 17">
                  <a:extLst>
                    <a:ext uri="{FF2B5EF4-FFF2-40B4-BE49-F238E27FC236}">
                      <a16:creationId xmlns:a16="http://schemas.microsoft.com/office/drawing/2014/main" id="{4823765E-8140-3FFC-88A4-1C1CD646C83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477413" y="1082674"/>
                  <a:ext cx="540000" cy="540000"/>
                </a:xfrm>
                <a:prstGeom prst="rect">
                  <a:avLst/>
                </a:prstGeom>
              </p:spPr>
            </p:pic>
            <p:pic>
              <p:nvPicPr>
                <p:cNvPr id="22" name="Picture 21">
                  <a:extLst>
                    <a:ext uri="{FF2B5EF4-FFF2-40B4-BE49-F238E27FC236}">
                      <a16:creationId xmlns:a16="http://schemas.microsoft.com/office/drawing/2014/main" id="{60D96732-79FD-9ABE-C51E-3670DC9222B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50844" y="1709669"/>
                  <a:ext cx="1371063" cy="540000"/>
                </a:xfrm>
                <a:prstGeom prst="rect">
                  <a:avLst/>
                </a:prstGeom>
              </p:spPr>
            </p:pic>
            <p:pic>
              <p:nvPicPr>
                <p:cNvPr id="23" name="Picture 22">
                  <a:extLst>
                    <a:ext uri="{FF2B5EF4-FFF2-40B4-BE49-F238E27FC236}">
                      <a16:creationId xmlns:a16="http://schemas.microsoft.com/office/drawing/2014/main" id="{9E58B607-A9A2-798D-13BD-E0D7CED854B7}"/>
                    </a:ext>
                  </a:extLst>
                </p:cNvPr>
                <p:cNvPicPr>
                  <a:picLocks/>
                </p:cNvPicPr>
                <p:nvPr/>
              </p:nvPicPr>
              <p:blipFill>
                <a:blip r:embed="rId12" cstate="screen">
                  <a:extLst>
                    <a:ext uri="{28A0092B-C50C-407E-A947-70E740481C1C}">
                      <a14:useLocalDpi xmlns:a14="http://schemas.microsoft.com/office/drawing/2010/main"/>
                    </a:ext>
                  </a:extLst>
                </a:blip>
                <a:stretch>
                  <a:fillRect/>
                </a:stretch>
              </p:blipFill>
              <p:spPr>
                <a:xfrm>
                  <a:off x="9232404" y="2336664"/>
                  <a:ext cx="972000" cy="540000"/>
                </a:xfrm>
                <a:prstGeom prst="rect">
                  <a:avLst/>
                </a:prstGeom>
              </p:spPr>
            </p:pic>
            <p:pic>
              <p:nvPicPr>
                <p:cNvPr id="24" name="Picture 23">
                  <a:extLst>
                    <a:ext uri="{FF2B5EF4-FFF2-40B4-BE49-F238E27FC236}">
                      <a16:creationId xmlns:a16="http://schemas.microsoft.com/office/drawing/2014/main" id="{4D035F3D-AAE5-76FB-F12A-69B60234801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b="12069"/>
                <a:stretch/>
              </p:blipFill>
              <p:spPr>
                <a:xfrm>
                  <a:off x="8378835" y="1715580"/>
                  <a:ext cx="574412" cy="540000"/>
                </a:xfrm>
                <a:prstGeom prst="rect">
                  <a:avLst/>
                </a:prstGeom>
              </p:spPr>
            </p:pic>
            <p:pic>
              <p:nvPicPr>
                <p:cNvPr id="25" name="Picture 24">
                  <a:extLst>
                    <a:ext uri="{FF2B5EF4-FFF2-40B4-BE49-F238E27FC236}">
                      <a16:creationId xmlns:a16="http://schemas.microsoft.com/office/drawing/2014/main" id="{DC866ECB-05CF-B6E3-C27E-9D1B299A37C1}"/>
                    </a:ext>
                  </a:extLst>
                </p:cNvPr>
                <p:cNvPicPr>
                  <a:picLocks/>
                </p:cNvPicPr>
                <p:nvPr/>
              </p:nvPicPr>
              <p:blipFill>
                <a:blip r:embed="rId14" cstate="screen">
                  <a:extLst>
                    <a:ext uri="{28A0092B-C50C-407E-A947-70E740481C1C}">
                      <a14:useLocalDpi xmlns:a14="http://schemas.microsoft.com/office/drawing/2010/main"/>
                    </a:ext>
                  </a:extLst>
                </a:blip>
                <a:stretch>
                  <a:fillRect/>
                </a:stretch>
              </p:blipFill>
              <p:spPr>
                <a:xfrm>
                  <a:off x="6850844" y="2336664"/>
                  <a:ext cx="1008000" cy="540000"/>
                </a:xfrm>
                <a:prstGeom prst="rect">
                  <a:avLst/>
                </a:prstGeom>
              </p:spPr>
            </p:pic>
            <p:pic>
              <p:nvPicPr>
                <p:cNvPr id="26" name="Picture 25">
                  <a:extLst>
                    <a:ext uri="{FF2B5EF4-FFF2-40B4-BE49-F238E27FC236}">
                      <a16:creationId xmlns:a16="http://schemas.microsoft.com/office/drawing/2014/main" id="{B232AAD8-1EA9-78E3-E895-6820BD6E6505}"/>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626978" y="2336664"/>
                  <a:ext cx="540000" cy="540000"/>
                </a:xfrm>
                <a:prstGeom prst="rect">
                  <a:avLst/>
                </a:prstGeom>
              </p:spPr>
            </p:pic>
            <p:pic>
              <p:nvPicPr>
                <p:cNvPr id="27" name="Picture 26">
                  <a:extLst>
                    <a:ext uri="{FF2B5EF4-FFF2-40B4-BE49-F238E27FC236}">
                      <a16:creationId xmlns:a16="http://schemas.microsoft.com/office/drawing/2014/main" id="{DC33D8C0-E47E-5B1D-537A-DCE3CC47F4BA}"/>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088850" y="1709669"/>
                  <a:ext cx="1135742" cy="540000"/>
                </a:xfrm>
                <a:prstGeom prst="rect">
                  <a:avLst/>
                </a:prstGeom>
              </p:spPr>
            </p:pic>
            <p:pic>
              <p:nvPicPr>
                <p:cNvPr id="28" name="Picture 27">
                  <a:extLst>
                    <a:ext uri="{FF2B5EF4-FFF2-40B4-BE49-F238E27FC236}">
                      <a16:creationId xmlns:a16="http://schemas.microsoft.com/office/drawing/2014/main" id="{3A05CDB6-B238-27DD-0D56-7B450509AD2F}"/>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7972911" y="2336664"/>
                  <a:ext cx="540000" cy="540000"/>
                </a:xfrm>
                <a:prstGeom prst="rect">
                  <a:avLst/>
                </a:prstGeom>
              </p:spPr>
            </p:pic>
          </p:grpSp>
          <p:sp>
            <p:nvSpPr>
              <p:cNvPr id="16" name="TextBox 15">
                <a:extLst>
                  <a:ext uri="{FF2B5EF4-FFF2-40B4-BE49-F238E27FC236}">
                    <a16:creationId xmlns:a16="http://schemas.microsoft.com/office/drawing/2014/main" id="{5EA049CB-8478-AE15-8226-4F535CCA9549}"/>
                  </a:ext>
                </a:extLst>
              </p:cNvPr>
              <p:cNvSpPr txBox="1"/>
              <p:nvPr/>
            </p:nvSpPr>
            <p:spPr>
              <a:xfrm>
                <a:off x="7481934" y="2992542"/>
                <a:ext cx="2369345" cy="369332"/>
              </a:xfrm>
              <a:prstGeom prst="rect">
                <a:avLst/>
              </a:prstGeom>
              <a:noFill/>
            </p:spPr>
            <p:txBody>
              <a:bodyPr wrap="square" rtlCol="0">
                <a:spAutoFit/>
              </a:bodyPr>
              <a:lstStyle/>
              <a:p>
                <a:pPr algn="ctr"/>
                <a:r>
                  <a:rPr lang="en-US" dirty="0"/>
                  <a:t>Implementing Partners</a:t>
                </a:r>
                <a:endParaRPr lang="en-GB" dirty="0"/>
              </a:p>
            </p:txBody>
          </p:sp>
        </p:grpSp>
        <p:cxnSp>
          <p:nvCxnSpPr>
            <p:cNvPr id="9" name="Straight Connector 8">
              <a:extLst>
                <a:ext uri="{FF2B5EF4-FFF2-40B4-BE49-F238E27FC236}">
                  <a16:creationId xmlns:a16="http://schemas.microsoft.com/office/drawing/2014/main" id="{05B58851-EB8B-693F-F799-87633FEA5DEF}"/>
                </a:ext>
              </a:extLst>
            </p:cNvPr>
            <p:cNvCxnSpPr>
              <a:cxnSpLocks/>
            </p:cNvCxnSpPr>
            <p:nvPr/>
          </p:nvCxnSpPr>
          <p:spPr>
            <a:xfrm>
              <a:off x="2333625" y="3528279"/>
              <a:ext cx="2180214" cy="1258034"/>
            </a:xfrm>
            <a:prstGeom prst="line">
              <a:avLst/>
            </a:prstGeom>
            <a:ln w="31750" cap="rnd">
              <a:beve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3BBB90D-6C5A-5A20-DE81-02A5C8B953A6}"/>
                </a:ext>
              </a:extLst>
            </p:cNvPr>
            <p:cNvCxnSpPr>
              <a:cxnSpLocks/>
            </p:cNvCxnSpPr>
            <p:nvPr/>
          </p:nvCxnSpPr>
          <p:spPr>
            <a:xfrm>
              <a:off x="5420714" y="3429000"/>
              <a:ext cx="0" cy="1478066"/>
            </a:xfrm>
            <a:prstGeom prst="line">
              <a:avLst/>
            </a:prstGeom>
            <a:ln w="31750" cap="rnd">
              <a:beve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3CD03C5-8D42-5639-362A-9053EE450E78}"/>
                </a:ext>
              </a:extLst>
            </p:cNvPr>
            <p:cNvCxnSpPr>
              <a:cxnSpLocks/>
            </p:cNvCxnSpPr>
            <p:nvPr/>
          </p:nvCxnSpPr>
          <p:spPr>
            <a:xfrm flipH="1">
              <a:off x="6448425" y="3393015"/>
              <a:ext cx="1325952" cy="1325666"/>
            </a:xfrm>
            <a:prstGeom prst="line">
              <a:avLst/>
            </a:prstGeom>
            <a:ln w="31750" cap="rnd">
              <a:bevel/>
              <a:head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F0C11D1-ED67-1A38-8133-5F790D3291CA}"/>
                </a:ext>
              </a:extLst>
            </p:cNvPr>
            <p:cNvSpPr txBox="1"/>
            <p:nvPr/>
          </p:nvSpPr>
          <p:spPr>
            <a:xfrm>
              <a:off x="813438" y="3161144"/>
              <a:ext cx="2369345" cy="369332"/>
            </a:xfrm>
            <a:prstGeom prst="rect">
              <a:avLst/>
            </a:prstGeom>
            <a:noFill/>
          </p:spPr>
          <p:txBody>
            <a:bodyPr wrap="square" rtlCol="0">
              <a:spAutoFit/>
            </a:bodyPr>
            <a:lstStyle/>
            <a:p>
              <a:pPr algn="ctr"/>
              <a:r>
                <a:rPr lang="en-US" dirty="0"/>
                <a:t>Government of Nigeria</a:t>
              </a:r>
              <a:endParaRPr lang="en-GB" dirty="0"/>
            </a:p>
          </p:txBody>
        </p:sp>
      </p:grpSp>
      <p:pic>
        <p:nvPicPr>
          <p:cNvPr id="1026" name="Picture 2" descr="Logo">
            <a:extLst>
              <a:ext uri="{FF2B5EF4-FFF2-40B4-BE49-F238E27FC236}">
                <a16:creationId xmlns:a16="http://schemas.microsoft.com/office/drawing/2014/main" id="{0DBD80B9-F721-45DE-5230-28D2EB9A98A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69856" y="1941492"/>
            <a:ext cx="2240840" cy="6871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ABDAB27-63C3-2501-E622-80C0EAAC50F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24669" y="2692613"/>
            <a:ext cx="2453072" cy="65081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mazin Careers Nigeria - *Job Vacancies at The Institute of Human Virology  Nigeria (IHVN)* 1.) Private Sector Specialist Location: Lagos  Qualifications: Master's degree, or its equivalent or higher degree in  Public Health,">
            <a:extLst>
              <a:ext uri="{FF2B5EF4-FFF2-40B4-BE49-F238E27FC236}">
                <a16:creationId xmlns:a16="http://schemas.microsoft.com/office/drawing/2014/main" id="{98F1A7E0-5D44-AA11-8FFE-8A43E133AB62}"/>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040628" y="1233645"/>
            <a:ext cx="704063" cy="7040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CEWS - ECEWS celebrates 19 years of service to Humanity,... | Facebook">
            <a:extLst>
              <a:ext uri="{FF2B5EF4-FFF2-40B4-BE49-F238E27FC236}">
                <a16:creationId xmlns:a16="http://schemas.microsoft.com/office/drawing/2014/main" id="{B1EFBF37-94A6-8E85-3623-0DD542D1DABC}"/>
              </a:ext>
            </a:extLst>
          </p:cNvPr>
          <p:cNvPicPr>
            <a:picLocks noChangeAspect="1" noChangeArrowheads="1"/>
          </p:cNvPicPr>
          <p:nvPr/>
        </p:nvPicPr>
        <p:blipFill rotWithShape="1">
          <a:blip r:embed="rId21">
            <a:extLst>
              <a:ext uri="{28A0092B-C50C-407E-A947-70E740481C1C}">
                <a14:useLocalDpi xmlns:a14="http://schemas.microsoft.com/office/drawing/2010/main" val="0"/>
              </a:ext>
            </a:extLst>
          </a:blip>
          <a:srcRect l="4559" t="22251" r="57955" b="22933"/>
          <a:stretch/>
        </p:blipFill>
        <p:spPr bwMode="auto">
          <a:xfrm>
            <a:off x="10331345" y="1210003"/>
            <a:ext cx="670013" cy="70881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A Providers - Welcome to TAConnect">
            <a:extLst>
              <a:ext uri="{FF2B5EF4-FFF2-40B4-BE49-F238E27FC236}">
                <a16:creationId xmlns:a16="http://schemas.microsoft.com/office/drawing/2014/main" id="{68A918FE-3058-8B54-9234-CD1443A57C0D}"/>
              </a:ext>
            </a:extLst>
          </p:cNvPr>
          <p:cNvPicPr>
            <a:picLocks noChangeAspect="1" noChangeArrowheads="1"/>
          </p:cNvPicPr>
          <p:nvPr/>
        </p:nvPicPr>
        <p:blipFill rotWithShape="1">
          <a:blip r:embed="rId22">
            <a:extLst>
              <a:ext uri="{28A0092B-C50C-407E-A947-70E740481C1C}">
                <a14:useLocalDpi xmlns:a14="http://schemas.microsoft.com/office/drawing/2010/main" val="0"/>
              </a:ext>
            </a:extLst>
          </a:blip>
          <a:srcRect l="8631" t="32057" r="14690" b="27499"/>
          <a:stretch/>
        </p:blipFill>
        <p:spPr bwMode="auto">
          <a:xfrm>
            <a:off x="9270958" y="1317827"/>
            <a:ext cx="1017799" cy="5368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blue and black logo&#10;&#10;Description automatically generated">
            <a:extLst>
              <a:ext uri="{FF2B5EF4-FFF2-40B4-BE49-F238E27FC236}">
                <a16:creationId xmlns:a16="http://schemas.microsoft.com/office/drawing/2014/main" id="{447E3E2A-5C19-A57B-C860-0783857B2342}"/>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1375991" y="6148914"/>
            <a:ext cx="650546" cy="582827"/>
          </a:xfrm>
          <a:prstGeom prst="rect">
            <a:avLst/>
          </a:prstGeom>
        </p:spPr>
      </p:pic>
    </p:spTree>
    <p:extLst>
      <p:ext uri="{BB962C8B-B14F-4D97-AF65-F5344CB8AC3E}">
        <p14:creationId xmlns:p14="http://schemas.microsoft.com/office/powerpoint/2010/main" val="3960758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44"/>
          <p:cNvSpPr/>
          <p:nvPr/>
        </p:nvSpPr>
        <p:spPr>
          <a:xfrm>
            <a:off x="1058133" y="4794689"/>
            <a:ext cx="10515600" cy="1502800"/>
          </a:xfrm>
          <a:prstGeom prst="rect">
            <a:avLst/>
          </a:prstGeom>
          <a:solidFill>
            <a:srgbClr val="335565"/>
          </a:solidFill>
          <a:ln w="9525" cap="flat" cmpd="sng">
            <a:solidFill>
              <a:srgbClr val="345363"/>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527" name="Google Shape;527;p44"/>
          <p:cNvSpPr txBox="1">
            <a:spLocks noGrp="1"/>
          </p:cNvSpPr>
          <p:nvPr>
            <p:ph type="title" idx="4294967295"/>
          </p:nvPr>
        </p:nvSpPr>
        <p:spPr>
          <a:xfrm>
            <a:off x="0" y="365125"/>
            <a:ext cx="6488113" cy="1325563"/>
          </a:xfrm>
          <a:prstGeom prst="rect">
            <a:avLst/>
          </a:prstGeom>
        </p:spPr>
        <p:txBody>
          <a:bodyPr spcFirstLastPara="1" wrap="square" lIns="121900" tIns="60933" rIns="121900" bIns="60933" anchor="ctr" anchorCtr="0">
            <a:normAutofit fontScale="90000"/>
          </a:bodyPr>
          <a:lstStyle/>
          <a:p>
            <a:r>
              <a:rPr lang="en" sz="4400" b="0">
                <a:latin typeface="Arial"/>
                <a:ea typeface="Arial"/>
                <a:cs typeface="Arial"/>
                <a:sym typeface="Arial"/>
              </a:rPr>
              <a:t>Current Availability of HIV Matching Data</a:t>
            </a:r>
            <a:endParaRPr>
              <a:latin typeface="Arial"/>
              <a:ea typeface="Arial"/>
              <a:cs typeface="Arial"/>
              <a:sym typeface="Arial"/>
            </a:endParaRPr>
          </a:p>
        </p:txBody>
      </p:sp>
      <p:sp>
        <p:nvSpPr>
          <p:cNvPr id="528" name="Google Shape;528;p44"/>
          <p:cNvSpPr txBox="1">
            <a:spLocks noGrp="1"/>
          </p:cNvSpPr>
          <p:nvPr>
            <p:ph type="body" idx="4294967295"/>
          </p:nvPr>
        </p:nvSpPr>
        <p:spPr>
          <a:xfrm>
            <a:off x="243840" y="2020888"/>
            <a:ext cx="6129973" cy="2731987"/>
          </a:xfrm>
          <a:prstGeom prst="rect">
            <a:avLst/>
          </a:prstGeom>
        </p:spPr>
        <p:txBody>
          <a:bodyPr spcFirstLastPara="1" wrap="square" lIns="228600" tIns="121900" rIns="121900" bIns="121900" anchor="t" anchorCtr="0">
            <a:normAutofit fontScale="92500" lnSpcReduction="10000"/>
          </a:bodyPr>
          <a:lstStyle/>
          <a:p>
            <a:pPr marL="304792" indent="-397923">
              <a:buSzPts val="2000"/>
            </a:pPr>
            <a:r>
              <a:rPr lang="en" sz="2667" dirty="0"/>
              <a:t>All patients do not yet have a national ID and with similar programs like the U.S. SSN, we expect issues as the effort scales.</a:t>
            </a:r>
            <a:endParaRPr sz="2667" dirty="0"/>
          </a:p>
          <a:p>
            <a:pPr marL="304792" indent="-397923">
              <a:spcBef>
                <a:spcPts val="1333"/>
              </a:spcBef>
              <a:buSzPts val="2000"/>
            </a:pPr>
            <a:r>
              <a:rPr lang="en" sz="2667" dirty="0"/>
              <a:t>Not all patients can use biometrics.</a:t>
            </a:r>
            <a:endParaRPr sz="2667" dirty="0"/>
          </a:p>
          <a:p>
            <a:pPr marL="304792" indent="-397923">
              <a:spcBef>
                <a:spcPts val="1333"/>
              </a:spcBef>
              <a:spcAft>
                <a:spcPts val="1333"/>
              </a:spcAft>
              <a:buSzPts val="2000"/>
            </a:pPr>
            <a:r>
              <a:rPr lang="en" sz="2667" dirty="0"/>
              <a:t>Not all patients have quality demographic data in the EMR.</a:t>
            </a:r>
            <a:endParaRPr sz="2667" dirty="0"/>
          </a:p>
        </p:txBody>
      </p:sp>
      <p:sp>
        <p:nvSpPr>
          <p:cNvPr id="529" name="Google Shape;529;p44"/>
          <p:cNvSpPr txBox="1"/>
          <p:nvPr/>
        </p:nvSpPr>
        <p:spPr>
          <a:xfrm>
            <a:off x="6958584" y="3831751"/>
            <a:ext cx="2308400" cy="695200"/>
          </a:xfrm>
          <a:prstGeom prst="rect">
            <a:avLst/>
          </a:prstGeom>
          <a:noFill/>
          <a:ln>
            <a:noFill/>
          </a:ln>
        </p:spPr>
        <p:txBody>
          <a:bodyPr spcFirstLastPara="1" wrap="square" lIns="121900" tIns="121900" rIns="121900" bIns="121900" anchor="ctr" anchorCtr="0">
            <a:noAutofit/>
          </a:bodyPr>
          <a:lstStyle/>
          <a:p>
            <a:pPr algn="ctr">
              <a:lnSpc>
                <a:spcPct val="115000"/>
              </a:lnSpc>
            </a:pPr>
            <a:r>
              <a:rPr lang="en" sz="1733" b="1">
                <a:solidFill>
                  <a:srgbClr val="0F465E"/>
                </a:solidFill>
                <a:latin typeface="Roboto"/>
                <a:ea typeface="Roboto"/>
                <a:cs typeface="Roboto"/>
                <a:sym typeface="Roboto"/>
              </a:rPr>
              <a:t>National ID Not yet captured in EMR</a:t>
            </a:r>
            <a:endParaRPr sz="1733" b="1">
              <a:solidFill>
                <a:srgbClr val="0F465E"/>
              </a:solidFill>
              <a:latin typeface="Roboto"/>
              <a:ea typeface="Roboto"/>
              <a:cs typeface="Roboto"/>
              <a:sym typeface="Roboto"/>
            </a:endParaRPr>
          </a:p>
        </p:txBody>
      </p:sp>
      <p:sp>
        <p:nvSpPr>
          <p:cNvPr id="530" name="Google Shape;530;p44"/>
          <p:cNvSpPr txBox="1"/>
          <p:nvPr/>
        </p:nvSpPr>
        <p:spPr>
          <a:xfrm>
            <a:off x="7820900" y="559433"/>
            <a:ext cx="2866800" cy="695200"/>
          </a:xfrm>
          <a:prstGeom prst="rect">
            <a:avLst/>
          </a:prstGeom>
          <a:noFill/>
          <a:ln>
            <a:noFill/>
          </a:ln>
        </p:spPr>
        <p:txBody>
          <a:bodyPr spcFirstLastPara="1" wrap="square" lIns="121900" tIns="121900" rIns="121900" bIns="121900" anchor="ctr" anchorCtr="0">
            <a:noAutofit/>
          </a:bodyPr>
          <a:lstStyle/>
          <a:p>
            <a:pPr algn="ctr">
              <a:lnSpc>
                <a:spcPct val="115000"/>
              </a:lnSpc>
            </a:pPr>
            <a:r>
              <a:rPr lang="en" sz="1733" b="1">
                <a:solidFill>
                  <a:srgbClr val="0F465E"/>
                </a:solidFill>
                <a:latin typeface="Roboto"/>
                <a:ea typeface="Roboto"/>
                <a:cs typeface="Roboto"/>
                <a:sym typeface="Roboto"/>
              </a:rPr>
              <a:t>HIV population Biometric (fingerprints)  </a:t>
            </a:r>
            <a:endParaRPr sz="1733" b="1">
              <a:solidFill>
                <a:srgbClr val="0F465E"/>
              </a:solidFill>
              <a:latin typeface="Roboto"/>
              <a:ea typeface="Roboto"/>
              <a:cs typeface="Roboto"/>
              <a:sym typeface="Roboto"/>
            </a:endParaRPr>
          </a:p>
        </p:txBody>
      </p:sp>
      <p:sp>
        <p:nvSpPr>
          <p:cNvPr id="531" name="Google Shape;531;p44"/>
          <p:cNvSpPr txBox="1"/>
          <p:nvPr/>
        </p:nvSpPr>
        <p:spPr>
          <a:xfrm>
            <a:off x="1307333" y="5095703"/>
            <a:ext cx="10017200" cy="1243600"/>
          </a:xfrm>
          <a:prstGeom prst="rect">
            <a:avLst/>
          </a:prstGeom>
          <a:noFill/>
          <a:ln>
            <a:noFill/>
          </a:ln>
        </p:spPr>
        <p:txBody>
          <a:bodyPr spcFirstLastPara="1" wrap="square" lIns="121900" tIns="121900" rIns="121900" bIns="121900" anchor="t" anchorCtr="0">
            <a:noAutofit/>
          </a:bodyPr>
          <a:lstStyle/>
          <a:p>
            <a:r>
              <a:rPr lang="en" sz="2267" i="1" dirty="0">
                <a:solidFill>
                  <a:schemeClr val="lt1"/>
                </a:solidFill>
              </a:rPr>
              <a:t>This is an opportunity to further develop matching competencies that strengthens existing and build new capabilities to expand matching capabilities.  </a:t>
            </a:r>
            <a:endParaRPr sz="2267" i="1" dirty="0">
              <a:solidFill>
                <a:schemeClr val="lt1"/>
              </a:solidFill>
            </a:endParaRPr>
          </a:p>
        </p:txBody>
      </p:sp>
      <p:sp>
        <p:nvSpPr>
          <p:cNvPr id="532" name="Google Shape;532;p44"/>
          <p:cNvSpPr txBox="1"/>
          <p:nvPr/>
        </p:nvSpPr>
        <p:spPr>
          <a:xfrm>
            <a:off x="9526000" y="3795933"/>
            <a:ext cx="2308400" cy="695200"/>
          </a:xfrm>
          <a:prstGeom prst="rect">
            <a:avLst/>
          </a:prstGeom>
          <a:noFill/>
          <a:ln>
            <a:noFill/>
          </a:ln>
        </p:spPr>
        <p:txBody>
          <a:bodyPr spcFirstLastPara="1" wrap="square" lIns="121900" tIns="121900" rIns="121900" bIns="121900" anchor="ctr" anchorCtr="0">
            <a:noAutofit/>
          </a:bodyPr>
          <a:lstStyle/>
          <a:p>
            <a:pPr algn="ctr">
              <a:lnSpc>
                <a:spcPct val="115000"/>
              </a:lnSpc>
            </a:pPr>
            <a:endParaRPr sz="1733" b="1">
              <a:solidFill>
                <a:srgbClr val="0F465E"/>
              </a:solidFill>
              <a:latin typeface="Roboto"/>
              <a:ea typeface="Roboto"/>
              <a:cs typeface="Roboto"/>
              <a:sym typeface="Roboto"/>
            </a:endParaRPr>
          </a:p>
          <a:p>
            <a:pPr algn="ctr">
              <a:lnSpc>
                <a:spcPct val="115000"/>
              </a:lnSpc>
            </a:pPr>
            <a:r>
              <a:rPr lang="en" sz="1733" b="1">
                <a:solidFill>
                  <a:srgbClr val="0F465E"/>
                </a:solidFill>
                <a:latin typeface="Roboto"/>
                <a:ea typeface="Roboto"/>
                <a:cs typeface="Roboto"/>
                <a:sym typeface="Roboto"/>
              </a:rPr>
              <a:t>EMR Demographic Data </a:t>
            </a:r>
            <a:endParaRPr sz="1733" b="1">
              <a:solidFill>
                <a:srgbClr val="0F465E"/>
              </a:solidFill>
              <a:latin typeface="Roboto"/>
              <a:ea typeface="Roboto"/>
              <a:cs typeface="Roboto"/>
              <a:sym typeface="Roboto"/>
            </a:endParaRPr>
          </a:p>
          <a:p>
            <a:pPr algn="ctr">
              <a:lnSpc>
                <a:spcPct val="115000"/>
              </a:lnSpc>
            </a:pPr>
            <a:endParaRPr sz="1733" b="1">
              <a:solidFill>
                <a:srgbClr val="0F465E"/>
              </a:solidFill>
              <a:latin typeface="Roboto"/>
              <a:ea typeface="Roboto"/>
              <a:cs typeface="Roboto"/>
              <a:sym typeface="Roboto"/>
            </a:endParaRPr>
          </a:p>
        </p:txBody>
      </p:sp>
      <p:sp>
        <p:nvSpPr>
          <p:cNvPr id="533" name="Google Shape;533;p44"/>
          <p:cNvSpPr/>
          <p:nvPr/>
        </p:nvSpPr>
        <p:spPr>
          <a:xfrm>
            <a:off x="9013853" y="2182383"/>
            <a:ext cx="1589200" cy="1589200"/>
          </a:xfrm>
          <a:prstGeom prst="ellipse">
            <a:avLst/>
          </a:prstGeom>
          <a:solidFill>
            <a:srgbClr val="49BDCC"/>
          </a:solidFill>
          <a:ln w="28575" cap="flat" cmpd="sng">
            <a:solidFill>
              <a:srgbClr val="49BDCC"/>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34" name="Google Shape;534;p44"/>
          <p:cNvSpPr/>
          <p:nvPr/>
        </p:nvSpPr>
        <p:spPr>
          <a:xfrm>
            <a:off x="7885457" y="2182383"/>
            <a:ext cx="1589200" cy="1589200"/>
          </a:xfrm>
          <a:prstGeom prst="ellipse">
            <a:avLst/>
          </a:prstGeom>
          <a:solidFill>
            <a:srgbClr val="3185A5"/>
          </a:solidFill>
          <a:ln w="28575" cap="flat" cmpd="sng">
            <a:solidFill>
              <a:srgbClr val="2E919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35" name="Google Shape;535;p44"/>
          <p:cNvSpPr/>
          <p:nvPr/>
        </p:nvSpPr>
        <p:spPr>
          <a:xfrm>
            <a:off x="8459805" y="1301975"/>
            <a:ext cx="1589200" cy="1589200"/>
          </a:xfrm>
          <a:prstGeom prst="ellipse">
            <a:avLst/>
          </a:prstGeom>
          <a:solidFill>
            <a:srgbClr val="2E919E"/>
          </a:solidFill>
          <a:ln w="28575" cap="flat" cmpd="sng">
            <a:solidFill>
              <a:srgbClr val="2E919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45"/>
          <p:cNvSpPr txBox="1">
            <a:spLocks noGrp="1"/>
          </p:cNvSpPr>
          <p:nvPr>
            <p:ph type="title" idx="4294967295"/>
          </p:nvPr>
        </p:nvSpPr>
        <p:spPr>
          <a:xfrm>
            <a:off x="674371" y="176213"/>
            <a:ext cx="10680700" cy="436127"/>
          </a:xfrm>
          <a:prstGeom prst="rect">
            <a:avLst/>
          </a:prstGeom>
        </p:spPr>
        <p:txBody>
          <a:bodyPr spcFirstLastPara="1" wrap="square" lIns="121900" tIns="60933" rIns="121900" bIns="60933" anchor="ctr" anchorCtr="0">
            <a:normAutofit fontScale="90000"/>
          </a:bodyPr>
          <a:lstStyle/>
          <a:p>
            <a:r>
              <a:rPr lang="en" sz="4400" b="0" dirty="0">
                <a:latin typeface="Arial"/>
                <a:ea typeface="Arial"/>
                <a:cs typeface="Arial"/>
                <a:sym typeface="Arial"/>
              </a:rPr>
              <a:t>Current to Future State Strategies</a:t>
            </a:r>
            <a:endParaRPr dirty="0">
              <a:latin typeface="Arial"/>
              <a:ea typeface="Arial"/>
              <a:cs typeface="Arial"/>
              <a:sym typeface="Arial"/>
            </a:endParaRPr>
          </a:p>
        </p:txBody>
      </p:sp>
      <p:graphicFrame>
        <p:nvGraphicFramePr>
          <p:cNvPr id="541" name="Google Shape;541;p45"/>
          <p:cNvGraphicFramePr/>
          <p:nvPr>
            <p:extLst>
              <p:ext uri="{D42A27DB-BD31-4B8C-83A1-F6EECF244321}">
                <p14:modId xmlns:p14="http://schemas.microsoft.com/office/powerpoint/2010/main" val="2385347278"/>
              </p:ext>
            </p:extLst>
          </p:nvPr>
        </p:nvGraphicFramePr>
        <p:xfrm>
          <a:off x="674371" y="853440"/>
          <a:ext cx="8791846" cy="5392220"/>
        </p:xfrm>
        <a:graphic>
          <a:graphicData uri="http://schemas.openxmlformats.org/drawingml/2006/table">
            <a:tbl>
              <a:tblPr>
                <a:noFill/>
              </a:tblPr>
              <a:tblGrid>
                <a:gridCol w="1866699">
                  <a:extLst>
                    <a:ext uri="{9D8B030D-6E8A-4147-A177-3AD203B41FA5}">
                      <a16:colId xmlns:a16="http://schemas.microsoft.com/office/drawing/2014/main" val="20000"/>
                    </a:ext>
                  </a:extLst>
                </a:gridCol>
                <a:gridCol w="3427047">
                  <a:extLst>
                    <a:ext uri="{9D8B030D-6E8A-4147-A177-3AD203B41FA5}">
                      <a16:colId xmlns:a16="http://schemas.microsoft.com/office/drawing/2014/main" val="20001"/>
                    </a:ext>
                  </a:extLst>
                </a:gridCol>
                <a:gridCol w="3498100">
                  <a:extLst>
                    <a:ext uri="{9D8B030D-6E8A-4147-A177-3AD203B41FA5}">
                      <a16:colId xmlns:a16="http://schemas.microsoft.com/office/drawing/2014/main" val="20002"/>
                    </a:ext>
                  </a:extLst>
                </a:gridCol>
              </a:tblGrid>
              <a:tr h="396310">
                <a:tc>
                  <a:txBody>
                    <a:bodyPr/>
                    <a:lstStyle/>
                    <a:p>
                      <a:pPr marL="0" lvl="0" indent="0" algn="l" rtl="0">
                        <a:spcBef>
                          <a:spcPts val="0"/>
                        </a:spcBef>
                        <a:spcAft>
                          <a:spcPts val="0"/>
                        </a:spcAft>
                        <a:buNone/>
                      </a:pPr>
                      <a:endParaRPr sz="1600"/>
                    </a:p>
                  </a:txBody>
                  <a:tcPr marL="121900" marR="121900" marT="121900" marB="121900">
                    <a:solidFill>
                      <a:srgbClr val="3185A5"/>
                    </a:solidFill>
                  </a:tcPr>
                </a:tc>
                <a:tc>
                  <a:txBody>
                    <a:bodyPr/>
                    <a:lstStyle/>
                    <a:p>
                      <a:pPr marL="0" lvl="0" indent="0" algn="l" rtl="0">
                        <a:spcBef>
                          <a:spcPts val="0"/>
                        </a:spcBef>
                        <a:spcAft>
                          <a:spcPts val="0"/>
                        </a:spcAft>
                        <a:buNone/>
                      </a:pPr>
                      <a:r>
                        <a:rPr lang="en" sz="1600" b="1">
                          <a:solidFill>
                            <a:schemeClr val="lt1"/>
                          </a:solidFill>
                        </a:rPr>
                        <a:t>Current State</a:t>
                      </a:r>
                      <a:endParaRPr sz="1600" b="1">
                        <a:solidFill>
                          <a:schemeClr val="lt1"/>
                        </a:solidFill>
                      </a:endParaRPr>
                    </a:p>
                  </a:txBody>
                  <a:tcPr marL="121900" marR="121900" marT="121900" marB="121900">
                    <a:solidFill>
                      <a:srgbClr val="3185A5"/>
                    </a:solidFill>
                  </a:tcPr>
                </a:tc>
                <a:tc>
                  <a:txBody>
                    <a:bodyPr/>
                    <a:lstStyle/>
                    <a:p>
                      <a:pPr marL="0" lvl="0" indent="0" algn="l" rtl="0">
                        <a:spcBef>
                          <a:spcPts val="0"/>
                        </a:spcBef>
                        <a:spcAft>
                          <a:spcPts val="0"/>
                        </a:spcAft>
                        <a:buNone/>
                      </a:pPr>
                      <a:r>
                        <a:rPr lang="en" sz="1600" b="1">
                          <a:solidFill>
                            <a:schemeClr val="lt1"/>
                          </a:solidFill>
                        </a:rPr>
                        <a:t>Future State </a:t>
                      </a:r>
                      <a:endParaRPr sz="1600" b="1">
                        <a:solidFill>
                          <a:schemeClr val="lt1"/>
                        </a:solidFill>
                      </a:endParaRPr>
                    </a:p>
                  </a:txBody>
                  <a:tcPr marL="121900" marR="121900" marT="121900" marB="121900">
                    <a:solidFill>
                      <a:srgbClr val="3185A5"/>
                    </a:solidFill>
                  </a:tcPr>
                </a:tc>
                <a:extLst>
                  <a:ext uri="{0D108BD9-81ED-4DB2-BD59-A6C34878D82A}">
                    <a16:rowId xmlns:a16="http://schemas.microsoft.com/office/drawing/2014/main" val="10000"/>
                  </a:ext>
                </a:extLst>
              </a:tr>
              <a:tr h="2060921">
                <a:tc>
                  <a:txBody>
                    <a:bodyPr/>
                    <a:lstStyle/>
                    <a:p>
                      <a:pPr marL="0" lvl="0" indent="0" algn="l" rtl="0">
                        <a:spcBef>
                          <a:spcPts val="0"/>
                        </a:spcBef>
                        <a:spcAft>
                          <a:spcPts val="0"/>
                        </a:spcAft>
                        <a:buClr>
                          <a:schemeClr val="dk1"/>
                        </a:buClr>
                        <a:buSzPts val="1100"/>
                        <a:buFont typeface="Arial"/>
                        <a:buNone/>
                      </a:pPr>
                      <a:r>
                        <a:rPr lang="en" sz="1600" b="1" dirty="0">
                          <a:solidFill>
                            <a:schemeClr val="lt1"/>
                          </a:solidFill>
                        </a:rPr>
                        <a:t>Linking Use Case</a:t>
                      </a:r>
                      <a:endParaRPr sz="1600" b="1" dirty="0">
                        <a:solidFill>
                          <a:schemeClr val="lt1"/>
                        </a:solidFill>
                      </a:endParaRPr>
                    </a:p>
                  </a:txBody>
                  <a:tcPr marL="121900" marR="121900" marT="121900" marB="121900">
                    <a:solidFill>
                      <a:srgbClr val="3185A5"/>
                    </a:solidFill>
                  </a:tcPr>
                </a:tc>
                <a:tc>
                  <a:txBody>
                    <a:bodyPr/>
                    <a:lstStyle/>
                    <a:p>
                      <a:pPr marL="400050" lvl="0" indent="-317500" algn="l" rtl="0">
                        <a:spcBef>
                          <a:spcPts val="0"/>
                        </a:spcBef>
                        <a:spcAft>
                          <a:spcPts val="0"/>
                        </a:spcAft>
                        <a:buSzPts val="1400"/>
                        <a:buChar char="●"/>
                      </a:pPr>
                      <a:r>
                        <a:rPr lang="en" sz="1600"/>
                        <a:t>Eliminate duplicate patient records to support more accurate PEPFAR metrics</a:t>
                      </a:r>
                      <a:endParaRPr sz="1600"/>
                    </a:p>
                  </a:txBody>
                  <a:tcPr marL="121900" marR="121900" marT="121900" marB="121900"/>
                </a:tc>
                <a:tc>
                  <a:txBody>
                    <a:bodyPr/>
                    <a:lstStyle/>
                    <a:p>
                      <a:pPr marL="228600" lvl="0" indent="-203200" algn="l" rtl="0">
                        <a:spcBef>
                          <a:spcPts val="0"/>
                        </a:spcBef>
                        <a:spcAft>
                          <a:spcPts val="0"/>
                        </a:spcAft>
                        <a:buClr>
                          <a:schemeClr val="dk1"/>
                        </a:buClr>
                        <a:buSzPts val="1400"/>
                        <a:buChar char="●"/>
                      </a:pPr>
                      <a:r>
                        <a:rPr lang="en" sz="1600">
                          <a:solidFill>
                            <a:schemeClr val="dk1"/>
                          </a:solidFill>
                        </a:rPr>
                        <a:t>Eliminate duplicate patient records to support more accurate PEPFAR metrics</a:t>
                      </a:r>
                      <a:endParaRPr sz="1600">
                        <a:solidFill>
                          <a:schemeClr val="dk1"/>
                        </a:solidFill>
                      </a:endParaRPr>
                    </a:p>
                    <a:p>
                      <a:pPr marL="228600" lvl="0" indent="-203200" algn="l" rtl="0">
                        <a:spcBef>
                          <a:spcPts val="0"/>
                        </a:spcBef>
                        <a:spcAft>
                          <a:spcPts val="0"/>
                        </a:spcAft>
                        <a:buClr>
                          <a:schemeClr val="dk1"/>
                        </a:buClr>
                        <a:buSzPts val="1400"/>
                        <a:buChar char="●"/>
                      </a:pPr>
                      <a:r>
                        <a:rPr lang="en" sz="1600">
                          <a:solidFill>
                            <a:schemeClr val="dk1"/>
                          </a:solidFill>
                        </a:rPr>
                        <a:t>Moving toward a strategy supporting broader use cases such as patient care</a:t>
                      </a:r>
                      <a:endParaRPr sz="1600">
                        <a:solidFill>
                          <a:schemeClr val="dk1"/>
                        </a:solidFill>
                      </a:endParaRPr>
                    </a:p>
                  </a:txBody>
                  <a:tcPr marL="121900" marR="121900" marT="121900" marB="121900"/>
                </a:tc>
                <a:extLst>
                  <a:ext uri="{0D108BD9-81ED-4DB2-BD59-A6C34878D82A}">
                    <a16:rowId xmlns:a16="http://schemas.microsoft.com/office/drawing/2014/main" val="10001"/>
                  </a:ext>
                </a:extLst>
              </a:tr>
              <a:tr h="1258341">
                <a:tc>
                  <a:txBody>
                    <a:bodyPr/>
                    <a:lstStyle/>
                    <a:p>
                      <a:pPr marL="0" lvl="0" indent="0" algn="l" rtl="0">
                        <a:spcBef>
                          <a:spcPts val="0"/>
                        </a:spcBef>
                        <a:spcAft>
                          <a:spcPts val="0"/>
                        </a:spcAft>
                        <a:buNone/>
                      </a:pPr>
                      <a:r>
                        <a:rPr lang="en" sz="1600" b="1">
                          <a:solidFill>
                            <a:schemeClr val="lt1"/>
                          </a:solidFill>
                        </a:rPr>
                        <a:t>Matching Attributes</a:t>
                      </a:r>
                      <a:endParaRPr sz="1600" b="1">
                        <a:solidFill>
                          <a:schemeClr val="lt1"/>
                        </a:solidFill>
                      </a:endParaRPr>
                    </a:p>
                  </a:txBody>
                  <a:tcPr marL="121900" marR="121900" marT="121900" marB="121900">
                    <a:solidFill>
                      <a:srgbClr val="3185A5"/>
                    </a:solidFill>
                  </a:tcPr>
                </a:tc>
                <a:tc>
                  <a:txBody>
                    <a:bodyPr/>
                    <a:lstStyle/>
                    <a:p>
                      <a:pPr marL="400050" lvl="0" indent="-317500" algn="l" rtl="0">
                        <a:spcBef>
                          <a:spcPts val="0"/>
                        </a:spcBef>
                        <a:spcAft>
                          <a:spcPts val="0"/>
                        </a:spcAft>
                        <a:buSzPts val="1400"/>
                        <a:buChar char="●"/>
                      </a:pPr>
                      <a:r>
                        <a:rPr lang="en" sz="1600" dirty="0"/>
                        <a:t>Fingerprints</a:t>
                      </a:r>
                      <a:endParaRPr sz="1600" dirty="0"/>
                    </a:p>
                  </a:txBody>
                  <a:tcPr marL="121900" marR="121900" marT="121900" marB="121900"/>
                </a:tc>
                <a:tc>
                  <a:txBody>
                    <a:bodyPr/>
                    <a:lstStyle/>
                    <a:p>
                      <a:pPr marL="228600" lvl="0" indent="-203200" algn="l" rtl="0">
                        <a:spcBef>
                          <a:spcPts val="0"/>
                        </a:spcBef>
                        <a:spcAft>
                          <a:spcPts val="0"/>
                        </a:spcAft>
                        <a:buSzPts val="1400"/>
                        <a:buChar char="●"/>
                      </a:pPr>
                      <a:r>
                        <a:rPr lang="en" sz="1600"/>
                        <a:t>Fingerprints </a:t>
                      </a:r>
                      <a:endParaRPr sz="1600"/>
                    </a:p>
                    <a:p>
                      <a:pPr marL="228600" lvl="0" indent="-203200" algn="l" rtl="0">
                        <a:spcBef>
                          <a:spcPts val="0"/>
                        </a:spcBef>
                        <a:spcAft>
                          <a:spcPts val="0"/>
                        </a:spcAft>
                        <a:buSzPts val="1400"/>
                        <a:buChar char="●"/>
                      </a:pPr>
                      <a:r>
                        <a:rPr lang="en" sz="1600"/>
                        <a:t>National ID</a:t>
                      </a:r>
                      <a:endParaRPr sz="1600"/>
                    </a:p>
                    <a:p>
                      <a:pPr marL="228600" lvl="0" indent="-203200" algn="l" rtl="0">
                        <a:spcBef>
                          <a:spcPts val="0"/>
                        </a:spcBef>
                        <a:spcAft>
                          <a:spcPts val="0"/>
                        </a:spcAft>
                        <a:buSzPts val="1400"/>
                        <a:buChar char="●"/>
                      </a:pPr>
                      <a:r>
                        <a:rPr lang="en" sz="1600"/>
                        <a:t>Demographics </a:t>
                      </a:r>
                      <a:endParaRPr sz="1600"/>
                    </a:p>
                    <a:p>
                      <a:pPr marL="228600" lvl="0" indent="-203200" algn="l" rtl="0">
                        <a:spcBef>
                          <a:spcPts val="0"/>
                        </a:spcBef>
                        <a:spcAft>
                          <a:spcPts val="0"/>
                        </a:spcAft>
                        <a:buSzPts val="1400"/>
                        <a:buChar char="●"/>
                      </a:pPr>
                      <a:r>
                        <a:rPr lang="en" sz="1600"/>
                        <a:t>Other Regional IDs </a:t>
                      </a:r>
                      <a:r>
                        <a:rPr lang="en" sz="1100"/>
                        <a:t>(Facility_ID + ART_ID)</a:t>
                      </a:r>
                      <a:endParaRPr sz="1100"/>
                    </a:p>
                  </a:txBody>
                  <a:tcPr marL="121900" marR="121900" marT="121900" marB="121900"/>
                </a:tc>
                <a:extLst>
                  <a:ext uri="{0D108BD9-81ED-4DB2-BD59-A6C34878D82A}">
                    <a16:rowId xmlns:a16="http://schemas.microsoft.com/office/drawing/2014/main" val="10002"/>
                  </a:ext>
                </a:extLst>
              </a:tr>
              <a:tr h="1585318">
                <a:tc>
                  <a:txBody>
                    <a:bodyPr/>
                    <a:lstStyle/>
                    <a:p>
                      <a:pPr marL="0" lvl="0" indent="0" algn="l" rtl="0">
                        <a:spcBef>
                          <a:spcPts val="0"/>
                        </a:spcBef>
                        <a:spcAft>
                          <a:spcPts val="0"/>
                        </a:spcAft>
                        <a:buNone/>
                      </a:pPr>
                      <a:r>
                        <a:rPr lang="en" sz="1600" b="1">
                          <a:solidFill>
                            <a:schemeClr val="lt1"/>
                          </a:solidFill>
                        </a:rPr>
                        <a:t>Match quality and accuracy assessment</a:t>
                      </a:r>
                      <a:endParaRPr sz="1600" b="1">
                        <a:solidFill>
                          <a:schemeClr val="lt1"/>
                        </a:solidFill>
                      </a:endParaRPr>
                    </a:p>
                  </a:txBody>
                  <a:tcPr marL="121900" marR="121900" marT="121900" marB="121900">
                    <a:solidFill>
                      <a:srgbClr val="3185A5"/>
                    </a:solidFill>
                  </a:tcPr>
                </a:tc>
                <a:tc>
                  <a:txBody>
                    <a:bodyPr/>
                    <a:lstStyle/>
                    <a:p>
                      <a:pPr marL="400050" lvl="0" indent="-317500" algn="l" rtl="0">
                        <a:spcBef>
                          <a:spcPts val="0"/>
                        </a:spcBef>
                        <a:spcAft>
                          <a:spcPts val="0"/>
                        </a:spcAft>
                        <a:buClr>
                          <a:schemeClr val="dk1"/>
                        </a:buClr>
                        <a:buSzPts val="1400"/>
                        <a:buChar char="●"/>
                      </a:pPr>
                      <a:r>
                        <a:rPr lang="en" sz="1600" dirty="0">
                          <a:solidFill>
                            <a:schemeClr val="dk1"/>
                          </a:solidFill>
                        </a:rPr>
                        <a:t>Continuous technical / systems testing</a:t>
                      </a:r>
                      <a:endParaRPr sz="1600" dirty="0"/>
                    </a:p>
                  </a:txBody>
                  <a:tcPr marL="121900" marR="121900" marT="121900" marB="121900"/>
                </a:tc>
                <a:tc>
                  <a:txBody>
                    <a:bodyPr/>
                    <a:lstStyle/>
                    <a:p>
                      <a:pPr marL="228600" lvl="0" indent="-203200" algn="l" rtl="0">
                        <a:spcBef>
                          <a:spcPts val="0"/>
                        </a:spcBef>
                        <a:spcAft>
                          <a:spcPts val="0"/>
                        </a:spcAft>
                        <a:buSzPts val="1400"/>
                        <a:buChar char="●"/>
                      </a:pPr>
                      <a:r>
                        <a:rPr lang="en" sz="1600" dirty="0"/>
                        <a:t>Continuous technical / systems testing</a:t>
                      </a:r>
                      <a:endParaRPr sz="1600" dirty="0"/>
                    </a:p>
                    <a:p>
                      <a:pPr marL="228600" lvl="0" indent="-203200" algn="l" rtl="0">
                        <a:spcBef>
                          <a:spcPts val="0"/>
                        </a:spcBef>
                        <a:spcAft>
                          <a:spcPts val="0"/>
                        </a:spcAft>
                        <a:buSzPts val="1400"/>
                        <a:buChar char="●"/>
                      </a:pPr>
                      <a:r>
                        <a:rPr lang="en" sz="1600" dirty="0"/>
                        <a:t>Strategy for ongoing monitoring and management match performance </a:t>
                      </a:r>
                      <a:endParaRPr sz="1600" dirty="0"/>
                    </a:p>
                  </a:txBody>
                  <a:tcPr marL="121900" marR="121900" marT="121900" marB="121900"/>
                </a:tc>
                <a:extLst>
                  <a:ext uri="{0D108BD9-81ED-4DB2-BD59-A6C34878D82A}">
                    <a16:rowId xmlns:a16="http://schemas.microsoft.com/office/drawing/2014/main" val="10003"/>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45"/>
        <p:cNvGrpSpPr/>
        <p:nvPr/>
      </p:nvGrpSpPr>
      <p:grpSpPr>
        <a:xfrm>
          <a:off x="0" y="0"/>
          <a:ext cx="0" cy="0"/>
          <a:chOff x="0" y="0"/>
          <a:chExt cx="0" cy="0"/>
        </a:xfrm>
      </p:grpSpPr>
      <p:sp useBgFill="1">
        <p:nvSpPr>
          <p:cNvPr id="569" name="Rectangle 56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Right Triangle 56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1" name="Rectangle 57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6" name="Google Shape;546;p46"/>
          <p:cNvSpPr txBox="1">
            <a:spLocks noGrp="1"/>
          </p:cNvSpPr>
          <p:nvPr>
            <p:ph type="title" idx="4294967295"/>
          </p:nvPr>
        </p:nvSpPr>
        <p:spPr>
          <a:xfrm>
            <a:off x="1285240" y="1050595"/>
            <a:ext cx="8074815" cy="1618489"/>
          </a:xfrm>
          <a:prstGeom prst="rect">
            <a:avLst/>
          </a:prstGeom>
        </p:spPr>
        <p:txBody>
          <a:bodyPr spcFirstLastPara="1" vert="horz" lIns="91440" tIns="45720" rIns="91440" bIns="45720" rtlCol="0" anchor="ctr" anchorCtr="0">
            <a:normAutofit/>
          </a:bodyPr>
          <a:lstStyle/>
          <a:p>
            <a:r>
              <a:rPr lang="en-US" sz="7200" b="0" kern="1200">
                <a:solidFill>
                  <a:schemeClr val="tx1"/>
                </a:solidFill>
                <a:latin typeface="+mj-lt"/>
                <a:ea typeface="+mj-ea"/>
                <a:cs typeface="+mj-cs"/>
                <a:sym typeface="Arial"/>
              </a:rPr>
              <a:t>Process</a:t>
            </a:r>
            <a:r>
              <a:rPr lang="en-US" sz="7200" kern="1200">
                <a:solidFill>
                  <a:schemeClr val="tx1"/>
                </a:solidFill>
                <a:latin typeface="+mj-lt"/>
                <a:ea typeface="+mj-ea"/>
                <a:cs typeface="+mj-cs"/>
              </a:rPr>
              <a:t> </a:t>
            </a:r>
          </a:p>
        </p:txBody>
      </p:sp>
      <p:sp>
        <p:nvSpPr>
          <p:cNvPr id="572" name="Google Shape;547;p46"/>
          <p:cNvSpPr txBox="1">
            <a:spLocks noGrp="1"/>
          </p:cNvSpPr>
          <p:nvPr>
            <p:ph type="body" idx="4294967295"/>
          </p:nvPr>
        </p:nvSpPr>
        <p:spPr>
          <a:xfrm>
            <a:off x="1285240" y="2969469"/>
            <a:ext cx="8074815" cy="2800395"/>
          </a:xfrm>
          <a:prstGeom prst="rect">
            <a:avLst/>
          </a:prstGeom>
        </p:spPr>
        <p:txBody>
          <a:bodyPr spcFirstLastPara="1" vert="horz" lIns="91440" tIns="45720" rIns="91440" bIns="45720" rtlCol="0" anchor="t" anchorCtr="0">
            <a:normAutofit/>
          </a:bodyPr>
          <a:lstStyle/>
          <a:p>
            <a:r>
              <a:rPr lang="en-US" sz="2400"/>
              <a:t>Develop a deep understanding of current state </a:t>
            </a:r>
          </a:p>
          <a:p>
            <a:pPr>
              <a:spcBef>
                <a:spcPts val="0"/>
              </a:spcBef>
            </a:pPr>
            <a:r>
              <a:rPr lang="en-US" sz="2400"/>
              <a:t>Assess attributes for matching (more on next slide) </a:t>
            </a:r>
          </a:p>
          <a:p>
            <a:pPr>
              <a:spcBef>
                <a:spcPts val="0"/>
              </a:spcBef>
            </a:pPr>
            <a:r>
              <a:rPr lang="en-US" sz="2400"/>
              <a:t>Identify places in the process for enhancement / intervention </a:t>
            </a:r>
          </a:p>
          <a:p>
            <a:pPr>
              <a:spcBef>
                <a:spcPts val="0"/>
              </a:spcBef>
            </a:pPr>
            <a:r>
              <a:rPr lang="en-US" sz="2400"/>
              <a:t>Analyze possible tokens (on going)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47"/>
          <p:cNvSpPr txBox="1">
            <a:spLocks noGrp="1"/>
          </p:cNvSpPr>
          <p:nvPr>
            <p:ph type="title" idx="4294967295"/>
          </p:nvPr>
        </p:nvSpPr>
        <p:spPr>
          <a:xfrm>
            <a:off x="375361" y="2422842"/>
            <a:ext cx="3455988" cy="1616075"/>
          </a:xfrm>
          <a:prstGeom prst="rect">
            <a:avLst/>
          </a:prstGeom>
        </p:spPr>
        <p:txBody>
          <a:bodyPr spcFirstLastPara="1" wrap="square" lIns="121900" tIns="60933" rIns="121900" bIns="60933" anchor="ctr" anchorCtr="0">
            <a:normAutofit fontScale="90000"/>
          </a:bodyPr>
          <a:lstStyle/>
          <a:p>
            <a:pPr>
              <a:lnSpc>
                <a:spcPct val="115000"/>
              </a:lnSpc>
            </a:pPr>
            <a:r>
              <a:rPr lang="en" sz="4400" b="0" dirty="0">
                <a:latin typeface="Arial"/>
                <a:ea typeface="Arial"/>
                <a:cs typeface="Arial"/>
                <a:sym typeface="Arial"/>
              </a:rPr>
              <a:t>Data Quality </a:t>
            </a:r>
            <a:endParaRPr sz="4400" b="0" dirty="0">
              <a:latin typeface="Arial"/>
              <a:ea typeface="Arial"/>
              <a:cs typeface="Arial"/>
              <a:sym typeface="Arial"/>
            </a:endParaRPr>
          </a:p>
          <a:p>
            <a:pPr>
              <a:lnSpc>
                <a:spcPct val="115000"/>
              </a:lnSpc>
            </a:pPr>
            <a:r>
              <a:rPr lang="en" sz="4400" b="0" dirty="0">
                <a:latin typeface="Arial"/>
                <a:ea typeface="Arial"/>
                <a:cs typeface="Arial"/>
                <a:sym typeface="Arial"/>
              </a:rPr>
              <a:t>Assessment</a:t>
            </a:r>
            <a:endParaRPr dirty="0">
              <a:latin typeface="Arial"/>
              <a:ea typeface="Arial"/>
              <a:cs typeface="Arial"/>
              <a:sym typeface="Arial"/>
            </a:endParaRPr>
          </a:p>
        </p:txBody>
      </p:sp>
      <p:pic>
        <p:nvPicPr>
          <p:cNvPr id="553" name="Google Shape;553;p47"/>
          <p:cNvPicPr preferRelativeResize="0"/>
          <p:nvPr/>
        </p:nvPicPr>
        <p:blipFill>
          <a:blip r:embed="rId3">
            <a:alphaModFix/>
          </a:blip>
          <a:stretch>
            <a:fillRect/>
          </a:stretch>
        </p:blipFill>
        <p:spPr>
          <a:xfrm>
            <a:off x="4040777" y="0"/>
            <a:ext cx="6652449" cy="6461760"/>
          </a:xfrm>
          <a:prstGeom prst="rect">
            <a:avLst/>
          </a:prstGeom>
          <a:noFill/>
          <a:ln>
            <a:noFill/>
          </a:ln>
        </p:spPr>
      </p:pic>
      <p:sp>
        <p:nvSpPr>
          <p:cNvPr id="554" name="Google Shape;554;p47"/>
          <p:cNvSpPr txBox="1"/>
          <p:nvPr/>
        </p:nvSpPr>
        <p:spPr>
          <a:xfrm>
            <a:off x="6598266" y="258300"/>
            <a:ext cx="2009600" cy="410393"/>
          </a:xfrm>
          <a:prstGeom prst="rect">
            <a:avLst/>
          </a:prstGeom>
          <a:noFill/>
          <a:ln>
            <a:noFill/>
          </a:ln>
        </p:spPr>
        <p:txBody>
          <a:bodyPr spcFirstLastPara="1" wrap="square" lIns="121900" tIns="121900" rIns="121900" bIns="121900" anchor="t" anchorCtr="0">
            <a:spAutoFit/>
          </a:bodyPr>
          <a:lstStyle/>
          <a:p>
            <a:pPr algn="ctr"/>
            <a:r>
              <a:rPr lang="en" sz="1067" b="1" dirty="0">
                <a:solidFill>
                  <a:srgbClr val="666666"/>
                </a:solidFill>
                <a:latin typeface="Lato"/>
                <a:ea typeface="Lato"/>
                <a:cs typeface="Lato"/>
                <a:sym typeface="Lato"/>
              </a:rPr>
              <a:t>(Larger is better)</a:t>
            </a:r>
            <a:endParaRPr sz="1067" b="1" dirty="0">
              <a:solidFill>
                <a:srgbClr val="666666"/>
              </a:solidFill>
              <a:latin typeface="Lato"/>
              <a:ea typeface="Lato"/>
              <a:cs typeface="Lato"/>
              <a:sym typeface="Lato"/>
            </a:endParaRPr>
          </a:p>
        </p:txBody>
      </p:sp>
      <p:sp>
        <p:nvSpPr>
          <p:cNvPr id="555" name="Google Shape;555;p47"/>
          <p:cNvSpPr txBox="1"/>
          <p:nvPr/>
        </p:nvSpPr>
        <p:spPr>
          <a:xfrm>
            <a:off x="6358100" y="3429000"/>
            <a:ext cx="2009600" cy="410393"/>
          </a:xfrm>
          <a:prstGeom prst="rect">
            <a:avLst/>
          </a:prstGeom>
          <a:noFill/>
          <a:ln>
            <a:noFill/>
          </a:ln>
        </p:spPr>
        <p:txBody>
          <a:bodyPr spcFirstLastPara="1" wrap="square" lIns="121900" tIns="121900" rIns="121900" bIns="121900" anchor="t" anchorCtr="0">
            <a:spAutoFit/>
          </a:bodyPr>
          <a:lstStyle/>
          <a:p>
            <a:pPr algn="ctr"/>
            <a:r>
              <a:rPr lang="en" sz="1067" b="1" dirty="0">
                <a:solidFill>
                  <a:srgbClr val="666666"/>
                </a:solidFill>
                <a:latin typeface="Lato"/>
                <a:ea typeface="Lato"/>
                <a:cs typeface="Lato"/>
                <a:sym typeface="Lato"/>
              </a:rPr>
              <a:t>(Smaller is better)</a:t>
            </a:r>
            <a:endParaRPr sz="1067" b="1" dirty="0">
              <a:solidFill>
                <a:srgbClr val="666666"/>
              </a:solidFill>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1" name="Google Shape;561;p48"/>
          <p:cNvSpPr txBox="1"/>
          <p:nvPr/>
        </p:nvSpPr>
        <p:spPr>
          <a:xfrm>
            <a:off x="2797700" y="2482567"/>
            <a:ext cx="1730000" cy="568000"/>
          </a:xfrm>
          <a:prstGeom prst="rect">
            <a:avLst/>
          </a:prstGeom>
          <a:noFill/>
          <a:ln>
            <a:noFill/>
          </a:ln>
        </p:spPr>
        <p:txBody>
          <a:bodyPr spcFirstLastPara="1" wrap="square" lIns="121900" tIns="121900" rIns="121900" bIns="121900" anchor="ctr" anchorCtr="0">
            <a:noAutofit/>
          </a:bodyPr>
          <a:lstStyle/>
          <a:p>
            <a:pPr algn="ctr">
              <a:lnSpc>
                <a:spcPct val="115000"/>
              </a:lnSpc>
            </a:pPr>
            <a:r>
              <a:rPr lang="en" sz="1333" b="1">
                <a:solidFill>
                  <a:srgbClr val="A7291E"/>
                </a:solidFill>
                <a:latin typeface="Roboto"/>
                <a:ea typeface="Roboto"/>
                <a:cs typeface="Roboto"/>
                <a:sym typeface="Roboto"/>
              </a:rPr>
              <a:t>Generate Extract File</a:t>
            </a:r>
            <a:endParaRPr sz="1333" b="1">
              <a:solidFill>
                <a:srgbClr val="A7291E"/>
              </a:solidFill>
              <a:latin typeface="Roboto"/>
              <a:ea typeface="Roboto"/>
              <a:cs typeface="Roboto"/>
              <a:sym typeface="Roboto"/>
            </a:endParaRPr>
          </a:p>
        </p:txBody>
      </p:sp>
      <p:sp>
        <p:nvSpPr>
          <p:cNvPr id="562" name="Google Shape;562;p48"/>
          <p:cNvSpPr txBox="1"/>
          <p:nvPr/>
        </p:nvSpPr>
        <p:spPr>
          <a:xfrm>
            <a:off x="2883953" y="2911345"/>
            <a:ext cx="1666800" cy="56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A7291E"/>
                </a:solidFill>
                <a:latin typeface="Roboto"/>
                <a:ea typeface="Roboto"/>
                <a:cs typeface="Roboto"/>
                <a:sym typeface="Roboto"/>
              </a:rPr>
              <a:t>Create the extract file with fingerprints</a:t>
            </a:r>
            <a:endParaRPr sz="1067" b="1">
              <a:solidFill>
                <a:srgbClr val="A7291E"/>
              </a:solidFill>
              <a:latin typeface="Roboto"/>
              <a:ea typeface="Roboto"/>
              <a:cs typeface="Roboto"/>
              <a:sym typeface="Roboto"/>
            </a:endParaRPr>
          </a:p>
        </p:txBody>
      </p:sp>
      <p:grpSp>
        <p:nvGrpSpPr>
          <p:cNvPr id="563" name="Google Shape;563;p48"/>
          <p:cNvGrpSpPr/>
          <p:nvPr/>
        </p:nvGrpSpPr>
        <p:grpSpPr>
          <a:xfrm>
            <a:off x="3301889" y="1688940"/>
            <a:ext cx="756000" cy="756000"/>
            <a:chOff x="2894233" y="1266705"/>
            <a:chExt cx="567000" cy="567000"/>
          </a:xfrm>
        </p:grpSpPr>
        <p:sp>
          <p:nvSpPr>
            <p:cNvPr id="564" name="Google Shape;564;p48"/>
            <p:cNvSpPr/>
            <p:nvPr/>
          </p:nvSpPr>
          <p:spPr>
            <a:xfrm>
              <a:off x="2894233" y="1266705"/>
              <a:ext cx="567000" cy="567000"/>
            </a:xfrm>
            <a:prstGeom prst="ellipse">
              <a:avLst/>
            </a:prstGeom>
            <a:solidFill>
              <a:schemeClr val="lt1"/>
            </a:solidFill>
            <a:ln w="38100" cap="flat" cmpd="sng">
              <a:solidFill>
                <a:srgbClr val="A7291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65" name="Google Shape;565;p48"/>
            <p:cNvSpPr txBox="1"/>
            <p:nvPr/>
          </p:nvSpPr>
          <p:spPr>
            <a:xfrm>
              <a:off x="2969366" y="1420474"/>
              <a:ext cx="416700" cy="306300"/>
            </a:xfrm>
            <a:prstGeom prst="rect">
              <a:avLst/>
            </a:prstGeom>
            <a:solidFill>
              <a:schemeClr val="lt1"/>
            </a:solid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A7291E"/>
                  </a:solidFill>
                  <a:latin typeface="Roboto"/>
                  <a:ea typeface="Roboto"/>
                  <a:cs typeface="Roboto"/>
                  <a:sym typeface="Roboto"/>
                </a:rPr>
                <a:t>2</a:t>
              </a:r>
              <a:endParaRPr sz="1067" b="1">
                <a:solidFill>
                  <a:srgbClr val="A7291E"/>
                </a:solidFill>
                <a:latin typeface="Roboto"/>
                <a:ea typeface="Roboto"/>
                <a:cs typeface="Roboto"/>
                <a:sym typeface="Roboto"/>
              </a:endParaRPr>
            </a:p>
          </p:txBody>
        </p:sp>
      </p:grpSp>
      <p:sp>
        <p:nvSpPr>
          <p:cNvPr id="566" name="Google Shape;566;p48"/>
          <p:cNvSpPr txBox="1"/>
          <p:nvPr/>
        </p:nvSpPr>
        <p:spPr>
          <a:xfrm>
            <a:off x="4383577" y="2442775"/>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BF9000"/>
                </a:solidFill>
                <a:latin typeface="Roboto"/>
                <a:ea typeface="Roboto"/>
                <a:cs typeface="Roboto"/>
                <a:sym typeface="Roboto"/>
              </a:rPr>
              <a:t>Import Into NDR</a:t>
            </a:r>
            <a:endParaRPr sz="1333" b="1">
              <a:solidFill>
                <a:srgbClr val="BF9000"/>
              </a:solidFill>
              <a:latin typeface="Roboto"/>
              <a:ea typeface="Roboto"/>
              <a:cs typeface="Roboto"/>
              <a:sym typeface="Roboto"/>
            </a:endParaRPr>
          </a:p>
        </p:txBody>
      </p:sp>
      <p:sp>
        <p:nvSpPr>
          <p:cNvPr id="567" name="Google Shape;567;p48"/>
          <p:cNvSpPr txBox="1"/>
          <p:nvPr/>
        </p:nvSpPr>
        <p:spPr>
          <a:xfrm>
            <a:off x="4495300" y="2707867"/>
            <a:ext cx="1555200" cy="1060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BF9000"/>
                </a:solidFill>
                <a:latin typeface="Roboto"/>
                <a:ea typeface="Roboto"/>
                <a:cs typeface="Roboto"/>
                <a:sym typeface="Roboto"/>
              </a:rPr>
              <a:t>XML file with the added token for NIN and demographics</a:t>
            </a:r>
            <a:endParaRPr sz="1067" b="1">
              <a:solidFill>
                <a:srgbClr val="BF9000"/>
              </a:solidFill>
              <a:latin typeface="Roboto"/>
              <a:ea typeface="Roboto"/>
              <a:cs typeface="Roboto"/>
              <a:sym typeface="Roboto"/>
            </a:endParaRPr>
          </a:p>
        </p:txBody>
      </p:sp>
      <p:grpSp>
        <p:nvGrpSpPr>
          <p:cNvPr id="568" name="Google Shape;568;p48"/>
          <p:cNvGrpSpPr/>
          <p:nvPr/>
        </p:nvGrpSpPr>
        <p:grpSpPr>
          <a:xfrm>
            <a:off x="4866404" y="1688940"/>
            <a:ext cx="756000" cy="756000"/>
            <a:chOff x="4185878" y="1266705"/>
            <a:chExt cx="567000" cy="567000"/>
          </a:xfrm>
        </p:grpSpPr>
        <p:sp>
          <p:nvSpPr>
            <p:cNvPr id="569" name="Google Shape;569;p48"/>
            <p:cNvSpPr/>
            <p:nvPr/>
          </p:nvSpPr>
          <p:spPr>
            <a:xfrm>
              <a:off x="4185878" y="1266705"/>
              <a:ext cx="567000" cy="567000"/>
            </a:xfrm>
            <a:prstGeom prst="ellipse">
              <a:avLst/>
            </a:prstGeom>
            <a:noFill/>
            <a:ln w="38100" cap="flat" cmpd="sng">
              <a:solidFill>
                <a:srgbClr val="F1C23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70" name="Google Shape;570;p48"/>
            <p:cNvSpPr txBox="1"/>
            <p:nvPr/>
          </p:nvSpPr>
          <p:spPr>
            <a:xfrm>
              <a:off x="4261010"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BF9000"/>
                  </a:solidFill>
                  <a:latin typeface="Roboto"/>
                  <a:ea typeface="Roboto"/>
                  <a:cs typeface="Roboto"/>
                  <a:sym typeface="Roboto"/>
                </a:rPr>
                <a:t>3</a:t>
              </a:r>
              <a:endParaRPr sz="1067" b="1">
                <a:solidFill>
                  <a:srgbClr val="BF9000"/>
                </a:solidFill>
                <a:latin typeface="Roboto"/>
                <a:ea typeface="Roboto"/>
                <a:cs typeface="Roboto"/>
                <a:sym typeface="Roboto"/>
              </a:endParaRPr>
            </a:p>
          </p:txBody>
        </p:sp>
      </p:grpSp>
      <p:sp>
        <p:nvSpPr>
          <p:cNvPr id="571" name="Google Shape;571;p48"/>
          <p:cNvSpPr txBox="1"/>
          <p:nvPr/>
        </p:nvSpPr>
        <p:spPr>
          <a:xfrm>
            <a:off x="5841795" y="2343319"/>
            <a:ext cx="1965600" cy="568000"/>
          </a:xfrm>
          <a:prstGeom prst="rect">
            <a:avLst/>
          </a:prstGeom>
          <a:noFill/>
          <a:ln>
            <a:noFill/>
          </a:ln>
        </p:spPr>
        <p:txBody>
          <a:bodyPr spcFirstLastPara="1" wrap="square" lIns="121900" tIns="121900" rIns="121900" bIns="121900" anchor="b" anchorCtr="0">
            <a:noAutofit/>
          </a:bodyPr>
          <a:lstStyle/>
          <a:p>
            <a:pPr algn="ctr">
              <a:lnSpc>
                <a:spcPct val="115000"/>
              </a:lnSpc>
            </a:pPr>
            <a:r>
              <a:rPr lang="en" sz="1333" b="1">
                <a:solidFill>
                  <a:srgbClr val="33728D"/>
                </a:solidFill>
                <a:latin typeface="Roboto"/>
                <a:ea typeface="Roboto"/>
                <a:cs typeface="Roboto"/>
                <a:sym typeface="Roboto"/>
              </a:rPr>
              <a:t>Fingerprint Matching </a:t>
            </a:r>
            <a:endParaRPr sz="1333" b="1">
              <a:solidFill>
                <a:srgbClr val="33728D"/>
              </a:solidFill>
              <a:latin typeface="Roboto"/>
              <a:ea typeface="Roboto"/>
              <a:cs typeface="Roboto"/>
              <a:sym typeface="Roboto"/>
            </a:endParaRPr>
          </a:p>
        </p:txBody>
      </p:sp>
      <p:sp>
        <p:nvSpPr>
          <p:cNvPr id="572" name="Google Shape;572;p48"/>
          <p:cNvSpPr txBox="1"/>
          <p:nvPr/>
        </p:nvSpPr>
        <p:spPr>
          <a:xfrm>
            <a:off x="5934816" y="2869809"/>
            <a:ext cx="1666800" cy="93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Use current process for fingerprint matching</a:t>
            </a:r>
            <a:endParaRPr sz="1067" b="1">
              <a:solidFill>
                <a:srgbClr val="33728D"/>
              </a:solidFill>
              <a:latin typeface="Roboto"/>
              <a:ea typeface="Roboto"/>
              <a:cs typeface="Roboto"/>
              <a:sym typeface="Roboto"/>
            </a:endParaRPr>
          </a:p>
        </p:txBody>
      </p:sp>
      <p:grpSp>
        <p:nvGrpSpPr>
          <p:cNvPr id="573" name="Google Shape;573;p48"/>
          <p:cNvGrpSpPr/>
          <p:nvPr/>
        </p:nvGrpSpPr>
        <p:grpSpPr>
          <a:xfrm>
            <a:off x="6430919" y="1688940"/>
            <a:ext cx="756000" cy="756000"/>
            <a:chOff x="5478514" y="1266705"/>
            <a:chExt cx="567000" cy="567000"/>
          </a:xfrm>
        </p:grpSpPr>
        <p:sp>
          <p:nvSpPr>
            <p:cNvPr id="574" name="Google Shape;574;p48"/>
            <p:cNvSpPr/>
            <p:nvPr/>
          </p:nvSpPr>
          <p:spPr>
            <a:xfrm>
              <a:off x="5478514" y="1266705"/>
              <a:ext cx="567000" cy="567000"/>
            </a:xfrm>
            <a:prstGeom prst="ellipse">
              <a:avLst/>
            </a:prstGeom>
            <a:noFill/>
            <a:ln w="38100" cap="flat" cmpd="sng">
              <a:solidFill>
                <a:srgbClr val="33728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75" name="Google Shape;575;p48"/>
            <p:cNvSpPr txBox="1"/>
            <p:nvPr/>
          </p:nvSpPr>
          <p:spPr>
            <a:xfrm>
              <a:off x="5553647"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4</a:t>
              </a:r>
              <a:endParaRPr sz="1067" b="1">
                <a:solidFill>
                  <a:srgbClr val="33728D"/>
                </a:solidFill>
                <a:latin typeface="Roboto"/>
                <a:ea typeface="Roboto"/>
                <a:cs typeface="Roboto"/>
                <a:sym typeface="Roboto"/>
              </a:endParaRPr>
            </a:p>
          </p:txBody>
        </p:sp>
      </p:grpSp>
      <p:sp>
        <p:nvSpPr>
          <p:cNvPr id="576" name="Google Shape;576;p48"/>
          <p:cNvSpPr/>
          <p:nvPr/>
        </p:nvSpPr>
        <p:spPr>
          <a:xfrm>
            <a:off x="4237347" y="2074664"/>
            <a:ext cx="449600" cy="46800"/>
          </a:xfrm>
          <a:prstGeom prst="roundRect">
            <a:avLst>
              <a:gd name="adj" fmla="val 50000"/>
            </a:avLst>
          </a:prstGeom>
          <a:solidFill>
            <a:srgbClr val="A7291E"/>
          </a:solidFill>
          <a:ln>
            <a:noFill/>
          </a:ln>
        </p:spPr>
        <p:txBody>
          <a:bodyPr spcFirstLastPara="1" wrap="square" lIns="121900" tIns="121900" rIns="121900" bIns="121900" anchor="ctr" anchorCtr="0">
            <a:noAutofit/>
          </a:bodyPr>
          <a:lstStyle/>
          <a:p>
            <a:endParaRPr sz="2400"/>
          </a:p>
        </p:txBody>
      </p:sp>
      <p:sp>
        <p:nvSpPr>
          <p:cNvPr id="577" name="Google Shape;577;p48"/>
          <p:cNvSpPr/>
          <p:nvPr/>
        </p:nvSpPr>
        <p:spPr>
          <a:xfrm>
            <a:off x="5801861" y="2074664"/>
            <a:ext cx="449600" cy="46800"/>
          </a:xfrm>
          <a:prstGeom prst="roundRect">
            <a:avLst>
              <a:gd name="adj" fmla="val 50000"/>
            </a:avLst>
          </a:prstGeom>
          <a:solidFill>
            <a:srgbClr val="F1C232"/>
          </a:solidFill>
          <a:ln>
            <a:noFill/>
          </a:ln>
        </p:spPr>
        <p:txBody>
          <a:bodyPr spcFirstLastPara="1" wrap="square" lIns="121900" tIns="121900" rIns="121900" bIns="121900" anchor="ctr" anchorCtr="0">
            <a:noAutofit/>
          </a:bodyPr>
          <a:lstStyle/>
          <a:p>
            <a:endParaRPr sz="2400"/>
          </a:p>
        </p:txBody>
      </p:sp>
      <p:sp>
        <p:nvSpPr>
          <p:cNvPr id="578" name="Google Shape;578;p48"/>
          <p:cNvSpPr/>
          <p:nvPr/>
        </p:nvSpPr>
        <p:spPr>
          <a:xfrm>
            <a:off x="7366376" y="2074664"/>
            <a:ext cx="449600" cy="46800"/>
          </a:xfrm>
          <a:prstGeom prst="roundRect">
            <a:avLst>
              <a:gd name="adj" fmla="val 50000"/>
            </a:avLst>
          </a:prstGeom>
          <a:solidFill>
            <a:srgbClr val="33728D"/>
          </a:solidFill>
          <a:ln>
            <a:noFill/>
          </a:ln>
        </p:spPr>
        <p:txBody>
          <a:bodyPr spcFirstLastPara="1" wrap="square" lIns="121900" tIns="121900" rIns="121900" bIns="121900" anchor="ctr" anchorCtr="0">
            <a:noAutofit/>
          </a:bodyPr>
          <a:lstStyle/>
          <a:p>
            <a:endParaRPr sz="2400"/>
          </a:p>
        </p:txBody>
      </p:sp>
      <p:sp>
        <p:nvSpPr>
          <p:cNvPr id="579" name="Google Shape;579;p48"/>
          <p:cNvSpPr txBox="1"/>
          <p:nvPr/>
        </p:nvSpPr>
        <p:spPr>
          <a:xfrm>
            <a:off x="1900783" y="1185600"/>
            <a:ext cx="19656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A7291E"/>
                </a:solidFill>
              </a:rPr>
              <a:t>EMR Extract</a:t>
            </a:r>
            <a:endParaRPr sz="1733">
              <a:solidFill>
                <a:srgbClr val="A7291E"/>
              </a:solidFill>
            </a:endParaRPr>
          </a:p>
        </p:txBody>
      </p:sp>
      <p:sp>
        <p:nvSpPr>
          <p:cNvPr id="580" name="Google Shape;580;p48"/>
          <p:cNvSpPr txBox="1"/>
          <p:nvPr/>
        </p:nvSpPr>
        <p:spPr>
          <a:xfrm>
            <a:off x="3978733" y="1219500"/>
            <a:ext cx="26132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BF9000"/>
                </a:solidFill>
              </a:rPr>
              <a:t>Transport to NDR</a:t>
            </a:r>
            <a:endParaRPr sz="1733">
              <a:solidFill>
                <a:srgbClr val="BF9000"/>
              </a:solidFill>
            </a:endParaRPr>
          </a:p>
        </p:txBody>
      </p:sp>
      <p:sp>
        <p:nvSpPr>
          <p:cNvPr id="581" name="Google Shape;581;p48"/>
          <p:cNvSpPr txBox="1"/>
          <p:nvPr/>
        </p:nvSpPr>
        <p:spPr>
          <a:xfrm>
            <a:off x="6548831" y="1219501"/>
            <a:ext cx="36492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33728D"/>
                </a:solidFill>
              </a:rPr>
              <a:t>NDR Matching Process</a:t>
            </a:r>
            <a:endParaRPr sz="1733">
              <a:solidFill>
                <a:srgbClr val="33728D"/>
              </a:solidFill>
            </a:endParaRPr>
          </a:p>
        </p:txBody>
      </p:sp>
      <p:graphicFrame>
        <p:nvGraphicFramePr>
          <p:cNvPr id="582" name="Google Shape;582;p48"/>
          <p:cNvGraphicFramePr/>
          <p:nvPr>
            <p:extLst>
              <p:ext uri="{D42A27DB-BD31-4B8C-83A1-F6EECF244321}">
                <p14:modId xmlns:p14="http://schemas.microsoft.com/office/powerpoint/2010/main" val="1837687589"/>
              </p:ext>
            </p:extLst>
          </p:nvPr>
        </p:nvGraphicFramePr>
        <p:xfrm>
          <a:off x="1165534" y="3758800"/>
          <a:ext cx="10283966" cy="894000"/>
        </p:xfrm>
        <a:graphic>
          <a:graphicData uri="http://schemas.openxmlformats.org/drawingml/2006/table">
            <a:tbl>
              <a:tblPr>
                <a:noFill/>
              </a:tblPr>
              <a:tblGrid>
                <a:gridCol w="1847733">
                  <a:extLst>
                    <a:ext uri="{9D8B030D-6E8A-4147-A177-3AD203B41FA5}">
                      <a16:colId xmlns:a16="http://schemas.microsoft.com/office/drawing/2014/main" val="20000"/>
                    </a:ext>
                  </a:extLst>
                </a:gridCol>
                <a:gridCol w="1837500">
                  <a:extLst>
                    <a:ext uri="{9D8B030D-6E8A-4147-A177-3AD203B41FA5}">
                      <a16:colId xmlns:a16="http://schemas.microsoft.com/office/drawing/2014/main" val="20001"/>
                    </a:ext>
                  </a:extLst>
                </a:gridCol>
                <a:gridCol w="1977400">
                  <a:extLst>
                    <a:ext uri="{9D8B030D-6E8A-4147-A177-3AD203B41FA5}">
                      <a16:colId xmlns:a16="http://schemas.microsoft.com/office/drawing/2014/main" val="20002"/>
                    </a:ext>
                  </a:extLst>
                </a:gridCol>
                <a:gridCol w="4621333">
                  <a:extLst>
                    <a:ext uri="{9D8B030D-6E8A-4147-A177-3AD203B41FA5}">
                      <a16:colId xmlns:a16="http://schemas.microsoft.com/office/drawing/2014/main" val="20003"/>
                    </a:ext>
                  </a:extLst>
                </a:gridCol>
              </a:tblGrid>
              <a:tr h="447000">
                <a:tc>
                  <a:txBody>
                    <a:bodyPr/>
                    <a:lstStyle/>
                    <a:p>
                      <a:pPr marL="0" lvl="0" indent="0" algn="l" rtl="0">
                        <a:spcBef>
                          <a:spcPts val="0"/>
                        </a:spcBef>
                        <a:spcAft>
                          <a:spcPts val="0"/>
                        </a:spcAft>
                        <a:buNone/>
                      </a:pPr>
                      <a:r>
                        <a:rPr lang="en" sz="1300" b="1">
                          <a:solidFill>
                            <a:schemeClr val="lt1"/>
                          </a:solidFill>
                        </a:rPr>
                        <a:t>Data</a:t>
                      </a:r>
                      <a:endParaRPr sz="1300" b="1">
                        <a:solidFill>
                          <a:schemeClr val="lt1"/>
                        </a:solidFill>
                      </a:endParaRPr>
                    </a:p>
                  </a:txBody>
                  <a:tcPr marL="121900" marR="121900" marT="121900" marB="121900">
                    <a:lnR w="9525" cap="flat" cmpd="sng">
                      <a:solidFill>
                        <a:srgbClr val="9E9E9E"/>
                      </a:solidFill>
                      <a:prstDash val="solid"/>
                      <a:round/>
                      <a:headEnd type="none" w="sm" len="sm"/>
                      <a:tailEnd type="none" w="sm" len="sm"/>
                    </a:lnR>
                    <a:lnB w="9525" cap="flat" cmpd="sng">
                      <a:solidFill>
                        <a:srgbClr val="9E9E9E"/>
                      </a:solidFill>
                      <a:prstDash val="solid"/>
                      <a:round/>
                      <a:headEnd type="none" w="sm" len="sm"/>
                      <a:tailEnd type="none" w="sm" len="sm"/>
                    </a:lnB>
                    <a:solidFill>
                      <a:srgbClr val="33728D"/>
                    </a:solidFill>
                  </a:tcPr>
                </a:tc>
                <a:tc>
                  <a:txBody>
                    <a:bodyPr/>
                    <a:lstStyle/>
                    <a:p>
                      <a:pPr marL="0" lvl="0" indent="0" algn="l" rtl="0">
                        <a:spcBef>
                          <a:spcPts val="0"/>
                        </a:spcBef>
                        <a:spcAft>
                          <a:spcPts val="0"/>
                        </a:spcAft>
                        <a:buClr>
                          <a:schemeClr val="dk1"/>
                        </a:buClr>
                        <a:buSzPts val="1100"/>
                        <a:buFont typeface="Arial"/>
                        <a:buNone/>
                      </a:pPr>
                      <a:r>
                        <a:rPr lang="en" sz="1300" b="1">
                          <a:solidFill>
                            <a:srgbClr val="A7291E"/>
                          </a:solidFill>
                        </a:rPr>
                        <a:t>EMR Storage</a:t>
                      </a:r>
                      <a:endParaRPr sz="1300" b="1">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tc>
                  <a:txBody>
                    <a:bodyPr/>
                    <a:lstStyle/>
                    <a:p>
                      <a:pPr marL="0" lvl="0" indent="0" algn="l" rtl="0">
                        <a:spcBef>
                          <a:spcPts val="0"/>
                        </a:spcBef>
                        <a:spcAft>
                          <a:spcPts val="0"/>
                        </a:spcAft>
                        <a:buClr>
                          <a:schemeClr val="dk1"/>
                        </a:buClr>
                        <a:buSzPts val="1100"/>
                        <a:buFont typeface="Arial"/>
                        <a:buNone/>
                      </a:pPr>
                      <a:r>
                        <a:rPr lang="en" sz="1300" b="1">
                          <a:solidFill>
                            <a:srgbClr val="BF9000"/>
                          </a:solidFill>
                        </a:rPr>
                        <a:t>Transport to NDR </a:t>
                      </a:r>
                      <a:endParaRPr sz="1300" b="1">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tc>
                  <a:txBody>
                    <a:bodyPr/>
                    <a:lstStyle/>
                    <a:p>
                      <a:pPr marL="0" lvl="0" indent="0" algn="l" rtl="0">
                        <a:spcBef>
                          <a:spcPts val="0"/>
                        </a:spcBef>
                        <a:spcAft>
                          <a:spcPts val="0"/>
                        </a:spcAft>
                        <a:buNone/>
                      </a:pPr>
                      <a:r>
                        <a:rPr lang="en" sz="1300" b="1">
                          <a:solidFill>
                            <a:srgbClr val="33728D"/>
                          </a:solidFill>
                        </a:rPr>
                        <a:t>NDR Storage for Matching</a:t>
                      </a:r>
                      <a:endParaRPr sz="1300" b="1">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extLst>
                  <a:ext uri="{0D108BD9-81ED-4DB2-BD59-A6C34878D82A}">
                    <a16:rowId xmlns:a16="http://schemas.microsoft.com/office/drawing/2014/main" val="10000"/>
                  </a:ext>
                </a:extLst>
              </a:tr>
              <a:tr h="447000">
                <a:tc>
                  <a:txBody>
                    <a:bodyPr/>
                    <a:lstStyle/>
                    <a:p>
                      <a:pPr marL="0" lvl="0" indent="0" algn="l" rtl="0">
                        <a:spcBef>
                          <a:spcPts val="0"/>
                        </a:spcBef>
                        <a:spcAft>
                          <a:spcPts val="0"/>
                        </a:spcAft>
                        <a:buNone/>
                      </a:pPr>
                      <a:r>
                        <a:rPr lang="en" sz="1300">
                          <a:solidFill>
                            <a:schemeClr val="lt1"/>
                          </a:solidFill>
                        </a:rPr>
                        <a:t>Fingerprint </a:t>
                      </a:r>
                      <a:endParaRPr sz="1300">
                        <a:solidFill>
                          <a:schemeClr val="lt1"/>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solidFill>
                  </a:tcPr>
                </a:tc>
                <a:tc>
                  <a:txBody>
                    <a:bodyPr/>
                    <a:lstStyle/>
                    <a:p>
                      <a:pPr marL="0" lvl="0" indent="0" algn="l" rtl="0">
                        <a:spcBef>
                          <a:spcPts val="0"/>
                        </a:spcBef>
                        <a:spcAft>
                          <a:spcPts val="0"/>
                        </a:spcAft>
                        <a:buNone/>
                      </a:pPr>
                      <a:r>
                        <a:rPr lang="en" sz="1300">
                          <a:solidFill>
                            <a:srgbClr val="A7291E"/>
                          </a:solidFill>
                        </a:rPr>
                        <a:t>Digital Template</a:t>
                      </a:r>
                      <a:endParaRPr sz="1300">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300">
                          <a:solidFill>
                            <a:srgbClr val="BF9000"/>
                          </a:solidFill>
                        </a:rPr>
                        <a:t>Digital Template</a:t>
                      </a:r>
                      <a:endParaRPr sz="1300">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300" dirty="0">
                          <a:solidFill>
                            <a:srgbClr val="33728D"/>
                          </a:solidFill>
                        </a:rPr>
                        <a:t>Digital Template</a:t>
                      </a:r>
                      <a:endParaRPr sz="1300" dirty="0">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83" name="Google Shape;583;p48"/>
          <p:cNvSpPr txBox="1"/>
          <p:nvPr/>
        </p:nvSpPr>
        <p:spPr>
          <a:xfrm>
            <a:off x="-54733" y="1185600"/>
            <a:ext cx="1965600" cy="364000"/>
          </a:xfrm>
          <a:prstGeom prst="rect">
            <a:avLst/>
          </a:prstGeom>
          <a:noFill/>
          <a:ln>
            <a:noFill/>
          </a:ln>
        </p:spPr>
        <p:txBody>
          <a:bodyPr spcFirstLastPara="1" wrap="square" lIns="121900" tIns="121900" rIns="121900" bIns="121900" anchor="t" anchorCtr="0">
            <a:noAutofit/>
          </a:bodyPr>
          <a:lstStyle/>
          <a:p>
            <a:r>
              <a:rPr lang="en" sz="1733">
                <a:solidFill>
                  <a:srgbClr val="38761D"/>
                </a:solidFill>
              </a:rPr>
              <a:t>Data Capture</a:t>
            </a:r>
            <a:endParaRPr sz="1733">
              <a:solidFill>
                <a:srgbClr val="38761D"/>
              </a:solidFill>
            </a:endParaRPr>
          </a:p>
        </p:txBody>
      </p:sp>
      <p:sp>
        <p:nvSpPr>
          <p:cNvPr id="584" name="Google Shape;584;p48"/>
          <p:cNvSpPr/>
          <p:nvPr/>
        </p:nvSpPr>
        <p:spPr>
          <a:xfrm>
            <a:off x="1108319" y="2074664"/>
            <a:ext cx="449600" cy="46800"/>
          </a:xfrm>
          <a:prstGeom prst="roundRect">
            <a:avLst>
              <a:gd name="adj" fmla="val 50000"/>
            </a:avLst>
          </a:prstGeom>
          <a:solidFill>
            <a:srgbClr val="38761D"/>
          </a:solidFill>
          <a:ln>
            <a:noFill/>
          </a:ln>
        </p:spPr>
        <p:txBody>
          <a:bodyPr spcFirstLastPara="1" wrap="square" lIns="121900" tIns="121900" rIns="121900" bIns="121900" anchor="ctr" anchorCtr="0">
            <a:noAutofit/>
          </a:bodyPr>
          <a:lstStyle/>
          <a:p>
            <a:endParaRPr sz="2400"/>
          </a:p>
        </p:txBody>
      </p:sp>
      <p:sp>
        <p:nvSpPr>
          <p:cNvPr id="585" name="Google Shape;585;p48"/>
          <p:cNvSpPr txBox="1"/>
          <p:nvPr/>
        </p:nvSpPr>
        <p:spPr>
          <a:xfrm>
            <a:off x="-73865" y="2359991"/>
            <a:ext cx="1666800" cy="568000"/>
          </a:xfrm>
          <a:prstGeom prst="rect">
            <a:avLst/>
          </a:prstGeom>
          <a:noFill/>
          <a:ln>
            <a:noFill/>
          </a:ln>
        </p:spPr>
        <p:txBody>
          <a:bodyPr spcFirstLastPara="1" wrap="square" lIns="121900" tIns="121900" rIns="121900" bIns="121900" anchor="b" anchorCtr="0">
            <a:noAutofit/>
          </a:bodyPr>
          <a:lstStyle/>
          <a:p>
            <a:pPr algn="ctr">
              <a:lnSpc>
                <a:spcPct val="115000"/>
              </a:lnSpc>
            </a:pPr>
            <a:r>
              <a:rPr lang="en" sz="1333" b="1">
                <a:solidFill>
                  <a:srgbClr val="38761D"/>
                </a:solidFill>
              </a:rPr>
              <a:t>Data Capture</a:t>
            </a:r>
            <a:endParaRPr sz="1333" b="1">
              <a:solidFill>
                <a:srgbClr val="38761D"/>
              </a:solidFill>
            </a:endParaRPr>
          </a:p>
        </p:txBody>
      </p:sp>
      <p:sp>
        <p:nvSpPr>
          <p:cNvPr id="586" name="Google Shape;586;p48"/>
          <p:cNvSpPr txBox="1"/>
          <p:nvPr/>
        </p:nvSpPr>
        <p:spPr>
          <a:xfrm>
            <a:off x="-105321" y="2749072"/>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067" b="1">
                <a:solidFill>
                  <a:srgbClr val="38761D"/>
                </a:solidFill>
              </a:rPr>
              <a:t>Obtain fingerprints and demographics </a:t>
            </a:r>
            <a:endParaRPr sz="1067" b="1">
              <a:solidFill>
                <a:srgbClr val="38761D"/>
              </a:solidFill>
            </a:endParaRPr>
          </a:p>
          <a:p>
            <a:pPr>
              <a:lnSpc>
                <a:spcPct val="115000"/>
              </a:lnSpc>
              <a:spcBef>
                <a:spcPts val="2133"/>
              </a:spcBef>
            </a:pPr>
            <a:endParaRPr sz="1067" b="1">
              <a:solidFill>
                <a:srgbClr val="38761D"/>
              </a:solidFill>
            </a:endParaRPr>
          </a:p>
          <a:p>
            <a:pPr>
              <a:lnSpc>
                <a:spcPct val="115000"/>
              </a:lnSpc>
              <a:spcBef>
                <a:spcPts val="2133"/>
              </a:spcBef>
              <a:spcAft>
                <a:spcPts val="2133"/>
              </a:spcAft>
            </a:pPr>
            <a:endParaRPr sz="1067" b="1">
              <a:solidFill>
                <a:srgbClr val="38761D"/>
              </a:solidFill>
            </a:endParaRPr>
          </a:p>
        </p:txBody>
      </p:sp>
      <p:grpSp>
        <p:nvGrpSpPr>
          <p:cNvPr id="587" name="Google Shape;587;p48"/>
          <p:cNvGrpSpPr/>
          <p:nvPr/>
        </p:nvGrpSpPr>
        <p:grpSpPr>
          <a:xfrm>
            <a:off x="172861" y="1688940"/>
            <a:ext cx="756000" cy="756000"/>
            <a:chOff x="358246" y="1266705"/>
            <a:chExt cx="567000" cy="567000"/>
          </a:xfrm>
        </p:grpSpPr>
        <p:sp>
          <p:nvSpPr>
            <p:cNvPr id="588" name="Google Shape;588;p48"/>
            <p:cNvSpPr/>
            <p:nvPr/>
          </p:nvSpPr>
          <p:spPr>
            <a:xfrm>
              <a:off x="358246" y="1266705"/>
              <a:ext cx="567000" cy="567000"/>
            </a:xfrm>
            <a:prstGeom prst="ellipse">
              <a:avLst/>
            </a:prstGeom>
            <a:solidFill>
              <a:schemeClr val="lt1"/>
            </a:solid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89" name="Google Shape;589;p48"/>
            <p:cNvSpPr txBox="1"/>
            <p:nvPr/>
          </p:nvSpPr>
          <p:spPr>
            <a:xfrm>
              <a:off x="433378"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chemeClr val="accent3"/>
                  </a:solidFill>
                  <a:latin typeface="Roboto"/>
                  <a:ea typeface="Roboto"/>
                  <a:cs typeface="Roboto"/>
                  <a:sym typeface="Roboto"/>
                </a:rPr>
                <a:t>1</a:t>
              </a:r>
              <a:endParaRPr sz="1067" b="1">
                <a:solidFill>
                  <a:schemeClr val="accent3"/>
                </a:solidFill>
                <a:latin typeface="Roboto"/>
                <a:ea typeface="Roboto"/>
                <a:cs typeface="Roboto"/>
                <a:sym typeface="Roboto"/>
              </a:endParaRPr>
            </a:p>
          </p:txBody>
        </p:sp>
      </p:grpSp>
      <p:sp>
        <p:nvSpPr>
          <p:cNvPr id="590" name="Google Shape;590;p48"/>
          <p:cNvSpPr txBox="1"/>
          <p:nvPr/>
        </p:nvSpPr>
        <p:spPr>
          <a:xfrm>
            <a:off x="135967" y="4040400"/>
            <a:ext cx="896800" cy="448400"/>
          </a:xfrm>
          <a:prstGeom prst="rect">
            <a:avLst/>
          </a:prstGeom>
          <a:noFill/>
          <a:ln>
            <a:noFill/>
          </a:ln>
        </p:spPr>
        <p:txBody>
          <a:bodyPr spcFirstLastPara="1" wrap="square" lIns="121900" tIns="121900" rIns="121900" bIns="121900" anchor="t" anchorCtr="0">
            <a:noAutofit/>
          </a:bodyPr>
          <a:lstStyle/>
          <a:p>
            <a:r>
              <a:rPr lang="en" sz="1333" dirty="0">
                <a:solidFill>
                  <a:schemeClr val="dk1"/>
                </a:solidFill>
              </a:rPr>
              <a:t>Existing</a:t>
            </a:r>
            <a:endParaRPr sz="1333" dirty="0">
              <a:solidFill>
                <a:schemeClr val="dk1"/>
              </a:solidFill>
            </a:endParaRPr>
          </a:p>
        </p:txBody>
      </p:sp>
      <p:grpSp>
        <p:nvGrpSpPr>
          <p:cNvPr id="591" name="Google Shape;591;p48"/>
          <p:cNvGrpSpPr/>
          <p:nvPr/>
        </p:nvGrpSpPr>
        <p:grpSpPr>
          <a:xfrm>
            <a:off x="10465256" y="1695449"/>
            <a:ext cx="756000" cy="756000"/>
            <a:chOff x="358246" y="1266705"/>
            <a:chExt cx="567000" cy="567000"/>
          </a:xfrm>
        </p:grpSpPr>
        <p:sp>
          <p:nvSpPr>
            <p:cNvPr id="592" name="Google Shape;592;p48"/>
            <p:cNvSpPr/>
            <p:nvPr/>
          </p:nvSpPr>
          <p:spPr>
            <a:xfrm>
              <a:off x="358246" y="1266705"/>
              <a:ext cx="567000" cy="567000"/>
            </a:xfrm>
            <a:prstGeom prst="ellipse">
              <a:avLst/>
            </a:prstGeom>
            <a:solidFill>
              <a:schemeClr val="lt1"/>
            </a:solid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93" name="Google Shape;593;p48"/>
            <p:cNvSpPr txBox="1"/>
            <p:nvPr/>
          </p:nvSpPr>
          <p:spPr>
            <a:xfrm>
              <a:off x="433378"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chemeClr val="accent3"/>
                  </a:solidFill>
                  <a:latin typeface="Roboto"/>
                  <a:ea typeface="Roboto"/>
                  <a:cs typeface="Roboto"/>
                  <a:sym typeface="Roboto"/>
                </a:rPr>
                <a:t>5</a:t>
              </a:r>
              <a:endParaRPr sz="1067" b="1">
                <a:solidFill>
                  <a:schemeClr val="accent3"/>
                </a:solidFill>
                <a:latin typeface="Roboto"/>
                <a:ea typeface="Roboto"/>
                <a:cs typeface="Roboto"/>
                <a:sym typeface="Roboto"/>
              </a:endParaRPr>
            </a:p>
          </p:txBody>
        </p:sp>
      </p:grpSp>
      <p:sp>
        <p:nvSpPr>
          <p:cNvPr id="594" name="Google Shape;594;p48"/>
          <p:cNvSpPr txBox="1"/>
          <p:nvPr/>
        </p:nvSpPr>
        <p:spPr>
          <a:xfrm>
            <a:off x="9656794" y="1236876"/>
            <a:ext cx="1965600" cy="364000"/>
          </a:xfrm>
          <a:prstGeom prst="rect">
            <a:avLst/>
          </a:prstGeom>
          <a:noFill/>
          <a:ln>
            <a:noFill/>
          </a:ln>
        </p:spPr>
        <p:txBody>
          <a:bodyPr spcFirstLastPara="1" wrap="square" lIns="121900" tIns="121900" rIns="121900" bIns="121900" anchor="t" anchorCtr="0">
            <a:noAutofit/>
          </a:bodyPr>
          <a:lstStyle/>
          <a:p>
            <a:r>
              <a:rPr lang="en" sz="1733">
                <a:solidFill>
                  <a:srgbClr val="38761D"/>
                </a:solidFill>
              </a:rPr>
              <a:t>Linkage Review</a:t>
            </a:r>
            <a:endParaRPr sz="1733">
              <a:solidFill>
                <a:srgbClr val="38761D"/>
              </a:solidFill>
            </a:endParaRPr>
          </a:p>
        </p:txBody>
      </p:sp>
      <p:sp>
        <p:nvSpPr>
          <p:cNvPr id="595" name="Google Shape;595;p48"/>
          <p:cNvSpPr txBox="1"/>
          <p:nvPr/>
        </p:nvSpPr>
        <p:spPr>
          <a:xfrm>
            <a:off x="9872296" y="2328333"/>
            <a:ext cx="1666800" cy="568000"/>
          </a:xfrm>
          <a:prstGeom prst="rect">
            <a:avLst/>
          </a:prstGeom>
          <a:noFill/>
          <a:ln>
            <a:noFill/>
          </a:ln>
        </p:spPr>
        <p:txBody>
          <a:bodyPr spcFirstLastPara="1" wrap="square" lIns="121900" tIns="121900" rIns="121900" bIns="121900" anchor="b" anchorCtr="0">
            <a:noAutofit/>
          </a:bodyPr>
          <a:lstStyle/>
          <a:p>
            <a:pPr algn="ctr">
              <a:lnSpc>
                <a:spcPct val="115000"/>
              </a:lnSpc>
            </a:pPr>
            <a:r>
              <a:rPr lang="en" sz="1333" b="1">
                <a:solidFill>
                  <a:srgbClr val="38761D"/>
                </a:solidFill>
              </a:rPr>
              <a:t>Linkage Review</a:t>
            </a:r>
            <a:endParaRPr sz="1333" b="1">
              <a:solidFill>
                <a:srgbClr val="38761D"/>
              </a:solidFill>
            </a:endParaRPr>
          </a:p>
        </p:txBody>
      </p:sp>
      <p:sp>
        <p:nvSpPr>
          <p:cNvPr id="596" name="Google Shape;596;p48"/>
          <p:cNvSpPr txBox="1"/>
          <p:nvPr/>
        </p:nvSpPr>
        <p:spPr>
          <a:xfrm>
            <a:off x="9872306" y="2753632"/>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067" b="1" dirty="0">
                <a:solidFill>
                  <a:srgbClr val="38761D"/>
                </a:solidFill>
              </a:rPr>
              <a:t>Linkage line listing shared with facilities for review and duplicate resolution</a:t>
            </a:r>
            <a:endParaRPr sz="1067" b="1" dirty="0">
              <a:solidFill>
                <a:srgbClr val="38761D"/>
              </a:solidFill>
            </a:endParaRPr>
          </a:p>
          <a:p>
            <a:pPr>
              <a:lnSpc>
                <a:spcPct val="115000"/>
              </a:lnSpc>
              <a:spcBef>
                <a:spcPts val="2133"/>
              </a:spcBef>
            </a:pPr>
            <a:endParaRPr sz="1067" b="1" dirty="0">
              <a:solidFill>
                <a:srgbClr val="38761D"/>
              </a:solidFill>
            </a:endParaRPr>
          </a:p>
          <a:p>
            <a:pPr>
              <a:lnSpc>
                <a:spcPct val="115000"/>
              </a:lnSpc>
              <a:spcBef>
                <a:spcPts val="2133"/>
              </a:spcBef>
              <a:spcAft>
                <a:spcPts val="2133"/>
              </a:spcAft>
            </a:pPr>
            <a:endParaRPr sz="1067" b="1" dirty="0">
              <a:solidFill>
                <a:srgbClr val="38761D"/>
              </a:solidFill>
            </a:endParaRPr>
          </a:p>
        </p:txBody>
      </p:sp>
      <p:sp>
        <p:nvSpPr>
          <p:cNvPr id="2" name="Google Shape;560;p48">
            <a:extLst>
              <a:ext uri="{FF2B5EF4-FFF2-40B4-BE49-F238E27FC236}">
                <a16:creationId xmlns:a16="http://schemas.microsoft.com/office/drawing/2014/main" id="{FA82DB88-1D0D-1D0E-BFBA-E0EFE46390BA}"/>
              </a:ext>
            </a:extLst>
          </p:cNvPr>
          <p:cNvSpPr txBox="1">
            <a:spLocks/>
          </p:cNvSpPr>
          <p:nvPr/>
        </p:nvSpPr>
        <p:spPr>
          <a:xfrm>
            <a:off x="186775" y="75500"/>
            <a:ext cx="8320200" cy="994200"/>
          </a:xfrm>
          <a:prstGeom prst="rect">
            <a:avLst/>
          </a:prstGeom>
        </p:spPr>
        <p:txBody>
          <a:bodyPr spcFirstLastPara="1" wrap="square" lIns="68575" tIns="34275" rIns="68575" bIns="34275"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US">
                <a:latin typeface="Arial"/>
                <a:ea typeface="Arial"/>
                <a:cs typeface="Arial"/>
                <a:sym typeface="Arial"/>
              </a:rPr>
              <a:t>Current HIV Matching Process</a:t>
            </a:r>
            <a:endParaRPr lang="en-US" dirty="0">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2" name="Google Shape;602;p49"/>
          <p:cNvSpPr/>
          <p:nvPr/>
        </p:nvSpPr>
        <p:spPr>
          <a:xfrm>
            <a:off x="2672832" y="2074664"/>
            <a:ext cx="449600" cy="46800"/>
          </a:xfrm>
          <a:prstGeom prst="roundRect">
            <a:avLst>
              <a:gd name="adj" fmla="val 50000"/>
            </a:avLst>
          </a:prstGeom>
          <a:solidFill>
            <a:srgbClr val="A7291E"/>
          </a:solidFill>
          <a:ln>
            <a:noFill/>
          </a:ln>
        </p:spPr>
        <p:txBody>
          <a:bodyPr spcFirstLastPara="1" wrap="square" lIns="121900" tIns="121900" rIns="121900" bIns="121900" anchor="ctr" anchorCtr="0">
            <a:noAutofit/>
          </a:bodyPr>
          <a:lstStyle/>
          <a:p>
            <a:endParaRPr sz="2400"/>
          </a:p>
        </p:txBody>
      </p:sp>
      <p:sp>
        <p:nvSpPr>
          <p:cNvPr id="603" name="Google Shape;603;p49"/>
          <p:cNvSpPr txBox="1"/>
          <p:nvPr/>
        </p:nvSpPr>
        <p:spPr>
          <a:xfrm>
            <a:off x="2797700" y="2463324"/>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A7291E"/>
                </a:solidFill>
                <a:latin typeface="Roboto"/>
                <a:ea typeface="Roboto"/>
                <a:cs typeface="Roboto"/>
                <a:sym typeface="Roboto"/>
              </a:rPr>
              <a:t>Generate Extract File</a:t>
            </a:r>
            <a:endParaRPr sz="1333" b="1">
              <a:solidFill>
                <a:srgbClr val="A7291E"/>
              </a:solidFill>
              <a:latin typeface="Roboto"/>
              <a:ea typeface="Roboto"/>
              <a:cs typeface="Roboto"/>
              <a:sym typeface="Roboto"/>
            </a:endParaRPr>
          </a:p>
        </p:txBody>
      </p:sp>
      <p:sp>
        <p:nvSpPr>
          <p:cNvPr id="604" name="Google Shape;604;p49"/>
          <p:cNvSpPr txBox="1"/>
          <p:nvPr/>
        </p:nvSpPr>
        <p:spPr>
          <a:xfrm>
            <a:off x="2909387" y="2922923"/>
            <a:ext cx="1666800" cy="56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A7291E"/>
                </a:solidFill>
                <a:latin typeface="Roboto"/>
                <a:ea typeface="Roboto"/>
                <a:cs typeface="Roboto"/>
                <a:sym typeface="Roboto"/>
              </a:rPr>
              <a:t>Generate the extract with fingerprints, NIN and tokens</a:t>
            </a:r>
            <a:endParaRPr sz="1067" b="1">
              <a:solidFill>
                <a:srgbClr val="A7291E"/>
              </a:solidFill>
              <a:latin typeface="Roboto"/>
              <a:ea typeface="Roboto"/>
              <a:cs typeface="Roboto"/>
              <a:sym typeface="Roboto"/>
            </a:endParaRPr>
          </a:p>
        </p:txBody>
      </p:sp>
      <p:grpSp>
        <p:nvGrpSpPr>
          <p:cNvPr id="605" name="Google Shape;605;p49"/>
          <p:cNvGrpSpPr/>
          <p:nvPr/>
        </p:nvGrpSpPr>
        <p:grpSpPr>
          <a:xfrm>
            <a:off x="3301889" y="1688940"/>
            <a:ext cx="756000" cy="756000"/>
            <a:chOff x="2894233" y="1266705"/>
            <a:chExt cx="567000" cy="567000"/>
          </a:xfrm>
        </p:grpSpPr>
        <p:sp>
          <p:nvSpPr>
            <p:cNvPr id="606" name="Google Shape;606;p49"/>
            <p:cNvSpPr/>
            <p:nvPr/>
          </p:nvSpPr>
          <p:spPr>
            <a:xfrm>
              <a:off x="2894233" y="1266705"/>
              <a:ext cx="567000" cy="567000"/>
            </a:xfrm>
            <a:prstGeom prst="ellipse">
              <a:avLst/>
            </a:prstGeom>
            <a:solidFill>
              <a:schemeClr val="lt2"/>
            </a:solidFill>
            <a:ln w="38100" cap="flat" cmpd="sng">
              <a:solidFill>
                <a:srgbClr val="A7291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07" name="Google Shape;607;p49"/>
            <p:cNvSpPr txBox="1"/>
            <p:nvPr/>
          </p:nvSpPr>
          <p:spPr>
            <a:xfrm>
              <a:off x="2969366"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A7291E"/>
                  </a:solidFill>
                  <a:latin typeface="Roboto"/>
                  <a:ea typeface="Roboto"/>
                  <a:cs typeface="Roboto"/>
                  <a:sym typeface="Roboto"/>
                </a:rPr>
                <a:t>3</a:t>
              </a:r>
              <a:endParaRPr sz="1067" b="1">
                <a:solidFill>
                  <a:srgbClr val="A7291E"/>
                </a:solidFill>
                <a:latin typeface="Roboto"/>
                <a:ea typeface="Roboto"/>
                <a:cs typeface="Roboto"/>
                <a:sym typeface="Roboto"/>
              </a:endParaRPr>
            </a:p>
          </p:txBody>
        </p:sp>
      </p:grpSp>
      <p:sp>
        <p:nvSpPr>
          <p:cNvPr id="608" name="Google Shape;608;p49"/>
          <p:cNvSpPr txBox="1"/>
          <p:nvPr/>
        </p:nvSpPr>
        <p:spPr>
          <a:xfrm>
            <a:off x="4383577" y="2463324"/>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BF9000"/>
                </a:solidFill>
                <a:latin typeface="Roboto"/>
                <a:ea typeface="Roboto"/>
                <a:cs typeface="Roboto"/>
                <a:sym typeface="Roboto"/>
              </a:rPr>
              <a:t>Import Into NDR</a:t>
            </a:r>
            <a:endParaRPr sz="1333" b="1">
              <a:solidFill>
                <a:srgbClr val="BF9000"/>
              </a:solidFill>
              <a:latin typeface="Roboto"/>
              <a:ea typeface="Roboto"/>
              <a:cs typeface="Roboto"/>
              <a:sym typeface="Roboto"/>
            </a:endParaRPr>
          </a:p>
        </p:txBody>
      </p:sp>
      <p:sp>
        <p:nvSpPr>
          <p:cNvPr id="609" name="Google Shape;609;p49"/>
          <p:cNvSpPr txBox="1"/>
          <p:nvPr/>
        </p:nvSpPr>
        <p:spPr>
          <a:xfrm>
            <a:off x="4486500" y="2734456"/>
            <a:ext cx="1555200" cy="1060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BF9000"/>
                </a:solidFill>
                <a:latin typeface="Roboto"/>
                <a:ea typeface="Roboto"/>
                <a:cs typeface="Roboto"/>
                <a:sym typeface="Roboto"/>
              </a:rPr>
              <a:t>XML file with the added token for NIN and demographics</a:t>
            </a:r>
            <a:endParaRPr sz="1067" b="1">
              <a:solidFill>
                <a:srgbClr val="BF9000"/>
              </a:solidFill>
              <a:latin typeface="Roboto"/>
              <a:ea typeface="Roboto"/>
              <a:cs typeface="Roboto"/>
              <a:sym typeface="Roboto"/>
            </a:endParaRPr>
          </a:p>
        </p:txBody>
      </p:sp>
      <p:grpSp>
        <p:nvGrpSpPr>
          <p:cNvPr id="610" name="Google Shape;610;p49"/>
          <p:cNvGrpSpPr/>
          <p:nvPr/>
        </p:nvGrpSpPr>
        <p:grpSpPr>
          <a:xfrm>
            <a:off x="4866404" y="1688940"/>
            <a:ext cx="756000" cy="756000"/>
            <a:chOff x="4185878" y="1266705"/>
            <a:chExt cx="567000" cy="567000"/>
          </a:xfrm>
        </p:grpSpPr>
        <p:sp>
          <p:nvSpPr>
            <p:cNvPr id="611" name="Google Shape;611;p49"/>
            <p:cNvSpPr/>
            <p:nvPr/>
          </p:nvSpPr>
          <p:spPr>
            <a:xfrm>
              <a:off x="4185878" y="1266705"/>
              <a:ext cx="567000" cy="567000"/>
            </a:xfrm>
            <a:prstGeom prst="ellipse">
              <a:avLst/>
            </a:prstGeom>
            <a:noFill/>
            <a:ln w="38100" cap="flat" cmpd="sng">
              <a:solidFill>
                <a:srgbClr val="F1C23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12" name="Google Shape;612;p49"/>
            <p:cNvSpPr txBox="1"/>
            <p:nvPr/>
          </p:nvSpPr>
          <p:spPr>
            <a:xfrm>
              <a:off x="4261010"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BF9000"/>
                  </a:solidFill>
                  <a:latin typeface="Roboto"/>
                  <a:ea typeface="Roboto"/>
                  <a:cs typeface="Roboto"/>
                  <a:sym typeface="Roboto"/>
                </a:rPr>
                <a:t>4</a:t>
              </a:r>
              <a:endParaRPr sz="1067" b="1">
                <a:solidFill>
                  <a:srgbClr val="BF9000"/>
                </a:solidFill>
                <a:latin typeface="Roboto"/>
                <a:ea typeface="Roboto"/>
                <a:cs typeface="Roboto"/>
                <a:sym typeface="Roboto"/>
              </a:endParaRPr>
            </a:p>
          </p:txBody>
        </p:sp>
      </p:grpSp>
      <p:sp>
        <p:nvSpPr>
          <p:cNvPr id="613" name="Google Shape;613;p49"/>
          <p:cNvSpPr txBox="1"/>
          <p:nvPr/>
        </p:nvSpPr>
        <p:spPr>
          <a:xfrm>
            <a:off x="5841795" y="2463324"/>
            <a:ext cx="19656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33728D"/>
                </a:solidFill>
                <a:latin typeface="Roboto"/>
                <a:ea typeface="Roboto"/>
                <a:cs typeface="Roboto"/>
                <a:sym typeface="Roboto"/>
              </a:rPr>
              <a:t>Fingerprint Matching </a:t>
            </a:r>
            <a:endParaRPr sz="1333" b="1">
              <a:solidFill>
                <a:srgbClr val="33728D"/>
              </a:solidFill>
              <a:latin typeface="Roboto"/>
              <a:ea typeface="Roboto"/>
              <a:cs typeface="Roboto"/>
              <a:sym typeface="Roboto"/>
            </a:endParaRPr>
          </a:p>
        </p:txBody>
      </p:sp>
      <p:sp>
        <p:nvSpPr>
          <p:cNvPr id="614" name="Google Shape;614;p49"/>
          <p:cNvSpPr txBox="1"/>
          <p:nvPr/>
        </p:nvSpPr>
        <p:spPr>
          <a:xfrm>
            <a:off x="5934816" y="2734456"/>
            <a:ext cx="1666800" cy="93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Use current process for fingerprint matching</a:t>
            </a:r>
            <a:endParaRPr sz="1067" b="1">
              <a:solidFill>
                <a:srgbClr val="33728D"/>
              </a:solidFill>
              <a:latin typeface="Roboto"/>
              <a:ea typeface="Roboto"/>
              <a:cs typeface="Roboto"/>
              <a:sym typeface="Roboto"/>
            </a:endParaRPr>
          </a:p>
        </p:txBody>
      </p:sp>
      <p:grpSp>
        <p:nvGrpSpPr>
          <p:cNvPr id="615" name="Google Shape;615;p49"/>
          <p:cNvGrpSpPr/>
          <p:nvPr/>
        </p:nvGrpSpPr>
        <p:grpSpPr>
          <a:xfrm>
            <a:off x="6430919" y="1688940"/>
            <a:ext cx="756000" cy="756000"/>
            <a:chOff x="5478514" y="1266705"/>
            <a:chExt cx="567000" cy="567000"/>
          </a:xfrm>
        </p:grpSpPr>
        <p:sp>
          <p:nvSpPr>
            <p:cNvPr id="616" name="Google Shape;616;p49"/>
            <p:cNvSpPr/>
            <p:nvPr/>
          </p:nvSpPr>
          <p:spPr>
            <a:xfrm>
              <a:off x="5478514" y="1266705"/>
              <a:ext cx="567000" cy="567000"/>
            </a:xfrm>
            <a:prstGeom prst="ellipse">
              <a:avLst/>
            </a:prstGeom>
            <a:noFill/>
            <a:ln w="38100" cap="flat" cmpd="sng">
              <a:solidFill>
                <a:srgbClr val="33728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17" name="Google Shape;617;p49"/>
            <p:cNvSpPr txBox="1"/>
            <p:nvPr/>
          </p:nvSpPr>
          <p:spPr>
            <a:xfrm>
              <a:off x="5553647"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5</a:t>
              </a:r>
              <a:endParaRPr sz="1067" b="1">
                <a:solidFill>
                  <a:srgbClr val="33728D"/>
                </a:solidFill>
                <a:latin typeface="Roboto"/>
                <a:ea typeface="Roboto"/>
                <a:cs typeface="Roboto"/>
                <a:sym typeface="Roboto"/>
              </a:endParaRPr>
            </a:p>
          </p:txBody>
        </p:sp>
      </p:grpSp>
      <p:sp>
        <p:nvSpPr>
          <p:cNvPr id="618" name="Google Shape;618;p49"/>
          <p:cNvSpPr txBox="1"/>
          <p:nvPr/>
        </p:nvSpPr>
        <p:spPr>
          <a:xfrm>
            <a:off x="7523224" y="2463324"/>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33728D"/>
                </a:solidFill>
                <a:latin typeface="Roboto"/>
                <a:ea typeface="Roboto"/>
                <a:cs typeface="Roboto"/>
                <a:sym typeface="Roboto"/>
              </a:rPr>
              <a:t>PPRL Matching</a:t>
            </a:r>
            <a:endParaRPr sz="1333" b="1">
              <a:solidFill>
                <a:srgbClr val="33728D"/>
              </a:solidFill>
              <a:latin typeface="Roboto"/>
              <a:ea typeface="Roboto"/>
              <a:cs typeface="Roboto"/>
              <a:sym typeface="Roboto"/>
            </a:endParaRPr>
          </a:p>
        </p:txBody>
      </p:sp>
      <p:sp>
        <p:nvSpPr>
          <p:cNvPr id="619" name="Google Shape;619;p49"/>
          <p:cNvSpPr txBox="1"/>
          <p:nvPr/>
        </p:nvSpPr>
        <p:spPr>
          <a:xfrm>
            <a:off x="7457515" y="2734456"/>
            <a:ext cx="1730000" cy="93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See Demographic matching tokens</a:t>
            </a:r>
            <a:endParaRPr sz="1067" b="1">
              <a:solidFill>
                <a:srgbClr val="33728D"/>
              </a:solidFill>
              <a:latin typeface="Roboto"/>
              <a:ea typeface="Roboto"/>
              <a:cs typeface="Roboto"/>
              <a:sym typeface="Roboto"/>
            </a:endParaRPr>
          </a:p>
        </p:txBody>
      </p:sp>
      <p:grpSp>
        <p:nvGrpSpPr>
          <p:cNvPr id="620" name="Google Shape;620;p49"/>
          <p:cNvGrpSpPr/>
          <p:nvPr/>
        </p:nvGrpSpPr>
        <p:grpSpPr>
          <a:xfrm>
            <a:off x="7995433" y="1688940"/>
            <a:ext cx="756000" cy="756000"/>
            <a:chOff x="6771177" y="1266705"/>
            <a:chExt cx="567000" cy="567000"/>
          </a:xfrm>
        </p:grpSpPr>
        <p:sp>
          <p:nvSpPr>
            <p:cNvPr id="621" name="Google Shape;621;p49"/>
            <p:cNvSpPr/>
            <p:nvPr/>
          </p:nvSpPr>
          <p:spPr>
            <a:xfrm>
              <a:off x="6771177" y="1266705"/>
              <a:ext cx="567000" cy="567000"/>
            </a:xfrm>
            <a:prstGeom prst="ellipse">
              <a:avLst/>
            </a:prstGeom>
            <a:solidFill>
              <a:schemeClr val="lt2"/>
            </a:solidFill>
            <a:ln w="38100" cap="flat" cmpd="sng">
              <a:solidFill>
                <a:srgbClr val="33728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22" name="Google Shape;622;p49"/>
            <p:cNvSpPr txBox="1"/>
            <p:nvPr/>
          </p:nvSpPr>
          <p:spPr>
            <a:xfrm>
              <a:off x="6846309"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45818E"/>
                  </a:solidFill>
                  <a:latin typeface="Roboto"/>
                  <a:ea typeface="Roboto"/>
                  <a:cs typeface="Roboto"/>
                  <a:sym typeface="Roboto"/>
                </a:rPr>
                <a:t>6</a:t>
              </a:r>
              <a:endParaRPr sz="1067" b="1">
                <a:solidFill>
                  <a:srgbClr val="45818E"/>
                </a:solidFill>
                <a:latin typeface="Roboto"/>
                <a:ea typeface="Roboto"/>
                <a:cs typeface="Roboto"/>
                <a:sym typeface="Roboto"/>
              </a:endParaRPr>
            </a:p>
          </p:txBody>
        </p:sp>
      </p:grpSp>
      <p:sp>
        <p:nvSpPr>
          <p:cNvPr id="623" name="Google Shape;623;p49"/>
          <p:cNvSpPr txBox="1"/>
          <p:nvPr/>
        </p:nvSpPr>
        <p:spPr>
          <a:xfrm>
            <a:off x="9072987" y="2463324"/>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33728D"/>
                </a:solidFill>
                <a:latin typeface="Roboto"/>
                <a:ea typeface="Roboto"/>
                <a:cs typeface="Roboto"/>
                <a:sym typeface="Roboto"/>
              </a:rPr>
              <a:t>Matching Assessment</a:t>
            </a:r>
            <a:endParaRPr sz="1333" b="1">
              <a:solidFill>
                <a:srgbClr val="33728D"/>
              </a:solidFill>
              <a:latin typeface="Roboto"/>
              <a:ea typeface="Roboto"/>
              <a:cs typeface="Roboto"/>
              <a:sym typeface="Roboto"/>
            </a:endParaRPr>
          </a:p>
        </p:txBody>
      </p:sp>
      <p:sp>
        <p:nvSpPr>
          <p:cNvPr id="624" name="Google Shape;624;p49"/>
          <p:cNvSpPr txBox="1"/>
          <p:nvPr/>
        </p:nvSpPr>
        <p:spPr>
          <a:xfrm>
            <a:off x="9072993" y="2888623"/>
            <a:ext cx="1730000" cy="9380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Flow chart used for determining matches</a:t>
            </a:r>
            <a:endParaRPr sz="1067" b="1">
              <a:solidFill>
                <a:srgbClr val="33728D"/>
              </a:solidFill>
              <a:latin typeface="Roboto"/>
              <a:ea typeface="Roboto"/>
              <a:cs typeface="Roboto"/>
              <a:sym typeface="Roboto"/>
            </a:endParaRPr>
          </a:p>
        </p:txBody>
      </p:sp>
      <p:grpSp>
        <p:nvGrpSpPr>
          <p:cNvPr id="625" name="Google Shape;625;p49"/>
          <p:cNvGrpSpPr/>
          <p:nvPr/>
        </p:nvGrpSpPr>
        <p:grpSpPr>
          <a:xfrm>
            <a:off x="9559947" y="1688940"/>
            <a:ext cx="756000" cy="756000"/>
            <a:chOff x="8084360" y="1266705"/>
            <a:chExt cx="567000" cy="567000"/>
          </a:xfrm>
        </p:grpSpPr>
        <p:sp>
          <p:nvSpPr>
            <p:cNvPr id="626" name="Google Shape;626;p49"/>
            <p:cNvSpPr/>
            <p:nvPr/>
          </p:nvSpPr>
          <p:spPr>
            <a:xfrm>
              <a:off x="8084360" y="1266705"/>
              <a:ext cx="567000" cy="567000"/>
            </a:xfrm>
            <a:prstGeom prst="ellipse">
              <a:avLst/>
            </a:prstGeom>
            <a:solidFill>
              <a:schemeClr val="lt2"/>
            </a:solidFill>
            <a:ln w="38100" cap="flat" cmpd="sng">
              <a:solidFill>
                <a:srgbClr val="33728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27" name="Google Shape;627;p49"/>
            <p:cNvSpPr txBox="1"/>
            <p:nvPr/>
          </p:nvSpPr>
          <p:spPr>
            <a:xfrm>
              <a:off x="8159493"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33728D"/>
                  </a:solidFill>
                  <a:latin typeface="Roboto"/>
                  <a:ea typeface="Roboto"/>
                  <a:cs typeface="Roboto"/>
                  <a:sym typeface="Roboto"/>
                </a:rPr>
                <a:t>7</a:t>
              </a:r>
              <a:endParaRPr sz="1067" b="1">
                <a:solidFill>
                  <a:srgbClr val="33728D"/>
                </a:solidFill>
                <a:latin typeface="Roboto"/>
                <a:ea typeface="Roboto"/>
                <a:cs typeface="Roboto"/>
                <a:sym typeface="Roboto"/>
              </a:endParaRPr>
            </a:p>
          </p:txBody>
        </p:sp>
      </p:grpSp>
      <p:sp>
        <p:nvSpPr>
          <p:cNvPr id="628" name="Google Shape;628;p49"/>
          <p:cNvSpPr/>
          <p:nvPr/>
        </p:nvSpPr>
        <p:spPr>
          <a:xfrm>
            <a:off x="4237347" y="2074664"/>
            <a:ext cx="449600" cy="46800"/>
          </a:xfrm>
          <a:prstGeom prst="roundRect">
            <a:avLst>
              <a:gd name="adj" fmla="val 50000"/>
            </a:avLst>
          </a:prstGeom>
          <a:solidFill>
            <a:srgbClr val="A7291E"/>
          </a:solidFill>
          <a:ln>
            <a:noFill/>
          </a:ln>
        </p:spPr>
        <p:txBody>
          <a:bodyPr spcFirstLastPara="1" wrap="square" lIns="121900" tIns="121900" rIns="121900" bIns="121900" anchor="ctr" anchorCtr="0">
            <a:noAutofit/>
          </a:bodyPr>
          <a:lstStyle/>
          <a:p>
            <a:endParaRPr sz="2400"/>
          </a:p>
        </p:txBody>
      </p:sp>
      <p:sp>
        <p:nvSpPr>
          <p:cNvPr id="629" name="Google Shape;629;p49"/>
          <p:cNvSpPr/>
          <p:nvPr/>
        </p:nvSpPr>
        <p:spPr>
          <a:xfrm>
            <a:off x="5801861" y="2074664"/>
            <a:ext cx="449600" cy="46800"/>
          </a:xfrm>
          <a:prstGeom prst="roundRect">
            <a:avLst>
              <a:gd name="adj" fmla="val 50000"/>
            </a:avLst>
          </a:prstGeom>
          <a:solidFill>
            <a:srgbClr val="F1C232"/>
          </a:solidFill>
          <a:ln>
            <a:noFill/>
          </a:ln>
        </p:spPr>
        <p:txBody>
          <a:bodyPr spcFirstLastPara="1" wrap="square" lIns="121900" tIns="121900" rIns="121900" bIns="121900" anchor="ctr" anchorCtr="0">
            <a:noAutofit/>
          </a:bodyPr>
          <a:lstStyle/>
          <a:p>
            <a:endParaRPr sz="2400"/>
          </a:p>
        </p:txBody>
      </p:sp>
      <p:sp>
        <p:nvSpPr>
          <p:cNvPr id="630" name="Google Shape;630;p49"/>
          <p:cNvSpPr/>
          <p:nvPr/>
        </p:nvSpPr>
        <p:spPr>
          <a:xfrm>
            <a:off x="7366376" y="2074664"/>
            <a:ext cx="449600" cy="46800"/>
          </a:xfrm>
          <a:prstGeom prst="roundRect">
            <a:avLst>
              <a:gd name="adj" fmla="val 50000"/>
            </a:avLst>
          </a:prstGeom>
          <a:solidFill>
            <a:srgbClr val="33728D"/>
          </a:solidFill>
          <a:ln>
            <a:noFill/>
          </a:ln>
        </p:spPr>
        <p:txBody>
          <a:bodyPr spcFirstLastPara="1" wrap="square" lIns="121900" tIns="121900" rIns="121900" bIns="121900" anchor="ctr" anchorCtr="0">
            <a:noAutofit/>
          </a:bodyPr>
          <a:lstStyle/>
          <a:p>
            <a:endParaRPr sz="2400"/>
          </a:p>
        </p:txBody>
      </p:sp>
      <p:sp>
        <p:nvSpPr>
          <p:cNvPr id="631" name="Google Shape;631;p49"/>
          <p:cNvSpPr/>
          <p:nvPr/>
        </p:nvSpPr>
        <p:spPr>
          <a:xfrm>
            <a:off x="8930889" y="2074664"/>
            <a:ext cx="449600" cy="46800"/>
          </a:xfrm>
          <a:prstGeom prst="roundRect">
            <a:avLst>
              <a:gd name="adj" fmla="val 50000"/>
            </a:avLst>
          </a:prstGeom>
          <a:solidFill>
            <a:srgbClr val="33728D"/>
          </a:solidFill>
          <a:ln>
            <a:noFill/>
          </a:ln>
        </p:spPr>
        <p:txBody>
          <a:bodyPr spcFirstLastPara="1" wrap="square" lIns="121900" tIns="121900" rIns="121900" bIns="121900" anchor="ctr" anchorCtr="0">
            <a:noAutofit/>
          </a:bodyPr>
          <a:lstStyle/>
          <a:p>
            <a:endParaRPr sz="2400"/>
          </a:p>
        </p:txBody>
      </p:sp>
      <p:sp>
        <p:nvSpPr>
          <p:cNvPr id="632" name="Google Shape;632;p49"/>
          <p:cNvSpPr txBox="1"/>
          <p:nvPr/>
        </p:nvSpPr>
        <p:spPr>
          <a:xfrm>
            <a:off x="1442167" y="2463324"/>
            <a:ext cx="14296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A7291E"/>
                </a:solidFill>
                <a:latin typeface="Roboto"/>
                <a:ea typeface="Roboto"/>
                <a:cs typeface="Roboto"/>
                <a:sym typeface="Roboto"/>
              </a:rPr>
              <a:t>Data Preprocessing</a:t>
            </a:r>
            <a:endParaRPr sz="1333" b="1">
              <a:solidFill>
                <a:srgbClr val="A7291E"/>
              </a:solidFill>
              <a:latin typeface="Roboto"/>
              <a:ea typeface="Roboto"/>
              <a:cs typeface="Roboto"/>
              <a:sym typeface="Roboto"/>
            </a:endParaRPr>
          </a:p>
        </p:txBody>
      </p:sp>
      <p:sp>
        <p:nvSpPr>
          <p:cNvPr id="633" name="Google Shape;633;p49"/>
          <p:cNvSpPr txBox="1"/>
          <p:nvPr/>
        </p:nvSpPr>
        <p:spPr>
          <a:xfrm>
            <a:off x="1300407" y="3024523"/>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067" b="1">
                <a:solidFill>
                  <a:srgbClr val="A7291E"/>
                </a:solidFill>
                <a:latin typeface="Roboto"/>
                <a:ea typeface="Roboto"/>
                <a:cs typeface="Roboto"/>
                <a:sym typeface="Roboto"/>
              </a:rPr>
              <a:t>Validate and standardize data</a:t>
            </a:r>
            <a:endParaRPr sz="1067" b="1">
              <a:solidFill>
                <a:srgbClr val="A7291E"/>
              </a:solidFill>
              <a:latin typeface="Roboto"/>
              <a:ea typeface="Roboto"/>
              <a:cs typeface="Roboto"/>
              <a:sym typeface="Roboto"/>
            </a:endParaRPr>
          </a:p>
          <a:p>
            <a:pPr>
              <a:lnSpc>
                <a:spcPct val="115000"/>
              </a:lnSpc>
              <a:spcBef>
                <a:spcPts val="2133"/>
              </a:spcBef>
            </a:pPr>
            <a:endParaRPr sz="1067" b="1">
              <a:solidFill>
                <a:srgbClr val="A7291E"/>
              </a:solidFill>
              <a:latin typeface="Roboto"/>
              <a:ea typeface="Roboto"/>
              <a:cs typeface="Roboto"/>
              <a:sym typeface="Roboto"/>
            </a:endParaRPr>
          </a:p>
          <a:p>
            <a:pPr>
              <a:lnSpc>
                <a:spcPct val="115000"/>
              </a:lnSpc>
              <a:spcBef>
                <a:spcPts val="2133"/>
              </a:spcBef>
              <a:spcAft>
                <a:spcPts val="2133"/>
              </a:spcAft>
            </a:pPr>
            <a:endParaRPr sz="1067" b="1">
              <a:solidFill>
                <a:srgbClr val="A7291E"/>
              </a:solidFill>
              <a:latin typeface="Roboto"/>
              <a:ea typeface="Roboto"/>
              <a:cs typeface="Roboto"/>
              <a:sym typeface="Roboto"/>
            </a:endParaRPr>
          </a:p>
        </p:txBody>
      </p:sp>
      <p:grpSp>
        <p:nvGrpSpPr>
          <p:cNvPr id="634" name="Google Shape;634;p49"/>
          <p:cNvGrpSpPr/>
          <p:nvPr/>
        </p:nvGrpSpPr>
        <p:grpSpPr>
          <a:xfrm>
            <a:off x="1737375" y="1688940"/>
            <a:ext cx="756000" cy="756000"/>
            <a:chOff x="1626242" y="1266705"/>
            <a:chExt cx="567000" cy="567000"/>
          </a:xfrm>
        </p:grpSpPr>
        <p:sp>
          <p:nvSpPr>
            <p:cNvPr id="635" name="Google Shape;635;p49"/>
            <p:cNvSpPr/>
            <p:nvPr/>
          </p:nvSpPr>
          <p:spPr>
            <a:xfrm>
              <a:off x="1626242" y="1266705"/>
              <a:ext cx="567000" cy="567000"/>
            </a:xfrm>
            <a:prstGeom prst="ellipse">
              <a:avLst/>
            </a:prstGeom>
            <a:solidFill>
              <a:schemeClr val="lt2"/>
            </a:solidFill>
            <a:ln w="38100" cap="flat" cmpd="sng">
              <a:solidFill>
                <a:srgbClr val="A7291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36" name="Google Shape;636;p49"/>
            <p:cNvSpPr txBox="1"/>
            <p:nvPr/>
          </p:nvSpPr>
          <p:spPr>
            <a:xfrm>
              <a:off x="1701375"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rgbClr val="A7291E"/>
                  </a:solidFill>
                  <a:latin typeface="Roboto"/>
                  <a:ea typeface="Roboto"/>
                  <a:cs typeface="Roboto"/>
                  <a:sym typeface="Roboto"/>
                </a:rPr>
                <a:t>2</a:t>
              </a:r>
              <a:endParaRPr sz="1067" b="1">
                <a:solidFill>
                  <a:srgbClr val="A7291E"/>
                </a:solidFill>
                <a:latin typeface="Roboto"/>
                <a:ea typeface="Roboto"/>
                <a:cs typeface="Roboto"/>
                <a:sym typeface="Roboto"/>
              </a:endParaRPr>
            </a:p>
          </p:txBody>
        </p:sp>
      </p:grpSp>
      <p:sp>
        <p:nvSpPr>
          <p:cNvPr id="637" name="Google Shape;637;p49"/>
          <p:cNvSpPr txBox="1"/>
          <p:nvPr/>
        </p:nvSpPr>
        <p:spPr>
          <a:xfrm>
            <a:off x="1900783" y="1185600"/>
            <a:ext cx="19656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A7291E"/>
                </a:solidFill>
              </a:rPr>
              <a:t>EMR Extract</a:t>
            </a:r>
            <a:endParaRPr sz="1733">
              <a:solidFill>
                <a:srgbClr val="A7291E"/>
              </a:solidFill>
            </a:endParaRPr>
          </a:p>
        </p:txBody>
      </p:sp>
      <p:sp>
        <p:nvSpPr>
          <p:cNvPr id="638" name="Google Shape;638;p49"/>
          <p:cNvSpPr txBox="1"/>
          <p:nvPr/>
        </p:nvSpPr>
        <p:spPr>
          <a:xfrm>
            <a:off x="3978733" y="1219500"/>
            <a:ext cx="26132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BF9000"/>
                </a:solidFill>
              </a:rPr>
              <a:t>Transport to NDR</a:t>
            </a:r>
            <a:endParaRPr sz="1733">
              <a:solidFill>
                <a:srgbClr val="BF9000"/>
              </a:solidFill>
            </a:endParaRPr>
          </a:p>
        </p:txBody>
      </p:sp>
      <p:sp>
        <p:nvSpPr>
          <p:cNvPr id="639" name="Google Shape;639;p49"/>
          <p:cNvSpPr txBox="1"/>
          <p:nvPr/>
        </p:nvSpPr>
        <p:spPr>
          <a:xfrm>
            <a:off x="6548831" y="1219501"/>
            <a:ext cx="3649200" cy="364000"/>
          </a:xfrm>
          <a:prstGeom prst="rect">
            <a:avLst/>
          </a:prstGeom>
          <a:noFill/>
          <a:ln>
            <a:noFill/>
          </a:ln>
        </p:spPr>
        <p:txBody>
          <a:bodyPr spcFirstLastPara="1" wrap="square" lIns="121900" tIns="121900" rIns="121900" bIns="121900" anchor="t" anchorCtr="0">
            <a:noAutofit/>
          </a:bodyPr>
          <a:lstStyle/>
          <a:p>
            <a:pPr algn="ctr"/>
            <a:r>
              <a:rPr lang="en" sz="1733">
                <a:solidFill>
                  <a:srgbClr val="33728D"/>
                </a:solidFill>
              </a:rPr>
              <a:t>NDR Matching Process</a:t>
            </a:r>
            <a:endParaRPr sz="1733">
              <a:solidFill>
                <a:srgbClr val="33728D"/>
              </a:solidFill>
            </a:endParaRPr>
          </a:p>
        </p:txBody>
      </p:sp>
      <p:graphicFrame>
        <p:nvGraphicFramePr>
          <p:cNvPr id="640" name="Google Shape;640;p49"/>
          <p:cNvGraphicFramePr/>
          <p:nvPr/>
        </p:nvGraphicFramePr>
        <p:xfrm>
          <a:off x="1165534" y="3758800"/>
          <a:ext cx="10283966" cy="894000"/>
        </p:xfrm>
        <a:graphic>
          <a:graphicData uri="http://schemas.openxmlformats.org/drawingml/2006/table">
            <a:tbl>
              <a:tblPr>
                <a:noFill/>
              </a:tblPr>
              <a:tblGrid>
                <a:gridCol w="1847733">
                  <a:extLst>
                    <a:ext uri="{9D8B030D-6E8A-4147-A177-3AD203B41FA5}">
                      <a16:colId xmlns:a16="http://schemas.microsoft.com/office/drawing/2014/main" val="20000"/>
                    </a:ext>
                  </a:extLst>
                </a:gridCol>
                <a:gridCol w="1837500">
                  <a:extLst>
                    <a:ext uri="{9D8B030D-6E8A-4147-A177-3AD203B41FA5}">
                      <a16:colId xmlns:a16="http://schemas.microsoft.com/office/drawing/2014/main" val="20001"/>
                    </a:ext>
                  </a:extLst>
                </a:gridCol>
                <a:gridCol w="1977400">
                  <a:extLst>
                    <a:ext uri="{9D8B030D-6E8A-4147-A177-3AD203B41FA5}">
                      <a16:colId xmlns:a16="http://schemas.microsoft.com/office/drawing/2014/main" val="20002"/>
                    </a:ext>
                  </a:extLst>
                </a:gridCol>
                <a:gridCol w="4621333">
                  <a:extLst>
                    <a:ext uri="{9D8B030D-6E8A-4147-A177-3AD203B41FA5}">
                      <a16:colId xmlns:a16="http://schemas.microsoft.com/office/drawing/2014/main" val="20003"/>
                    </a:ext>
                  </a:extLst>
                </a:gridCol>
              </a:tblGrid>
              <a:tr h="447000">
                <a:tc>
                  <a:txBody>
                    <a:bodyPr/>
                    <a:lstStyle/>
                    <a:p>
                      <a:pPr marL="0" lvl="0" indent="0" algn="l" rtl="0">
                        <a:spcBef>
                          <a:spcPts val="0"/>
                        </a:spcBef>
                        <a:spcAft>
                          <a:spcPts val="0"/>
                        </a:spcAft>
                        <a:buNone/>
                      </a:pPr>
                      <a:r>
                        <a:rPr lang="en" sz="1300" b="1">
                          <a:solidFill>
                            <a:schemeClr val="lt1"/>
                          </a:solidFill>
                        </a:rPr>
                        <a:t>Data</a:t>
                      </a:r>
                      <a:endParaRPr sz="1300" b="1">
                        <a:solidFill>
                          <a:schemeClr val="lt1"/>
                        </a:solidFill>
                      </a:endParaRPr>
                    </a:p>
                  </a:txBody>
                  <a:tcPr marL="121900" marR="121900" marT="121900" marB="121900">
                    <a:lnR w="9525" cap="flat" cmpd="sng">
                      <a:solidFill>
                        <a:srgbClr val="9E9E9E"/>
                      </a:solidFill>
                      <a:prstDash val="solid"/>
                      <a:round/>
                      <a:headEnd type="none" w="sm" len="sm"/>
                      <a:tailEnd type="none" w="sm" len="sm"/>
                    </a:lnR>
                    <a:lnB w="9525" cap="flat" cmpd="sng">
                      <a:solidFill>
                        <a:srgbClr val="9E9E9E"/>
                      </a:solidFill>
                      <a:prstDash val="solid"/>
                      <a:round/>
                      <a:headEnd type="none" w="sm" len="sm"/>
                      <a:tailEnd type="none" w="sm" len="sm"/>
                    </a:lnB>
                    <a:solidFill>
                      <a:srgbClr val="33728D"/>
                    </a:solidFill>
                  </a:tcPr>
                </a:tc>
                <a:tc>
                  <a:txBody>
                    <a:bodyPr/>
                    <a:lstStyle/>
                    <a:p>
                      <a:pPr marL="0" lvl="0" indent="0" algn="l" rtl="0">
                        <a:spcBef>
                          <a:spcPts val="0"/>
                        </a:spcBef>
                        <a:spcAft>
                          <a:spcPts val="0"/>
                        </a:spcAft>
                        <a:buClr>
                          <a:schemeClr val="dk1"/>
                        </a:buClr>
                        <a:buSzPts val="1100"/>
                        <a:buFont typeface="Arial"/>
                        <a:buNone/>
                      </a:pPr>
                      <a:r>
                        <a:rPr lang="en" sz="1300" b="1">
                          <a:solidFill>
                            <a:srgbClr val="A7291E"/>
                          </a:solidFill>
                        </a:rPr>
                        <a:t>EMR Storage</a:t>
                      </a:r>
                      <a:endParaRPr sz="1300" b="1">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tc>
                  <a:txBody>
                    <a:bodyPr/>
                    <a:lstStyle/>
                    <a:p>
                      <a:pPr marL="0" lvl="0" indent="0" algn="l" rtl="0">
                        <a:spcBef>
                          <a:spcPts val="0"/>
                        </a:spcBef>
                        <a:spcAft>
                          <a:spcPts val="0"/>
                        </a:spcAft>
                        <a:buClr>
                          <a:schemeClr val="dk1"/>
                        </a:buClr>
                        <a:buSzPts val="1100"/>
                        <a:buFont typeface="Arial"/>
                        <a:buNone/>
                      </a:pPr>
                      <a:r>
                        <a:rPr lang="en" sz="1300" b="1">
                          <a:solidFill>
                            <a:srgbClr val="BF9000"/>
                          </a:solidFill>
                        </a:rPr>
                        <a:t>Transport to NDR </a:t>
                      </a:r>
                      <a:endParaRPr sz="1300" b="1">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tc>
                  <a:txBody>
                    <a:bodyPr/>
                    <a:lstStyle/>
                    <a:p>
                      <a:pPr marL="0" lvl="0" indent="0" algn="l" rtl="0">
                        <a:spcBef>
                          <a:spcPts val="0"/>
                        </a:spcBef>
                        <a:spcAft>
                          <a:spcPts val="0"/>
                        </a:spcAft>
                        <a:buNone/>
                      </a:pPr>
                      <a:r>
                        <a:rPr lang="en" sz="1300" b="1">
                          <a:solidFill>
                            <a:srgbClr val="33728D"/>
                          </a:solidFill>
                        </a:rPr>
                        <a:t>NDR Storage for Matching</a:t>
                      </a:r>
                      <a:endParaRPr sz="1300" b="1">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alpha val="43400"/>
                      </a:srgbClr>
                    </a:solidFill>
                  </a:tcPr>
                </a:tc>
                <a:extLst>
                  <a:ext uri="{0D108BD9-81ED-4DB2-BD59-A6C34878D82A}">
                    <a16:rowId xmlns:a16="http://schemas.microsoft.com/office/drawing/2014/main" val="10000"/>
                  </a:ext>
                </a:extLst>
              </a:tr>
              <a:tr h="447000">
                <a:tc>
                  <a:txBody>
                    <a:bodyPr/>
                    <a:lstStyle/>
                    <a:p>
                      <a:pPr marL="0" lvl="0" indent="0" algn="l" rtl="0">
                        <a:spcBef>
                          <a:spcPts val="0"/>
                        </a:spcBef>
                        <a:spcAft>
                          <a:spcPts val="0"/>
                        </a:spcAft>
                        <a:buNone/>
                      </a:pPr>
                      <a:r>
                        <a:rPr lang="en" sz="1300">
                          <a:solidFill>
                            <a:schemeClr val="lt1"/>
                          </a:solidFill>
                        </a:rPr>
                        <a:t>Fingerprint </a:t>
                      </a:r>
                      <a:endParaRPr sz="1300">
                        <a:solidFill>
                          <a:schemeClr val="lt1"/>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solidFill>
                  </a:tcPr>
                </a:tc>
                <a:tc>
                  <a:txBody>
                    <a:bodyPr/>
                    <a:lstStyle/>
                    <a:p>
                      <a:pPr marL="0" lvl="0" indent="0" algn="l" rtl="0">
                        <a:spcBef>
                          <a:spcPts val="0"/>
                        </a:spcBef>
                        <a:spcAft>
                          <a:spcPts val="0"/>
                        </a:spcAft>
                        <a:buNone/>
                      </a:pPr>
                      <a:r>
                        <a:rPr lang="en" sz="1300">
                          <a:solidFill>
                            <a:srgbClr val="A7291E"/>
                          </a:solidFill>
                        </a:rPr>
                        <a:t>Digital Template</a:t>
                      </a:r>
                      <a:endParaRPr sz="1300">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300">
                          <a:solidFill>
                            <a:srgbClr val="BF9000"/>
                          </a:solidFill>
                        </a:rPr>
                        <a:t>Digital Template</a:t>
                      </a:r>
                      <a:endParaRPr sz="1300">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300">
                          <a:solidFill>
                            <a:srgbClr val="33728D"/>
                          </a:solidFill>
                        </a:rPr>
                        <a:t>Digital Template</a:t>
                      </a:r>
                      <a:endParaRPr sz="1300">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641" name="Google Shape;641;p49"/>
          <p:cNvSpPr txBox="1"/>
          <p:nvPr/>
        </p:nvSpPr>
        <p:spPr>
          <a:xfrm>
            <a:off x="-54733" y="1185600"/>
            <a:ext cx="1965600" cy="364000"/>
          </a:xfrm>
          <a:prstGeom prst="rect">
            <a:avLst/>
          </a:prstGeom>
          <a:noFill/>
          <a:ln>
            <a:noFill/>
          </a:ln>
        </p:spPr>
        <p:txBody>
          <a:bodyPr spcFirstLastPara="1" wrap="square" lIns="121900" tIns="121900" rIns="121900" bIns="121900" anchor="t" anchorCtr="0">
            <a:noAutofit/>
          </a:bodyPr>
          <a:lstStyle/>
          <a:p>
            <a:r>
              <a:rPr lang="en" sz="1733">
                <a:solidFill>
                  <a:srgbClr val="38761D"/>
                </a:solidFill>
              </a:rPr>
              <a:t>Data Capture</a:t>
            </a:r>
            <a:endParaRPr sz="1733">
              <a:solidFill>
                <a:srgbClr val="38761D"/>
              </a:solidFill>
            </a:endParaRPr>
          </a:p>
        </p:txBody>
      </p:sp>
      <p:sp>
        <p:nvSpPr>
          <p:cNvPr id="642" name="Google Shape;642;p49"/>
          <p:cNvSpPr/>
          <p:nvPr/>
        </p:nvSpPr>
        <p:spPr>
          <a:xfrm>
            <a:off x="1108319" y="2074664"/>
            <a:ext cx="449600" cy="46800"/>
          </a:xfrm>
          <a:prstGeom prst="roundRect">
            <a:avLst>
              <a:gd name="adj" fmla="val 50000"/>
            </a:avLst>
          </a:prstGeom>
          <a:solidFill>
            <a:srgbClr val="38761D"/>
          </a:solidFill>
          <a:ln>
            <a:noFill/>
          </a:ln>
        </p:spPr>
        <p:txBody>
          <a:bodyPr spcFirstLastPara="1" wrap="square" lIns="121900" tIns="121900" rIns="121900" bIns="121900" anchor="ctr" anchorCtr="0">
            <a:noAutofit/>
          </a:bodyPr>
          <a:lstStyle/>
          <a:p>
            <a:endParaRPr sz="2400"/>
          </a:p>
        </p:txBody>
      </p:sp>
      <p:sp>
        <p:nvSpPr>
          <p:cNvPr id="643" name="Google Shape;643;p49"/>
          <p:cNvSpPr txBox="1"/>
          <p:nvPr/>
        </p:nvSpPr>
        <p:spPr>
          <a:xfrm>
            <a:off x="-73865" y="2463324"/>
            <a:ext cx="16668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38761D"/>
                </a:solidFill>
              </a:rPr>
              <a:t>Data Capture</a:t>
            </a:r>
            <a:endParaRPr sz="1333" b="1">
              <a:solidFill>
                <a:srgbClr val="38761D"/>
              </a:solidFill>
            </a:endParaRPr>
          </a:p>
        </p:txBody>
      </p:sp>
      <p:sp>
        <p:nvSpPr>
          <p:cNvPr id="644" name="Google Shape;644;p49"/>
          <p:cNvSpPr txBox="1"/>
          <p:nvPr/>
        </p:nvSpPr>
        <p:spPr>
          <a:xfrm>
            <a:off x="-137055" y="2734456"/>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067" b="1">
                <a:solidFill>
                  <a:srgbClr val="38761D"/>
                </a:solidFill>
              </a:rPr>
              <a:t>Get fingerprints and demographics </a:t>
            </a:r>
            <a:endParaRPr sz="1067" b="1">
              <a:solidFill>
                <a:srgbClr val="38761D"/>
              </a:solidFill>
            </a:endParaRPr>
          </a:p>
          <a:p>
            <a:pPr>
              <a:lnSpc>
                <a:spcPct val="115000"/>
              </a:lnSpc>
              <a:spcBef>
                <a:spcPts val="2133"/>
              </a:spcBef>
            </a:pPr>
            <a:endParaRPr sz="1067" b="1">
              <a:solidFill>
                <a:srgbClr val="38761D"/>
              </a:solidFill>
            </a:endParaRPr>
          </a:p>
          <a:p>
            <a:pPr>
              <a:lnSpc>
                <a:spcPct val="115000"/>
              </a:lnSpc>
              <a:spcBef>
                <a:spcPts val="2133"/>
              </a:spcBef>
              <a:spcAft>
                <a:spcPts val="2133"/>
              </a:spcAft>
            </a:pPr>
            <a:endParaRPr sz="1067" b="1">
              <a:solidFill>
                <a:srgbClr val="38761D"/>
              </a:solidFill>
            </a:endParaRPr>
          </a:p>
        </p:txBody>
      </p:sp>
      <p:grpSp>
        <p:nvGrpSpPr>
          <p:cNvPr id="645" name="Google Shape;645;p49"/>
          <p:cNvGrpSpPr/>
          <p:nvPr/>
        </p:nvGrpSpPr>
        <p:grpSpPr>
          <a:xfrm>
            <a:off x="172861" y="1688940"/>
            <a:ext cx="756000" cy="756000"/>
            <a:chOff x="358246" y="1266705"/>
            <a:chExt cx="567000" cy="567000"/>
          </a:xfrm>
        </p:grpSpPr>
        <p:sp>
          <p:nvSpPr>
            <p:cNvPr id="646" name="Google Shape;646;p49"/>
            <p:cNvSpPr/>
            <p:nvPr/>
          </p:nvSpPr>
          <p:spPr>
            <a:xfrm>
              <a:off x="358246" y="1266705"/>
              <a:ext cx="567000" cy="567000"/>
            </a:xfrm>
            <a:prstGeom prst="ellipse">
              <a:avLst/>
            </a:prstGeom>
            <a:solidFill>
              <a:schemeClr val="lt1"/>
            </a:solid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47" name="Google Shape;647;p49"/>
            <p:cNvSpPr txBox="1"/>
            <p:nvPr/>
          </p:nvSpPr>
          <p:spPr>
            <a:xfrm>
              <a:off x="433378"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chemeClr val="accent3"/>
                  </a:solidFill>
                  <a:latin typeface="Roboto"/>
                  <a:ea typeface="Roboto"/>
                  <a:cs typeface="Roboto"/>
                  <a:sym typeface="Roboto"/>
                </a:rPr>
                <a:t>1</a:t>
              </a:r>
              <a:endParaRPr sz="1067" b="1">
                <a:solidFill>
                  <a:schemeClr val="accent3"/>
                </a:solidFill>
                <a:latin typeface="Roboto"/>
                <a:ea typeface="Roboto"/>
                <a:cs typeface="Roboto"/>
                <a:sym typeface="Roboto"/>
              </a:endParaRPr>
            </a:p>
          </p:txBody>
        </p:sp>
      </p:grpSp>
      <p:graphicFrame>
        <p:nvGraphicFramePr>
          <p:cNvPr id="648" name="Google Shape;648;p49"/>
          <p:cNvGraphicFramePr/>
          <p:nvPr/>
        </p:nvGraphicFramePr>
        <p:xfrm>
          <a:off x="1165518" y="4830333"/>
          <a:ext cx="10283966" cy="1300400"/>
        </p:xfrm>
        <a:graphic>
          <a:graphicData uri="http://schemas.openxmlformats.org/drawingml/2006/table">
            <a:tbl>
              <a:tblPr>
                <a:noFill/>
              </a:tblPr>
              <a:tblGrid>
                <a:gridCol w="1847733">
                  <a:extLst>
                    <a:ext uri="{9D8B030D-6E8A-4147-A177-3AD203B41FA5}">
                      <a16:colId xmlns:a16="http://schemas.microsoft.com/office/drawing/2014/main" val="20000"/>
                    </a:ext>
                  </a:extLst>
                </a:gridCol>
                <a:gridCol w="1837500">
                  <a:extLst>
                    <a:ext uri="{9D8B030D-6E8A-4147-A177-3AD203B41FA5}">
                      <a16:colId xmlns:a16="http://schemas.microsoft.com/office/drawing/2014/main" val="20001"/>
                    </a:ext>
                  </a:extLst>
                </a:gridCol>
                <a:gridCol w="1977400">
                  <a:extLst>
                    <a:ext uri="{9D8B030D-6E8A-4147-A177-3AD203B41FA5}">
                      <a16:colId xmlns:a16="http://schemas.microsoft.com/office/drawing/2014/main" val="20002"/>
                    </a:ext>
                  </a:extLst>
                </a:gridCol>
                <a:gridCol w="4621333">
                  <a:extLst>
                    <a:ext uri="{9D8B030D-6E8A-4147-A177-3AD203B41FA5}">
                      <a16:colId xmlns:a16="http://schemas.microsoft.com/office/drawing/2014/main" val="20003"/>
                    </a:ext>
                  </a:extLst>
                </a:gridCol>
              </a:tblGrid>
              <a:tr h="650200">
                <a:tc>
                  <a:txBody>
                    <a:bodyPr/>
                    <a:lstStyle/>
                    <a:p>
                      <a:pPr marL="0" lvl="0" indent="0" algn="l" rtl="0">
                        <a:spcBef>
                          <a:spcPts val="0"/>
                        </a:spcBef>
                        <a:spcAft>
                          <a:spcPts val="0"/>
                        </a:spcAft>
                        <a:buNone/>
                      </a:pPr>
                      <a:r>
                        <a:rPr lang="en" sz="1300">
                          <a:solidFill>
                            <a:schemeClr val="lt1"/>
                          </a:solidFill>
                        </a:rPr>
                        <a:t>NIN</a:t>
                      </a:r>
                      <a:endParaRPr sz="1300">
                        <a:solidFill>
                          <a:schemeClr val="lt1"/>
                        </a:solidFill>
                      </a:endParaRPr>
                    </a:p>
                  </a:txBody>
                  <a:tcPr marL="121900" marR="121900" marT="121900" marB="121900">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solidFill>
                      <a:srgbClr val="33728D"/>
                    </a:solidFill>
                  </a:tcPr>
                </a:tc>
                <a:tc>
                  <a:txBody>
                    <a:bodyPr/>
                    <a:lstStyle/>
                    <a:p>
                      <a:pPr marL="0" lvl="0" indent="0" algn="l" rtl="0">
                        <a:spcBef>
                          <a:spcPts val="0"/>
                        </a:spcBef>
                        <a:spcAft>
                          <a:spcPts val="0"/>
                        </a:spcAft>
                        <a:buNone/>
                      </a:pPr>
                      <a:r>
                        <a:rPr lang="en" sz="1300">
                          <a:solidFill>
                            <a:srgbClr val="A7291E"/>
                          </a:solidFill>
                        </a:rPr>
                        <a:t>Stored Encrypted</a:t>
                      </a:r>
                      <a:endParaRPr sz="1300">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tc>
                  <a:txBody>
                    <a:bodyPr/>
                    <a:lstStyle/>
                    <a:p>
                      <a:pPr marL="0" lvl="0" indent="0" algn="l" rtl="0">
                        <a:spcBef>
                          <a:spcPts val="0"/>
                        </a:spcBef>
                        <a:spcAft>
                          <a:spcPts val="0"/>
                        </a:spcAft>
                        <a:buNone/>
                      </a:pPr>
                      <a:r>
                        <a:rPr lang="en" sz="1300">
                          <a:solidFill>
                            <a:srgbClr val="BF9000"/>
                          </a:solidFill>
                        </a:rPr>
                        <a:t>Encrypted PPRL token with “salt” </a:t>
                      </a:r>
                      <a:endParaRPr sz="1300">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tc>
                  <a:txBody>
                    <a:bodyPr/>
                    <a:lstStyle/>
                    <a:p>
                      <a:pPr marL="0" lvl="0" indent="0" algn="l" rtl="0">
                        <a:spcBef>
                          <a:spcPts val="0"/>
                        </a:spcBef>
                        <a:spcAft>
                          <a:spcPts val="0"/>
                        </a:spcAft>
                        <a:buNone/>
                      </a:pPr>
                      <a:r>
                        <a:rPr lang="en" sz="1300">
                          <a:solidFill>
                            <a:srgbClr val="33728D"/>
                          </a:solidFill>
                        </a:rPr>
                        <a:t>PPRL token with “salt”</a:t>
                      </a:r>
                      <a:endParaRPr sz="1300">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extLst>
                  <a:ext uri="{0D108BD9-81ED-4DB2-BD59-A6C34878D82A}">
                    <a16:rowId xmlns:a16="http://schemas.microsoft.com/office/drawing/2014/main" val="10000"/>
                  </a:ext>
                </a:extLst>
              </a:tr>
              <a:tr h="650200">
                <a:tc>
                  <a:txBody>
                    <a:bodyPr/>
                    <a:lstStyle/>
                    <a:p>
                      <a:pPr marL="0" lvl="0" indent="0" algn="l" rtl="0">
                        <a:spcBef>
                          <a:spcPts val="0"/>
                        </a:spcBef>
                        <a:spcAft>
                          <a:spcPts val="0"/>
                        </a:spcAft>
                        <a:buNone/>
                      </a:pPr>
                      <a:r>
                        <a:rPr lang="en" sz="1300">
                          <a:solidFill>
                            <a:schemeClr val="lt1"/>
                          </a:solidFill>
                        </a:rPr>
                        <a:t>Demographic Data </a:t>
                      </a:r>
                      <a:endParaRPr sz="1300">
                        <a:solidFill>
                          <a:schemeClr val="lt1"/>
                        </a:solidFill>
                      </a:endParaRPr>
                    </a:p>
                  </a:txBody>
                  <a:tcPr marL="121900" marR="121900" marT="121900" marB="121900">
                    <a:lnR w="9525" cap="flat" cmpd="sng">
                      <a:solidFill>
                        <a:srgbClr val="9E9E9E"/>
                      </a:solidFill>
                      <a:prstDash val="solid"/>
                      <a:round/>
                      <a:headEnd type="none" w="sm" len="sm"/>
                      <a:tailEnd type="none" w="sm" len="sm"/>
                    </a:lnR>
                    <a:solidFill>
                      <a:srgbClr val="33728D"/>
                    </a:solidFill>
                  </a:tcPr>
                </a:tc>
                <a:tc>
                  <a:txBody>
                    <a:bodyPr/>
                    <a:lstStyle/>
                    <a:p>
                      <a:pPr marL="0" lvl="0" indent="0" algn="l" rtl="0">
                        <a:spcBef>
                          <a:spcPts val="0"/>
                        </a:spcBef>
                        <a:spcAft>
                          <a:spcPts val="0"/>
                        </a:spcAft>
                        <a:buNone/>
                      </a:pPr>
                      <a:r>
                        <a:rPr lang="en" sz="1300">
                          <a:solidFill>
                            <a:srgbClr val="A7291E"/>
                          </a:solidFill>
                        </a:rPr>
                        <a:t>Stored in clear case</a:t>
                      </a:r>
                      <a:endParaRPr sz="1300">
                        <a:solidFill>
                          <a:srgbClr val="A7291E"/>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tc>
                  <a:txBody>
                    <a:bodyPr/>
                    <a:lstStyle/>
                    <a:p>
                      <a:pPr marL="0" lvl="0" indent="0" algn="l" rtl="0">
                        <a:spcBef>
                          <a:spcPts val="0"/>
                        </a:spcBef>
                        <a:spcAft>
                          <a:spcPts val="0"/>
                        </a:spcAft>
                        <a:buNone/>
                      </a:pPr>
                      <a:r>
                        <a:rPr lang="en" sz="1300">
                          <a:solidFill>
                            <a:srgbClr val="BF9000"/>
                          </a:solidFill>
                        </a:rPr>
                        <a:t>Encrypted PPRL tokens with “salt”</a:t>
                      </a:r>
                      <a:endParaRPr sz="1300">
                        <a:solidFill>
                          <a:srgbClr val="BF9000"/>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tc>
                  <a:txBody>
                    <a:bodyPr/>
                    <a:lstStyle/>
                    <a:p>
                      <a:pPr marL="0" lvl="0" indent="0" algn="l" rtl="0">
                        <a:spcBef>
                          <a:spcPts val="0"/>
                        </a:spcBef>
                        <a:spcAft>
                          <a:spcPts val="0"/>
                        </a:spcAft>
                        <a:buNone/>
                      </a:pPr>
                      <a:r>
                        <a:rPr lang="en" sz="1300">
                          <a:solidFill>
                            <a:srgbClr val="33728D"/>
                          </a:solidFill>
                        </a:rPr>
                        <a:t>PPRL tokens with “salt”</a:t>
                      </a:r>
                      <a:endParaRPr sz="1300">
                        <a:solidFill>
                          <a:srgbClr val="33728D"/>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E8E8E8"/>
                    </a:solidFill>
                  </a:tcPr>
                </a:tc>
                <a:extLst>
                  <a:ext uri="{0D108BD9-81ED-4DB2-BD59-A6C34878D82A}">
                    <a16:rowId xmlns:a16="http://schemas.microsoft.com/office/drawing/2014/main" val="10001"/>
                  </a:ext>
                </a:extLst>
              </a:tr>
            </a:tbl>
          </a:graphicData>
        </a:graphic>
      </p:graphicFrame>
      <p:sp>
        <p:nvSpPr>
          <p:cNvPr id="649" name="Google Shape;649;p49"/>
          <p:cNvSpPr txBox="1"/>
          <p:nvPr/>
        </p:nvSpPr>
        <p:spPr>
          <a:xfrm>
            <a:off x="135967" y="4040400"/>
            <a:ext cx="896800" cy="448400"/>
          </a:xfrm>
          <a:prstGeom prst="rect">
            <a:avLst/>
          </a:prstGeom>
          <a:noFill/>
          <a:ln>
            <a:noFill/>
          </a:ln>
        </p:spPr>
        <p:txBody>
          <a:bodyPr spcFirstLastPara="1" wrap="square" lIns="121900" tIns="121900" rIns="121900" bIns="121900" anchor="t" anchorCtr="0">
            <a:noAutofit/>
          </a:bodyPr>
          <a:lstStyle/>
          <a:p>
            <a:r>
              <a:rPr lang="en" sz="1333">
                <a:solidFill>
                  <a:schemeClr val="dk1"/>
                </a:solidFill>
              </a:rPr>
              <a:t>Existing</a:t>
            </a:r>
            <a:endParaRPr sz="1333">
              <a:solidFill>
                <a:schemeClr val="dk1"/>
              </a:solidFill>
            </a:endParaRPr>
          </a:p>
        </p:txBody>
      </p:sp>
      <p:sp>
        <p:nvSpPr>
          <p:cNvPr id="650" name="Google Shape;650;p49"/>
          <p:cNvSpPr txBox="1"/>
          <p:nvPr/>
        </p:nvSpPr>
        <p:spPr>
          <a:xfrm>
            <a:off x="176967" y="5426567"/>
            <a:ext cx="896800" cy="448400"/>
          </a:xfrm>
          <a:prstGeom prst="rect">
            <a:avLst/>
          </a:prstGeom>
          <a:noFill/>
          <a:ln>
            <a:noFill/>
          </a:ln>
        </p:spPr>
        <p:txBody>
          <a:bodyPr spcFirstLastPara="1" wrap="square" lIns="121900" tIns="121900" rIns="121900" bIns="121900" anchor="t" anchorCtr="0">
            <a:noAutofit/>
          </a:bodyPr>
          <a:lstStyle/>
          <a:p>
            <a:r>
              <a:rPr lang="en" sz="1333">
                <a:solidFill>
                  <a:schemeClr val="dk1"/>
                </a:solidFill>
              </a:rPr>
              <a:t>New</a:t>
            </a:r>
            <a:endParaRPr sz="1333">
              <a:solidFill>
                <a:schemeClr val="dk1"/>
              </a:solidFill>
            </a:endParaRPr>
          </a:p>
        </p:txBody>
      </p:sp>
      <p:sp>
        <p:nvSpPr>
          <p:cNvPr id="651" name="Google Shape;651;p49"/>
          <p:cNvSpPr/>
          <p:nvPr/>
        </p:nvSpPr>
        <p:spPr>
          <a:xfrm>
            <a:off x="364933" y="4908533"/>
            <a:ext cx="212800" cy="200400"/>
          </a:xfrm>
          <a:prstGeom prst="mathPlus">
            <a:avLst>
              <a:gd name="adj1" fmla="val 23520"/>
            </a:avLst>
          </a:prstGeom>
          <a:solidFill>
            <a:schemeClr val="accent1"/>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652" name="Google Shape;652;p49"/>
          <p:cNvSpPr/>
          <p:nvPr/>
        </p:nvSpPr>
        <p:spPr>
          <a:xfrm>
            <a:off x="10271267" y="317000"/>
            <a:ext cx="212800" cy="2128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653" name="Google Shape;653;p49"/>
          <p:cNvSpPr txBox="1"/>
          <p:nvPr/>
        </p:nvSpPr>
        <p:spPr>
          <a:xfrm>
            <a:off x="10410533" y="214900"/>
            <a:ext cx="1221200" cy="143200"/>
          </a:xfrm>
          <a:prstGeom prst="rect">
            <a:avLst/>
          </a:prstGeom>
          <a:noFill/>
          <a:ln>
            <a:noFill/>
          </a:ln>
        </p:spPr>
        <p:txBody>
          <a:bodyPr spcFirstLastPara="1" wrap="square" lIns="121900" tIns="121900" rIns="121900" bIns="121900" anchor="t" anchorCtr="0">
            <a:noAutofit/>
          </a:bodyPr>
          <a:lstStyle/>
          <a:p>
            <a:r>
              <a:rPr lang="en" sz="1333">
                <a:solidFill>
                  <a:schemeClr val="dk1"/>
                </a:solidFill>
              </a:rPr>
              <a:t>Grey = New</a:t>
            </a:r>
            <a:endParaRPr sz="1333">
              <a:solidFill>
                <a:schemeClr val="dk1"/>
              </a:solidFill>
            </a:endParaRPr>
          </a:p>
        </p:txBody>
      </p:sp>
      <p:sp>
        <p:nvSpPr>
          <p:cNvPr id="654" name="Google Shape;654;p49"/>
          <p:cNvSpPr/>
          <p:nvPr/>
        </p:nvSpPr>
        <p:spPr>
          <a:xfrm>
            <a:off x="10495356" y="2035047"/>
            <a:ext cx="449600" cy="46800"/>
          </a:xfrm>
          <a:prstGeom prst="roundRect">
            <a:avLst>
              <a:gd name="adj" fmla="val 50000"/>
            </a:avLst>
          </a:prstGeom>
          <a:solidFill>
            <a:srgbClr val="33728D"/>
          </a:solidFill>
          <a:ln>
            <a:noFill/>
          </a:ln>
        </p:spPr>
        <p:txBody>
          <a:bodyPr spcFirstLastPara="1" wrap="square" lIns="121900" tIns="121900" rIns="121900" bIns="121900" anchor="ctr" anchorCtr="0">
            <a:noAutofit/>
          </a:bodyPr>
          <a:lstStyle/>
          <a:p>
            <a:endParaRPr sz="2400"/>
          </a:p>
        </p:txBody>
      </p:sp>
      <p:grpSp>
        <p:nvGrpSpPr>
          <p:cNvPr id="655" name="Google Shape;655;p49"/>
          <p:cNvGrpSpPr/>
          <p:nvPr/>
        </p:nvGrpSpPr>
        <p:grpSpPr>
          <a:xfrm>
            <a:off x="11124395" y="1627240"/>
            <a:ext cx="756000" cy="756000"/>
            <a:chOff x="358246" y="1266705"/>
            <a:chExt cx="567000" cy="567000"/>
          </a:xfrm>
        </p:grpSpPr>
        <p:sp>
          <p:nvSpPr>
            <p:cNvPr id="656" name="Google Shape;656;p49"/>
            <p:cNvSpPr/>
            <p:nvPr/>
          </p:nvSpPr>
          <p:spPr>
            <a:xfrm>
              <a:off x="358246" y="1266705"/>
              <a:ext cx="567000" cy="567000"/>
            </a:xfrm>
            <a:prstGeom prst="ellipse">
              <a:avLst/>
            </a:prstGeom>
            <a:solidFill>
              <a:schemeClr val="lt1"/>
            </a:solid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657" name="Google Shape;657;p49"/>
            <p:cNvSpPr txBox="1"/>
            <p:nvPr/>
          </p:nvSpPr>
          <p:spPr>
            <a:xfrm>
              <a:off x="433378" y="1420474"/>
              <a:ext cx="416700" cy="3063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en" sz="1067" b="1">
                  <a:solidFill>
                    <a:schemeClr val="accent3"/>
                  </a:solidFill>
                  <a:latin typeface="Roboto"/>
                  <a:ea typeface="Roboto"/>
                  <a:cs typeface="Roboto"/>
                  <a:sym typeface="Roboto"/>
                </a:rPr>
                <a:t>8</a:t>
              </a:r>
              <a:endParaRPr sz="1067" b="1">
                <a:solidFill>
                  <a:schemeClr val="accent3"/>
                </a:solidFill>
                <a:latin typeface="Roboto"/>
                <a:ea typeface="Roboto"/>
                <a:cs typeface="Roboto"/>
                <a:sym typeface="Roboto"/>
              </a:endParaRPr>
            </a:p>
          </p:txBody>
        </p:sp>
      </p:grpSp>
      <p:sp>
        <p:nvSpPr>
          <p:cNvPr id="658" name="Google Shape;658;p49"/>
          <p:cNvSpPr txBox="1"/>
          <p:nvPr/>
        </p:nvSpPr>
        <p:spPr>
          <a:xfrm>
            <a:off x="10315933" y="1168667"/>
            <a:ext cx="1965600" cy="364000"/>
          </a:xfrm>
          <a:prstGeom prst="rect">
            <a:avLst/>
          </a:prstGeom>
          <a:noFill/>
          <a:ln>
            <a:noFill/>
          </a:ln>
        </p:spPr>
        <p:txBody>
          <a:bodyPr spcFirstLastPara="1" wrap="square" lIns="121900" tIns="121900" rIns="121900" bIns="121900" anchor="t" anchorCtr="0">
            <a:noAutofit/>
          </a:bodyPr>
          <a:lstStyle/>
          <a:p>
            <a:r>
              <a:rPr lang="en" sz="1733">
                <a:solidFill>
                  <a:srgbClr val="38761D"/>
                </a:solidFill>
              </a:rPr>
              <a:t>Linkage Review</a:t>
            </a:r>
            <a:endParaRPr sz="1733">
              <a:solidFill>
                <a:srgbClr val="38761D"/>
              </a:solidFill>
            </a:endParaRPr>
          </a:p>
        </p:txBody>
      </p:sp>
      <p:sp>
        <p:nvSpPr>
          <p:cNvPr id="659" name="Google Shape;659;p49"/>
          <p:cNvSpPr txBox="1"/>
          <p:nvPr/>
        </p:nvSpPr>
        <p:spPr>
          <a:xfrm>
            <a:off x="10531435" y="2463324"/>
            <a:ext cx="16668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333" b="1">
                <a:solidFill>
                  <a:srgbClr val="38761D"/>
                </a:solidFill>
              </a:rPr>
              <a:t>Linkage Review</a:t>
            </a:r>
            <a:endParaRPr sz="1333" b="1">
              <a:solidFill>
                <a:srgbClr val="38761D"/>
              </a:solidFill>
            </a:endParaRPr>
          </a:p>
        </p:txBody>
      </p:sp>
      <p:sp>
        <p:nvSpPr>
          <p:cNvPr id="660" name="Google Shape;660;p49"/>
          <p:cNvSpPr txBox="1"/>
          <p:nvPr/>
        </p:nvSpPr>
        <p:spPr>
          <a:xfrm>
            <a:off x="10531445" y="2734456"/>
            <a:ext cx="1730000" cy="56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1067" b="1">
                <a:solidFill>
                  <a:srgbClr val="38761D"/>
                </a:solidFill>
              </a:rPr>
              <a:t>Linkage line listing shared with facilities for review and duplicate resolution</a:t>
            </a:r>
            <a:endParaRPr sz="1067" b="1">
              <a:solidFill>
                <a:srgbClr val="38761D"/>
              </a:solidFill>
            </a:endParaRPr>
          </a:p>
          <a:p>
            <a:pPr>
              <a:lnSpc>
                <a:spcPct val="115000"/>
              </a:lnSpc>
              <a:spcBef>
                <a:spcPts val="2133"/>
              </a:spcBef>
            </a:pPr>
            <a:endParaRPr sz="1067" b="1">
              <a:solidFill>
                <a:srgbClr val="38761D"/>
              </a:solidFill>
            </a:endParaRPr>
          </a:p>
          <a:p>
            <a:pPr>
              <a:lnSpc>
                <a:spcPct val="115000"/>
              </a:lnSpc>
              <a:spcBef>
                <a:spcPts val="2133"/>
              </a:spcBef>
              <a:spcAft>
                <a:spcPts val="2133"/>
              </a:spcAft>
            </a:pPr>
            <a:endParaRPr sz="1067" b="1">
              <a:solidFill>
                <a:srgbClr val="38761D"/>
              </a:solidFill>
            </a:endParaRPr>
          </a:p>
        </p:txBody>
      </p:sp>
      <p:sp>
        <p:nvSpPr>
          <p:cNvPr id="2" name="Google Shape;601;p49">
            <a:extLst>
              <a:ext uri="{FF2B5EF4-FFF2-40B4-BE49-F238E27FC236}">
                <a16:creationId xmlns:a16="http://schemas.microsoft.com/office/drawing/2014/main" id="{75B22DDB-1D88-CC1A-4AF8-3BC287A8AA56}"/>
              </a:ext>
            </a:extLst>
          </p:cNvPr>
          <p:cNvSpPr txBox="1">
            <a:spLocks/>
          </p:cNvSpPr>
          <p:nvPr/>
        </p:nvSpPr>
        <p:spPr>
          <a:xfrm>
            <a:off x="186775" y="75500"/>
            <a:ext cx="9279442" cy="994200"/>
          </a:xfrm>
          <a:prstGeom prst="rect">
            <a:avLst/>
          </a:prstGeom>
        </p:spPr>
        <p:txBody>
          <a:bodyPr spcFirstLastPara="1" wrap="square" lIns="68575" tIns="34275" rIns="68575" bIns="34275" anchor="ctr" anchorCtr="0">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US" dirty="0">
                <a:latin typeface="Arial"/>
                <a:ea typeface="Arial"/>
                <a:cs typeface="Arial"/>
                <a:sym typeface="Arial"/>
              </a:rPr>
              <a:t>Recommended HIV Matching Process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cxnSp>
        <p:nvCxnSpPr>
          <p:cNvPr id="665" name="Google Shape;665;p50"/>
          <p:cNvCxnSpPr>
            <a:stCxn id="666" idx="2"/>
            <a:endCxn id="667" idx="0"/>
          </p:cNvCxnSpPr>
          <p:nvPr/>
        </p:nvCxnSpPr>
        <p:spPr>
          <a:xfrm flipH="1">
            <a:off x="10206128" y="3868315"/>
            <a:ext cx="21600" cy="601200"/>
          </a:xfrm>
          <a:prstGeom prst="straightConnector1">
            <a:avLst/>
          </a:prstGeom>
          <a:noFill/>
          <a:ln w="28575" cap="flat" cmpd="sng">
            <a:solidFill>
              <a:schemeClr val="accent6"/>
            </a:solidFill>
            <a:prstDash val="solid"/>
            <a:round/>
            <a:headEnd type="none" w="med" len="med"/>
            <a:tailEnd type="triangle" w="med" len="med"/>
          </a:ln>
        </p:spPr>
      </p:cxnSp>
      <p:sp>
        <p:nvSpPr>
          <p:cNvPr id="668" name="Google Shape;668;p50"/>
          <p:cNvSpPr/>
          <p:nvPr/>
        </p:nvSpPr>
        <p:spPr>
          <a:xfrm>
            <a:off x="6714003" y="4457358"/>
            <a:ext cx="1287200" cy="426000"/>
          </a:xfrm>
          <a:prstGeom prst="rect">
            <a:avLst/>
          </a:prstGeom>
          <a:noFill/>
          <a:ln w="28575" cap="flat" cmpd="sng">
            <a:solidFill>
              <a:srgbClr val="00B050"/>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867">
                <a:solidFill>
                  <a:srgbClr val="00B050"/>
                </a:solidFill>
                <a:latin typeface="Arial"/>
                <a:ea typeface="Arial"/>
                <a:cs typeface="Arial"/>
                <a:sym typeface="Arial"/>
              </a:rPr>
              <a:t>Match</a:t>
            </a:r>
            <a:endParaRPr sz="1467"/>
          </a:p>
        </p:txBody>
      </p:sp>
      <p:cxnSp>
        <p:nvCxnSpPr>
          <p:cNvPr id="669" name="Google Shape;669;p50"/>
          <p:cNvCxnSpPr>
            <a:stCxn id="670" idx="2"/>
            <a:endCxn id="671" idx="0"/>
          </p:cNvCxnSpPr>
          <p:nvPr/>
        </p:nvCxnSpPr>
        <p:spPr>
          <a:xfrm rot="-5400000" flipH="1">
            <a:off x="1348549" y="4137119"/>
            <a:ext cx="538400" cy="800"/>
          </a:xfrm>
          <a:prstGeom prst="bentConnector3">
            <a:avLst>
              <a:gd name="adj1" fmla="val 50000"/>
            </a:avLst>
          </a:prstGeom>
          <a:noFill/>
          <a:ln w="28575" cap="flat" cmpd="sng">
            <a:solidFill>
              <a:srgbClr val="00B050"/>
            </a:solidFill>
            <a:prstDash val="solid"/>
            <a:miter lim="800000"/>
            <a:headEnd type="none" w="sm" len="sm"/>
            <a:tailEnd type="stealth" w="med" len="med"/>
          </a:ln>
        </p:spPr>
      </p:cxnSp>
      <p:cxnSp>
        <p:nvCxnSpPr>
          <p:cNvPr id="672" name="Google Shape;672;p50"/>
          <p:cNvCxnSpPr>
            <a:stCxn id="673" idx="2"/>
            <a:endCxn id="674" idx="0"/>
          </p:cNvCxnSpPr>
          <p:nvPr/>
        </p:nvCxnSpPr>
        <p:spPr>
          <a:xfrm rot="-5400000" flipH="1">
            <a:off x="4193276" y="4162520"/>
            <a:ext cx="589200" cy="800"/>
          </a:xfrm>
          <a:prstGeom prst="bentConnector3">
            <a:avLst>
              <a:gd name="adj1" fmla="val 49992"/>
            </a:avLst>
          </a:prstGeom>
          <a:noFill/>
          <a:ln w="28575" cap="flat" cmpd="sng">
            <a:solidFill>
              <a:srgbClr val="00B050"/>
            </a:solidFill>
            <a:prstDash val="solid"/>
            <a:miter lim="800000"/>
            <a:headEnd type="none" w="sm" len="sm"/>
            <a:tailEnd type="stealth" w="med" len="med"/>
          </a:ln>
        </p:spPr>
      </p:cxnSp>
      <p:cxnSp>
        <p:nvCxnSpPr>
          <p:cNvPr id="675" name="Google Shape;675;p50"/>
          <p:cNvCxnSpPr>
            <a:stCxn id="676" idx="2"/>
            <a:endCxn id="668" idx="0"/>
          </p:cNvCxnSpPr>
          <p:nvPr/>
        </p:nvCxnSpPr>
        <p:spPr>
          <a:xfrm>
            <a:off x="7357601" y="3880559"/>
            <a:ext cx="0" cy="576800"/>
          </a:xfrm>
          <a:prstGeom prst="straightConnector1">
            <a:avLst/>
          </a:prstGeom>
          <a:noFill/>
          <a:ln w="28575" cap="flat" cmpd="sng">
            <a:solidFill>
              <a:schemeClr val="accent6"/>
            </a:solidFill>
            <a:prstDash val="solid"/>
            <a:round/>
            <a:headEnd type="none" w="med" len="med"/>
            <a:tailEnd type="triangle" w="med" len="med"/>
          </a:ln>
        </p:spPr>
      </p:cxnSp>
      <p:sp>
        <p:nvSpPr>
          <p:cNvPr id="671" name="Google Shape;671;p50"/>
          <p:cNvSpPr/>
          <p:nvPr/>
        </p:nvSpPr>
        <p:spPr>
          <a:xfrm>
            <a:off x="973803" y="4406724"/>
            <a:ext cx="1287200" cy="426000"/>
          </a:xfrm>
          <a:prstGeom prst="rect">
            <a:avLst/>
          </a:prstGeom>
          <a:noFill/>
          <a:ln w="28575" cap="flat" cmpd="sng">
            <a:solidFill>
              <a:srgbClr val="00B050"/>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867">
                <a:solidFill>
                  <a:srgbClr val="00B050"/>
                </a:solidFill>
                <a:latin typeface="Arial"/>
                <a:ea typeface="Arial"/>
                <a:cs typeface="Arial"/>
                <a:sym typeface="Arial"/>
              </a:rPr>
              <a:t>Match</a:t>
            </a:r>
            <a:endParaRPr sz="1467"/>
          </a:p>
        </p:txBody>
      </p:sp>
      <p:sp>
        <p:nvSpPr>
          <p:cNvPr id="674" name="Google Shape;674;p50"/>
          <p:cNvSpPr/>
          <p:nvPr/>
        </p:nvSpPr>
        <p:spPr>
          <a:xfrm>
            <a:off x="3843885" y="4457358"/>
            <a:ext cx="1287200" cy="426000"/>
          </a:xfrm>
          <a:prstGeom prst="rect">
            <a:avLst/>
          </a:prstGeom>
          <a:noFill/>
          <a:ln w="28575" cap="flat" cmpd="sng">
            <a:solidFill>
              <a:srgbClr val="00B050"/>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867">
                <a:solidFill>
                  <a:srgbClr val="00B050"/>
                </a:solidFill>
                <a:latin typeface="Arial"/>
                <a:ea typeface="Arial"/>
                <a:cs typeface="Arial"/>
                <a:sym typeface="Arial"/>
              </a:rPr>
              <a:t>Match</a:t>
            </a:r>
            <a:endParaRPr sz="1467"/>
          </a:p>
        </p:txBody>
      </p:sp>
      <p:sp>
        <p:nvSpPr>
          <p:cNvPr id="667" name="Google Shape;667;p50"/>
          <p:cNvSpPr/>
          <p:nvPr/>
        </p:nvSpPr>
        <p:spPr>
          <a:xfrm>
            <a:off x="9562536" y="4469591"/>
            <a:ext cx="1287200" cy="426000"/>
          </a:xfrm>
          <a:prstGeom prst="rect">
            <a:avLst/>
          </a:prstGeom>
          <a:noFill/>
          <a:ln w="28575" cap="flat" cmpd="sng">
            <a:solidFill>
              <a:srgbClr val="00B050"/>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867">
                <a:solidFill>
                  <a:srgbClr val="00B050"/>
                </a:solidFill>
                <a:latin typeface="Arial"/>
                <a:ea typeface="Arial"/>
                <a:cs typeface="Arial"/>
                <a:sym typeface="Arial"/>
              </a:rPr>
              <a:t>Match</a:t>
            </a:r>
            <a:endParaRPr sz="1467"/>
          </a:p>
        </p:txBody>
      </p:sp>
      <p:sp>
        <p:nvSpPr>
          <p:cNvPr id="670" name="Google Shape;670;p50"/>
          <p:cNvSpPr/>
          <p:nvPr/>
        </p:nvSpPr>
        <p:spPr>
          <a:xfrm>
            <a:off x="365523" y="2465664"/>
            <a:ext cx="2503655" cy="1402656"/>
          </a:xfrm>
          <a:prstGeom prst="flowChartDecision">
            <a:avLst/>
          </a:prstGeom>
          <a:solidFill>
            <a:srgbClr val="009FC4">
              <a:alpha val="23900"/>
            </a:srgbClr>
          </a:solidFill>
          <a:ln w="28575"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733">
                <a:solidFill>
                  <a:schemeClr val="dk1"/>
                </a:solidFill>
              </a:rPr>
              <a:t>Fingerprint match?</a:t>
            </a:r>
            <a:endParaRPr sz="1333"/>
          </a:p>
        </p:txBody>
      </p:sp>
      <p:sp>
        <p:nvSpPr>
          <p:cNvPr id="673" name="Google Shape;673;p50"/>
          <p:cNvSpPr/>
          <p:nvPr/>
        </p:nvSpPr>
        <p:spPr>
          <a:xfrm>
            <a:off x="3235649" y="2465666"/>
            <a:ext cx="2503655" cy="1402656"/>
          </a:xfrm>
          <a:prstGeom prst="flowChartDecision">
            <a:avLst/>
          </a:prstGeom>
          <a:solidFill>
            <a:srgbClr val="009FC4">
              <a:alpha val="23900"/>
            </a:srgbClr>
          </a:solidFill>
          <a:ln w="28575" cap="flat" cmpd="sng">
            <a:solidFill>
              <a:srgbClr val="082836"/>
            </a:solidFill>
            <a:prstDash val="solid"/>
            <a:miter lim="800000"/>
            <a:headEnd type="none" w="sm" len="sm"/>
            <a:tailEnd type="none" w="sm" len="sm"/>
          </a:ln>
        </p:spPr>
        <p:txBody>
          <a:bodyPr spcFirstLastPara="1" wrap="square" lIns="0" tIns="45700" rIns="0" bIns="45700" anchor="ctr" anchorCtr="0">
            <a:noAutofit/>
          </a:bodyPr>
          <a:lstStyle/>
          <a:p>
            <a:pPr algn="ctr"/>
            <a:r>
              <a:rPr lang="en" sz="1467">
                <a:solidFill>
                  <a:schemeClr val="dk1"/>
                </a:solidFill>
              </a:rPr>
              <a:t>Match on </a:t>
            </a:r>
            <a:endParaRPr sz="1467">
              <a:solidFill>
                <a:schemeClr val="dk1"/>
              </a:solidFill>
            </a:endParaRPr>
          </a:p>
          <a:p>
            <a:pPr algn="ctr"/>
            <a:r>
              <a:rPr lang="en" sz="1467">
                <a:solidFill>
                  <a:schemeClr val="dk1"/>
                </a:solidFill>
              </a:rPr>
              <a:t>regional IDs (</a:t>
            </a:r>
            <a:r>
              <a:rPr lang="en" sz="1200">
                <a:solidFill>
                  <a:schemeClr val="dk1"/>
                </a:solidFill>
              </a:rPr>
              <a:t>ART_ID+Facilty_ID</a:t>
            </a:r>
            <a:r>
              <a:rPr lang="en" sz="1467">
                <a:solidFill>
                  <a:schemeClr val="dk1"/>
                </a:solidFill>
              </a:rPr>
              <a:t>)?</a:t>
            </a:r>
            <a:endParaRPr sz="1467">
              <a:solidFill>
                <a:schemeClr val="dk1"/>
              </a:solidFill>
            </a:endParaRPr>
          </a:p>
          <a:p>
            <a:pPr algn="ctr"/>
            <a:endParaRPr sz="1467">
              <a:solidFill>
                <a:schemeClr val="dk1"/>
              </a:solidFill>
            </a:endParaRPr>
          </a:p>
        </p:txBody>
      </p:sp>
      <p:sp>
        <p:nvSpPr>
          <p:cNvPr id="666" name="Google Shape;666;p50"/>
          <p:cNvSpPr/>
          <p:nvPr/>
        </p:nvSpPr>
        <p:spPr>
          <a:xfrm>
            <a:off x="8975902" y="2465659"/>
            <a:ext cx="2503655" cy="1402656"/>
          </a:xfrm>
          <a:prstGeom prst="flowChartDecision">
            <a:avLst/>
          </a:prstGeom>
          <a:solidFill>
            <a:srgbClr val="009FC4">
              <a:alpha val="23900"/>
            </a:srgbClr>
          </a:solidFill>
          <a:ln w="28575"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467"/>
              <a:t>Match on national ID?</a:t>
            </a:r>
            <a:endParaRPr sz="1467"/>
          </a:p>
        </p:txBody>
      </p:sp>
      <p:sp>
        <p:nvSpPr>
          <p:cNvPr id="676" name="Google Shape;676;p50"/>
          <p:cNvSpPr/>
          <p:nvPr/>
        </p:nvSpPr>
        <p:spPr>
          <a:xfrm>
            <a:off x="6105775" y="2477903"/>
            <a:ext cx="2503655" cy="1402656"/>
          </a:xfrm>
          <a:prstGeom prst="flowChartDecision">
            <a:avLst/>
          </a:prstGeom>
          <a:solidFill>
            <a:srgbClr val="009FC4">
              <a:alpha val="23900"/>
            </a:srgbClr>
          </a:solidFill>
          <a:ln w="28575"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467"/>
          </a:p>
        </p:txBody>
      </p:sp>
      <p:sp>
        <p:nvSpPr>
          <p:cNvPr id="677" name="Google Shape;677;p50"/>
          <p:cNvSpPr/>
          <p:nvPr/>
        </p:nvSpPr>
        <p:spPr>
          <a:xfrm>
            <a:off x="10206129" y="5785607"/>
            <a:ext cx="1352400" cy="426000"/>
          </a:xfrm>
          <a:prstGeom prst="rect">
            <a:avLst/>
          </a:prstGeom>
          <a:noFill/>
          <a:ln w="28575" cap="flat" cmpd="sng">
            <a:solidFill>
              <a:srgbClr val="C00000"/>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867">
                <a:solidFill>
                  <a:srgbClr val="C00000"/>
                </a:solidFill>
                <a:latin typeface="Arial"/>
                <a:ea typeface="Arial"/>
                <a:cs typeface="Arial"/>
                <a:sym typeface="Arial"/>
              </a:rPr>
              <a:t>Non-Match</a:t>
            </a:r>
            <a:endParaRPr sz="1467"/>
          </a:p>
        </p:txBody>
      </p:sp>
      <p:cxnSp>
        <p:nvCxnSpPr>
          <p:cNvPr id="678" name="Google Shape;678;p50"/>
          <p:cNvCxnSpPr>
            <a:stCxn id="670" idx="3"/>
            <a:endCxn id="673" idx="1"/>
          </p:cNvCxnSpPr>
          <p:nvPr/>
        </p:nvCxnSpPr>
        <p:spPr>
          <a:xfrm>
            <a:off x="2869176" y="3166992"/>
            <a:ext cx="366400" cy="800"/>
          </a:xfrm>
          <a:prstGeom prst="bentConnector3">
            <a:avLst>
              <a:gd name="adj1" fmla="val 50010"/>
            </a:avLst>
          </a:prstGeom>
          <a:noFill/>
          <a:ln w="28575" cap="flat" cmpd="sng">
            <a:solidFill>
              <a:srgbClr val="C00000"/>
            </a:solidFill>
            <a:prstDash val="solid"/>
            <a:miter lim="800000"/>
            <a:headEnd type="none" w="sm" len="sm"/>
            <a:tailEnd type="stealth" w="med" len="med"/>
          </a:ln>
        </p:spPr>
      </p:cxnSp>
      <p:cxnSp>
        <p:nvCxnSpPr>
          <p:cNvPr id="679" name="Google Shape;679;p50"/>
          <p:cNvCxnSpPr>
            <a:stCxn id="673" idx="3"/>
            <a:endCxn id="676" idx="1"/>
          </p:cNvCxnSpPr>
          <p:nvPr/>
        </p:nvCxnSpPr>
        <p:spPr>
          <a:xfrm>
            <a:off x="5739303" y="3166994"/>
            <a:ext cx="366400" cy="12400"/>
          </a:xfrm>
          <a:prstGeom prst="bentConnector3">
            <a:avLst>
              <a:gd name="adj1" fmla="val 50010"/>
            </a:avLst>
          </a:prstGeom>
          <a:noFill/>
          <a:ln w="28575" cap="flat" cmpd="sng">
            <a:solidFill>
              <a:srgbClr val="C00000"/>
            </a:solidFill>
            <a:prstDash val="solid"/>
            <a:miter lim="800000"/>
            <a:headEnd type="none" w="sm" len="sm"/>
            <a:tailEnd type="stealth" w="med" len="med"/>
          </a:ln>
        </p:spPr>
      </p:cxnSp>
      <p:sp>
        <p:nvSpPr>
          <p:cNvPr id="680" name="Google Shape;680;p50"/>
          <p:cNvSpPr txBox="1"/>
          <p:nvPr/>
        </p:nvSpPr>
        <p:spPr>
          <a:xfrm>
            <a:off x="774656" y="3868326"/>
            <a:ext cx="708000" cy="379615"/>
          </a:xfrm>
          <a:prstGeom prst="rect">
            <a:avLst/>
          </a:prstGeom>
          <a:noFill/>
          <a:ln>
            <a:noFill/>
          </a:ln>
        </p:spPr>
        <p:txBody>
          <a:bodyPr spcFirstLastPara="1" wrap="square" lIns="91433" tIns="45700" rIns="91433" bIns="45700" anchor="t" anchorCtr="0">
            <a:spAutoFit/>
          </a:bodyPr>
          <a:lstStyle/>
          <a:p>
            <a:r>
              <a:rPr lang="en" sz="1867">
                <a:solidFill>
                  <a:srgbClr val="00B050"/>
                </a:solidFill>
                <a:latin typeface="Arial"/>
                <a:ea typeface="Arial"/>
                <a:cs typeface="Arial"/>
                <a:sym typeface="Arial"/>
              </a:rPr>
              <a:t>Yes</a:t>
            </a:r>
            <a:endParaRPr sz="1467"/>
          </a:p>
        </p:txBody>
      </p:sp>
      <p:sp>
        <p:nvSpPr>
          <p:cNvPr id="681" name="Google Shape;681;p50"/>
          <p:cNvSpPr txBox="1"/>
          <p:nvPr/>
        </p:nvSpPr>
        <p:spPr>
          <a:xfrm>
            <a:off x="6363784" y="3880559"/>
            <a:ext cx="867600" cy="379615"/>
          </a:xfrm>
          <a:prstGeom prst="rect">
            <a:avLst/>
          </a:prstGeom>
          <a:noFill/>
          <a:ln>
            <a:noFill/>
          </a:ln>
        </p:spPr>
        <p:txBody>
          <a:bodyPr spcFirstLastPara="1" wrap="square" lIns="91433" tIns="45700" rIns="91433" bIns="45700" anchor="t" anchorCtr="0">
            <a:spAutoFit/>
          </a:bodyPr>
          <a:lstStyle/>
          <a:p>
            <a:r>
              <a:rPr lang="en" sz="1867">
                <a:solidFill>
                  <a:srgbClr val="00B050"/>
                </a:solidFill>
                <a:latin typeface="Arial"/>
                <a:ea typeface="Arial"/>
                <a:cs typeface="Arial"/>
                <a:sym typeface="Arial"/>
              </a:rPr>
              <a:t>Yes</a:t>
            </a:r>
            <a:endParaRPr sz="1467"/>
          </a:p>
        </p:txBody>
      </p:sp>
      <p:sp>
        <p:nvSpPr>
          <p:cNvPr id="682" name="Google Shape;682;p50"/>
          <p:cNvSpPr txBox="1"/>
          <p:nvPr/>
        </p:nvSpPr>
        <p:spPr>
          <a:xfrm>
            <a:off x="5607449" y="2596559"/>
            <a:ext cx="1080400" cy="379615"/>
          </a:xfrm>
          <a:prstGeom prst="rect">
            <a:avLst/>
          </a:prstGeom>
          <a:noFill/>
          <a:ln>
            <a:noFill/>
          </a:ln>
        </p:spPr>
        <p:txBody>
          <a:bodyPr spcFirstLastPara="1" wrap="square" lIns="91433" tIns="45700" rIns="91433" bIns="45700" anchor="t" anchorCtr="0">
            <a:spAutoFit/>
          </a:bodyPr>
          <a:lstStyle/>
          <a:p>
            <a:r>
              <a:rPr lang="en" sz="1867">
                <a:solidFill>
                  <a:srgbClr val="C00000"/>
                </a:solidFill>
                <a:latin typeface="Arial"/>
                <a:ea typeface="Arial"/>
                <a:cs typeface="Arial"/>
                <a:sym typeface="Arial"/>
              </a:rPr>
              <a:t>No</a:t>
            </a:r>
            <a:endParaRPr sz="1467"/>
          </a:p>
        </p:txBody>
      </p:sp>
      <p:sp>
        <p:nvSpPr>
          <p:cNvPr id="683" name="Google Shape;683;p50"/>
          <p:cNvSpPr txBox="1"/>
          <p:nvPr/>
        </p:nvSpPr>
        <p:spPr>
          <a:xfrm>
            <a:off x="2686339" y="2596559"/>
            <a:ext cx="922000" cy="379615"/>
          </a:xfrm>
          <a:prstGeom prst="rect">
            <a:avLst/>
          </a:prstGeom>
          <a:noFill/>
          <a:ln>
            <a:noFill/>
          </a:ln>
        </p:spPr>
        <p:txBody>
          <a:bodyPr spcFirstLastPara="1" wrap="square" lIns="91433" tIns="45700" rIns="91433" bIns="45700" anchor="t" anchorCtr="0">
            <a:spAutoFit/>
          </a:bodyPr>
          <a:lstStyle/>
          <a:p>
            <a:r>
              <a:rPr lang="en" sz="1867">
                <a:solidFill>
                  <a:srgbClr val="C00000"/>
                </a:solidFill>
                <a:latin typeface="Arial"/>
                <a:ea typeface="Arial"/>
                <a:cs typeface="Arial"/>
                <a:sym typeface="Arial"/>
              </a:rPr>
              <a:t>No</a:t>
            </a:r>
            <a:endParaRPr sz="1467"/>
          </a:p>
        </p:txBody>
      </p:sp>
      <p:sp>
        <p:nvSpPr>
          <p:cNvPr id="684" name="Google Shape;684;p50"/>
          <p:cNvSpPr txBox="1"/>
          <p:nvPr/>
        </p:nvSpPr>
        <p:spPr>
          <a:xfrm>
            <a:off x="11366027" y="2596559"/>
            <a:ext cx="510000" cy="379615"/>
          </a:xfrm>
          <a:prstGeom prst="rect">
            <a:avLst/>
          </a:prstGeom>
          <a:noFill/>
          <a:ln>
            <a:noFill/>
          </a:ln>
        </p:spPr>
        <p:txBody>
          <a:bodyPr spcFirstLastPara="1" wrap="square" lIns="91433" tIns="45700" rIns="91433" bIns="45700" anchor="t" anchorCtr="0">
            <a:spAutoFit/>
          </a:bodyPr>
          <a:lstStyle/>
          <a:p>
            <a:r>
              <a:rPr lang="en" sz="1867">
                <a:solidFill>
                  <a:srgbClr val="C00000"/>
                </a:solidFill>
                <a:latin typeface="Arial"/>
                <a:ea typeface="Arial"/>
                <a:cs typeface="Arial"/>
                <a:sym typeface="Arial"/>
              </a:rPr>
              <a:t>No</a:t>
            </a:r>
            <a:endParaRPr sz="1467"/>
          </a:p>
        </p:txBody>
      </p:sp>
      <p:sp>
        <p:nvSpPr>
          <p:cNvPr id="685" name="Google Shape;685;p50"/>
          <p:cNvSpPr txBox="1"/>
          <p:nvPr/>
        </p:nvSpPr>
        <p:spPr>
          <a:xfrm>
            <a:off x="8527917" y="2596559"/>
            <a:ext cx="830400" cy="379615"/>
          </a:xfrm>
          <a:prstGeom prst="rect">
            <a:avLst/>
          </a:prstGeom>
          <a:noFill/>
          <a:ln>
            <a:noFill/>
          </a:ln>
        </p:spPr>
        <p:txBody>
          <a:bodyPr spcFirstLastPara="1" wrap="square" lIns="91433" tIns="45700" rIns="91433" bIns="45700" anchor="t" anchorCtr="0">
            <a:spAutoFit/>
          </a:bodyPr>
          <a:lstStyle/>
          <a:p>
            <a:r>
              <a:rPr lang="en" sz="1867">
                <a:solidFill>
                  <a:srgbClr val="C00000"/>
                </a:solidFill>
                <a:latin typeface="Arial"/>
                <a:ea typeface="Arial"/>
                <a:cs typeface="Arial"/>
                <a:sym typeface="Arial"/>
              </a:rPr>
              <a:t>No</a:t>
            </a:r>
            <a:endParaRPr sz="1467"/>
          </a:p>
        </p:txBody>
      </p:sp>
      <p:sp>
        <p:nvSpPr>
          <p:cNvPr id="686" name="Google Shape;686;p50"/>
          <p:cNvSpPr txBox="1"/>
          <p:nvPr/>
        </p:nvSpPr>
        <p:spPr>
          <a:xfrm>
            <a:off x="3641483" y="3868326"/>
            <a:ext cx="867600" cy="379615"/>
          </a:xfrm>
          <a:prstGeom prst="rect">
            <a:avLst/>
          </a:prstGeom>
          <a:noFill/>
          <a:ln>
            <a:noFill/>
          </a:ln>
        </p:spPr>
        <p:txBody>
          <a:bodyPr spcFirstLastPara="1" wrap="square" lIns="91433" tIns="45700" rIns="91433" bIns="45700" anchor="t" anchorCtr="0">
            <a:spAutoFit/>
          </a:bodyPr>
          <a:lstStyle/>
          <a:p>
            <a:r>
              <a:rPr lang="en" sz="1867">
                <a:solidFill>
                  <a:srgbClr val="00B050"/>
                </a:solidFill>
                <a:latin typeface="Arial"/>
                <a:ea typeface="Arial"/>
                <a:cs typeface="Arial"/>
                <a:sym typeface="Arial"/>
              </a:rPr>
              <a:t>Yes</a:t>
            </a:r>
            <a:endParaRPr sz="1467"/>
          </a:p>
        </p:txBody>
      </p:sp>
      <p:sp>
        <p:nvSpPr>
          <p:cNvPr id="687" name="Google Shape;687;p50"/>
          <p:cNvSpPr txBox="1">
            <a:spLocks noGrp="1"/>
          </p:cNvSpPr>
          <p:nvPr>
            <p:ph type="title" idx="4294967295"/>
          </p:nvPr>
        </p:nvSpPr>
        <p:spPr>
          <a:xfrm>
            <a:off x="255192" y="-133719"/>
            <a:ext cx="10704513" cy="1325562"/>
          </a:xfrm>
          <a:prstGeom prst="rect">
            <a:avLst/>
          </a:prstGeom>
        </p:spPr>
        <p:txBody>
          <a:bodyPr spcFirstLastPara="1" wrap="square" lIns="121900" tIns="60933" rIns="121900" bIns="60933" anchor="ctr" anchorCtr="0">
            <a:normAutofit/>
          </a:bodyPr>
          <a:lstStyle/>
          <a:p>
            <a:r>
              <a:rPr lang="en" sz="4400" b="0" dirty="0">
                <a:latin typeface="Arial"/>
                <a:ea typeface="Arial"/>
                <a:cs typeface="Arial"/>
                <a:sym typeface="Arial"/>
              </a:rPr>
              <a:t>Proposed Initial HIV Matching Approach</a:t>
            </a:r>
            <a:endParaRPr dirty="0">
              <a:latin typeface="Arial"/>
              <a:ea typeface="Arial"/>
              <a:cs typeface="Arial"/>
              <a:sym typeface="Arial"/>
            </a:endParaRPr>
          </a:p>
        </p:txBody>
      </p:sp>
      <p:sp>
        <p:nvSpPr>
          <p:cNvPr id="688" name="Google Shape;688;p50"/>
          <p:cNvSpPr/>
          <p:nvPr/>
        </p:nvSpPr>
        <p:spPr>
          <a:xfrm>
            <a:off x="840189" y="1296826"/>
            <a:ext cx="1554336" cy="379584"/>
          </a:xfrm>
          <a:prstGeom prst="flowChartTerminator">
            <a:avLst/>
          </a:prstGeom>
          <a:solidFill>
            <a:schemeClr val="lt2"/>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 sz="2400"/>
              <a:t>Start</a:t>
            </a:r>
            <a:endParaRPr sz="2400"/>
          </a:p>
        </p:txBody>
      </p:sp>
      <p:cxnSp>
        <p:nvCxnSpPr>
          <p:cNvPr id="689" name="Google Shape;689;p50"/>
          <p:cNvCxnSpPr>
            <a:stCxn id="688" idx="2"/>
            <a:endCxn id="670" idx="0"/>
          </p:cNvCxnSpPr>
          <p:nvPr/>
        </p:nvCxnSpPr>
        <p:spPr>
          <a:xfrm>
            <a:off x="1617357" y="1676410"/>
            <a:ext cx="0" cy="789200"/>
          </a:xfrm>
          <a:prstGeom prst="straightConnector1">
            <a:avLst/>
          </a:prstGeom>
          <a:noFill/>
          <a:ln w="9525" cap="flat" cmpd="sng">
            <a:solidFill>
              <a:schemeClr val="dk2"/>
            </a:solidFill>
            <a:prstDash val="solid"/>
            <a:round/>
            <a:headEnd type="none" w="med" len="med"/>
            <a:tailEnd type="triangle" w="med" len="med"/>
          </a:ln>
        </p:spPr>
      </p:cxnSp>
      <p:cxnSp>
        <p:nvCxnSpPr>
          <p:cNvPr id="690" name="Google Shape;690;p50"/>
          <p:cNvCxnSpPr>
            <a:endCxn id="666" idx="1"/>
          </p:cNvCxnSpPr>
          <p:nvPr/>
        </p:nvCxnSpPr>
        <p:spPr>
          <a:xfrm rot="10800000" flipH="1">
            <a:off x="8643901" y="3166987"/>
            <a:ext cx="332000" cy="1600"/>
          </a:xfrm>
          <a:prstGeom prst="straightConnector1">
            <a:avLst/>
          </a:prstGeom>
          <a:noFill/>
          <a:ln w="28575" cap="flat" cmpd="sng">
            <a:solidFill>
              <a:srgbClr val="C00000"/>
            </a:solidFill>
            <a:prstDash val="solid"/>
            <a:miter lim="8000"/>
            <a:headEnd type="none" w="sm" len="sm"/>
            <a:tailEnd type="stealth" w="med" len="med"/>
          </a:ln>
        </p:spPr>
      </p:cxnSp>
      <p:sp>
        <p:nvSpPr>
          <p:cNvPr id="691" name="Google Shape;691;p50"/>
          <p:cNvSpPr txBox="1"/>
          <p:nvPr/>
        </p:nvSpPr>
        <p:spPr>
          <a:xfrm>
            <a:off x="9358335" y="3880559"/>
            <a:ext cx="867600" cy="379615"/>
          </a:xfrm>
          <a:prstGeom prst="rect">
            <a:avLst/>
          </a:prstGeom>
          <a:noFill/>
          <a:ln>
            <a:noFill/>
          </a:ln>
        </p:spPr>
        <p:txBody>
          <a:bodyPr spcFirstLastPara="1" wrap="square" lIns="91433" tIns="45700" rIns="91433" bIns="45700" anchor="t" anchorCtr="0">
            <a:spAutoFit/>
          </a:bodyPr>
          <a:lstStyle/>
          <a:p>
            <a:r>
              <a:rPr lang="en" sz="1867">
                <a:solidFill>
                  <a:srgbClr val="00B050"/>
                </a:solidFill>
                <a:latin typeface="Arial"/>
                <a:ea typeface="Arial"/>
                <a:cs typeface="Arial"/>
                <a:sym typeface="Arial"/>
              </a:rPr>
              <a:t>Yes</a:t>
            </a:r>
            <a:endParaRPr sz="1467"/>
          </a:p>
        </p:txBody>
      </p:sp>
      <p:cxnSp>
        <p:nvCxnSpPr>
          <p:cNvPr id="692" name="Google Shape;692;p50"/>
          <p:cNvCxnSpPr>
            <a:stCxn id="666" idx="3"/>
            <a:endCxn id="677" idx="3"/>
          </p:cNvCxnSpPr>
          <p:nvPr/>
        </p:nvCxnSpPr>
        <p:spPr>
          <a:xfrm>
            <a:off x="11479556" y="3166987"/>
            <a:ext cx="78800" cy="2831600"/>
          </a:xfrm>
          <a:prstGeom prst="bentConnector3">
            <a:avLst>
              <a:gd name="adj1" fmla="val 503140"/>
            </a:avLst>
          </a:prstGeom>
          <a:noFill/>
          <a:ln w="28575" cap="flat" cmpd="sng">
            <a:solidFill>
              <a:srgbClr val="C00000"/>
            </a:solidFill>
            <a:prstDash val="solid"/>
            <a:round/>
            <a:headEnd type="none" w="med" len="med"/>
            <a:tailEnd type="stealth" w="med" len="med"/>
          </a:ln>
        </p:spPr>
      </p:cxnSp>
      <p:sp>
        <p:nvSpPr>
          <p:cNvPr id="693" name="Google Shape;693;p50"/>
          <p:cNvSpPr txBox="1"/>
          <p:nvPr/>
        </p:nvSpPr>
        <p:spPr>
          <a:xfrm>
            <a:off x="6395189" y="2797192"/>
            <a:ext cx="1959200" cy="739600"/>
          </a:xfrm>
          <a:prstGeom prst="rect">
            <a:avLst/>
          </a:prstGeom>
          <a:noFill/>
          <a:ln>
            <a:noFill/>
          </a:ln>
        </p:spPr>
        <p:txBody>
          <a:bodyPr spcFirstLastPara="1" wrap="square" lIns="121900" tIns="121900" rIns="121900" bIns="121900" anchor="t" anchorCtr="0">
            <a:noAutofit/>
          </a:bodyPr>
          <a:lstStyle/>
          <a:p>
            <a:pPr algn="ctr">
              <a:buClr>
                <a:schemeClr val="dk1"/>
              </a:buClr>
            </a:pPr>
            <a:r>
              <a:rPr lang="en" sz="1467">
                <a:solidFill>
                  <a:schemeClr val="dk1"/>
                </a:solidFill>
              </a:rPr>
              <a:t>Match on Demographics?</a:t>
            </a:r>
            <a:endParaRPr sz="1467">
              <a:solidFill>
                <a:schemeClr val="dk1"/>
              </a:solidFill>
            </a:endParaRPr>
          </a:p>
          <a:p>
            <a:pPr algn="ctr"/>
            <a:endParaRPr sz="1467">
              <a:solidFill>
                <a:schemeClr val="dk1"/>
              </a:solidFill>
            </a:endParaRPr>
          </a:p>
        </p:txBody>
      </p:sp>
      <p:sp>
        <p:nvSpPr>
          <p:cNvPr id="694" name="Google Shape;694;p50"/>
          <p:cNvSpPr txBox="1"/>
          <p:nvPr/>
        </p:nvSpPr>
        <p:spPr>
          <a:xfrm>
            <a:off x="537256" y="5321559"/>
            <a:ext cx="9285600" cy="789200"/>
          </a:xfrm>
          <a:prstGeom prst="rect">
            <a:avLst/>
          </a:prstGeom>
          <a:noFill/>
          <a:ln>
            <a:noFill/>
          </a:ln>
        </p:spPr>
        <p:txBody>
          <a:bodyPr spcFirstLastPara="1" wrap="square" lIns="121900" tIns="121900" rIns="121900" bIns="121900" anchor="t" anchorCtr="0">
            <a:noAutofit/>
          </a:bodyPr>
          <a:lstStyle/>
          <a:p>
            <a:r>
              <a:rPr lang="en" sz="2400" i="1">
                <a:solidFill>
                  <a:schemeClr val="dk1"/>
                </a:solidFill>
              </a:rPr>
              <a:t>This flow will be revised as data and data collection practices evolve. The approach will be data-driven. </a:t>
            </a:r>
            <a:endParaRPr sz="2800">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51"/>
          <p:cNvSpPr txBox="1">
            <a:spLocks noGrp="1"/>
          </p:cNvSpPr>
          <p:nvPr>
            <p:ph type="title" idx="4294967295"/>
          </p:nvPr>
        </p:nvSpPr>
        <p:spPr>
          <a:xfrm>
            <a:off x="436880" y="190954"/>
            <a:ext cx="9652000" cy="1325563"/>
          </a:xfrm>
          <a:prstGeom prst="rect">
            <a:avLst/>
          </a:prstGeom>
        </p:spPr>
        <p:txBody>
          <a:bodyPr spcFirstLastPara="1" wrap="square" lIns="121900" tIns="60933" rIns="121900" bIns="60933" anchor="ctr" anchorCtr="0">
            <a:normAutofit/>
          </a:bodyPr>
          <a:lstStyle/>
          <a:p>
            <a:r>
              <a:rPr lang="en" sz="4400" b="0" dirty="0">
                <a:latin typeface="Arial"/>
                <a:ea typeface="Arial"/>
                <a:cs typeface="Arial"/>
                <a:sym typeface="Arial"/>
              </a:rPr>
              <a:t>Security Concepts</a:t>
            </a:r>
            <a:endParaRPr dirty="0">
              <a:latin typeface="Arial"/>
              <a:ea typeface="Arial"/>
              <a:cs typeface="Arial"/>
              <a:sym typeface="Arial"/>
            </a:endParaRPr>
          </a:p>
        </p:txBody>
      </p:sp>
      <p:graphicFrame>
        <p:nvGraphicFramePr>
          <p:cNvPr id="700" name="Google Shape;700;p51"/>
          <p:cNvGraphicFramePr/>
          <p:nvPr>
            <p:extLst>
              <p:ext uri="{D42A27DB-BD31-4B8C-83A1-F6EECF244321}">
                <p14:modId xmlns:p14="http://schemas.microsoft.com/office/powerpoint/2010/main" val="206282426"/>
              </p:ext>
            </p:extLst>
          </p:nvPr>
        </p:nvGraphicFramePr>
        <p:xfrm>
          <a:off x="593028" y="1746914"/>
          <a:ext cx="9652000" cy="4023200"/>
        </p:xfrm>
        <a:graphic>
          <a:graphicData uri="http://schemas.openxmlformats.org/drawingml/2006/table">
            <a:tbl>
              <a:tblPr>
                <a:noFill/>
              </a:tblPr>
              <a:tblGrid>
                <a:gridCol w="2108000">
                  <a:extLst>
                    <a:ext uri="{9D8B030D-6E8A-4147-A177-3AD203B41FA5}">
                      <a16:colId xmlns:a16="http://schemas.microsoft.com/office/drawing/2014/main" val="20000"/>
                    </a:ext>
                  </a:extLst>
                </a:gridCol>
                <a:gridCol w="7544000">
                  <a:extLst>
                    <a:ext uri="{9D8B030D-6E8A-4147-A177-3AD203B41FA5}">
                      <a16:colId xmlns:a16="http://schemas.microsoft.com/office/drawing/2014/main" val="20001"/>
                    </a:ext>
                  </a:extLst>
                </a:gridCol>
              </a:tblGrid>
              <a:tr h="609560">
                <a:tc>
                  <a:txBody>
                    <a:bodyPr/>
                    <a:lstStyle/>
                    <a:p>
                      <a:pPr marL="0" lvl="0" indent="0" algn="l" rtl="0">
                        <a:spcBef>
                          <a:spcPts val="0"/>
                        </a:spcBef>
                        <a:spcAft>
                          <a:spcPts val="0"/>
                        </a:spcAft>
                        <a:buNone/>
                      </a:pPr>
                      <a:r>
                        <a:rPr lang="en" sz="2400">
                          <a:solidFill>
                            <a:schemeClr val="lt1"/>
                          </a:solidFill>
                        </a:rPr>
                        <a:t>Concepts</a:t>
                      </a:r>
                      <a:endParaRPr sz="2400">
                        <a:solidFill>
                          <a:schemeClr val="lt1"/>
                        </a:solidFill>
                      </a:endParaRPr>
                    </a:p>
                  </a:txBody>
                  <a:tcPr marL="121900" marR="121900" marT="121900" marB="121900">
                    <a:solidFill>
                      <a:srgbClr val="0F465E"/>
                    </a:solidFill>
                  </a:tcPr>
                </a:tc>
                <a:tc>
                  <a:txBody>
                    <a:bodyPr/>
                    <a:lstStyle/>
                    <a:p>
                      <a:pPr marL="0" lvl="0" indent="0" algn="l" rtl="0">
                        <a:spcBef>
                          <a:spcPts val="0"/>
                        </a:spcBef>
                        <a:spcAft>
                          <a:spcPts val="0"/>
                        </a:spcAft>
                        <a:buNone/>
                      </a:pPr>
                      <a:r>
                        <a:rPr lang="en" sz="2400">
                          <a:solidFill>
                            <a:schemeClr val="lt1"/>
                          </a:solidFill>
                        </a:rPr>
                        <a:t>Description</a:t>
                      </a:r>
                      <a:endParaRPr sz="2400">
                        <a:solidFill>
                          <a:schemeClr val="lt1"/>
                        </a:solidFill>
                      </a:endParaRPr>
                    </a:p>
                  </a:txBody>
                  <a:tcPr marL="121900" marR="121900" marT="121900" marB="121900">
                    <a:solidFill>
                      <a:srgbClr val="0F465E"/>
                    </a:solidFill>
                  </a:tcPr>
                </a:tc>
                <a:extLst>
                  <a:ext uri="{0D108BD9-81ED-4DB2-BD59-A6C34878D82A}">
                    <a16:rowId xmlns:a16="http://schemas.microsoft.com/office/drawing/2014/main" val="10000"/>
                  </a:ext>
                </a:extLst>
              </a:tr>
              <a:tr h="1219160">
                <a:tc>
                  <a:txBody>
                    <a:bodyPr/>
                    <a:lstStyle/>
                    <a:p>
                      <a:pPr marL="0" lvl="0" indent="0" algn="l" rtl="0">
                        <a:spcBef>
                          <a:spcPts val="0"/>
                        </a:spcBef>
                        <a:spcAft>
                          <a:spcPts val="0"/>
                        </a:spcAft>
                        <a:buNone/>
                      </a:pPr>
                      <a:r>
                        <a:rPr lang="en" sz="1600"/>
                        <a:t>Encryption </a:t>
                      </a:r>
                      <a:endParaRPr sz="1600"/>
                    </a:p>
                    <a:p>
                      <a:pPr marL="0" lvl="0" indent="0" algn="l" rtl="0">
                        <a:spcBef>
                          <a:spcPts val="0"/>
                        </a:spcBef>
                        <a:spcAft>
                          <a:spcPts val="0"/>
                        </a:spcAft>
                        <a:buNone/>
                      </a:pPr>
                      <a:endParaRPr sz="1600"/>
                    </a:p>
                    <a:p>
                      <a:pPr marL="0" lvl="0" indent="0" algn="l" rtl="0">
                        <a:spcBef>
                          <a:spcPts val="0"/>
                        </a:spcBef>
                        <a:spcAft>
                          <a:spcPts val="0"/>
                        </a:spcAft>
                        <a:buNone/>
                      </a:pPr>
                      <a:endParaRPr sz="1600"/>
                    </a:p>
                  </a:txBody>
                  <a:tcPr marL="121900" marR="121900" marT="121900" marB="121900"/>
                </a:tc>
                <a:tc>
                  <a:txBody>
                    <a:bodyPr/>
                    <a:lstStyle/>
                    <a:p>
                      <a:pPr marL="0" lvl="0" indent="0" algn="l" rtl="0">
                        <a:spcBef>
                          <a:spcPts val="0"/>
                        </a:spcBef>
                        <a:spcAft>
                          <a:spcPts val="0"/>
                        </a:spcAft>
                        <a:buNone/>
                      </a:pPr>
                      <a:r>
                        <a:rPr lang="en" sz="1600">
                          <a:solidFill>
                            <a:srgbClr val="474747"/>
                          </a:solidFill>
                        </a:rPr>
                        <a:t>Encryption is the process of translating plain text data (clear human readable text) into something meaningless (ciphertext). </a:t>
                      </a:r>
                      <a:endParaRPr sz="1600">
                        <a:solidFill>
                          <a:srgbClr val="474747"/>
                        </a:solidFill>
                      </a:endParaRPr>
                    </a:p>
                    <a:p>
                      <a:pPr marL="0" lvl="0" indent="0" algn="l" rtl="0">
                        <a:spcBef>
                          <a:spcPts val="0"/>
                        </a:spcBef>
                        <a:spcAft>
                          <a:spcPts val="0"/>
                        </a:spcAft>
                        <a:buNone/>
                      </a:pPr>
                      <a:r>
                        <a:rPr lang="en" sz="1600">
                          <a:solidFill>
                            <a:srgbClr val="474747"/>
                          </a:solidFill>
                        </a:rPr>
                        <a:t>Decryption is the process of converting ciphertext back to a human readable format. This is done using keys to unlock the ciphertext. </a:t>
                      </a:r>
                      <a:endParaRPr sz="1600"/>
                    </a:p>
                  </a:txBody>
                  <a:tcPr marL="121900" marR="121900" marT="121900" marB="121900"/>
                </a:tc>
                <a:extLst>
                  <a:ext uri="{0D108BD9-81ED-4DB2-BD59-A6C34878D82A}">
                    <a16:rowId xmlns:a16="http://schemas.microsoft.com/office/drawing/2014/main" val="10001"/>
                  </a:ext>
                </a:extLst>
              </a:tr>
              <a:tr h="1219160">
                <a:tc>
                  <a:txBody>
                    <a:bodyPr/>
                    <a:lstStyle/>
                    <a:p>
                      <a:pPr marL="0" lvl="0" indent="0" algn="l" rtl="0">
                        <a:spcBef>
                          <a:spcPts val="0"/>
                        </a:spcBef>
                        <a:spcAft>
                          <a:spcPts val="0"/>
                        </a:spcAft>
                        <a:buNone/>
                      </a:pPr>
                      <a:r>
                        <a:rPr lang="en" sz="1600"/>
                        <a:t>Privacy Preserving Record Linkage (PPRL) </a:t>
                      </a:r>
                      <a:endParaRPr sz="1600"/>
                    </a:p>
                  </a:txBody>
                  <a:tcPr marL="121900" marR="121900" marT="121900" marB="121900"/>
                </a:tc>
                <a:tc>
                  <a:txBody>
                    <a:bodyPr/>
                    <a:lstStyle/>
                    <a:p>
                      <a:pPr marL="0" lvl="0" indent="0" algn="l" rtl="0">
                        <a:spcBef>
                          <a:spcPts val="0"/>
                        </a:spcBef>
                        <a:spcAft>
                          <a:spcPts val="0"/>
                        </a:spcAft>
                        <a:buNone/>
                      </a:pPr>
                      <a:r>
                        <a:rPr lang="en" sz="1600">
                          <a:solidFill>
                            <a:srgbClr val="1F1F1F"/>
                          </a:solidFill>
                        </a:rPr>
                        <a:t>PPRL </a:t>
                      </a:r>
                      <a:r>
                        <a:rPr lang="en" sz="1600">
                          <a:solidFill>
                            <a:srgbClr val="040C28"/>
                          </a:solidFill>
                        </a:rPr>
                        <a:t>allows records to be linked together without revealing identifying information</a:t>
                      </a:r>
                      <a:r>
                        <a:rPr lang="en" sz="1600">
                          <a:solidFill>
                            <a:srgbClr val="1F1F1F"/>
                          </a:solidFill>
                        </a:rPr>
                        <a:t>. With PPRL, records from two different sources are linked by encrypting ("hash-ing") each person's identifying information within each record. Uses a one-way encryption that can not be decrypted.  (An example follows).  </a:t>
                      </a:r>
                      <a:endParaRPr sz="1600">
                        <a:solidFill>
                          <a:srgbClr val="1F1F1F"/>
                        </a:solidFill>
                      </a:endParaRPr>
                    </a:p>
                  </a:txBody>
                  <a:tcPr marL="121900" marR="121900" marT="121900" marB="121900"/>
                </a:tc>
                <a:extLst>
                  <a:ext uri="{0D108BD9-81ED-4DB2-BD59-A6C34878D82A}">
                    <a16:rowId xmlns:a16="http://schemas.microsoft.com/office/drawing/2014/main" val="10002"/>
                  </a:ext>
                </a:extLst>
              </a:tr>
              <a:tr h="975320">
                <a:tc>
                  <a:txBody>
                    <a:bodyPr/>
                    <a:lstStyle/>
                    <a:p>
                      <a:pPr marL="0" lvl="0" indent="0" algn="l" rtl="0">
                        <a:spcBef>
                          <a:spcPts val="0"/>
                        </a:spcBef>
                        <a:spcAft>
                          <a:spcPts val="0"/>
                        </a:spcAft>
                        <a:buClr>
                          <a:schemeClr val="dk1"/>
                        </a:buClr>
                        <a:buSzPts val="1100"/>
                        <a:buFont typeface="Arial"/>
                        <a:buNone/>
                      </a:pPr>
                      <a:r>
                        <a:rPr lang="en" sz="1600">
                          <a:solidFill>
                            <a:schemeClr val="dk1"/>
                          </a:solidFill>
                        </a:rPr>
                        <a:t>Salt</a:t>
                      </a:r>
                      <a:endParaRPr sz="1600" b="1">
                        <a:solidFill>
                          <a:srgbClr val="3185A5"/>
                        </a:solidFill>
                      </a:endParaRPr>
                    </a:p>
                  </a:txBody>
                  <a:tcPr marL="121900" marR="121900" marT="121900" marB="121900"/>
                </a:tc>
                <a:tc>
                  <a:txBody>
                    <a:bodyPr/>
                    <a:lstStyle/>
                    <a:p>
                      <a:pPr marL="0" lvl="0" indent="0" algn="l" rtl="0">
                        <a:spcBef>
                          <a:spcPts val="0"/>
                        </a:spcBef>
                        <a:spcAft>
                          <a:spcPts val="0"/>
                        </a:spcAft>
                        <a:buNone/>
                      </a:pPr>
                      <a:r>
                        <a:rPr lang="en" sz="1600" dirty="0">
                          <a:solidFill>
                            <a:srgbClr val="1F1F1F"/>
                          </a:solidFill>
                        </a:rPr>
                        <a:t>Adding a random text before using one-way encryption.  This helps defend against attacks that use precomputed tables (e.g. rainbow tables), by significantly growing the size of table needed for a successful attack.</a:t>
                      </a:r>
                      <a:endParaRPr sz="1600" dirty="0">
                        <a:solidFill>
                          <a:srgbClr val="1F1F1F"/>
                        </a:solidFill>
                      </a:endParaRPr>
                    </a:p>
                  </a:txBody>
                  <a:tcPr marL="121900" marR="121900" marT="121900" marB="121900"/>
                </a:tc>
                <a:extLst>
                  <a:ext uri="{0D108BD9-81ED-4DB2-BD59-A6C34878D82A}">
                    <a16:rowId xmlns:a16="http://schemas.microsoft.com/office/drawing/2014/main" val="10003"/>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52"/>
          <p:cNvSpPr txBox="1">
            <a:spLocks noGrp="1"/>
          </p:cNvSpPr>
          <p:nvPr>
            <p:ph type="title" idx="4294967295"/>
          </p:nvPr>
        </p:nvSpPr>
        <p:spPr>
          <a:xfrm>
            <a:off x="435428" y="217080"/>
            <a:ext cx="10515600" cy="1325563"/>
          </a:xfrm>
          <a:prstGeom prst="rect">
            <a:avLst/>
          </a:prstGeom>
          <a:noFill/>
          <a:ln>
            <a:noFill/>
          </a:ln>
        </p:spPr>
        <p:txBody>
          <a:bodyPr spcFirstLastPara="1" wrap="square" lIns="91433" tIns="45700" rIns="91433" bIns="45700" anchor="ctr" anchorCtr="0">
            <a:normAutofit/>
          </a:bodyPr>
          <a:lstStyle/>
          <a:p>
            <a:pPr>
              <a:buSzPts val="3300"/>
            </a:pPr>
            <a:r>
              <a:rPr lang="en" sz="4400" b="0" dirty="0">
                <a:latin typeface="Arial"/>
                <a:ea typeface="Arial"/>
                <a:cs typeface="Arial"/>
                <a:sym typeface="Arial"/>
              </a:rPr>
              <a:t>Data Hashing</a:t>
            </a:r>
            <a:endParaRPr dirty="0">
              <a:latin typeface="Arial"/>
              <a:ea typeface="Arial"/>
              <a:cs typeface="Arial"/>
              <a:sym typeface="Arial"/>
            </a:endParaRPr>
          </a:p>
        </p:txBody>
      </p:sp>
      <p:sp>
        <p:nvSpPr>
          <p:cNvPr id="706" name="Google Shape;706;p52"/>
          <p:cNvSpPr txBox="1">
            <a:spLocks noGrp="1"/>
          </p:cNvSpPr>
          <p:nvPr>
            <p:ph type="body" idx="4294967295"/>
          </p:nvPr>
        </p:nvSpPr>
        <p:spPr>
          <a:xfrm>
            <a:off x="435428" y="1545100"/>
            <a:ext cx="10080171" cy="4351338"/>
          </a:xfrm>
          <a:prstGeom prst="rect">
            <a:avLst/>
          </a:prstGeom>
          <a:noFill/>
          <a:ln>
            <a:noFill/>
          </a:ln>
        </p:spPr>
        <p:txBody>
          <a:bodyPr spcFirstLastPara="1" wrap="square" lIns="91433" tIns="45700" rIns="91433" bIns="45700" anchor="t" anchorCtr="0">
            <a:normAutofit/>
          </a:bodyPr>
          <a:lstStyle/>
          <a:p>
            <a:pPr marL="237061" indent="-228594">
              <a:spcBef>
                <a:spcPts val="0"/>
              </a:spcBef>
            </a:pPr>
            <a:r>
              <a:rPr lang="en" dirty="0"/>
              <a:t>Hash-codes make it nearly impossible with current computing technology to learn their original input values </a:t>
            </a:r>
            <a:endParaRPr dirty="0"/>
          </a:p>
          <a:p>
            <a:pPr marL="228594" indent="-203195">
              <a:spcBef>
                <a:spcPts val="800"/>
              </a:spcBef>
              <a:buSzPts val="1800"/>
            </a:pPr>
            <a:r>
              <a:rPr lang="en" dirty="0"/>
              <a:t>Brute-force dictionary attack (try all known possible input values) and all known hash-encoding functions can be overcome by adding a secret key (known only to database owners) to input values before hash-encoding.</a:t>
            </a:r>
            <a:endParaRPr dirty="0"/>
          </a:p>
          <a:p>
            <a:pPr marL="228594" indent="-203195">
              <a:spcBef>
                <a:spcPts val="800"/>
              </a:spcBef>
              <a:buSzPts val="1800"/>
            </a:pPr>
            <a:r>
              <a:rPr lang="en" dirty="0"/>
              <a:t>For example, with a token or “salt”: ‘i9=!e@Qt8?4#4$7B’ </a:t>
            </a:r>
            <a:endParaRPr dirty="0"/>
          </a:p>
          <a:p>
            <a:pPr marL="237061" indent="-228594">
              <a:spcBef>
                <a:spcPts val="1600"/>
              </a:spcBef>
            </a:pPr>
            <a:r>
              <a:rPr lang="en" dirty="0"/>
              <a:t>Frequency attack still possible (compare frequency of hash-values to frequency of known attribute values)</a:t>
            </a:r>
            <a:endParaRPr dirty="0"/>
          </a:p>
        </p:txBody>
      </p:sp>
      <p:sp>
        <p:nvSpPr>
          <p:cNvPr id="707" name="Google Shape;707;p52"/>
          <p:cNvSpPr txBox="1"/>
          <p:nvPr/>
        </p:nvSpPr>
        <p:spPr>
          <a:xfrm>
            <a:off x="7649999" y="6115874"/>
            <a:ext cx="2865600" cy="379615"/>
          </a:xfrm>
          <a:prstGeom prst="rect">
            <a:avLst/>
          </a:prstGeom>
          <a:noFill/>
          <a:ln>
            <a:noFill/>
          </a:ln>
        </p:spPr>
        <p:txBody>
          <a:bodyPr spcFirstLastPara="1" wrap="square" lIns="91433" tIns="45700" rIns="91433" bIns="45700" anchor="t" anchorCtr="0">
            <a:spAutoFit/>
          </a:bodyPr>
          <a:lstStyle/>
          <a:p>
            <a:r>
              <a:rPr lang="en" sz="1867" dirty="0">
                <a:solidFill>
                  <a:schemeClr val="dk1"/>
                </a:solidFill>
                <a:latin typeface="Arial"/>
                <a:ea typeface="Arial"/>
                <a:cs typeface="Arial"/>
                <a:sym typeface="Arial"/>
              </a:rPr>
              <a:t>Credit: Peter Christen</a:t>
            </a:r>
            <a:endParaRPr sz="1467"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53"/>
          <p:cNvSpPr/>
          <p:nvPr/>
        </p:nvSpPr>
        <p:spPr>
          <a:xfrm>
            <a:off x="6437333" y="1086900"/>
            <a:ext cx="5422400" cy="5298732"/>
          </a:xfrm>
          <a:prstGeom prst="rect">
            <a:avLst/>
          </a:prstGeom>
          <a:solidFill>
            <a:srgbClr val="3185A5"/>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latin typeface="Calibri"/>
              <a:ea typeface="Calibri"/>
              <a:cs typeface="Calibri"/>
              <a:sym typeface="Calibri"/>
            </a:endParaRPr>
          </a:p>
        </p:txBody>
      </p:sp>
      <p:sp>
        <p:nvSpPr>
          <p:cNvPr id="713" name="Google Shape;713;p53"/>
          <p:cNvSpPr txBox="1"/>
          <p:nvPr/>
        </p:nvSpPr>
        <p:spPr>
          <a:xfrm>
            <a:off x="331327" y="56351"/>
            <a:ext cx="11390000" cy="800000"/>
          </a:xfrm>
          <a:prstGeom prst="rect">
            <a:avLst/>
          </a:prstGeom>
          <a:noFill/>
          <a:ln>
            <a:noFill/>
          </a:ln>
        </p:spPr>
        <p:txBody>
          <a:bodyPr spcFirstLastPara="1" wrap="square" lIns="121900" tIns="60933" rIns="121900" bIns="60933" anchor="t" anchorCtr="0">
            <a:noAutofit/>
          </a:bodyPr>
          <a:lstStyle/>
          <a:p>
            <a:pPr>
              <a:buClr>
                <a:schemeClr val="dk1"/>
              </a:buClr>
              <a:buSzPts val="4000"/>
            </a:pPr>
            <a:r>
              <a:rPr lang="en" sz="4400" dirty="0">
                <a:solidFill>
                  <a:schemeClr val="dk1"/>
                </a:solidFill>
              </a:rPr>
              <a:t>Privacy Preserving Record Linkage: Hashing</a:t>
            </a:r>
            <a:endParaRPr sz="1600" dirty="0"/>
          </a:p>
        </p:txBody>
      </p:sp>
      <p:sp>
        <p:nvSpPr>
          <p:cNvPr id="714" name="Google Shape;714;p53"/>
          <p:cNvSpPr txBox="1"/>
          <p:nvPr/>
        </p:nvSpPr>
        <p:spPr>
          <a:xfrm>
            <a:off x="787397" y="2401100"/>
            <a:ext cx="1531200" cy="1231052"/>
          </a:xfrm>
          <a:prstGeom prst="rect">
            <a:avLst/>
          </a:prstGeom>
          <a:noFill/>
          <a:ln>
            <a:noFill/>
          </a:ln>
        </p:spPr>
        <p:txBody>
          <a:bodyPr spcFirstLastPara="1" wrap="square" lIns="121900" tIns="60933" rIns="121900" bIns="60933" anchor="t" anchorCtr="0">
            <a:spAutoFit/>
          </a:bodyPr>
          <a:lstStyle/>
          <a:p>
            <a:r>
              <a:rPr lang="en" sz="2400">
                <a:solidFill>
                  <a:schemeClr val="dk1"/>
                </a:solidFill>
                <a:latin typeface="Calibri"/>
                <a:ea typeface="Calibri"/>
                <a:cs typeface="Calibri"/>
                <a:sym typeface="Calibri"/>
              </a:rPr>
              <a:t>T</a:t>
            </a:r>
            <a:r>
              <a:rPr lang="en" sz="2400" b="1">
                <a:solidFill>
                  <a:srgbClr val="FF3D00"/>
                </a:solidFill>
                <a:latin typeface="Calibri"/>
                <a:ea typeface="Calibri"/>
                <a:cs typeface="Calibri"/>
                <a:sym typeface="Calibri"/>
              </a:rPr>
              <a:t>h</a:t>
            </a:r>
            <a:r>
              <a:rPr lang="en" sz="2400">
                <a:solidFill>
                  <a:schemeClr val="dk1"/>
                </a:solidFill>
                <a:latin typeface="Calibri"/>
                <a:ea typeface="Calibri"/>
                <a:cs typeface="Calibri"/>
                <a:sym typeface="Calibri"/>
              </a:rPr>
              <a:t>omas</a:t>
            </a:r>
            <a:endParaRPr sz="2400"/>
          </a:p>
          <a:p>
            <a:endParaRPr sz="2400">
              <a:solidFill>
                <a:schemeClr val="dk1"/>
              </a:solidFill>
              <a:latin typeface="Calibri"/>
              <a:ea typeface="Calibri"/>
              <a:cs typeface="Calibri"/>
              <a:sym typeface="Calibri"/>
            </a:endParaRPr>
          </a:p>
          <a:p>
            <a:r>
              <a:rPr lang="en" sz="2400">
                <a:solidFill>
                  <a:schemeClr val="dk1"/>
                </a:solidFill>
                <a:latin typeface="Calibri"/>
                <a:ea typeface="Calibri"/>
                <a:cs typeface="Calibri"/>
                <a:sym typeface="Calibri"/>
              </a:rPr>
              <a:t>Tomas</a:t>
            </a:r>
            <a:endParaRPr sz="2400"/>
          </a:p>
        </p:txBody>
      </p:sp>
      <p:sp>
        <p:nvSpPr>
          <p:cNvPr id="715" name="Google Shape;715;p53"/>
          <p:cNvSpPr txBox="1"/>
          <p:nvPr/>
        </p:nvSpPr>
        <p:spPr>
          <a:xfrm>
            <a:off x="6633733" y="2401100"/>
            <a:ext cx="5080000" cy="1231052"/>
          </a:xfrm>
          <a:prstGeom prst="rect">
            <a:avLst/>
          </a:prstGeom>
          <a:noFill/>
          <a:ln>
            <a:noFill/>
          </a:ln>
        </p:spPr>
        <p:txBody>
          <a:bodyPr spcFirstLastPara="1" wrap="square" lIns="121900" tIns="60933" rIns="121900" bIns="60933" anchor="t" anchorCtr="0">
            <a:spAutoFit/>
          </a:bodyPr>
          <a:lstStyle/>
          <a:p>
            <a:r>
              <a:rPr lang="en" sz="2400">
                <a:solidFill>
                  <a:schemeClr val="lt1"/>
                </a:solidFill>
                <a:latin typeface="Calibri"/>
                <a:ea typeface="Calibri"/>
                <a:cs typeface="Calibri"/>
                <a:sym typeface="Calibri"/>
              </a:rPr>
              <a:t>43f5b0d6c54c5f0c4a6767c2886a762d</a:t>
            </a:r>
            <a:endParaRPr sz="2400">
              <a:solidFill>
                <a:schemeClr val="lt1"/>
              </a:solidFill>
            </a:endParaRPr>
          </a:p>
          <a:p>
            <a:endParaRPr sz="2400">
              <a:solidFill>
                <a:schemeClr val="lt1"/>
              </a:solidFill>
              <a:latin typeface="Calibri"/>
              <a:ea typeface="Calibri"/>
              <a:cs typeface="Calibri"/>
              <a:sym typeface="Calibri"/>
            </a:endParaRPr>
          </a:p>
          <a:p>
            <a:r>
              <a:rPr lang="en" sz="2400">
                <a:solidFill>
                  <a:schemeClr val="lt1"/>
                </a:solidFill>
                <a:latin typeface="Calibri"/>
                <a:ea typeface="Calibri"/>
                <a:cs typeface="Calibri"/>
                <a:sym typeface="Calibri"/>
              </a:rPr>
              <a:t>e906f58a4ebf7be536bb2716b62af011</a:t>
            </a:r>
            <a:endParaRPr sz="2400">
              <a:solidFill>
                <a:schemeClr val="lt1"/>
              </a:solidFill>
            </a:endParaRPr>
          </a:p>
        </p:txBody>
      </p:sp>
      <p:grpSp>
        <p:nvGrpSpPr>
          <p:cNvPr id="716" name="Google Shape;716;p53"/>
          <p:cNvGrpSpPr/>
          <p:nvPr/>
        </p:nvGrpSpPr>
        <p:grpSpPr>
          <a:xfrm>
            <a:off x="3616219" y="2549406"/>
            <a:ext cx="1188800" cy="1071652"/>
            <a:chOff x="3429000" y="2724150"/>
            <a:chExt cx="891600" cy="803739"/>
          </a:xfrm>
        </p:grpSpPr>
        <p:sp>
          <p:nvSpPr>
            <p:cNvPr id="717" name="Google Shape;717;p53"/>
            <p:cNvSpPr/>
            <p:nvPr/>
          </p:nvSpPr>
          <p:spPr>
            <a:xfrm>
              <a:off x="3429000" y="2724150"/>
              <a:ext cx="891600" cy="685800"/>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18" name="Google Shape;718;p53"/>
            <p:cNvCxnSpPr/>
            <p:nvPr/>
          </p:nvCxnSpPr>
          <p:spPr>
            <a:xfrm>
              <a:off x="3429000" y="2901315"/>
              <a:ext cx="891600" cy="0"/>
            </a:xfrm>
            <a:prstGeom prst="straightConnector1">
              <a:avLst/>
            </a:prstGeom>
            <a:noFill/>
            <a:ln w="19050" cap="flat" cmpd="sng">
              <a:solidFill>
                <a:schemeClr val="dk1"/>
              </a:solidFill>
              <a:prstDash val="solid"/>
              <a:round/>
              <a:headEnd type="none" w="sm" len="sm"/>
              <a:tailEnd type="none" w="sm" len="sm"/>
            </a:ln>
          </p:spPr>
        </p:cxnSp>
        <p:sp>
          <p:nvSpPr>
            <p:cNvPr id="719" name="Google Shape;719;p53"/>
            <p:cNvSpPr/>
            <p:nvPr/>
          </p:nvSpPr>
          <p:spPr>
            <a:xfrm>
              <a:off x="3505200"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20" name="Google Shape;720;p53"/>
            <p:cNvSpPr/>
            <p:nvPr/>
          </p:nvSpPr>
          <p:spPr>
            <a:xfrm>
              <a:off x="3627119"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21" name="Google Shape;721;p53"/>
            <p:cNvSpPr/>
            <p:nvPr/>
          </p:nvSpPr>
          <p:spPr>
            <a:xfrm>
              <a:off x="3747133"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22" name="Google Shape;722;p53"/>
            <p:cNvSpPr txBox="1"/>
            <p:nvPr/>
          </p:nvSpPr>
          <p:spPr>
            <a:xfrm>
              <a:off x="3631325" y="2758440"/>
              <a:ext cx="465300" cy="769449"/>
            </a:xfrm>
            <a:prstGeom prst="rect">
              <a:avLst/>
            </a:prstGeom>
            <a:noFill/>
            <a:ln>
              <a:noFill/>
            </a:ln>
          </p:spPr>
          <p:txBody>
            <a:bodyPr spcFirstLastPara="1" wrap="square" lIns="121900" tIns="60933" rIns="121900" bIns="60933" anchor="t" anchorCtr="0">
              <a:spAutoFit/>
            </a:bodyPr>
            <a:lstStyle/>
            <a:p>
              <a:r>
                <a:rPr lang="en" sz="5867" b="1">
                  <a:solidFill>
                    <a:schemeClr val="dk1"/>
                  </a:solidFill>
                  <a:latin typeface="Calibri"/>
                  <a:ea typeface="Calibri"/>
                  <a:cs typeface="Calibri"/>
                  <a:sym typeface="Calibri"/>
                </a:rPr>
                <a:t>#</a:t>
              </a:r>
              <a:endParaRPr sz="2400"/>
            </a:p>
          </p:txBody>
        </p:sp>
      </p:grpSp>
      <p:grpSp>
        <p:nvGrpSpPr>
          <p:cNvPr id="723" name="Google Shape;723;p53"/>
          <p:cNvGrpSpPr/>
          <p:nvPr/>
        </p:nvGrpSpPr>
        <p:grpSpPr>
          <a:xfrm>
            <a:off x="5028088" y="2785627"/>
            <a:ext cx="1117600" cy="508000"/>
            <a:chOff x="4876800" y="2979240"/>
            <a:chExt cx="838200" cy="381000"/>
          </a:xfrm>
        </p:grpSpPr>
        <p:sp>
          <p:nvSpPr>
            <p:cNvPr id="724" name="Google Shape;724;p53"/>
            <p:cNvSpPr/>
            <p:nvPr/>
          </p:nvSpPr>
          <p:spPr>
            <a:xfrm>
              <a:off x="4876800" y="2979240"/>
              <a:ext cx="838200" cy="381000"/>
            </a:xfrm>
            <a:prstGeom prs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25" name="Google Shape;725;p53"/>
            <p:cNvCxnSpPr/>
            <p:nvPr/>
          </p:nvCxnSpPr>
          <p:spPr>
            <a:xfrm>
              <a:off x="5006975" y="3028950"/>
              <a:ext cx="0" cy="304800"/>
            </a:xfrm>
            <a:prstGeom prst="straightConnector1">
              <a:avLst/>
            </a:prstGeom>
            <a:noFill/>
            <a:ln w="22225" cap="flat" cmpd="sng">
              <a:solidFill>
                <a:schemeClr val="lt1"/>
              </a:solidFill>
              <a:prstDash val="solid"/>
              <a:round/>
              <a:headEnd type="none" w="sm" len="sm"/>
              <a:tailEnd type="none" w="sm" len="sm"/>
            </a:ln>
          </p:spPr>
        </p:cxnSp>
        <p:cxnSp>
          <p:nvCxnSpPr>
            <p:cNvPr id="726" name="Google Shape;726;p53"/>
            <p:cNvCxnSpPr/>
            <p:nvPr/>
          </p:nvCxnSpPr>
          <p:spPr>
            <a:xfrm>
              <a:off x="4911725" y="3028950"/>
              <a:ext cx="0" cy="304800"/>
            </a:xfrm>
            <a:prstGeom prst="straightConnector1">
              <a:avLst/>
            </a:prstGeom>
            <a:noFill/>
            <a:ln w="22225" cap="flat" cmpd="sng">
              <a:solidFill>
                <a:schemeClr val="lt1"/>
              </a:solidFill>
              <a:prstDash val="solid"/>
              <a:round/>
              <a:headEnd type="none" w="sm" len="sm"/>
              <a:tailEnd type="none" w="sm" len="sm"/>
            </a:ln>
          </p:spPr>
        </p:cxnSp>
      </p:grpSp>
      <p:grpSp>
        <p:nvGrpSpPr>
          <p:cNvPr id="727" name="Google Shape;727;p53"/>
          <p:cNvGrpSpPr/>
          <p:nvPr/>
        </p:nvGrpSpPr>
        <p:grpSpPr>
          <a:xfrm>
            <a:off x="2302473" y="2801107"/>
            <a:ext cx="1117600" cy="508000"/>
            <a:chOff x="4876800" y="2979240"/>
            <a:chExt cx="838200" cy="381000"/>
          </a:xfrm>
        </p:grpSpPr>
        <p:sp>
          <p:nvSpPr>
            <p:cNvPr id="728" name="Google Shape;728;p53"/>
            <p:cNvSpPr/>
            <p:nvPr/>
          </p:nvSpPr>
          <p:spPr>
            <a:xfrm>
              <a:off x="4876800" y="2979240"/>
              <a:ext cx="838200" cy="381000"/>
            </a:xfrm>
            <a:prstGeom prs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29" name="Google Shape;729;p53"/>
            <p:cNvCxnSpPr/>
            <p:nvPr/>
          </p:nvCxnSpPr>
          <p:spPr>
            <a:xfrm>
              <a:off x="5006975" y="3028950"/>
              <a:ext cx="0" cy="304800"/>
            </a:xfrm>
            <a:prstGeom prst="straightConnector1">
              <a:avLst/>
            </a:prstGeom>
            <a:noFill/>
            <a:ln w="22225" cap="flat" cmpd="sng">
              <a:solidFill>
                <a:schemeClr val="lt1"/>
              </a:solidFill>
              <a:prstDash val="solid"/>
              <a:round/>
              <a:headEnd type="none" w="sm" len="sm"/>
              <a:tailEnd type="none" w="sm" len="sm"/>
            </a:ln>
          </p:spPr>
        </p:cxnSp>
        <p:cxnSp>
          <p:nvCxnSpPr>
            <p:cNvPr id="730" name="Google Shape;730;p53"/>
            <p:cNvCxnSpPr/>
            <p:nvPr/>
          </p:nvCxnSpPr>
          <p:spPr>
            <a:xfrm>
              <a:off x="4911725" y="3028950"/>
              <a:ext cx="0" cy="304800"/>
            </a:xfrm>
            <a:prstGeom prst="straightConnector1">
              <a:avLst/>
            </a:prstGeom>
            <a:noFill/>
            <a:ln w="22225" cap="flat" cmpd="sng">
              <a:solidFill>
                <a:schemeClr val="lt1"/>
              </a:solidFill>
              <a:prstDash val="solid"/>
              <a:round/>
              <a:headEnd type="none" w="sm" len="sm"/>
              <a:tailEnd type="none" w="sm" len="sm"/>
            </a:ln>
          </p:spPr>
        </p:cxnSp>
      </p:grpSp>
      <p:sp>
        <p:nvSpPr>
          <p:cNvPr id="731" name="Google Shape;731;p53"/>
          <p:cNvSpPr txBox="1"/>
          <p:nvPr/>
        </p:nvSpPr>
        <p:spPr>
          <a:xfrm>
            <a:off x="-419435" y="4523541"/>
            <a:ext cx="2674400" cy="1231052"/>
          </a:xfrm>
          <a:prstGeom prst="rect">
            <a:avLst/>
          </a:prstGeom>
          <a:noFill/>
          <a:ln>
            <a:noFill/>
          </a:ln>
        </p:spPr>
        <p:txBody>
          <a:bodyPr spcFirstLastPara="1" wrap="square" lIns="121900" tIns="60933" rIns="121900" bIns="60933" anchor="t" anchorCtr="0">
            <a:spAutoFit/>
          </a:bodyPr>
          <a:lstStyle/>
          <a:p>
            <a:pPr algn="r"/>
            <a:r>
              <a:rPr lang="en" sz="2400">
                <a:solidFill>
                  <a:schemeClr val="dk1"/>
                </a:solidFill>
                <a:latin typeface="Calibri"/>
                <a:ea typeface="Calibri"/>
                <a:cs typeface="Calibri"/>
                <a:sym typeface="Calibri"/>
              </a:rPr>
              <a:t>ThomasJohnson</a:t>
            </a:r>
            <a:endParaRPr sz="2400">
              <a:solidFill>
                <a:schemeClr val="dk1"/>
              </a:solidFill>
              <a:latin typeface="Calibri"/>
              <a:ea typeface="Calibri"/>
              <a:cs typeface="Calibri"/>
              <a:sym typeface="Calibri"/>
            </a:endParaRPr>
          </a:p>
          <a:p>
            <a:pPr algn="r"/>
            <a:endParaRPr sz="2400">
              <a:solidFill>
                <a:schemeClr val="dk1"/>
              </a:solidFill>
              <a:latin typeface="Calibri"/>
              <a:ea typeface="Calibri"/>
              <a:cs typeface="Calibri"/>
              <a:sym typeface="Calibri"/>
            </a:endParaRPr>
          </a:p>
          <a:p>
            <a:pPr algn="r"/>
            <a:r>
              <a:rPr lang="en" sz="2400">
                <a:solidFill>
                  <a:schemeClr val="dk1"/>
                </a:solidFill>
                <a:latin typeface="Calibri"/>
                <a:ea typeface="Calibri"/>
                <a:cs typeface="Calibri"/>
                <a:sym typeface="Calibri"/>
              </a:rPr>
              <a:t>Johnson1970</a:t>
            </a:r>
            <a:endParaRPr sz="2400"/>
          </a:p>
        </p:txBody>
      </p:sp>
      <p:sp>
        <p:nvSpPr>
          <p:cNvPr id="732" name="Google Shape;732;p53"/>
          <p:cNvSpPr txBox="1"/>
          <p:nvPr/>
        </p:nvSpPr>
        <p:spPr>
          <a:xfrm>
            <a:off x="6633733" y="4534700"/>
            <a:ext cx="5181600" cy="1231052"/>
          </a:xfrm>
          <a:prstGeom prst="rect">
            <a:avLst/>
          </a:prstGeom>
          <a:noFill/>
          <a:ln>
            <a:noFill/>
          </a:ln>
        </p:spPr>
        <p:txBody>
          <a:bodyPr spcFirstLastPara="1" wrap="square" lIns="121900" tIns="60933" rIns="121900" bIns="60933" anchor="t" anchorCtr="0">
            <a:spAutoFit/>
          </a:bodyPr>
          <a:lstStyle/>
          <a:p>
            <a:r>
              <a:rPr lang="en" sz="2400">
                <a:solidFill>
                  <a:schemeClr val="lt1"/>
                </a:solidFill>
                <a:latin typeface="Calibri"/>
                <a:ea typeface="Calibri"/>
                <a:cs typeface="Calibri"/>
                <a:sym typeface="Calibri"/>
              </a:rPr>
              <a:t>4aca522ced2011e9877c3a079a7e593a</a:t>
            </a:r>
            <a:endParaRPr sz="2400">
              <a:solidFill>
                <a:schemeClr val="lt1"/>
              </a:solidFill>
            </a:endParaRPr>
          </a:p>
          <a:p>
            <a:endParaRPr sz="2400">
              <a:solidFill>
                <a:schemeClr val="lt1"/>
              </a:solidFill>
              <a:latin typeface="Calibri"/>
              <a:ea typeface="Calibri"/>
              <a:cs typeface="Calibri"/>
              <a:sym typeface="Calibri"/>
            </a:endParaRPr>
          </a:p>
          <a:p>
            <a:r>
              <a:rPr lang="en" sz="2400">
                <a:solidFill>
                  <a:schemeClr val="lt1"/>
                </a:solidFill>
                <a:latin typeface="Calibri"/>
                <a:ea typeface="Calibri"/>
                <a:cs typeface="Calibri"/>
                <a:sym typeface="Calibri"/>
              </a:rPr>
              <a:t>8d5deeb8679e951517588023d78498fa</a:t>
            </a:r>
            <a:endParaRPr sz="2400">
              <a:solidFill>
                <a:schemeClr val="lt1"/>
              </a:solidFill>
            </a:endParaRPr>
          </a:p>
        </p:txBody>
      </p:sp>
      <p:grpSp>
        <p:nvGrpSpPr>
          <p:cNvPr id="733" name="Google Shape;733;p53"/>
          <p:cNvGrpSpPr/>
          <p:nvPr/>
        </p:nvGrpSpPr>
        <p:grpSpPr>
          <a:xfrm>
            <a:off x="3593340" y="4683006"/>
            <a:ext cx="1188800" cy="1071652"/>
            <a:chOff x="3429000" y="2724150"/>
            <a:chExt cx="891600" cy="803739"/>
          </a:xfrm>
        </p:grpSpPr>
        <p:sp>
          <p:nvSpPr>
            <p:cNvPr id="734" name="Google Shape;734;p53"/>
            <p:cNvSpPr/>
            <p:nvPr/>
          </p:nvSpPr>
          <p:spPr>
            <a:xfrm>
              <a:off x="3429000" y="2724150"/>
              <a:ext cx="891600" cy="685800"/>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35" name="Google Shape;735;p53"/>
            <p:cNvCxnSpPr/>
            <p:nvPr/>
          </p:nvCxnSpPr>
          <p:spPr>
            <a:xfrm>
              <a:off x="3429000" y="2901315"/>
              <a:ext cx="891600" cy="0"/>
            </a:xfrm>
            <a:prstGeom prst="straightConnector1">
              <a:avLst/>
            </a:prstGeom>
            <a:noFill/>
            <a:ln w="19050" cap="flat" cmpd="sng">
              <a:solidFill>
                <a:schemeClr val="dk1"/>
              </a:solidFill>
              <a:prstDash val="solid"/>
              <a:round/>
              <a:headEnd type="none" w="sm" len="sm"/>
              <a:tailEnd type="none" w="sm" len="sm"/>
            </a:ln>
          </p:spPr>
        </p:cxnSp>
        <p:sp>
          <p:nvSpPr>
            <p:cNvPr id="736" name="Google Shape;736;p53"/>
            <p:cNvSpPr/>
            <p:nvPr/>
          </p:nvSpPr>
          <p:spPr>
            <a:xfrm>
              <a:off x="3505200"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37" name="Google Shape;737;p53"/>
            <p:cNvSpPr/>
            <p:nvPr/>
          </p:nvSpPr>
          <p:spPr>
            <a:xfrm>
              <a:off x="3627119"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38" name="Google Shape;738;p53"/>
            <p:cNvSpPr/>
            <p:nvPr/>
          </p:nvSpPr>
          <p:spPr>
            <a:xfrm>
              <a:off x="3747133" y="2792730"/>
              <a:ext cx="45600" cy="45600"/>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sp>
          <p:nvSpPr>
            <p:cNvPr id="739" name="Google Shape;739;p53"/>
            <p:cNvSpPr txBox="1"/>
            <p:nvPr/>
          </p:nvSpPr>
          <p:spPr>
            <a:xfrm>
              <a:off x="3631325" y="2758440"/>
              <a:ext cx="465300" cy="769449"/>
            </a:xfrm>
            <a:prstGeom prst="rect">
              <a:avLst/>
            </a:prstGeom>
            <a:noFill/>
            <a:ln>
              <a:noFill/>
            </a:ln>
          </p:spPr>
          <p:txBody>
            <a:bodyPr spcFirstLastPara="1" wrap="square" lIns="121900" tIns="60933" rIns="121900" bIns="60933" anchor="t" anchorCtr="0">
              <a:spAutoFit/>
            </a:bodyPr>
            <a:lstStyle/>
            <a:p>
              <a:r>
                <a:rPr lang="en" sz="5867" b="1">
                  <a:solidFill>
                    <a:schemeClr val="dk1"/>
                  </a:solidFill>
                  <a:latin typeface="Calibri"/>
                  <a:ea typeface="Calibri"/>
                  <a:cs typeface="Calibri"/>
                  <a:sym typeface="Calibri"/>
                </a:rPr>
                <a:t>#</a:t>
              </a:r>
              <a:endParaRPr sz="2400"/>
            </a:p>
          </p:txBody>
        </p:sp>
      </p:grpSp>
      <p:grpSp>
        <p:nvGrpSpPr>
          <p:cNvPr id="740" name="Google Shape;740;p53"/>
          <p:cNvGrpSpPr/>
          <p:nvPr/>
        </p:nvGrpSpPr>
        <p:grpSpPr>
          <a:xfrm>
            <a:off x="5005209" y="4919227"/>
            <a:ext cx="1117600" cy="508000"/>
            <a:chOff x="4876800" y="2979240"/>
            <a:chExt cx="838200" cy="381000"/>
          </a:xfrm>
        </p:grpSpPr>
        <p:sp>
          <p:nvSpPr>
            <p:cNvPr id="741" name="Google Shape;741;p53"/>
            <p:cNvSpPr/>
            <p:nvPr/>
          </p:nvSpPr>
          <p:spPr>
            <a:xfrm>
              <a:off x="4876800" y="2979240"/>
              <a:ext cx="838200" cy="381000"/>
            </a:xfrm>
            <a:prstGeom prs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42" name="Google Shape;742;p53"/>
            <p:cNvCxnSpPr/>
            <p:nvPr/>
          </p:nvCxnSpPr>
          <p:spPr>
            <a:xfrm>
              <a:off x="5006975" y="3028950"/>
              <a:ext cx="0" cy="304800"/>
            </a:xfrm>
            <a:prstGeom prst="straightConnector1">
              <a:avLst/>
            </a:prstGeom>
            <a:noFill/>
            <a:ln w="22225" cap="flat" cmpd="sng">
              <a:solidFill>
                <a:schemeClr val="lt1"/>
              </a:solidFill>
              <a:prstDash val="solid"/>
              <a:round/>
              <a:headEnd type="none" w="sm" len="sm"/>
              <a:tailEnd type="none" w="sm" len="sm"/>
            </a:ln>
          </p:spPr>
        </p:cxnSp>
        <p:cxnSp>
          <p:nvCxnSpPr>
            <p:cNvPr id="743" name="Google Shape;743;p53"/>
            <p:cNvCxnSpPr/>
            <p:nvPr/>
          </p:nvCxnSpPr>
          <p:spPr>
            <a:xfrm>
              <a:off x="4911725" y="3028950"/>
              <a:ext cx="0" cy="304800"/>
            </a:xfrm>
            <a:prstGeom prst="straightConnector1">
              <a:avLst/>
            </a:prstGeom>
            <a:noFill/>
            <a:ln w="22225" cap="flat" cmpd="sng">
              <a:solidFill>
                <a:schemeClr val="lt1"/>
              </a:solidFill>
              <a:prstDash val="solid"/>
              <a:round/>
              <a:headEnd type="none" w="sm" len="sm"/>
              <a:tailEnd type="none" w="sm" len="sm"/>
            </a:ln>
          </p:spPr>
        </p:cxnSp>
      </p:grpSp>
      <p:grpSp>
        <p:nvGrpSpPr>
          <p:cNvPr id="744" name="Google Shape;744;p53"/>
          <p:cNvGrpSpPr/>
          <p:nvPr/>
        </p:nvGrpSpPr>
        <p:grpSpPr>
          <a:xfrm>
            <a:off x="2279595" y="4934707"/>
            <a:ext cx="1117600" cy="508000"/>
            <a:chOff x="4876800" y="2979240"/>
            <a:chExt cx="838200" cy="381000"/>
          </a:xfrm>
        </p:grpSpPr>
        <p:sp>
          <p:nvSpPr>
            <p:cNvPr id="745" name="Google Shape;745;p53"/>
            <p:cNvSpPr/>
            <p:nvPr/>
          </p:nvSpPr>
          <p:spPr>
            <a:xfrm>
              <a:off x="4876800" y="2979240"/>
              <a:ext cx="838200" cy="381000"/>
            </a:xfrm>
            <a:prstGeom prst="right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121900" tIns="60933" rIns="121900" bIns="60933" anchor="ctr" anchorCtr="0">
              <a:noAutofit/>
            </a:bodyPr>
            <a:lstStyle/>
            <a:p>
              <a:pPr algn="ctr"/>
              <a:endParaRPr sz="2400">
                <a:solidFill>
                  <a:schemeClr val="lt1"/>
                </a:solidFill>
                <a:latin typeface="Calibri"/>
                <a:ea typeface="Calibri"/>
                <a:cs typeface="Calibri"/>
                <a:sym typeface="Calibri"/>
              </a:endParaRPr>
            </a:p>
          </p:txBody>
        </p:sp>
        <p:cxnSp>
          <p:nvCxnSpPr>
            <p:cNvPr id="746" name="Google Shape;746;p53"/>
            <p:cNvCxnSpPr/>
            <p:nvPr/>
          </p:nvCxnSpPr>
          <p:spPr>
            <a:xfrm>
              <a:off x="5006975" y="3028950"/>
              <a:ext cx="0" cy="304800"/>
            </a:xfrm>
            <a:prstGeom prst="straightConnector1">
              <a:avLst/>
            </a:prstGeom>
            <a:noFill/>
            <a:ln w="22225" cap="flat" cmpd="sng">
              <a:solidFill>
                <a:schemeClr val="lt1"/>
              </a:solidFill>
              <a:prstDash val="solid"/>
              <a:round/>
              <a:headEnd type="none" w="sm" len="sm"/>
              <a:tailEnd type="none" w="sm" len="sm"/>
            </a:ln>
          </p:spPr>
        </p:cxnSp>
        <p:cxnSp>
          <p:nvCxnSpPr>
            <p:cNvPr id="747" name="Google Shape;747;p53"/>
            <p:cNvCxnSpPr/>
            <p:nvPr/>
          </p:nvCxnSpPr>
          <p:spPr>
            <a:xfrm>
              <a:off x="4911725" y="3028950"/>
              <a:ext cx="0" cy="304800"/>
            </a:xfrm>
            <a:prstGeom prst="straightConnector1">
              <a:avLst/>
            </a:prstGeom>
            <a:noFill/>
            <a:ln w="22225" cap="flat" cmpd="sng">
              <a:solidFill>
                <a:schemeClr val="lt1"/>
              </a:solidFill>
              <a:prstDash val="solid"/>
              <a:round/>
              <a:headEnd type="none" w="sm" len="sm"/>
              <a:tailEnd type="none" w="sm" len="sm"/>
            </a:ln>
          </p:spPr>
        </p:cxnSp>
      </p:grpSp>
      <p:sp>
        <p:nvSpPr>
          <p:cNvPr id="748" name="Google Shape;748;p53"/>
          <p:cNvSpPr txBox="1"/>
          <p:nvPr/>
        </p:nvSpPr>
        <p:spPr>
          <a:xfrm>
            <a:off x="3019215" y="1211400"/>
            <a:ext cx="3880400" cy="861720"/>
          </a:xfrm>
          <a:prstGeom prst="rect">
            <a:avLst/>
          </a:prstGeom>
          <a:noFill/>
          <a:ln>
            <a:noFill/>
          </a:ln>
        </p:spPr>
        <p:txBody>
          <a:bodyPr spcFirstLastPara="1" wrap="square" lIns="121900" tIns="60933" rIns="121900" bIns="60933" anchor="t" anchorCtr="0">
            <a:spAutoFit/>
          </a:bodyPr>
          <a:lstStyle/>
          <a:p>
            <a:r>
              <a:rPr lang="en" sz="2400">
                <a:solidFill>
                  <a:schemeClr val="dk1"/>
                </a:solidFill>
                <a:latin typeface="Calibri"/>
                <a:ea typeface="Calibri"/>
                <a:cs typeface="Calibri"/>
                <a:sym typeface="Calibri"/>
              </a:rPr>
              <a:t>Mathematical Hash </a:t>
            </a:r>
            <a:endParaRPr sz="2400">
              <a:solidFill>
                <a:schemeClr val="dk1"/>
              </a:solidFill>
              <a:latin typeface="Calibri"/>
              <a:ea typeface="Calibri"/>
              <a:cs typeface="Calibri"/>
              <a:sym typeface="Calibri"/>
            </a:endParaRPr>
          </a:p>
          <a:p>
            <a:r>
              <a:rPr lang="en" sz="2400">
                <a:solidFill>
                  <a:schemeClr val="dk1"/>
                </a:solidFill>
                <a:latin typeface="Calibri"/>
                <a:ea typeface="Calibri"/>
                <a:cs typeface="Calibri"/>
                <a:sym typeface="Calibri"/>
              </a:rPr>
              <a:t>Function</a:t>
            </a:r>
            <a:endParaRPr sz="2400"/>
          </a:p>
        </p:txBody>
      </p:sp>
      <p:sp>
        <p:nvSpPr>
          <p:cNvPr id="749" name="Google Shape;749;p53"/>
          <p:cNvSpPr txBox="1"/>
          <p:nvPr/>
        </p:nvSpPr>
        <p:spPr>
          <a:xfrm>
            <a:off x="385916" y="1211400"/>
            <a:ext cx="2460800" cy="861720"/>
          </a:xfrm>
          <a:prstGeom prst="rect">
            <a:avLst/>
          </a:prstGeom>
          <a:noFill/>
          <a:ln>
            <a:noFill/>
          </a:ln>
        </p:spPr>
        <p:txBody>
          <a:bodyPr spcFirstLastPara="1" wrap="square" lIns="121900" tIns="60933" rIns="121900" bIns="60933" anchor="t" anchorCtr="0">
            <a:spAutoFit/>
          </a:bodyPr>
          <a:lstStyle/>
          <a:p>
            <a:r>
              <a:rPr lang="en" sz="2400">
                <a:solidFill>
                  <a:schemeClr val="dk1"/>
                </a:solidFill>
                <a:latin typeface="Calibri"/>
                <a:ea typeface="Calibri"/>
                <a:cs typeface="Calibri"/>
                <a:sym typeface="Calibri"/>
              </a:rPr>
              <a:t>Example EMR Biometrics</a:t>
            </a:r>
            <a:endParaRPr sz="2400"/>
          </a:p>
        </p:txBody>
      </p:sp>
      <p:sp>
        <p:nvSpPr>
          <p:cNvPr id="750" name="Google Shape;750;p53"/>
          <p:cNvSpPr txBox="1"/>
          <p:nvPr/>
        </p:nvSpPr>
        <p:spPr>
          <a:xfrm>
            <a:off x="6633733" y="1211400"/>
            <a:ext cx="5088000" cy="861720"/>
          </a:xfrm>
          <a:prstGeom prst="rect">
            <a:avLst/>
          </a:prstGeom>
          <a:noFill/>
          <a:ln>
            <a:noFill/>
          </a:ln>
        </p:spPr>
        <p:txBody>
          <a:bodyPr spcFirstLastPara="1" wrap="square" lIns="121900" tIns="60933" rIns="121900" bIns="60933" anchor="t" anchorCtr="0">
            <a:spAutoFit/>
          </a:bodyPr>
          <a:lstStyle/>
          <a:p>
            <a:r>
              <a:rPr lang="en" sz="2400">
                <a:solidFill>
                  <a:schemeClr val="lt1"/>
                </a:solidFill>
                <a:latin typeface="Calibri"/>
                <a:ea typeface="Calibri"/>
                <a:cs typeface="Calibri"/>
                <a:sym typeface="Calibri"/>
              </a:rPr>
              <a:t>National Level (NDR) </a:t>
            </a:r>
            <a:endParaRPr sz="2400">
              <a:solidFill>
                <a:schemeClr val="lt1"/>
              </a:solidFill>
              <a:latin typeface="Calibri"/>
              <a:ea typeface="Calibri"/>
              <a:cs typeface="Calibri"/>
              <a:sym typeface="Calibri"/>
            </a:endParaRPr>
          </a:p>
          <a:p>
            <a:r>
              <a:rPr lang="en" sz="2400">
                <a:solidFill>
                  <a:schemeClr val="lt1"/>
                </a:solidFill>
                <a:latin typeface="Calibri"/>
                <a:ea typeface="Calibri"/>
                <a:cs typeface="Calibri"/>
                <a:sym typeface="Calibri"/>
              </a:rPr>
              <a:t>(Matching across facilities)</a:t>
            </a:r>
            <a:r>
              <a:rPr lang="en" sz="2400">
                <a:solidFill>
                  <a:schemeClr val="dk1"/>
                </a:solidFill>
                <a:latin typeface="Calibri"/>
                <a:ea typeface="Calibri"/>
                <a:cs typeface="Calibri"/>
                <a:sym typeface="Calibri"/>
              </a:rPr>
              <a:t> </a:t>
            </a:r>
            <a:endParaRPr sz="2400"/>
          </a:p>
        </p:txBody>
      </p:sp>
      <p:cxnSp>
        <p:nvCxnSpPr>
          <p:cNvPr id="751" name="Google Shape;751;p53"/>
          <p:cNvCxnSpPr/>
          <p:nvPr/>
        </p:nvCxnSpPr>
        <p:spPr>
          <a:xfrm>
            <a:off x="528533" y="1086897"/>
            <a:ext cx="11050400" cy="0"/>
          </a:xfrm>
          <a:prstGeom prst="straightConnector1">
            <a:avLst/>
          </a:prstGeom>
          <a:noFill/>
          <a:ln w="15875" cap="flat" cmpd="sng">
            <a:solidFill>
              <a:schemeClr val="dk1"/>
            </a:solidFill>
            <a:prstDash val="solid"/>
            <a:round/>
            <a:headEnd type="none" w="sm" len="sm"/>
            <a:tailEnd type="none" w="sm" len="sm"/>
          </a:ln>
        </p:spPr>
      </p:cxnSp>
      <p:cxnSp>
        <p:nvCxnSpPr>
          <p:cNvPr id="752" name="Google Shape;752;p53"/>
          <p:cNvCxnSpPr/>
          <p:nvPr/>
        </p:nvCxnSpPr>
        <p:spPr>
          <a:xfrm>
            <a:off x="570800" y="2124436"/>
            <a:ext cx="11050400" cy="22400"/>
          </a:xfrm>
          <a:prstGeom prst="straightConnector1">
            <a:avLst/>
          </a:prstGeom>
          <a:noFill/>
          <a:ln w="15875" cap="flat" cmpd="sng">
            <a:solidFill>
              <a:schemeClr val="dk1"/>
            </a:solidFill>
            <a:prstDash val="solid"/>
            <a:round/>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hat is Biometrics? Definition, Data Types, Trends (2024)">
            <a:extLst>
              <a:ext uri="{FF2B5EF4-FFF2-40B4-BE49-F238E27FC236}">
                <a16:creationId xmlns:a16="http://schemas.microsoft.com/office/drawing/2014/main" id="{AEECEC9F-1EDE-046C-F33E-A651AE659A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9770" y="2450578"/>
            <a:ext cx="4530769" cy="253160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A8D96EC0-9BA5-3292-F791-71868BDD77F4}"/>
              </a:ext>
            </a:extLst>
          </p:cNvPr>
          <p:cNvSpPr>
            <a:spLocks noGrp="1"/>
          </p:cNvSpPr>
          <p:nvPr>
            <p:ph type="title"/>
          </p:nvPr>
        </p:nvSpPr>
        <p:spPr>
          <a:xfrm>
            <a:off x="161461" y="226218"/>
            <a:ext cx="11546884" cy="544219"/>
          </a:xfrm>
        </p:spPr>
        <p:txBody>
          <a:bodyPr/>
          <a:lstStyle/>
          <a:p>
            <a:r>
              <a:rPr lang="en-US" dirty="0"/>
              <a:t>Biometrics Implementation Background </a:t>
            </a:r>
          </a:p>
        </p:txBody>
      </p:sp>
      <p:graphicFrame>
        <p:nvGraphicFramePr>
          <p:cNvPr id="3076" name="Text Placeholder 6">
            <a:extLst>
              <a:ext uri="{FF2B5EF4-FFF2-40B4-BE49-F238E27FC236}">
                <a16:creationId xmlns:a16="http://schemas.microsoft.com/office/drawing/2014/main" id="{26D6661B-2590-4CEC-07E3-61553FDD1138}"/>
              </a:ext>
            </a:extLst>
          </p:cNvPr>
          <p:cNvGraphicFramePr/>
          <p:nvPr>
            <p:extLst>
              <p:ext uri="{D42A27DB-BD31-4B8C-83A1-F6EECF244321}">
                <p14:modId xmlns:p14="http://schemas.microsoft.com/office/powerpoint/2010/main" val="854944606"/>
              </p:ext>
            </p:extLst>
          </p:nvPr>
        </p:nvGraphicFramePr>
        <p:xfrm>
          <a:off x="161461" y="1432163"/>
          <a:ext cx="7005693" cy="45684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01496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54"/>
          <p:cNvSpPr txBox="1"/>
          <p:nvPr/>
        </p:nvSpPr>
        <p:spPr>
          <a:xfrm>
            <a:off x="143467" y="2254378"/>
            <a:ext cx="2314400" cy="994976"/>
          </a:xfrm>
          <a:prstGeom prst="rect">
            <a:avLst/>
          </a:prstGeom>
          <a:noFill/>
          <a:ln>
            <a:noFill/>
          </a:ln>
        </p:spPr>
        <p:txBody>
          <a:bodyPr spcFirstLastPara="1" wrap="square" lIns="91433" tIns="45700" rIns="91433" bIns="45700" anchor="t" anchorCtr="0">
            <a:spAutoFit/>
          </a:bodyPr>
          <a:lstStyle/>
          <a:p>
            <a:pPr marL="609585" indent="-423323">
              <a:buClr>
                <a:schemeClr val="dk1"/>
              </a:buClr>
              <a:buSzPts val="1400"/>
              <a:buFont typeface="Arial"/>
              <a:buAutoNum type="arabicPeriod" startAt="2"/>
            </a:pPr>
            <a:r>
              <a:rPr lang="en" sz="1867" dirty="0">
                <a:solidFill>
                  <a:schemeClr val="dk1"/>
                </a:solidFill>
                <a:latin typeface="Arial"/>
                <a:ea typeface="Arial"/>
                <a:cs typeface="Arial"/>
                <a:sym typeface="Arial"/>
              </a:rPr>
              <a:t>Encrypt - </a:t>
            </a:r>
            <a:r>
              <a:rPr lang="en" sz="1333" dirty="0">
                <a:solidFill>
                  <a:schemeClr val="dk1"/>
                </a:solidFill>
                <a:latin typeface="Arial"/>
                <a:ea typeface="Arial"/>
                <a:cs typeface="Arial"/>
                <a:sym typeface="Arial"/>
              </a:rPr>
              <a:t>Prepare the </a:t>
            </a:r>
            <a:r>
              <a:rPr lang="en" sz="1333" dirty="0">
                <a:solidFill>
                  <a:schemeClr val="dk1"/>
                </a:solidFill>
              </a:rPr>
              <a:t>data for transport to a central repository (NDR)</a:t>
            </a:r>
            <a:endParaRPr sz="933" dirty="0"/>
          </a:p>
        </p:txBody>
      </p:sp>
      <p:sp>
        <p:nvSpPr>
          <p:cNvPr id="758" name="Google Shape;758;p54"/>
          <p:cNvSpPr/>
          <p:nvPr/>
        </p:nvSpPr>
        <p:spPr>
          <a:xfrm>
            <a:off x="7328333" y="587697"/>
            <a:ext cx="4692000" cy="2678400"/>
          </a:xfrm>
          <a:prstGeom prst="rect">
            <a:avLst/>
          </a:prstGeom>
          <a:solidFill>
            <a:srgbClr val="3185A5"/>
          </a:solidFill>
          <a:ln>
            <a:noFill/>
          </a:ln>
        </p:spPr>
        <p:txBody>
          <a:bodyPr spcFirstLastPara="1" wrap="square" lIns="121900" tIns="121900" rIns="121900" bIns="121900" anchor="ctr" anchorCtr="0">
            <a:noAutofit/>
          </a:bodyPr>
          <a:lstStyle/>
          <a:p>
            <a:pPr algn="ctr"/>
            <a:endParaRPr sz="2400"/>
          </a:p>
        </p:txBody>
      </p:sp>
      <p:sp>
        <p:nvSpPr>
          <p:cNvPr id="759" name="Google Shape;759;p54"/>
          <p:cNvSpPr/>
          <p:nvPr/>
        </p:nvSpPr>
        <p:spPr>
          <a:xfrm>
            <a:off x="2457900" y="587697"/>
            <a:ext cx="4692000" cy="2678400"/>
          </a:xfrm>
          <a:prstGeom prst="rect">
            <a:avLst/>
          </a:prstGeom>
          <a:solidFill>
            <a:srgbClr val="3185A5"/>
          </a:solidFill>
          <a:ln>
            <a:noFill/>
          </a:ln>
        </p:spPr>
        <p:txBody>
          <a:bodyPr spcFirstLastPara="1" wrap="square" lIns="121900" tIns="121900" rIns="121900" bIns="121900" anchor="ctr" anchorCtr="0">
            <a:noAutofit/>
          </a:bodyPr>
          <a:lstStyle/>
          <a:p>
            <a:pPr algn="ctr"/>
            <a:endParaRPr sz="2400"/>
          </a:p>
        </p:txBody>
      </p:sp>
      <p:sp>
        <p:nvSpPr>
          <p:cNvPr id="760" name="Google Shape;760;p54"/>
          <p:cNvSpPr/>
          <p:nvPr/>
        </p:nvSpPr>
        <p:spPr>
          <a:xfrm>
            <a:off x="2457903" y="3414664"/>
            <a:ext cx="9552400" cy="2816000"/>
          </a:xfrm>
          <a:prstGeom prst="rect">
            <a:avLst/>
          </a:prstGeom>
          <a:solidFill>
            <a:srgbClr val="3185A5"/>
          </a:solidFill>
          <a:ln w="9525" cap="flat" cmpd="sng">
            <a:solidFill>
              <a:schemeClr val="lt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61" name="Google Shape;761;p54"/>
          <p:cNvSpPr/>
          <p:nvPr/>
        </p:nvSpPr>
        <p:spPr>
          <a:xfrm>
            <a:off x="2671307" y="762905"/>
            <a:ext cx="1150400" cy="1173200"/>
          </a:xfrm>
          <a:prstGeom prst="rect">
            <a:avLst/>
          </a:prstGeom>
          <a:solidFill>
            <a:srgbClr val="C0E4F5"/>
          </a:solidFill>
          <a:ln w="19050"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200">
                <a:solidFill>
                  <a:schemeClr val="dk1"/>
                </a:solidFill>
                <a:latin typeface="Arial"/>
                <a:ea typeface="Arial"/>
                <a:cs typeface="Arial"/>
                <a:sym typeface="Arial"/>
              </a:rPr>
              <a:t>Facility A</a:t>
            </a:r>
            <a:endParaRPr sz="1467"/>
          </a:p>
          <a:p>
            <a:pPr algn="ctr"/>
            <a:endParaRPr sz="1200">
              <a:solidFill>
                <a:schemeClr val="lt1"/>
              </a:solidFill>
              <a:latin typeface="Arial"/>
              <a:ea typeface="Arial"/>
              <a:cs typeface="Arial"/>
              <a:sym typeface="Arial"/>
            </a:endParaRPr>
          </a:p>
          <a:p>
            <a:pPr algn="ctr"/>
            <a:endParaRPr sz="1200">
              <a:solidFill>
                <a:schemeClr val="lt1"/>
              </a:solidFill>
              <a:latin typeface="Arial"/>
              <a:ea typeface="Arial"/>
              <a:cs typeface="Arial"/>
              <a:sym typeface="Arial"/>
            </a:endParaRPr>
          </a:p>
          <a:p>
            <a:pPr algn="ctr"/>
            <a:endParaRPr sz="1200">
              <a:solidFill>
                <a:schemeClr val="lt1"/>
              </a:solidFill>
              <a:latin typeface="Arial"/>
              <a:ea typeface="Arial"/>
              <a:cs typeface="Arial"/>
              <a:sym typeface="Arial"/>
            </a:endParaRPr>
          </a:p>
          <a:p>
            <a:pPr algn="ctr"/>
            <a:r>
              <a:rPr lang="en" sz="1200">
                <a:solidFill>
                  <a:schemeClr val="dk1"/>
                </a:solidFill>
                <a:latin typeface="Arial"/>
                <a:ea typeface="Arial"/>
                <a:cs typeface="Arial"/>
                <a:sym typeface="Arial"/>
              </a:rPr>
              <a:t>John Smith</a:t>
            </a:r>
            <a:endParaRPr sz="1467"/>
          </a:p>
          <a:p>
            <a:pPr algn="ctr"/>
            <a:r>
              <a:rPr lang="en" sz="1200">
                <a:solidFill>
                  <a:schemeClr val="dk1"/>
                </a:solidFill>
                <a:latin typeface="Arial"/>
                <a:ea typeface="Arial"/>
                <a:cs typeface="Arial"/>
                <a:sym typeface="Arial"/>
              </a:rPr>
              <a:t>03/27/1945</a:t>
            </a:r>
            <a:endParaRPr sz="1467"/>
          </a:p>
        </p:txBody>
      </p:sp>
      <p:sp>
        <p:nvSpPr>
          <p:cNvPr id="762" name="Google Shape;762;p54"/>
          <p:cNvSpPr/>
          <p:nvPr/>
        </p:nvSpPr>
        <p:spPr>
          <a:xfrm>
            <a:off x="7516041" y="771939"/>
            <a:ext cx="1150400" cy="1173200"/>
          </a:xfrm>
          <a:prstGeom prst="rect">
            <a:avLst/>
          </a:prstGeom>
          <a:solidFill>
            <a:srgbClr val="F2CDED"/>
          </a:solidFill>
          <a:ln w="19050"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r>
              <a:rPr lang="en" sz="1200">
                <a:solidFill>
                  <a:schemeClr val="dk1"/>
                </a:solidFill>
                <a:latin typeface="Arial"/>
                <a:ea typeface="Arial"/>
                <a:cs typeface="Arial"/>
                <a:sym typeface="Arial"/>
              </a:rPr>
              <a:t>Facility B</a:t>
            </a:r>
            <a:endParaRPr sz="1467"/>
          </a:p>
          <a:p>
            <a:pPr algn="ctr"/>
            <a:endParaRPr sz="1200">
              <a:solidFill>
                <a:schemeClr val="lt1"/>
              </a:solidFill>
              <a:latin typeface="Arial"/>
              <a:ea typeface="Arial"/>
              <a:cs typeface="Arial"/>
              <a:sym typeface="Arial"/>
            </a:endParaRPr>
          </a:p>
          <a:p>
            <a:pPr algn="ctr"/>
            <a:endParaRPr sz="1200">
              <a:solidFill>
                <a:schemeClr val="lt1"/>
              </a:solidFill>
              <a:latin typeface="Arial"/>
              <a:ea typeface="Arial"/>
              <a:cs typeface="Arial"/>
              <a:sym typeface="Arial"/>
            </a:endParaRPr>
          </a:p>
          <a:p>
            <a:pPr algn="ctr"/>
            <a:endParaRPr sz="1200">
              <a:solidFill>
                <a:schemeClr val="lt1"/>
              </a:solidFill>
              <a:latin typeface="Arial"/>
              <a:ea typeface="Arial"/>
              <a:cs typeface="Arial"/>
              <a:sym typeface="Arial"/>
            </a:endParaRPr>
          </a:p>
          <a:p>
            <a:pPr algn="ctr"/>
            <a:r>
              <a:rPr lang="en" sz="1200">
                <a:solidFill>
                  <a:schemeClr val="dk1"/>
                </a:solidFill>
                <a:latin typeface="Arial"/>
                <a:ea typeface="Arial"/>
                <a:cs typeface="Arial"/>
                <a:sym typeface="Arial"/>
              </a:rPr>
              <a:t>John Smith</a:t>
            </a:r>
            <a:endParaRPr sz="1467"/>
          </a:p>
          <a:p>
            <a:pPr algn="ctr"/>
            <a:r>
              <a:rPr lang="en" sz="1200">
                <a:solidFill>
                  <a:schemeClr val="dk1"/>
                </a:solidFill>
                <a:latin typeface="Arial"/>
                <a:ea typeface="Arial"/>
                <a:cs typeface="Arial"/>
                <a:sym typeface="Arial"/>
              </a:rPr>
              <a:t>03/27/1945</a:t>
            </a:r>
            <a:endParaRPr sz="1467"/>
          </a:p>
        </p:txBody>
      </p:sp>
      <p:sp>
        <p:nvSpPr>
          <p:cNvPr id="763" name="Google Shape;763;p54"/>
          <p:cNvSpPr txBox="1"/>
          <p:nvPr/>
        </p:nvSpPr>
        <p:spPr>
          <a:xfrm>
            <a:off x="-1418136" y="6845801"/>
            <a:ext cx="5239200" cy="707846"/>
          </a:xfrm>
          <a:prstGeom prst="rect">
            <a:avLst/>
          </a:prstGeom>
          <a:noFill/>
          <a:ln>
            <a:noFill/>
          </a:ln>
        </p:spPr>
        <p:txBody>
          <a:bodyPr spcFirstLastPara="1" wrap="square" lIns="91433" tIns="45700" rIns="91433" bIns="45700" anchor="t" anchorCtr="0">
            <a:spAutoFit/>
          </a:bodyPr>
          <a:lstStyle/>
          <a:p>
            <a:pPr algn="ctr"/>
            <a:r>
              <a:rPr lang="en" sz="4000" b="1">
                <a:solidFill>
                  <a:schemeClr val="dk1"/>
                </a:solidFill>
              </a:rPr>
              <a:t>PPRL Process</a:t>
            </a:r>
            <a:endParaRPr sz="1467"/>
          </a:p>
        </p:txBody>
      </p:sp>
      <p:sp>
        <p:nvSpPr>
          <p:cNvPr id="764" name="Google Shape;764;p54"/>
          <p:cNvSpPr txBox="1"/>
          <p:nvPr/>
        </p:nvSpPr>
        <p:spPr>
          <a:xfrm>
            <a:off x="8602924" y="989695"/>
            <a:ext cx="3387200" cy="461624"/>
          </a:xfrm>
          <a:prstGeom prst="rect">
            <a:avLst/>
          </a:prstGeom>
          <a:noFill/>
          <a:ln>
            <a:noFill/>
          </a:ln>
        </p:spPr>
        <p:txBody>
          <a:bodyPr spcFirstLastPara="1" wrap="square" lIns="91433" tIns="45700" rIns="91433" bIns="45700" anchor="t" anchorCtr="0">
            <a:spAutoFit/>
          </a:bodyPr>
          <a:lstStyle/>
          <a:p>
            <a:pPr algn="ctr"/>
            <a:r>
              <a:rPr lang="en" sz="2400" b="1">
                <a:solidFill>
                  <a:schemeClr val="lt1"/>
                </a:solidFill>
              </a:rPr>
              <a:t>nWTsK5n1iehqbe</a:t>
            </a:r>
            <a:endParaRPr sz="1467" b="1">
              <a:solidFill>
                <a:schemeClr val="lt1"/>
              </a:solidFill>
            </a:endParaRPr>
          </a:p>
        </p:txBody>
      </p:sp>
      <p:sp>
        <p:nvSpPr>
          <p:cNvPr id="765" name="Google Shape;765;p54"/>
          <p:cNvSpPr txBox="1"/>
          <p:nvPr/>
        </p:nvSpPr>
        <p:spPr>
          <a:xfrm>
            <a:off x="4217600" y="2703098"/>
            <a:ext cx="3553600" cy="461624"/>
          </a:xfrm>
          <a:prstGeom prst="rect">
            <a:avLst/>
          </a:prstGeom>
          <a:noFill/>
          <a:ln>
            <a:noFill/>
          </a:ln>
        </p:spPr>
        <p:txBody>
          <a:bodyPr spcFirstLastPara="1" wrap="square" lIns="91433" tIns="45700" rIns="91433" bIns="45700" anchor="t" anchorCtr="0">
            <a:spAutoFit/>
          </a:bodyPr>
          <a:lstStyle/>
          <a:p>
            <a:r>
              <a:rPr lang="en" sz="2400" b="1">
                <a:solidFill>
                  <a:schemeClr val="lt1"/>
                </a:solidFill>
              </a:rPr>
              <a:t>Hoaig5eo9nahaFif </a:t>
            </a:r>
            <a:endParaRPr sz="1600" b="1">
              <a:solidFill>
                <a:schemeClr val="lt1"/>
              </a:solidFill>
            </a:endParaRPr>
          </a:p>
        </p:txBody>
      </p:sp>
      <p:sp>
        <p:nvSpPr>
          <p:cNvPr id="766" name="Google Shape;766;p54"/>
          <p:cNvSpPr txBox="1"/>
          <p:nvPr/>
        </p:nvSpPr>
        <p:spPr>
          <a:xfrm>
            <a:off x="3416100" y="3582819"/>
            <a:ext cx="4114800" cy="872000"/>
          </a:xfrm>
          <a:prstGeom prst="rect">
            <a:avLst/>
          </a:prstGeom>
          <a:noFill/>
          <a:ln>
            <a:noFill/>
          </a:ln>
        </p:spPr>
        <p:txBody>
          <a:bodyPr spcFirstLastPara="1" wrap="square" lIns="91433" tIns="45700" rIns="91433" bIns="45700" anchor="t" anchorCtr="0">
            <a:noAutofit/>
          </a:bodyPr>
          <a:lstStyle/>
          <a:p>
            <a:pPr algn="ctr"/>
            <a:r>
              <a:rPr lang="en" sz="2400" b="1">
                <a:solidFill>
                  <a:schemeClr val="lt1"/>
                </a:solidFill>
              </a:rPr>
              <a:t>nWTsK5n1iehqbe</a:t>
            </a:r>
            <a:endParaRPr sz="1467" b="1">
              <a:solidFill>
                <a:schemeClr val="lt1"/>
              </a:solidFill>
            </a:endParaRPr>
          </a:p>
          <a:p>
            <a:pPr algn="ctr"/>
            <a:r>
              <a:rPr lang="en" sz="1200" b="1">
                <a:solidFill>
                  <a:schemeClr val="lt1"/>
                </a:solidFill>
              </a:rPr>
              <a:t>Facility A</a:t>
            </a:r>
            <a:endParaRPr sz="1467" b="1">
              <a:solidFill>
                <a:schemeClr val="lt1"/>
              </a:solidFill>
            </a:endParaRPr>
          </a:p>
          <a:p>
            <a:pPr algn="ctr"/>
            <a:endParaRPr sz="1467" b="1">
              <a:solidFill>
                <a:schemeClr val="lt1"/>
              </a:solidFill>
            </a:endParaRPr>
          </a:p>
        </p:txBody>
      </p:sp>
      <p:cxnSp>
        <p:nvCxnSpPr>
          <p:cNvPr id="767" name="Google Shape;767;p54"/>
          <p:cNvCxnSpPr/>
          <p:nvPr/>
        </p:nvCxnSpPr>
        <p:spPr>
          <a:xfrm flipH="1">
            <a:off x="10212835" y="1647892"/>
            <a:ext cx="8000" cy="1048400"/>
          </a:xfrm>
          <a:prstGeom prst="straightConnector1">
            <a:avLst/>
          </a:prstGeom>
          <a:noFill/>
          <a:ln w="28575" cap="flat" cmpd="sng">
            <a:solidFill>
              <a:schemeClr val="lt2"/>
            </a:solidFill>
            <a:prstDash val="solid"/>
            <a:miter lim="800000"/>
            <a:headEnd type="none" w="sm" len="sm"/>
            <a:tailEnd type="triangle" w="med" len="med"/>
          </a:ln>
        </p:spPr>
      </p:cxnSp>
      <p:sp>
        <p:nvSpPr>
          <p:cNvPr id="768" name="Google Shape;768;p54"/>
          <p:cNvSpPr txBox="1"/>
          <p:nvPr/>
        </p:nvSpPr>
        <p:spPr>
          <a:xfrm>
            <a:off x="3954199" y="1035465"/>
            <a:ext cx="2974000" cy="687392"/>
          </a:xfrm>
          <a:prstGeom prst="rect">
            <a:avLst/>
          </a:prstGeom>
          <a:noFill/>
          <a:ln>
            <a:noFill/>
          </a:ln>
        </p:spPr>
        <p:txBody>
          <a:bodyPr spcFirstLastPara="1" wrap="square" lIns="91433" tIns="45700" rIns="91433" bIns="45700" anchor="t" anchorCtr="0">
            <a:spAutoFit/>
          </a:bodyPr>
          <a:lstStyle/>
          <a:p>
            <a:pPr algn="ctr"/>
            <a:r>
              <a:rPr lang="en" sz="2400" b="1">
                <a:solidFill>
                  <a:schemeClr val="lt1"/>
                </a:solidFill>
              </a:rPr>
              <a:t>nWTsK5n1iehqbe</a:t>
            </a:r>
            <a:endParaRPr sz="1467" b="1">
              <a:solidFill>
                <a:schemeClr val="lt1"/>
              </a:solidFill>
            </a:endParaRPr>
          </a:p>
          <a:p>
            <a:pPr algn="ctr"/>
            <a:endParaRPr sz="1467" b="1">
              <a:solidFill>
                <a:schemeClr val="lt1"/>
              </a:solidFill>
            </a:endParaRPr>
          </a:p>
        </p:txBody>
      </p:sp>
      <p:sp>
        <p:nvSpPr>
          <p:cNvPr id="769" name="Google Shape;769;p54"/>
          <p:cNvSpPr txBox="1"/>
          <p:nvPr/>
        </p:nvSpPr>
        <p:spPr>
          <a:xfrm>
            <a:off x="137934" y="1131521"/>
            <a:ext cx="2156000" cy="954260"/>
          </a:xfrm>
          <a:prstGeom prst="rect">
            <a:avLst/>
          </a:prstGeom>
          <a:noFill/>
          <a:ln>
            <a:noFill/>
          </a:ln>
        </p:spPr>
        <p:txBody>
          <a:bodyPr spcFirstLastPara="1" wrap="square" lIns="91433" tIns="45700" rIns="91433" bIns="45700" anchor="t" anchorCtr="0">
            <a:spAutoFit/>
          </a:bodyPr>
          <a:lstStyle/>
          <a:p>
            <a:pPr marL="609585" indent="-423323">
              <a:buClr>
                <a:schemeClr val="dk1"/>
              </a:buClr>
              <a:buSzPts val="1400"/>
              <a:buFont typeface="Arial"/>
              <a:buAutoNum type="arabicPeriod"/>
            </a:pPr>
            <a:r>
              <a:rPr lang="en" sz="1867" dirty="0">
                <a:solidFill>
                  <a:schemeClr val="dk1"/>
                </a:solidFill>
                <a:latin typeface="Arial"/>
                <a:ea typeface="Arial"/>
                <a:cs typeface="Arial"/>
                <a:sym typeface="Arial"/>
              </a:rPr>
              <a:t>Hash to create the token</a:t>
            </a:r>
            <a:endParaRPr sz="1467" dirty="0"/>
          </a:p>
        </p:txBody>
      </p:sp>
      <p:sp>
        <p:nvSpPr>
          <p:cNvPr id="770" name="Google Shape;770;p54"/>
          <p:cNvSpPr txBox="1"/>
          <p:nvPr/>
        </p:nvSpPr>
        <p:spPr>
          <a:xfrm>
            <a:off x="157229" y="3494330"/>
            <a:ext cx="2295338" cy="1323399"/>
          </a:xfrm>
          <a:prstGeom prst="rect">
            <a:avLst/>
          </a:prstGeom>
          <a:noFill/>
          <a:ln>
            <a:noFill/>
          </a:ln>
        </p:spPr>
        <p:txBody>
          <a:bodyPr spcFirstLastPara="1" wrap="square" lIns="91433" tIns="45700" rIns="91433" bIns="45700" anchor="t" anchorCtr="0">
            <a:spAutoFit/>
          </a:bodyPr>
          <a:lstStyle/>
          <a:p>
            <a:pPr marL="609585" indent="-423323">
              <a:buClr>
                <a:schemeClr val="dk1"/>
              </a:buClr>
              <a:buSzPts val="1400"/>
              <a:buAutoNum type="arabicPeriod" startAt="3"/>
            </a:pPr>
            <a:r>
              <a:rPr lang="en" sz="2000" dirty="0">
                <a:solidFill>
                  <a:schemeClr val="dk1"/>
                </a:solidFill>
              </a:rPr>
              <a:t>NDR decripts and processes and links records</a:t>
            </a:r>
            <a:endParaRPr sz="1400" dirty="0"/>
          </a:p>
        </p:txBody>
      </p:sp>
      <p:sp>
        <p:nvSpPr>
          <p:cNvPr id="771" name="Google Shape;771;p54"/>
          <p:cNvSpPr txBox="1"/>
          <p:nvPr/>
        </p:nvSpPr>
        <p:spPr>
          <a:xfrm>
            <a:off x="2692600" y="5117398"/>
            <a:ext cx="9079600" cy="1323592"/>
          </a:xfrm>
          <a:prstGeom prst="rect">
            <a:avLst/>
          </a:prstGeom>
          <a:solidFill>
            <a:schemeClr val="lt1"/>
          </a:solidFill>
          <a:ln w="9525" cap="flat" cmpd="sng">
            <a:solidFill>
              <a:srgbClr val="082836"/>
            </a:solidFill>
            <a:prstDash val="solid"/>
            <a:round/>
            <a:headEnd type="none" w="sm" len="sm"/>
            <a:tailEnd type="none" w="sm" len="sm"/>
          </a:ln>
        </p:spPr>
        <p:txBody>
          <a:bodyPr spcFirstLastPara="1" wrap="square" lIns="91433" tIns="45700" rIns="91433" bIns="45700" anchor="t" anchorCtr="0">
            <a:spAutoFit/>
          </a:bodyPr>
          <a:lstStyle/>
          <a:p>
            <a:r>
              <a:rPr lang="en" sz="1867">
                <a:solidFill>
                  <a:srgbClr val="78206E"/>
                </a:solidFill>
                <a:latin typeface="Courier New"/>
                <a:ea typeface="Courier New"/>
                <a:cs typeface="Courier New"/>
                <a:sym typeface="Courier New"/>
              </a:rPr>
              <a:t>MatchID_007 | PEPFARID_001	| </a:t>
            </a:r>
            <a:r>
              <a:rPr lang="en" sz="1867">
                <a:solidFill>
                  <a:schemeClr val="dk1"/>
                </a:solidFill>
                <a:latin typeface="Courier New"/>
                <a:ea typeface="Courier New"/>
                <a:cs typeface="Courier New"/>
                <a:sym typeface="Courier New"/>
              </a:rPr>
              <a:t>Facility A</a:t>
            </a:r>
            <a:r>
              <a:rPr lang="en" sz="1867">
                <a:solidFill>
                  <a:srgbClr val="FF0000"/>
                </a:solidFill>
                <a:latin typeface="Courier New"/>
                <a:ea typeface="Courier New"/>
                <a:cs typeface="Courier New"/>
                <a:sym typeface="Courier New"/>
              </a:rPr>
              <a:t> | </a:t>
            </a:r>
            <a:r>
              <a:rPr lang="en" sz="1867">
                <a:solidFill>
                  <a:schemeClr val="dk1"/>
                </a:solidFill>
                <a:latin typeface="Courier New"/>
                <a:ea typeface="Courier New"/>
                <a:cs typeface="Courier New"/>
                <a:sym typeface="Courier New"/>
              </a:rPr>
              <a:t>nWTsK5n1iehqbe</a:t>
            </a:r>
            <a:endParaRPr sz="1467"/>
          </a:p>
          <a:p>
            <a:r>
              <a:rPr lang="en" sz="1867">
                <a:solidFill>
                  <a:srgbClr val="78206E"/>
                </a:solidFill>
                <a:latin typeface="Courier New"/>
                <a:ea typeface="Courier New"/>
                <a:cs typeface="Courier New"/>
                <a:sym typeface="Courier New"/>
              </a:rPr>
              <a:t>MatchID_007 | FTC_999			| </a:t>
            </a:r>
            <a:r>
              <a:rPr lang="en" sz="1867">
                <a:solidFill>
                  <a:schemeClr val="dk1"/>
                </a:solidFill>
                <a:latin typeface="Courier New"/>
                <a:ea typeface="Courier New"/>
                <a:cs typeface="Courier New"/>
                <a:sym typeface="Courier New"/>
              </a:rPr>
              <a:t>Facility B</a:t>
            </a:r>
            <a:r>
              <a:rPr lang="en" sz="1867">
                <a:solidFill>
                  <a:srgbClr val="FF0000"/>
                </a:solidFill>
                <a:latin typeface="Courier New"/>
                <a:ea typeface="Courier New"/>
                <a:cs typeface="Courier New"/>
                <a:sym typeface="Courier New"/>
              </a:rPr>
              <a:t> | </a:t>
            </a:r>
            <a:r>
              <a:rPr lang="en" sz="1867">
                <a:solidFill>
                  <a:schemeClr val="dk1"/>
                </a:solidFill>
                <a:latin typeface="Courier New"/>
                <a:ea typeface="Courier New"/>
                <a:cs typeface="Courier New"/>
                <a:sym typeface="Courier New"/>
              </a:rPr>
              <a:t>nWTsK5n1iehqbe</a:t>
            </a:r>
            <a:r>
              <a:rPr lang="en" sz="1867">
                <a:solidFill>
                  <a:srgbClr val="FF0000"/>
                </a:solidFill>
                <a:latin typeface="Courier New"/>
                <a:ea typeface="Courier New"/>
                <a:cs typeface="Courier New"/>
                <a:sym typeface="Courier New"/>
              </a:rPr>
              <a:t> </a:t>
            </a:r>
            <a:endParaRPr sz="1467"/>
          </a:p>
          <a:p>
            <a:r>
              <a:rPr lang="en" sz="1867">
                <a:solidFill>
                  <a:srgbClr val="78206E"/>
                </a:solidFill>
                <a:latin typeface="Courier New"/>
                <a:ea typeface="Courier New"/>
                <a:cs typeface="Courier New"/>
                <a:sym typeface="Courier New"/>
              </a:rPr>
              <a:t>MatchID_007 | OSK_3</a:t>
            </a:r>
            <a:r>
              <a:rPr lang="en" sz="2400">
                <a:solidFill>
                  <a:srgbClr val="78206E"/>
                </a:solidFill>
                <a:latin typeface="Courier New"/>
                <a:ea typeface="Courier New"/>
                <a:cs typeface="Courier New"/>
                <a:sym typeface="Courier New"/>
              </a:rPr>
              <a:t>ž</a:t>
            </a:r>
            <a:r>
              <a:rPr lang="en" sz="1867">
                <a:solidFill>
                  <a:srgbClr val="78206E"/>
                </a:solidFill>
                <a:latin typeface="Courier New"/>
                <a:ea typeface="Courier New"/>
                <a:cs typeface="Courier New"/>
                <a:sym typeface="Courier New"/>
              </a:rPr>
              <a:t>0 		| </a:t>
            </a:r>
            <a:r>
              <a:rPr lang="en" sz="1867">
                <a:solidFill>
                  <a:schemeClr val="dk1"/>
                </a:solidFill>
                <a:latin typeface="Courier New"/>
                <a:ea typeface="Courier New"/>
                <a:cs typeface="Courier New"/>
                <a:sym typeface="Courier New"/>
              </a:rPr>
              <a:t>Facility C </a:t>
            </a:r>
            <a:r>
              <a:rPr lang="en" sz="1867">
                <a:solidFill>
                  <a:srgbClr val="FF0000"/>
                </a:solidFill>
                <a:latin typeface="Courier New"/>
                <a:ea typeface="Courier New"/>
                <a:cs typeface="Courier New"/>
                <a:sym typeface="Courier New"/>
              </a:rPr>
              <a:t>| </a:t>
            </a:r>
            <a:r>
              <a:rPr lang="en" sz="1867">
                <a:solidFill>
                  <a:schemeClr val="dk1"/>
                </a:solidFill>
                <a:latin typeface="Courier New"/>
                <a:ea typeface="Courier New"/>
                <a:cs typeface="Courier New"/>
                <a:sym typeface="Courier New"/>
              </a:rPr>
              <a:t>nWTsK5n1iehqbe</a:t>
            </a:r>
            <a:r>
              <a:rPr lang="en" sz="1867">
                <a:solidFill>
                  <a:srgbClr val="FF0000"/>
                </a:solidFill>
                <a:latin typeface="Courier New"/>
                <a:ea typeface="Courier New"/>
                <a:cs typeface="Courier New"/>
                <a:sym typeface="Courier New"/>
              </a:rPr>
              <a:t>  </a:t>
            </a:r>
            <a:endParaRPr sz="1467"/>
          </a:p>
        </p:txBody>
      </p:sp>
      <p:sp>
        <p:nvSpPr>
          <p:cNvPr id="772" name="Google Shape;772;p54"/>
          <p:cNvSpPr/>
          <p:nvPr/>
        </p:nvSpPr>
        <p:spPr>
          <a:xfrm>
            <a:off x="2692600" y="5117397"/>
            <a:ext cx="1855200" cy="954400"/>
          </a:xfrm>
          <a:prstGeom prst="rect">
            <a:avLst/>
          </a:prstGeom>
          <a:solidFill>
            <a:srgbClr val="2E919E">
              <a:alpha val="32700"/>
            </a:srgbClr>
          </a:solidFill>
          <a:ln w="19050" cap="flat" cmpd="sng">
            <a:solidFill>
              <a:srgbClr val="082836"/>
            </a:solidFill>
            <a:prstDash val="solid"/>
            <a:miter lim="800000"/>
            <a:headEnd type="none" w="sm" len="sm"/>
            <a:tailEnd type="none" w="sm" len="sm"/>
          </a:ln>
        </p:spPr>
        <p:txBody>
          <a:bodyPr spcFirstLastPara="1" wrap="square" lIns="91433" tIns="45700" rIns="91433" bIns="45700" anchor="ctr" anchorCtr="0">
            <a:noAutofit/>
          </a:bodyPr>
          <a:lstStyle/>
          <a:p>
            <a:pPr algn="ctr"/>
            <a:endParaRPr>
              <a:solidFill>
                <a:schemeClr val="lt1"/>
              </a:solidFill>
              <a:latin typeface="Arial"/>
              <a:ea typeface="Arial"/>
              <a:cs typeface="Arial"/>
              <a:sym typeface="Arial"/>
            </a:endParaRPr>
          </a:p>
        </p:txBody>
      </p:sp>
      <p:sp>
        <p:nvSpPr>
          <p:cNvPr id="773" name="Google Shape;773;p54"/>
          <p:cNvSpPr txBox="1"/>
          <p:nvPr/>
        </p:nvSpPr>
        <p:spPr>
          <a:xfrm>
            <a:off x="8993863" y="2695341"/>
            <a:ext cx="3553600" cy="461624"/>
          </a:xfrm>
          <a:prstGeom prst="rect">
            <a:avLst/>
          </a:prstGeom>
          <a:noFill/>
          <a:ln>
            <a:noFill/>
          </a:ln>
        </p:spPr>
        <p:txBody>
          <a:bodyPr spcFirstLastPara="1" wrap="square" lIns="91433" tIns="45700" rIns="91433" bIns="45700" anchor="t" anchorCtr="0">
            <a:spAutoFit/>
          </a:bodyPr>
          <a:lstStyle/>
          <a:p>
            <a:r>
              <a:rPr lang="en" sz="2400" b="1" dirty="0">
                <a:solidFill>
                  <a:schemeClr val="lt1"/>
                </a:solidFill>
              </a:rPr>
              <a:t>Ksa4fhksjfke0q2df </a:t>
            </a:r>
            <a:endParaRPr sz="1600" b="1" dirty="0">
              <a:solidFill>
                <a:schemeClr val="lt1"/>
              </a:solidFill>
            </a:endParaRPr>
          </a:p>
        </p:txBody>
      </p:sp>
      <p:cxnSp>
        <p:nvCxnSpPr>
          <p:cNvPr id="774" name="Google Shape;774;p54"/>
          <p:cNvCxnSpPr/>
          <p:nvPr/>
        </p:nvCxnSpPr>
        <p:spPr>
          <a:xfrm flipH="1">
            <a:off x="5469417" y="1647892"/>
            <a:ext cx="8000" cy="1048400"/>
          </a:xfrm>
          <a:prstGeom prst="straightConnector1">
            <a:avLst/>
          </a:prstGeom>
          <a:noFill/>
          <a:ln w="28575" cap="flat" cmpd="sng">
            <a:solidFill>
              <a:schemeClr val="lt2"/>
            </a:solidFill>
            <a:prstDash val="solid"/>
            <a:miter lim="800000"/>
            <a:headEnd type="none" w="sm" len="sm"/>
            <a:tailEnd type="triangle" w="med" len="med"/>
          </a:ln>
        </p:spPr>
      </p:cxnSp>
      <p:sp>
        <p:nvSpPr>
          <p:cNvPr id="775" name="Google Shape;775;p54"/>
          <p:cNvSpPr txBox="1"/>
          <p:nvPr/>
        </p:nvSpPr>
        <p:spPr>
          <a:xfrm>
            <a:off x="203507" y="-206362"/>
            <a:ext cx="4014093" cy="700557"/>
          </a:xfrm>
          <a:prstGeom prst="rect">
            <a:avLst/>
          </a:prstGeom>
          <a:noFill/>
          <a:ln>
            <a:noFill/>
          </a:ln>
        </p:spPr>
        <p:txBody>
          <a:bodyPr spcFirstLastPara="1" wrap="square" lIns="121900" tIns="121900" rIns="121900" bIns="121900" anchor="t" anchorCtr="0">
            <a:noAutofit/>
          </a:bodyPr>
          <a:lstStyle/>
          <a:p>
            <a:r>
              <a:rPr lang="en" sz="4400" dirty="0">
                <a:solidFill>
                  <a:schemeClr val="dk1"/>
                </a:solidFill>
              </a:rPr>
              <a:t>PPRL Process</a:t>
            </a:r>
            <a:endParaRPr sz="2800" dirty="0">
              <a:solidFill>
                <a:schemeClr val="dk1"/>
              </a:solidFill>
            </a:endParaRPr>
          </a:p>
        </p:txBody>
      </p:sp>
      <p:sp>
        <p:nvSpPr>
          <p:cNvPr id="776" name="Google Shape;776;p54"/>
          <p:cNvSpPr txBox="1"/>
          <p:nvPr/>
        </p:nvSpPr>
        <p:spPr>
          <a:xfrm>
            <a:off x="8993863" y="3549068"/>
            <a:ext cx="2974000" cy="872000"/>
          </a:xfrm>
          <a:prstGeom prst="rect">
            <a:avLst/>
          </a:prstGeom>
          <a:noFill/>
          <a:ln>
            <a:noFill/>
          </a:ln>
        </p:spPr>
        <p:txBody>
          <a:bodyPr spcFirstLastPara="1" wrap="square" lIns="91433" tIns="45700" rIns="91433" bIns="45700" anchor="t" anchorCtr="0">
            <a:noAutofit/>
          </a:bodyPr>
          <a:lstStyle/>
          <a:p>
            <a:r>
              <a:rPr lang="en" sz="2400" b="1">
                <a:solidFill>
                  <a:schemeClr val="lt1"/>
                </a:solidFill>
              </a:rPr>
              <a:t>nWTsK5n1iehqbe</a:t>
            </a:r>
            <a:endParaRPr sz="1467" b="1">
              <a:solidFill>
                <a:schemeClr val="lt1"/>
              </a:solidFill>
            </a:endParaRPr>
          </a:p>
          <a:p>
            <a:pPr algn="ctr"/>
            <a:r>
              <a:rPr lang="en" sz="1200" b="1">
                <a:solidFill>
                  <a:schemeClr val="lt1"/>
                </a:solidFill>
              </a:rPr>
              <a:t>Facility B</a:t>
            </a:r>
            <a:endParaRPr sz="1467" b="1">
              <a:solidFill>
                <a:schemeClr val="lt1"/>
              </a:solidFill>
            </a:endParaRPr>
          </a:p>
        </p:txBody>
      </p:sp>
      <p:sp>
        <p:nvSpPr>
          <p:cNvPr id="777" name="Google Shape;777;p54"/>
          <p:cNvSpPr txBox="1"/>
          <p:nvPr/>
        </p:nvSpPr>
        <p:spPr>
          <a:xfrm>
            <a:off x="801970" y="5407928"/>
            <a:ext cx="2564400" cy="461624"/>
          </a:xfrm>
          <a:prstGeom prst="rect">
            <a:avLst/>
          </a:prstGeom>
          <a:noFill/>
          <a:ln>
            <a:noFill/>
          </a:ln>
        </p:spPr>
        <p:txBody>
          <a:bodyPr spcFirstLastPara="1" wrap="square" lIns="91433" tIns="45700" rIns="91433" bIns="45700" anchor="t" anchorCtr="0">
            <a:spAutoFit/>
          </a:bodyPr>
          <a:lstStyle/>
          <a:p>
            <a:r>
              <a:rPr lang="en" sz="2400" dirty="0">
                <a:solidFill>
                  <a:schemeClr val="dk1"/>
                </a:solidFill>
              </a:rPr>
              <a:t>Result</a:t>
            </a:r>
            <a:endParaRPr sz="1467" dirty="0"/>
          </a:p>
        </p:txBody>
      </p:sp>
      <p:cxnSp>
        <p:nvCxnSpPr>
          <p:cNvPr id="778" name="Google Shape;778;p54"/>
          <p:cNvCxnSpPr/>
          <p:nvPr/>
        </p:nvCxnSpPr>
        <p:spPr>
          <a:xfrm>
            <a:off x="3649833" y="2068581"/>
            <a:ext cx="7425200" cy="17200"/>
          </a:xfrm>
          <a:prstGeom prst="straightConnector1">
            <a:avLst/>
          </a:prstGeom>
          <a:noFill/>
          <a:ln w="9525" cap="flat" cmpd="sng">
            <a:solidFill>
              <a:schemeClr val="lt1"/>
            </a:solidFill>
            <a:prstDash val="dot"/>
            <a:round/>
            <a:headEnd type="none" w="med" len="med"/>
            <a:tailEnd type="none" w="med" len="med"/>
          </a:ln>
        </p:spPr>
      </p:cxnSp>
      <p:cxnSp>
        <p:nvCxnSpPr>
          <p:cNvPr id="779" name="Google Shape;779;p54"/>
          <p:cNvCxnSpPr/>
          <p:nvPr/>
        </p:nvCxnSpPr>
        <p:spPr>
          <a:xfrm flipH="1">
            <a:off x="10220833" y="4454827"/>
            <a:ext cx="8000" cy="379600"/>
          </a:xfrm>
          <a:prstGeom prst="straightConnector1">
            <a:avLst/>
          </a:prstGeom>
          <a:noFill/>
          <a:ln w="28575" cap="flat" cmpd="sng">
            <a:solidFill>
              <a:schemeClr val="lt2"/>
            </a:solidFill>
            <a:prstDash val="solid"/>
            <a:miter lim="800000"/>
            <a:headEnd type="none" w="sm" len="sm"/>
            <a:tailEnd type="triangle" w="med" len="med"/>
          </a:ln>
        </p:spPr>
      </p:cxnSp>
      <p:cxnSp>
        <p:nvCxnSpPr>
          <p:cNvPr id="780" name="Google Shape;780;p54"/>
          <p:cNvCxnSpPr/>
          <p:nvPr/>
        </p:nvCxnSpPr>
        <p:spPr>
          <a:xfrm flipH="1">
            <a:off x="5477433" y="4454827"/>
            <a:ext cx="8000" cy="379600"/>
          </a:xfrm>
          <a:prstGeom prst="straightConnector1">
            <a:avLst/>
          </a:prstGeom>
          <a:noFill/>
          <a:ln w="28575" cap="flat" cmpd="sng">
            <a:solidFill>
              <a:schemeClr val="lt2"/>
            </a:solidFill>
            <a:prstDash val="solid"/>
            <a:miter lim="800000"/>
            <a:headEnd type="none" w="sm" len="sm"/>
            <a:tailEnd type="triangle" w="med" len="med"/>
          </a:ln>
        </p:spPr>
      </p:cxnSp>
      <p:pic>
        <p:nvPicPr>
          <p:cNvPr id="781" name="Google Shape;781;p54" title="File:Person icon (the Noun Project 2817719).svg - Wikimedia Commons"/>
          <p:cNvPicPr preferRelativeResize="0"/>
          <p:nvPr/>
        </p:nvPicPr>
        <p:blipFill>
          <a:blip r:embed="rId3">
            <a:alphaModFix/>
          </a:blip>
          <a:stretch>
            <a:fillRect/>
          </a:stretch>
        </p:blipFill>
        <p:spPr>
          <a:xfrm>
            <a:off x="3090239" y="1030691"/>
            <a:ext cx="276131" cy="379603"/>
          </a:xfrm>
          <a:prstGeom prst="rect">
            <a:avLst/>
          </a:prstGeom>
          <a:noFill/>
          <a:ln>
            <a:noFill/>
          </a:ln>
        </p:spPr>
      </p:pic>
      <p:pic>
        <p:nvPicPr>
          <p:cNvPr id="782" name="Google Shape;782;p54" title="File:Person icon (the Noun Project 2817719).svg - Wikimedia Commons"/>
          <p:cNvPicPr preferRelativeResize="0"/>
          <p:nvPr/>
        </p:nvPicPr>
        <p:blipFill>
          <a:blip r:embed="rId3">
            <a:alphaModFix/>
          </a:blip>
          <a:stretch>
            <a:fillRect/>
          </a:stretch>
        </p:blipFill>
        <p:spPr>
          <a:xfrm>
            <a:off x="7953172" y="1030691"/>
            <a:ext cx="276131" cy="37960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86"/>
        <p:cNvGrpSpPr/>
        <p:nvPr/>
      </p:nvGrpSpPr>
      <p:grpSpPr>
        <a:xfrm>
          <a:off x="0" y="0"/>
          <a:ext cx="0" cy="0"/>
          <a:chOff x="0" y="0"/>
          <a:chExt cx="0" cy="0"/>
        </a:xfrm>
      </p:grpSpPr>
      <p:sp>
        <p:nvSpPr>
          <p:cNvPr id="787" name="Google Shape;787;p55"/>
          <p:cNvSpPr txBox="1">
            <a:spLocks noGrp="1"/>
          </p:cNvSpPr>
          <p:nvPr>
            <p:ph type="title" idx="4294967295"/>
          </p:nvPr>
        </p:nvSpPr>
        <p:spPr>
          <a:xfrm>
            <a:off x="243840" y="69343"/>
            <a:ext cx="10072688" cy="661987"/>
          </a:xfrm>
          <a:prstGeom prst="rect">
            <a:avLst/>
          </a:prstGeom>
        </p:spPr>
        <p:txBody>
          <a:bodyPr spcFirstLastPara="1" wrap="square" lIns="121900" tIns="60933" rIns="121900" bIns="60933" anchor="t" anchorCtr="0">
            <a:normAutofit fontScale="90000"/>
          </a:bodyPr>
          <a:lstStyle/>
          <a:p>
            <a:r>
              <a:rPr lang="en" sz="4400" b="0" dirty="0">
                <a:latin typeface="Arial"/>
                <a:ea typeface="Arial"/>
                <a:cs typeface="Arial"/>
                <a:sym typeface="Arial"/>
              </a:rPr>
              <a:t>Example Demographic Tokens</a:t>
            </a:r>
            <a:endParaRPr dirty="0">
              <a:latin typeface="Arial"/>
              <a:ea typeface="Arial"/>
              <a:cs typeface="Arial"/>
              <a:sym typeface="Arial"/>
            </a:endParaRPr>
          </a:p>
        </p:txBody>
      </p:sp>
      <p:graphicFrame>
        <p:nvGraphicFramePr>
          <p:cNvPr id="788" name="Google Shape;788;p55"/>
          <p:cNvGraphicFramePr/>
          <p:nvPr/>
        </p:nvGraphicFramePr>
        <p:xfrm>
          <a:off x="441901" y="927017"/>
          <a:ext cx="5349633" cy="5044400"/>
        </p:xfrm>
        <a:graphic>
          <a:graphicData uri="http://schemas.openxmlformats.org/drawingml/2006/table">
            <a:tbl>
              <a:tblPr>
                <a:noFill/>
              </a:tblPr>
              <a:tblGrid>
                <a:gridCol w="962100">
                  <a:extLst>
                    <a:ext uri="{9D8B030D-6E8A-4147-A177-3AD203B41FA5}">
                      <a16:colId xmlns:a16="http://schemas.microsoft.com/office/drawing/2014/main" val="20000"/>
                    </a:ext>
                  </a:extLst>
                </a:gridCol>
                <a:gridCol w="4387533">
                  <a:extLst>
                    <a:ext uri="{9D8B030D-6E8A-4147-A177-3AD203B41FA5}">
                      <a16:colId xmlns:a16="http://schemas.microsoft.com/office/drawing/2014/main" val="20001"/>
                    </a:ext>
                  </a:extLst>
                </a:gridCol>
              </a:tblGrid>
              <a:tr h="467320">
                <a:tc>
                  <a:txBody>
                    <a:bodyPr/>
                    <a:lstStyle/>
                    <a:p>
                      <a:pPr marL="0" lvl="0" indent="0" algn="l" rtl="0">
                        <a:spcBef>
                          <a:spcPts val="0"/>
                        </a:spcBef>
                        <a:spcAft>
                          <a:spcPts val="0"/>
                        </a:spcAft>
                        <a:buNone/>
                      </a:pPr>
                      <a:r>
                        <a:rPr lang="en" sz="1200" b="1">
                          <a:solidFill>
                            <a:schemeClr val="lt1"/>
                          </a:solidFill>
                        </a:rPr>
                        <a:t>Token #</a:t>
                      </a:r>
                      <a:endParaRPr sz="1200" b="1">
                        <a:solidFill>
                          <a:schemeClr val="lt1"/>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solidFill>
                  </a:tcPr>
                </a:tc>
                <a:tc>
                  <a:txBody>
                    <a:bodyPr/>
                    <a:lstStyle/>
                    <a:p>
                      <a:pPr marL="0" lvl="0" indent="0" algn="l" rtl="0">
                        <a:spcBef>
                          <a:spcPts val="0"/>
                        </a:spcBef>
                        <a:spcAft>
                          <a:spcPts val="0"/>
                        </a:spcAft>
                        <a:buNone/>
                      </a:pPr>
                      <a:r>
                        <a:rPr lang="en" sz="1500" b="1">
                          <a:solidFill>
                            <a:schemeClr val="lt1"/>
                          </a:solidFill>
                        </a:rPr>
                        <a:t>Description</a:t>
                      </a:r>
                      <a:endParaRPr sz="1500" b="1">
                        <a:solidFill>
                          <a:schemeClr val="lt1"/>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33728D"/>
                    </a:solidFill>
                  </a:tcPr>
                </a:tc>
                <a:extLst>
                  <a:ext uri="{0D108BD9-81ED-4DB2-BD59-A6C34878D82A}">
                    <a16:rowId xmlns:a16="http://schemas.microsoft.com/office/drawing/2014/main" val="10000"/>
                  </a:ext>
                </a:extLst>
              </a:tr>
              <a:tr h="508000">
                <a:tc>
                  <a:txBody>
                    <a:bodyPr/>
                    <a:lstStyle/>
                    <a:p>
                      <a:pPr marL="0" lvl="0" indent="0" algn="l" rtl="0">
                        <a:spcBef>
                          <a:spcPts val="0"/>
                        </a:spcBef>
                        <a:spcAft>
                          <a:spcPts val="0"/>
                        </a:spcAft>
                        <a:buNone/>
                      </a:pPr>
                      <a:r>
                        <a:rPr lang="en" sz="1200"/>
                        <a:t>1</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highlight>
                            <a:srgbClr val="E6B8AF"/>
                          </a:highlight>
                        </a:rPr>
                        <a:t>Date of birth</a:t>
                      </a:r>
                      <a:r>
                        <a:rPr lang="en" sz="1200"/>
                        <a:t> + </a:t>
                      </a:r>
                      <a:r>
                        <a:rPr lang="en" sz="1200">
                          <a:highlight>
                            <a:srgbClr val="FFF2CC"/>
                          </a:highlight>
                        </a:rPr>
                        <a:t>last name</a:t>
                      </a:r>
                      <a:r>
                        <a:rPr lang="en" sz="1200"/>
                        <a:t> + </a:t>
                      </a:r>
                      <a:r>
                        <a:rPr lang="en" sz="1200">
                          <a:highlight>
                            <a:srgbClr val="D9EAD3"/>
                          </a:highlight>
                        </a:rPr>
                        <a:t>first name</a:t>
                      </a:r>
                      <a:r>
                        <a:rPr lang="en" sz="1200"/>
                        <a:t> + </a:t>
                      </a:r>
                      <a:r>
                        <a:rPr lang="en" sz="1200">
                          <a:solidFill>
                            <a:schemeClr val="dk1"/>
                          </a:solidFill>
                        </a:rPr>
                        <a:t> </a:t>
                      </a:r>
                      <a:r>
                        <a:rPr lang="en" sz="1200">
                          <a:solidFill>
                            <a:schemeClr val="dk1"/>
                          </a:solidFill>
                          <a:highlight>
                            <a:srgbClr val="49BDCC"/>
                          </a:highlight>
                        </a:rPr>
                        <a:t>sex </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08000">
                <a:tc>
                  <a:txBody>
                    <a:bodyPr/>
                    <a:lstStyle/>
                    <a:p>
                      <a:pPr marL="0" lvl="0" indent="0" algn="l" rtl="0">
                        <a:spcBef>
                          <a:spcPts val="0"/>
                        </a:spcBef>
                        <a:spcAft>
                          <a:spcPts val="0"/>
                        </a:spcAft>
                        <a:buNone/>
                      </a:pPr>
                      <a:r>
                        <a:rPr lang="en" sz="1200"/>
                        <a:t>2</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highlight>
                            <a:srgbClr val="00FF00"/>
                          </a:highlight>
                        </a:rPr>
                        <a:t>Year of birth </a:t>
                      </a:r>
                      <a:r>
                        <a:rPr lang="en" sz="1200"/>
                        <a:t>+ </a:t>
                      </a:r>
                      <a:r>
                        <a:rPr lang="en" sz="1200">
                          <a:solidFill>
                            <a:schemeClr val="lt1"/>
                          </a:solidFill>
                          <a:highlight>
                            <a:srgbClr val="8E7CC3"/>
                          </a:highlight>
                        </a:rPr>
                        <a:t>month of birth</a:t>
                      </a:r>
                      <a:r>
                        <a:rPr lang="en" sz="1200"/>
                        <a:t> + </a:t>
                      </a:r>
                      <a:r>
                        <a:rPr lang="en" sz="1200">
                          <a:highlight>
                            <a:srgbClr val="FFF2CC"/>
                          </a:highlight>
                        </a:rPr>
                        <a:t>last name</a:t>
                      </a:r>
                      <a:r>
                        <a:rPr lang="en" sz="1200"/>
                        <a:t> + f</a:t>
                      </a:r>
                      <a:r>
                        <a:rPr lang="en" sz="1200">
                          <a:highlight>
                            <a:srgbClr val="D9EAD3"/>
                          </a:highlight>
                        </a:rPr>
                        <a:t>irst name</a:t>
                      </a:r>
                      <a:r>
                        <a:rPr lang="en" sz="1200"/>
                        <a:t> + </a:t>
                      </a:r>
                      <a:r>
                        <a:rPr lang="en" sz="1200">
                          <a:solidFill>
                            <a:schemeClr val="dk1"/>
                          </a:solidFill>
                        </a:rPr>
                        <a:t> </a:t>
                      </a:r>
                      <a:r>
                        <a:rPr lang="en" sz="1200">
                          <a:solidFill>
                            <a:schemeClr val="dk1"/>
                          </a:solidFill>
                          <a:highlight>
                            <a:srgbClr val="49BDCC"/>
                          </a:highlight>
                        </a:rPr>
                        <a:t>sex </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508000">
                <a:tc>
                  <a:txBody>
                    <a:bodyPr/>
                    <a:lstStyle/>
                    <a:p>
                      <a:pPr marL="0" lvl="0" indent="0" algn="l" rtl="0">
                        <a:spcBef>
                          <a:spcPts val="0"/>
                        </a:spcBef>
                        <a:spcAft>
                          <a:spcPts val="0"/>
                        </a:spcAft>
                        <a:buNone/>
                      </a:pPr>
                      <a:r>
                        <a:rPr lang="en" sz="1200"/>
                        <a:t>3</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highlight>
                            <a:srgbClr val="00FF00"/>
                          </a:highlight>
                        </a:rPr>
                        <a:t>Year of birth </a:t>
                      </a:r>
                      <a:r>
                        <a:rPr lang="en" sz="1200"/>
                        <a:t>+ </a:t>
                      </a:r>
                      <a:r>
                        <a:rPr lang="en" sz="1200">
                          <a:highlight>
                            <a:srgbClr val="F4CCCC"/>
                          </a:highlight>
                        </a:rPr>
                        <a:t>Day of birth</a:t>
                      </a:r>
                      <a:r>
                        <a:rPr lang="en" sz="1200"/>
                        <a:t> </a:t>
                      </a:r>
                      <a:r>
                        <a:rPr lang="en" sz="1200">
                          <a:solidFill>
                            <a:schemeClr val="dk1"/>
                          </a:solidFill>
                        </a:rPr>
                        <a:t>+ </a:t>
                      </a:r>
                      <a:r>
                        <a:rPr lang="en" sz="1200">
                          <a:solidFill>
                            <a:schemeClr val="dk1"/>
                          </a:solidFill>
                          <a:highlight>
                            <a:srgbClr val="FFF2CC"/>
                          </a:highlight>
                        </a:rPr>
                        <a:t>last name</a:t>
                      </a:r>
                      <a:r>
                        <a:rPr lang="en" sz="1200">
                          <a:solidFill>
                            <a:schemeClr val="dk1"/>
                          </a:solidFill>
                        </a:rPr>
                        <a:t> + </a:t>
                      </a:r>
                      <a:r>
                        <a:rPr lang="en" sz="1200">
                          <a:solidFill>
                            <a:schemeClr val="dk1"/>
                          </a:solidFill>
                          <a:highlight>
                            <a:srgbClr val="D9EAD3"/>
                          </a:highlight>
                        </a:rPr>
                        <a:t>first name</a:t>
                      </a:r>
                      <a:r>
                        <a:rPr lang="en" sz="1200">
                          <a:solidFill>
                            <a:schemeClr val="dk1"/>
                          </a:solidFill>
                        </a:rPr>
                        <a:t> +  </a:t>
                      </a:r>
                      <a:r>
                        <a:rPr lang="en" sz="1200">
                          <a:solidFill>
                            <a:schemeClr val="dk1"/>
                          </a:solidFill>
                          <a:highlight>
                            <a:srgbClr val="49BDCC"/>
                          </a:highlight>
                        </a:rPr>
                        <a:t>sex </a:t>
                      </a:r>
                      <a:endParaRPr sz="1200">
                        <a:solidFill>
                          <a:schemeClr val="dk1"/>
                        </a:solidFill>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508000">
                <a:tc>
                  <a:txBody>
                    <a:bodyPr/>
                    <a:lstStyle/>
                    <a:p>
                      <a:pPr marL="0" lvl="0" indent="0" algn="l" rtl="0">
                        <a:spcBef>
                          <a:spcPts val="0"/>
                        </a:spcBef>
                        <a:spcAft>
                          <a:spcPts val="0"/>
                        </a:spcAft>
                        <a:buNone/>
                      </a:pPr>
                      <a:r>
                        <a:rPr lang="en" sz="1200"/>
                        <a:t>4</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highlight>
                            <a:srgbClr val="E6B8AF"/>
                          </a:highlight>
                        </a:rPr>
                        <a:t>Date of birth</a:t>
                      </a:r>
                      <a:r>
                        <a:rPr lang="en" sz="1200"/>
                        <a:t> + </a:t>
                      </a:r>
                      <a:r>
                        <a:rPr lang="en" sz="1200">
                          <a:highlight>
                            <a:schemeClr val="accent2"/>
                          </a:highlight>
                        </a:rPr>
                        <a:t>father’s last name </a:t>
                      </a:r>
                      <a:r>
                        <a:rPr lang="en" sz="1200"/>
                        <a:t>+ </a:t>
                      </a:r>
                      <a:r>
                        <a:rPr lang="en" sz="1200">
                          <a:highlight>
                            <a:srgbClr val="D9EAD3"/>
                          </a:highlight>
                        </a:rPr>
                        <a:t>first name</a:t>
                      </a:r>
                      <a:r>
                        <a:rPr lang="en" sz="1200"/>
                        <a:t> + </a:t>
                      </a:r>
                      <a:r>
                        <a:rPr lang="en" sz="1200">
                          <a:solidFill>
                            <a:schemeClr val="dk1"/>
                          </a:solidFill>
                        </a:rPr>
                        <a:t> </a:t>
                      </a:r>
                      <a:r>
                        <a:rPr lang="en" sz="1200">
                          <a:solidFill>
                            <a:schemeClr val="dk1"/>
                          </a:solidFill>
                          <a:highlight>
                            <a:srgbClr val="49BDCC"/>
                          </a:highlight>
                        </a:rPr>
                        <a:t>sex </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508000">
                <a:tc>
                  <a:txBody>
                    <a:bodyPr/>
                    <a:lstStyle/>
                    <a:p>
                      <a:pPr marL="0" lvl="0" indent="0" algn="l" rtl="0">
                        <a:spcBef>
                          <a:spcPts val="0"/>
                        </a:spcBef>
                        <a:spcAft>
                          <a:spcPts val="0"/>
                        </a:spcAft>
                        <a:buNone/>
                      </a:pPr>
                      <a:r>
                        <a:rPr lang="en" sz="1200"/>
                        <a:t>5</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highlight>
                            <a:srgbClr val="E6B8AF"/>
                          </a:highlight>
                        </a:rPr>
                        <a:t>Date of birth</a:t>
                      </a:r>
                      <a:r>
                        <a:rPr lang="en" sz="1200"/>
                        <a:t>+</a:t>
                      </a:r>
                      <a:r>
                        <a:rPr lang="en" sz="1200">
                          <a:highlight>
                            <a:srgbClr val="CFE2F3"/>
                          </a:highlight>
                        </a:rPr>
                        <a:t> cell</a:t>
                      </a:r>
                      <a:r>
                        <a:rPr lang="en" sz="1200"/>
                        <a:t> + </a:t>
                      </a:r>
                      <a:r>
                        <a:rPr lang="en" sz="1200">
                          <a:highlight>
                            <a:srgbClr val="49BDCC"/>
                          </a:highlight>
                        </a:rPr>
                        <a:t>sex </a:t>
                      </a:r>
                      <a:endParaRPr sz="1200">
                        <a:highlight>
                          <a:srgbClr val="49BDCC"/>
                        </a:highlight>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508000">
                <a:tc>
                  <a:txBody>
                    <a:bodyPr/>
                    <a:lstStyle/>
                    <a:p>
                      <a:pPr marL="0" lvl="0" indent="0" algn="l" rtl="0">
                        <a:spcBef>
                          <a:spcPts val="0"/>
                        </a:spcBef>
                        <a:spcAft>
                          <a:spcPts val="0"/>
                        </a:spcAft>
                        <a:buNone/>
                      </a:pPr>
                      <a:r>
                        <a:rPr lang="en" sz="1200"/>
                        <a:t>6</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dirty="0">
                          <a:solidFill>
                            <a:schemeClr val="dk1"/>
                          </a:solidFill>
                          <a:highlight>
                            <a:srgbClr val="00FF00"/>
                          </a:highlight>
                        </a:rPr>
                        <a:t>Year of birth </a:t>
                      </a:r>
                      <a:r>
                        <a:rPr lang="en" sz="1200" dirty="0">
                          <a:solidFill>
                            <a:schemeClr val="dk1"/>
                          </a:solidFill>
                        </a:rPr>
                        <a:t>+ </a:t>
                      </a:r>
                      <a:r>
                        <a:rPr lang="en" sz="1200" dirty="0">
                          <a:solidFill>
                            <a:schemeClr val="lt1"/>
                          </a:solidFill>
                          <a:highlight>
                            <a:srgbClr val="8E7CC3"/>
                          </a:highlight>
                        </a:rPr>
                        <a:t>month of birth</a:t>
                      </a:r>
                      <a:r>
                        <a:rPr lang="en" sz="1200" dirty="0">
                          <a:solidFill>
                            <a:schemeClr val="dk1"/>
                          </a:solidFill>
                        </a:rPr>
                        <a:t> </a:t>
                      </a:r>
                      <a:r>
                        <a:rPr lang="en" sz="1200" dirty="0"/>
                        <a:t> </a:t>
                      </a:r>
                      <a:r>
                        <a:rPr lang="en" sz="1200" dirty="0">
                          <a:solidFill>
                            <a:schemeClr val="dk1"/>
                          </a:solidFill>
                        </a:rPr>
                        <a:t> + </a:t>
                      </a:r>
                      <a:r>
                        <a:rPr lang="en" sz="1200" dirty="0">
                          <a:solidFill>
                            <a:schemeClr val="dk1"/>
                          </a:solidFill>
                          <a:highlight>
                            <a:srgbClr val="CFE2F3"/>
                          </a:highlight>
                        </a:rPr>
                        <a:t>cell</a:t>
                      </a:r>
                      <a:r>
                        <a:rPr lang="en" sz="1200" dirty="0">
                          <a:solidFill>
                            <a:schemeClr val="dk1"/>
                          </a:solidFill>
                        </a:rPr>
                        <a:t> + </a:t>
                      </a:r>
                      <a:r>
                        <a:rPr lang="en" sz="1200" dirty="0">
                          <a:solidFill>
                            <a:schemeClr val="dk1"/>
                          </a:solidFill>
                          <a:highlight>
                            <a:srgbClr val="49BDCC"/>
                          </a:highlight>
                        </a:rPr>
                        <a:t>sex </a:t>
                      </a:r>
                      <a:endParaRPr sz="1200" dirty="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508000">
                <a:tc>
                  <a:txBody>
                    <a:bodyPr/>
                    <a:lstStyle/>
                    <a:p>
                      <a:pPr marL="0" lvl="0" indent="0" algn="l" rtl="0">
                        <a:spcBef>
                          <a:spcPts val="0"/>
                        </a:spcBef>
                        <a:spcAft>
                          <a:spcPts val="0"/>
                        </a:spcAft>
                        <a:buNone/>
                      </a:pPr>
                      <a:r>
                        <a:rPr lang="en" sz="1200"/>
                        <a:t>7</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solidFill>
                            <a:schemeClr val="dk1"/>
                          </a:solidFill>
                          <a:highlight>
                            <a:srgbClr val="00FF00"/>
                          </a:highlight>
                        </a:rPr>
                        <a:t>Year of birth </a:t>
                      </a:r>
                      <a:r>
                        <a:rPr lang="en" sz="1200">
                          <a:solidFill>
                            <a:schemeClr val="dk1"/>
                          </a:solidFill>
                        </a:rPr>
                        <a:t> + </a:t>
                      </a:r>
                      <a:r>
                        <a:rPr lang="en" sz="1200">
                          <a:solidFill>
                            <a:schemeClr val="dk1"/>
                          </a:solidFill>
                          <a:highlight>
                            <a:srgbClr val="F4CCCC"/>
                          </a:highlight>
                        </a:rPr>
                        <a:t>Day of birth</a:t>
                      </a:r>
                      <a:r>
                        <a:rPr lang="en" sz="1200">
                          <a:solidFill>
                            <a:schemeClr val="dk1"/>
                          </a:solidFill>
                        </a:rPr>
                        <a:t> + </a:t>
                      </a:r>
                      <a:r>
                        <a:rPr lang="en" sz="1200">
                          <a:solidFill>
                            <a:schemeClr val="dk1"/>
                          </a:solidFill>
                          <a:highlight>
                            <a:srgbClr val="CFE2F3"/>
                          </a:highlight>
                        </a:rPr>
                        <a:t>cell</a:t>
                      </a:r>
                      <a:r>
                        <a:rPr lang="en" sz="1200">
                          <a:solidFill>
                            <a:schemeClr val="dk1"/>
                          </a:solidFill>
                        </a:rPr>
                        <a:t> + </a:t>
                      </a:r>
                      <a:r>
                        <a:rPr lang="en" sz="1200">
                          <a:solidFill>
                            <a:schemeClr val="dk1"/>
                          </a:solidFill>
                          <a:highlight>
                            <a:srgbClr val="49BDCC"/>
                          </a:highlight>
                        </a:rPr>
                        <a:t>sex </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r h="508000">
                <a:tc>
                  <a:txBody>
                    <a:bodyPr/>
                    <a:lstStyle/>
                    <a:p>
                      <a:pPr marL="0" lvl="0" indent="0" algn="l" rtl="0">
                        <a:spcBef>
                          <a:spcPts val="0"/>
                        </a:spcBef>
                        <a:spcAft>
                          <a:spcPts val="0"/>
                        </a:spcAft>
                        <a:buNone/>
                      </a:pPr>
                      <a:r>
                        <a:rPr lang="en" sz="1200"/>
                        <a:t>8</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a:highlight>
                            <a:srgbClr val="B6D7A8"/>
                          </a:highlight>
                        </a:rPr>
                        <a:t>First name</a:t>
                      </a:r>
                      <a:r>
                        <a:rPr lang="en" sz="1200"/>
                        <a:t> + </a:t>
                      </a:r>
                      <a:r>
                        <a:rPr lang="en" sz="1200">
                          <a:solidFill>
                            <a:schemeClr val="lt1"/>
                          </a:solidFill>
                          <a:highlight>
                            <a:srgbClr val="0B5394"/>
                          </a:highlight>
                        </a:rPr>
                        <a:t>city</a:t>
                      </a:r>
                      <a:r>
                        <a:rPr lang="en" sz="1200"/>
                        <a:t> + </a:t>
                      </a:r>
                      <a:r>
                        <a:rPr lang="en" sz="1200">
                          <a:solidFill>
                            <a:schemeClr val="dk1"/>
                          </a:solidFill>
                          <a:highlight>
                            <a:srgbClr val="CFE2F3"/>
                          </a:highlight>
                        </a:rPr>
                        <a:t>cell</a:t>
                      </a:r>
                      <a:r>
                        <a:rPr lang="en" sz="1200">
                          <a:solidFill>
                            <a:schemeClr val="dk1"/>
                          </a:solidFill>
                        </a:rPr>
                        <a:t> + </a:t>
                      </a:r>
                      <a:r>
                        <a:rPr lang="en" sz="1200">
                          <a:solidFill>
                            <a:schemeClr val="dk1"/>
                          </a:solidFill>
                          <a:highlight>
                            <a:srgbClr val="49BDCC"/>
                          </a:highlight>
                        </a:rPr>
                        <a:t>sex </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8"/>
                  </a:ext>
                </a:extLst>
              </a:tr>
              <a:tr h="508000">
                <a:tc>
                  <a:txBody>
                    <a:bodyPr/>
                    <a:lstStyle/>
                    <a:p>
                      <a:pPr marL="0" lvl="0" indent="0" algn="l" rtl="0">
                        <a:spcBef>
                          <a:spcPts val="0"/>
                        </a:spcBef>
                        <a:spcAft>
                          <a:spcPts val="0"/>
                        </a:spcAft>
                        <a:buNone/>
                      </a:pPr>
                      <a:r>
                        <a:rPr lang="en" sz="1200"/>
                        <a:t>9</a:t>
                      </a:r>
                      <a:endParaRPr sz="1200"/>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r>
                        <a:rPr lang="en" sz="1200" dirty="0">
                          <a:solidFill>
                            <a:schemeClr val="dk1"/>
                          </a:solidFill>
                          <a:highlight>
                            <a:srgbClr val="FFF2CC"/>
                          </a:highlight>
                        </a:rPr>
                        <a:t>Last name</a:t>
                      </a:r>
                      <a:r>
                        <a:rPr lang="en" sz="1200" dirty="0">
                          <a:solidFill>
                            <a:schemeClr val="dk1"/>
                          </a:solidFill>
                        </a:rPr>
                        <a:t> + </a:t>
                      </a:r>
                      <a:r>
                        <a:rPr lang="en" sz="1200" dirty="0">
                          <a:solidFill>
                            <a:schemeClr val="dk1"/>
                          </a:solidFill>
                          <a:highlight>
                            <a:srgbClr val="D9EAD3"/>
                          </a:highlight>
                        </a:rPr>
                        <a:t>first name</a:t>
                      </a:r>
                      <a:r>
                        <a:rPr lang="en" sz="1200" dirty="0">
                          <a:solidFill>
                            <a:schemeClr val="dk1"/>
                          </a:solidFill>
                        </a:rPr>
                        <a:t> + </a:t>
                      </a:r>
                      <a:r>
                        <a:rPr lang="en" sz="1200" dirty="0">
                          <a:solidFill>
                            <a:schemeClr val="dk1"/>
                          </a:solidFill>
                          <a:highlight>
                            <a:srgbClr val="CFE2F3"/>
                          </a:highlight>
                        </a:rPr>
                        <a:t>cell</a:t>
                      </a:r>
                      <a:r>
                        <a:rPr lang="en" sz="1200" dirty="0">
                          <a:solidFill>
                            <a:schemeClr val="dk1"/>
                          </a:solidFill>
                        </a:rPr>
                        <a:t> + </a:t>
                      </a:r>
                      <a:r>
                        <a:rPr lang="en" sz="1200" dirty="0">
                          <a:solidFill>
                            <a:schemeClr val="dk1"/>
                          </a:solidFill>
                          <a:highlight>
                            <a:srgbClr val="49BDCC"/>
                          </a:highlight>
                        </a:rPr>
                        <a:t>sex </a:t>
                      </a:r>
                      <a:endParaRPr sz="1200" dirty="0">
                        <a:highlight>
                          <a:srgbClr val="B6D7A8"/>
                        </a:highlight>
                      </a:endParaRPr>
                    </a:p>
                  </a:txBody>
                  <a:tcPr marL="121900" marR="121900" marT="121900" marB="12190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graphicFrame>
        <p:nvGraphicFramePr>
          <p:cNvPr id="789" name="Google Shape;789;p55"/>
          <p:cNvGraphicFramePr/>
          <p:nvPr/>
        </p:nvGraphicFramePr>
        <p:xfrm>
          <a:off x="6096000" y="927033"/>
          <a:ext cx="5834334" cy="4612560"/>
        </p:xfrm>
        <a:graphic>
          <a:graphicData uri="http://schemas.openxmlformats.org/drawingml/2006/table">
            <a:tbl>
              <a:tblPr>
                <a:noFill/>
              </a:tblPr>
              <a:tblGrid>
                <a:gridCol w="745367">
                  <a:extLst>
                    <a:ext uri="{9D8B030D-6E8A-4147-A177-3AD203B41FA5}">
                      <a16:colId xmlns:a16="http://schemas.microsoft.com/office/drawing/2014/main" val="20000"/>
                    </a:ext>
                  </a:extLst>
                </a:gridCol>
                <a:gridCol w="5088967">
                  <a:extLst>
                    <a:ext uri="{9D8B030D-6E8A-4147-A177-3AD203B41FA5}">
                      <a16:colId xmlns:a16="http://schemas.microsoft.com/office/drawing/2014/main" val="20001"/>
                    </a:ext>
                  </a:extLst>
                </a:gridCol>
              </a:tblGrid>
              <a:tr h="609560">
                <a:tc>
                  <a:txBody>
                    <a:bodyPr/>
                    <a:lstStyle/>
                    <a:p>
                      <a:pPr marL="0" lvl="0" indent="0" algn="l" rtl="0">
                        <a:spcBef>
                          <a:spcPts val="0"/>
                        </a:spcBef>
                        <a:spcAft>
                          <a:spcPts val="0"/>
                        </a:spcAft>
                        <a:buNone/>
                      </a:pPr>
                      <a:r>
                        <a:rPr lang="en" sz="1200" b="1">
                          <a:solidFill>
                            <a:schemeClr val="lt1"/>
                          </a:solidFill>
                        </a:rPr>
                        <a:t>Token #</a:t>
                      </a:r>
                      <a:endParaRPr sz="1200" b="1">
                        <a:solidFill>
                          <a:schemeClr val="lt1"/>
                        </a:solidFill>
                      </a:endParaRPr>
                    </a:p>
                  </a:txBody>
                  <a:tcPr marL="121900" marR="121900" marT="121900" marB="121900">
                    <a:solidFill>
                      <a:srgbClr val="33728D"/>
                    </a:solidFill>
                  </a:tcPr>
                </a:tc>
                <a:tc>
                  <a:txBody>
                    <a:bodyPr/>
                    <a:lstStyle/>
                    <a:p>
                      <a:pPr marL="0" lvl="0" indent="0" algn="l" rtl="0">
                        <a:spcBef>
                          <a:spcPts val="0"/>
                        </a:spcBef>
                        <a:spcAft>
                          <a:spcPts val="0"/>
                        </a:spcAft>
                        <a:buNone/>
                      </a:pPr>
                      <a:r>
                        <a:rPr lang="en" sz="1500" b="1">
                          <a:solidFill>
                            <a:schemeClr val="lt1"/>
                          </a:solidFill>
                        </a:rPr>
                        <a:t>Description</a:t>
                      </a:r>
                      <a:endParaRPr sz="1500" b="1">
                        <a:solidFill>
                          <a:schemeClr val="lt1"/>
                        </a:solidFill>
                      </a:endParaRPr>
                    </a:p>
                  </a:txBody>
                  <a:tcPr marL="121900" marR="121900" marT="121900" marB="121900">
                    <a:solidFill>
                      <a:srgbClr val="33728D"/>
                    </a:solidFill>
                  </a:tcPr>
                </a:tc>
                <a:extLst>
                  <a:ext uri="{0D108BD9-81ED-4DB2-BD59-A6C34878D82A}">
                    <a16:rowId xmlns:a16="http://schemas.microsoft.com/office/drawing/2014/main" val="10000"/>
                  </a:ext>
                </a:extLst>
              </a:tr>
              <a:tr h="447000">
                <a:tc>
                  <a:txBody>
                    <a:bodyPr/>
                    <a:lstStyle/>
                    <a:p>
                      <a:pPr marL="0" lvl="0" indent="0" algn="l" rtl="0">
                        <a:spcBef>
                          <a:spcPts val="0"/>
                        </a:spcBef>
                        <a:spcAft>
                          <a:spcPts val="0"/>
                        </a:spcAft>
                        <a:buNone/>
                      </a:pPr>
                      <a:r>
                        <a:rPr lang="en" sz="1300"/>
                        <a:t>10</a:t>
                      </a:r>
                      <a:endParaRPr sz="1300"/>
                    </a:p>
                  </a:txBody>
                  <a:tcPr marL="121900" marR="121900" marT="121900" marB="121900"/>
                </a:tc>
                <a:tc>
                  <a:txBody>
                    <a:bodyPr/>
                    <a:lstStyle/>
                    <a:p>
                      <a:pPr marL="0" lvl="0" indent="0" algn="l" rtl="0">
                        <a:spcBef>
                          <a:spcPts val="0"/>
                        </a:spcBef>
                        <a:spcAft>
                          <a:spcPts val="0"/>
                        </a:spcAft>
                        <a:buNone/>
                      </a:pPr>
                      <a:r>
                        <a:rPr lang="en" sz="1300">
                          <a:solidFill>
                            <a:schemeClr val="dk1"/>
                          </a:solidFill>
                          <a:highlight>
                            <a:schemeClr val="accent2"/>
                          </a:highlight>
                        </a:rPr>
                        <a:t>father’s last name </a:t>
                      </a:r>
                      <a:r>
                        <a:rPr lang="en" sz="1300"/>
                        <a:t> + </a:t>
                      </a:r>
                      <a:r>
                        <a:rPr lang="en" sz="1300">
                          <a:highlight>
                            <a:srgbClr val="D9EAD3"/>
                          </a:highlight>
                        </a:rPr>
                        <a:t>first name</a:t>
                      </a:r>
                      <a:r>
                        <a:rPr lang="en" sz="1300"/>
                        <a:t> + </a:t>
                      </a:r>
                      <a:r>
                        <a:rPr lang="en" sz="1300">
                          <a:solidFill>
                            <a:schemeClr val="dk1"/>
                          </a:solidFill>
                          <a:highlight>
                            <a:srgbClr val="CFE2F3"/>
                          </a:highlight>
                        </a:rPr>
                        <a:t>cell</a:t>
                      </a:r>
                      <a:r>
                        <a:rPr lang="en" sz="1300">
                          <a:solidFill>
                            <a:schemeClr val="dk1"/>
                          </a:solidFill>
                        </a:rPr>
                        <a:t> + </a:t>
                      </a:r>
                      <a:r>
                        <a:rPr lang="en" sz="1300">
                          <a:solidFill>
                            <a:schemeClr val="dk1"/>
                          </a:solidFill>
                          <a:highlight>
                            <a:srgbClr val="49BDCC"/>
                          </a:highlight>
                        </a:rPr>
                        <a:t>sex </a:t>
                      </a:r>
                      <a:endParaRPr sz="1300"/>
                    </a:p>
                  </a:txBody>
                  <a:tcPr marL="121900" marR="121900" marT="121900" marB="121900"/>
                </a:tc>
                <a:extLst>
                  <a:ext uri="{0D108BD9-81ED-4DB2-BD59-A6C34878D82A}">
                    <a16:rowId xmlns:a16="http://schemas.microsoft.com/office/drawing/2014/main" val="10001"/>
                  </a:ext>
                </a:extLst>
              </a:tr>
              <a:tr h="508000">
                <a:tc>
                  <a:txBody>
                    <a:bodyPr/>
                    <a:lstStyle/>
                    <a:p>
                      <a:pPr marL="0" lvl="0" indent="0" algn="l" rtl="0">
                        <a:spcBef>
                          <a:spcPts val="0"/>
                        </a:spcBef>
                        <a:spcAft>
                          <a:spcPts val="0"/>
                        </a:spcAft>
                        <a:buNone/>
                      </a:pPr>
                      <a:r>
                        <a:rPr lang="en" sz="1300"/>
                        <a:t>11</a:t>
                      </a:r>
                      <a:endParaRPr sz="1300"/>
                    </a:p>
                  </a:txBody>
                  <a:tcPr marL="121900" marR="121900" marT="121900" marB="121900"/>
                </a:tc>
                <a:tc>
                  <a:txBody>
                    <a:bodyPr/>
                    <a:lstStyle/>
                    <a:p>
                      <a:pPr marL="0" lvl="0" indent="0" algn="l" rtl="0">
                        <a:spcBef>
                          <a:spcPts val="0"/>
                        </a:spcBef>
                        <a:spcAft>
                          <a:spcPts val="0"/>
                        </a:spcAft>
                        <a:buNone/>
                      </a:pPr>
                      <a:r>
                        <a:rPr lang="en" sz="1300">
                          <a:solidFill>
                            <a:schemeClr val="dk1"/>
                          </a:solidFill>
                          <a:highlight>
                            <a:srgbClr val="E6B8AF"/>
                          </a:highlight>
                        </a:rPr>
                        <a:t>Date of birth</a:t>
                      </a:r>
                      <a:r>
                        <a:rPr lang="en" sz="1300">
                          <a:solidFill>
                            <a:schemeClr val="dk1"/>
                          </a:solidFill>
                        </a:rPr>
                        <a:t>+ </a:t>
                      </a:r>
                      <a:r>
                        <a:rPr lang="en" sz="1300">
                          <a:solidFill>
                            <a:schemeClr val="dk1"/>
                          </a:solidFill>
                          <a:highlight>
                            <a:srgbClr val="FFF2CC"/>
                          </a:highlight>
                        </a:rPr>
                        <a:t>last name</a:t>
                      </a:r>
                      <a:r>
                        <a:rPr lang="en" sz="1300">
                          <a:solidFill>
                            <a:schemeClr val="dk1"/>
                          </a:solidFill>
                        </a:rPr>
                        <a:t> + </a:t>
                      </a:r>
                      <a:r>
                        <a:rPr lang="en" sz="1300">
                          <a:solidFill>
                            <a:schemeClr val="dk1"/>
                          </a:solidFill>
                          <a:highlight>
                            <a:srgbClr val="CFE2F3"/>
                          </a:highlight>
                        </a:rPr>
                        <a:t>cell</a:t>
                      </a:r>
                      <a:r>
                        <a:rPr lang="en" sz="1300">
                          <a:solidFill>
                            <a:schemeClr val="dk1"/>
                          </a:solidFill>
                        </a:rPr>
                        <a:t> + </a:t>
                      </a:r>
                      <a:r>
                        <a:rPr lang="en" sz="1300">
                          <a:solidFill>
                            <a:schemeClr val="dk1"/>
                          </a:solidFill>
                          <a:highlight>
                            <a:srgbClr val="49BDCC"/>
                          </a:highlight>
                        </a:rPr>
                        <a:t>sex </a:t>
                      </a:r>
                      <a:r>
                        <a:rPr lang="en" sz="1300">
                          <a:solidFill>
                            <a:schemeClr val="dk1"/>
                          </a:solidFill>
                        </a:rPr>
                        <a:t> </a:t>
                      </a:r>
                      <a:endParaRPr sz="1300">
                        <a:solidFill>
                          <a:schemeClr val="dk1"/>
                        </a:solidFill>
                      </a:endParaRPr>
                    </a:p>
                  </a:txBody>
                  <a:tcPr marL="121900" marR="121900" marT="121900" marB="121900"/>
                </a:tc>
                <a:extLst>
                  <a:ext uri="{0D108BD9-81ED-4DB2-BD59-A6C34878D82A}">
                    <a16:rowId xmlns:a16="http://schemas.microsoft.com/office/drawing/2014/main" val="10002"/>
                  </a:ext>
                </a:extLst>
              </a:tr>
              <a:tr h="508000">
                <a:tc>
                  <a:txBody>
                    <a:bodyPr/>
                    <a:lstStyle/>
                    <a:p>
                      <a:pPr marL="0" lvl="0" indent="0" algn="l" rtl="0">
                        <a:spcBef>
                          <a:spcPts val="0"/>
                        </a:spcBef>
                        <a:spcAft>
                          <a:spcPts val="0"/>
                        </a:spcAft>
                        <a:buNone/>
                      </a:pPr>
                      <a:r>
                        <a:rPr lang="en" sz="1300"/>
                        <a:t>12</a:t>
                      </a:r>
                      <a:endParaRPr sz="1300"/>
                    </a:p>
                  </a:txBody>
                  <a:tcPr marL="121900" marR="121900" marT="121900" marB="121900"/>
                </a:tc>
                <a:tc>
                  <a:txBody>
                    <a:bodyPr/>
                    <a:lstStyle/>
                    <a:p>
                      <a:pPr marL="0" lvl="0" indent="0" algn="l" rtl="0">
                        <a:spcBef>
                          <a:spcPts val="0"/>
                        </a:spcBef>
                        <a:spcAft>
                          <a:spcPts val="0"/>
                        </a:spcAft>
                        <a:buNone/>
                      </a:pPr>
                      <a:r>
                        <a:rPr lang="en" sz="1300">
                          <a:solidFill>
                            <a:schemeClr val="dk1"/>
                          </a:solidFill>
                          <a:highlight>
                            <a:srgbClr val="00FF00"/>
                          </a:highlight>
                        </a:rPr>
                        <a:t>Year of birth </a:t>
                      </a:r>
                      <a:r>
                        <a:rPr lang="en" sz="1300"/>
                        <a:t> + </a:t>
                      </a:r>
                      <a:r>
                        <a:rPr lang="en" sz="1300">
                          <a:highlight>
                            <a:srgbClr val="F4CCCC"/>
                          </a:highlight>
                        </a:rPr>
                        <a:t>Day of birth</a:t>
                      </a:r>
                      <a:r>
                        <a:rPr lang="en" sz="1300"/>
                        <a:t> + </a:t>
                      </a:r>
                      <a:r>
                        <a:rPr lang="en" sz="1300">
                          <a:solidFill>
                            <a:schemeClr val="dk1"/>
                          </a:solidFill>
                          <a:highlight>
                            <a:srgbClr val="FFF2CC"/>
                          </a:highlight>
                        </a:rPr>
                        <a:t>last name</a:t>
                      </a:r>
                      <a:r>
                        <a:rPr lang="en" sz="1300"/>
                        <a:t> + </a:t>
                      </a:r>
                      <a:r>
                        <a:rPr lang="en" sz="1300">
                          <a:solidFill>
                            <a:schemeClr val="dk1"/>
                          </a:solidFill>
                          <a:highlight>
                            <a:srgbClr val="CFE2F3"/>
                          </a:highlight>
                        </a:rPr>
                        <a:t>cell</a:t>
                      </a:r>
                      <a:r>
                        <a:rPr lang="en" sz="1300">
                          <a:solidFill>
                            <a:schemeClr val="dk1"/>
                          </a:solidFill>
                        </a:rPr>
                        <a:t> + </a:t>
                      </a:r>
                      <a:r>
                        <a:rPr lang="en" sz="1300">
                          <a:solidFill>
                            <a:schemeClr val="dk1"/>
                          </a:solidFill>
                          <a:highlight>
                            <a:srgbClr val="49BDCC"/>
                          </a:highlight>
                        </a:rPr>
                        <a:t>sex </a:t>
                      </a:r>
                      <a:endParaRPr sz="1300"/>
                    </a:p>
                  </a:txBody>
                  <a:tcPr marL="121900" marR="121900" marT="121900" marB="121900"/>
                </a:tc>
                <a:extLst>
                  <a:ext uri="{0D108BD9-81ED-4DB2-BD59-A6C34878D82A}">
                    <a16:rowId xmlns:a16="http://schemas.microsoft.com/office/drawing/2014/main" val="10003"/>
                  </a:ext>
                </a:extLst>
              </a:tr>
              <a:tr h="508000">
                <a:tc>
                  <a:txBody>
                    <a:bodyPr/>
                    <a:lstStyle/>
                    <a:p>
                      <a:pPr marL="0" lvl="0" indent="0" algn="l" rtl="0">
                        <a:spcBef>
                          <a:spcPts val="0"/>
                        </a:spcBef>
                        <a:spcAft>
                          <a:spcPts val="0"/>
                        </a:spcAft>
                        <a:buNone/>
                      </a:pPr>
                      <a:r>
                        <a:rPr lang="en" sz="1300"/>
                        <a:t>13</a:t>
                      </a:r>
                      <a:endParaRPr sz="1300"/>
                    </a:p>
                  </a:txBody>
                  <a:tcPr marL="121900" marR="121900" marT="121900" marB="121900"/>
                </a:tc>
                <a:tc>
                  <a:txBody>
                    <a:bodyPr/>
                    <a:lstStyle/>
                    <a:p>
                      <a:pPr marL="0" lvl="0" indent="0" algn="l" rtl="0">
                        <a:spcBef>
                          <a:spcPts val="0"/>
                        </a:spcBef>
                        <a:spcAft>
                          <a:spcPts val="0"/>
                        </a:spcAft>
                        <a:buNone/>
                      </a:pPr>
                      <a:r>
                        <a:rPr lang="en" sz="1300">
                          <a:highlight>
                            <a:srgbClr val="F4CCCC"/>
                          </a:highlight>
                        </a:rPr>
                        <a:t>Day of birth</a:t>
                      </a:r>
                      <a:r>
                        <a:rPr lang="en" sz="1300"/>
                        <a:t> + </a:t>
                      </a:r>
                      <a:r>
                        <a:rPr lang="en" sz="1300">
                          <a:solidFill>
                            <a:schemeClr val="dk1"/>
                          </a:solidFill>
                          <a:highlight>
                            <a:schemeClr val="accent2"/>
                          </a:highlight>
                        </a:rPr>
                        <a:t>father’s last name </a:t>
                      </a:r>
                      <a:r>
                        <a:rPr lang="en" sz="1300"/>
                        <a:t> + </a:t>
                      </a:r>
                      <a:r>
                        <a:rPr lang="en" sz="1300">
                          <a:solidFill>
                            <a:schemeClr val="dk1"/>
                          </a:solidFill>
                          <a:highlight>
                            <a:srgbClr val="CFE2F3"/>
                          </a:highlight>
                        </a:rPr>
                        <a:t>cell</a:t>
                      </a:r>
                      <a:r>
                        <a:rPr lang="en" sz="1300">
                          <a:solidFill>
                            <a:schemeClr val="dk1"/>
                          </a:solidFill>
                        </a:rPr>
                        <a:t> + </a:t>
                      </a:r>
                      <a:r>
                        <a:rPr lang="en" sz="1300">
                          <a:solidFill>
                            <a:schemeClr val="dk1"/>
                          </a:solidFill>
                          <a:highlight>
                            <a:srgbClr val="49BDCC"/>
                          </a:highlight>
                        </a:rPr>
                        <a:t>sex </a:t>
                      </a:r>
                      <a:endParaRPr sz="1300"/>
                    </a:p>
                  </a:txBody>
                  <a:tcPr marL="121900" marR="121900" marT="121900" marB="121900"/>
                </a:tc>
                <a:extLst>
                  <a:ext uri="{0D108BD9-81ED-4DB2-BD59-A6C34878D82A}">
                    <a16:rowId xmlns:a16="http://schemas.microsoft.com/office/drawing/2014/main" val="10004"/>
                  </a:ext>
                </a:extLst>
              </a:tr>
              <a:tr h="508000">
                <a:tc>
                  <a:txBody>
                    <a:bodyPr/>
                    <a:lstStyle/>
                    <a:p>
                      <a:pPr marL="0" lvl="0" indent="0" algn="l" rtl="0">
                        <a:spcBef>
                          <a:spcPts val="0"/>
                        </a:spcBef>
                        <a:spcAft>
                          <a:spcPts val="0"/>
                        </a:spcAft>
                        <a:buNone/>
                      </a:pPr>
                      <a:r>
                        <a:rPr lang="en" sz="1300"/>
                        <a:t>14</a:t>
                      </a:r>
                      <a:endParaRPr sz="1300"/>
                    </a:p>
                  </a:txBody>
                  <a:tcPr marL="121900" marR="121900" marT="121900" marB="121900"/>
                </a:tc>
                <a:tc>
                  <a:txBody>
                    <a:bodyPr/>
                    <a:lstStyle/>
                    <a:p>
                      <a:pPr marL="0" lvl="0" indent="0" algn="l" rtl="0">
                        <a:spcBef>
                          <a:spcPts val="0"/>
                        </a:spcBef>
                        <a:spcAft>
                          <a:spcPts val="0"/>
                        </a:spcAft>
                        <a:buNone/>
                      </a:pPr>
                      <a:r>
                        <a:rPr lang="en" sz="1300">
                          <a:highlight>
                            <a:srgbClr val="F4CCCC"/>
                          </a:highlight>
                        </a:rPr>
                        <a:t>Day of birth</a:t>
                      </a:r>
                      <a:r>
                        <a:rPr lang="en" sz="1300"/>
                        <a:t> + l</a:t>
                      </a:r>
                      <a:r>
                        <a:rPr lang="en" sz="1300">
                          <a:highlight>
                            <a:srgbClr val="FFF2CC"/>
                          </a:highlight>
                        </a:rPr>
                        <a:t>ast name </a:t>
                      </a:r>
                      <a:r>
                        <a:rPr lang="en" sz="1300"/>
                        <a:t>+ f</a:t>
                      </a:r>
                      <a:r>
                        <a:rPr lang="en" sz="1300">
                          <a:solidFill>
                            <a:schemeClr val="dk1"/>
                          </a:solidFill>
                          <a:highlight>
                            <a:srgbClr val="D9EAD3"/>
                          </a:highlight>
                        </a:rPr>
                        <a:t>irst name</a:t>
                      </a:r>
                      <a:r>
                        <a:rPr lang="en" sz="1300">
                          <a:solidFill>
                            <a:schemeClr val="dk1"/>
                          </a:solidFill>
                        </a:rPr>
                        <a:t> </a:t>
                      </a:r>
                      <a:r>
                        <a:rPr lang="en" sz="1300"/>
                        <a:t>+ </a:t>
                      </a:r>
                      <a:r>
                        <a:rPr lang="en" sz="1300">
                          <a:solidFill>
                            <a:schemeClr val="lt1"/>
                          </a:solidFill>
                          <a:highlight>
                            <a:srgbClr val="0B5394"/>
                          </a:highlight>
                        </a:rPr>
                        <a:t>city</a:t>
                      </a:r>
                      <a:r>
                        <a:rPr lang="en" sz="1300"/>
                        <a:t> + </a:t>
                      </a:r>
                      <a:r>
                        <a:rPr lang="en" sz="1300">
                          <a:solidFill>
                            <a:schemeClr val="dk1"/>
                          </a:solidFill>
                        </a:rPr>
                        <a:t> </a:t>
                      </a:r>
                      <a:r>
                        <a:rPr lang="en" sz="1300">
                          <a:solidFill>
                            <a:schemeClr val="dk1"/>
                          </a:solidFill>
                          <a:highlight>
                            <a:srgbClr val="49BDCC"/>
                          </a:highlight>
                        </a:rPr>
                        <a:t>sex </a:t>
                      </a:r>
                      <a:endParaRPr sz="1300"/>
                    </a:p>
                  </a:txBody>
                  <a:tcPr marL="121900" marR="121900" marT="121900" marB="121900"/>
                </a:tc>
                <a:extLst>
                  <a:ext uri="{0D108BD9-81ED-4DB2-BD59-A6C34878D82A}">
                    <a16:rowId xmlns:a16="http://schemas.microsoft.com/office/drawing/2014/main" val="10005"/>
                  </a:ext>
                </a:extLst>
              </a:tr>
              <a:tr h="508000">
                <a:tc>
                  <a:txBody>
                    <a:bodyPr/>
                    <a:lstStyle/>
                    <a:p>
                      <a:pPr marL="0" lvl="0" indent="0" algn="l" rtl="0">
                        <a:spcBef>
                          <a:spcPts val="0"/>
                        </a:spcBef>
                        <a:spcAft>
                          <a:spcPts val="0"/>
                        </a:spcAft>
                        <a:buNone/>
                      </a:pPr>
                      <a:r>
                        <a:rPr lang="en" sz="1300"/>
                        <a:t>15</a:t>
                      </a:r>
                      <a:endParaRPr sz="1300"/>
                    </a:p>
                  </a:txBody>
                  <a:tcPr marL="121900" marR="121900" marT="121900" marB="121900"/>
                </a:tc>
                <a:tc>
                  <a:txBody>
                    <a:bodyPr/>
                    <a:lstStyle/>
                    <a:p>
                      <a:pPr marL="0" lvl="0" indent="0" algn="l" rtl="0">
                        <a:spcBef>
                          <a:spcPts val="0"/>
                        </a:spcBef>
                        <a:spcAft>
                          <a:spcPts val="0"/>
                        </a:spcAft>
                        <a:buClr>
                          <a:schemeClr val="dk1"/>
                        </a:buClr>
                        <a:buSzPts val="1100"/>
                        <a:buFont typeface="Arial"/>
                        <a:buNone/>
                      </a:pPr>
                      <a:r>
                        <a:rPr lang="en" sz="1300">
                          <a:solidFill>
                            <a:schemeClr val="dk1"/>
                          </a:solidFill>
                          <a:highlight>
                            <a:srgbClr val="F4CCCC"/>
                          </a:highlight>
                        </a:rPr>
                        <a:t>Day of birth</a:t>
                      </a:r>
                      <a:r>
                        <a:rPr lang="en" sz="1300">
                          <a:solidFill>
                            <a:schemeClr val="dk1"/>
                          </a:solidFill>
                        </a:rPr>
                        <a:t> + </a:t>
                      </a:r>
                      <a:r>
                        <a:rPr lang="en" sz="1300">
                          <a:solidFill>
                            <a:schemeClr val="dk1"/>
                          </a:solidFill>
                          <a:highlight>
                            <a:srgbClr val="FFF2CC"/>
                          </a:highlight>
                        </a:rPr>
                        <a:t>last name</a:t>
                      </a:r>
                      <a:r>
                        <a:rPr lang="en" sz="1300">
                          <a:solidFill>
                            <a:schemeClr val="dk1"/>
                          </a:solidFill>
                        </a:rPr>
                        <a:t> + </a:t>
                      </a:r>
                      <a:r>
                        <a:rPr lang="en" sz="1300">
                          <a:solidFill>
                            <a:schemeClr val="dk1"/>
                          </a:solidFill>
                          <a:highlight>
                            <a:srgbClr val="D9EAD3"/>
                          </a:highlight>
                        </a:rPr>
                        <a:t>first name</a:t>
                      </a:r>
                      <a:r>
                        <a:rPr lang="en" sz="1300">
                          <a:solidFill>
                            <a:schemeClr val="dk1"/>
                          </a:solidFill>
                        </a:rPr>
                        <a:t>  + </a:t>
                      </a:r>
                      <a:r>
                        <a:rPr lang="en" sz="1300">
                          <a:solidFill>
                            <a:schemeClr val="dk1"/>
                          </a:solidFill>
                          <a:highlight>
                            <a:srgbClr val="CFE2F3"/>
                          </a:highlight>
                        </a:rPr>
                        <a:t>cell</a:t>
                      </a:r>
                      <a:endParaRPr sz="1300"/>
                    </a:p>
                  </a:txBody>
                  <a:tcPr marL="121900" marR="121900" marT="121900" marB="121900"/>
                </a:tc>
                <a:extLst>
                  <a:ext uri="{0D108BD9-81ED-4DB2-BD59-A6C34878D82A}">
                    <a16:rowId xmlns:a16="http://schemas.microsoft.com/office/drawing/2014/main" val="10006"/>
                  </a:ext>
                </a:extLst>
              </a:tr>
              <a:tr h="508000">
                <a:tc>
                  <a:txBody>
                    <a:bodyPr/>
                    <a:lstStyle/>
                    <a:p>
                      <a:pPr marL="0" lvl="0" indent="0" algn="l" rtl="0">
                        <a:spcBef>
                          <a:spcPts val="0"/>
                        </a:spcBef>
                        <a:spcAft>
                          <a:spcPts val="0"/>
                        </a:spcAft>
                        <a:buNone/>
                      </a:pPr>
                      <a:r>
                        <a:rPr lang="en" sz="1300"/>
                        <a:t>16</a:t>
                      </a:r>
                      <a:endParaRPr sz="1300"/>
                    </a:p>
                  </a:txBody>
                  <a:tcPr marL="121900" marR="121900" marT="121900" marB="121900"/>
                </a:tc>
                <a:tc>
                  <a:txBody>
                    <a:bodyPr/>
                    <a:lstStyle/>
                    <a:p>
                      <a:pPr marL="0" lvl="0" indent="0" algn="l" rtl="0">
                        <a:spcBef>
                          <a:spcPts val="0"/>
                        </a:spcBef>
                        <a:spcAft>
                          <a:spcPts val="0"/>
                        </a:spcAft>
                        <a:buNone/>
                      </a:pPr>
                      <a:r>
                        <a:rPr lang="en" sz="1300">
                          <a:solidFill>
                            <a:schemeClr val="dk1"/>
                          </a:solidFill>
                          <a:highlight>
                            <a:srgbClr val="00FF00"/>
                          </a:highlight>
                        </a:rPr>
                        <a:t>Year of birth </a:t>
                      </a:r>
                      <a:r>
                        <a:rPr lang="en" sz="1300">
                          <a:solidFill>
                            <a:schemeClr val="dk1"/>
                          </a:solidFill>
                        </a:rPr>
                        <a:t>+ </a:t>
                      </a:r>
                      <a:r>
                        <a:rPr lang="en" sz="1300">
                          <a:solidFill>
                            <a:schemeClr val="lt1"/>
                          </a:solidFill>
                          <a:highlight>
                            <a:srgbClr val="8E7CC3"/>
                          </a:highlight>
                        </a:rPr>
                        <a:t>month of birth</a:t>
                      </a:r>
                      <a:r>
                        <a:rPr lang="en" sz="1300">
                          <a:solidFill>
                            <a:schemeClr val="dk1"/>
                          </a:solidFill>
                        </a:rPr>
                        <a:t> </a:t>
                      </a:r>
                      <a:r>
                        <a:rPr lang="en" sz="1300"/>
                        <a:t> + </a:t>
                      </a:r>
                      <a:r>
                        <a:rPr lang="en" sz="1300">
                          <a:highlight>
                            <a:srgbClr val="FFF2CC"/>
                          </a:highlight>
                        </a:rPr>
                        <a:t>last name </a:t>
                      </a:r>
                      <a:r>
                        <a:rPr lang="en" sz="1300"/>
                        <a:t>+ </a:t>
                      </a:r>
                      <a:r>
                        <a:rPr lang="en" sz="1300">
                          <a:solidFill>
                            <a:schemeClr val="dk1"/>
                          </a:solidFill>
                          <a:highlight>
                            <a:srgbClr val="D9EAD3"/>
                          </a:highlight>
                        </a:rPr>
                        <a:t>first name</a:t>
                      </a:r>
                      <a:r>
                        <a:rPr lang="en" sz="1300">
                          <a:solidFill>
                            <a:schemeClr val="dk1"/>
                          </a:solidFill>
                        </a:rPr>
                        <a:t> </a:t>
                      </a:r>
                      <a:r>
                        <a:rPr lang="en" sz="1300"/>
                        <a:t> +</a:t>
                      </a:r>
                      <a:r>
                        <a:rPr lang="en" sz="1300">
                          <a:solidFill>
                            <a:schemeClr val="dk1"/>
                          </a:solidFill>
                          <a:highlight>
                            <a:srgbClr val="CFE2F3"/>
                          </a:highlight>
                        </a:rPr>
                        <a:t>cell</a:t>
                      </a:r>
                      <a:endParaRPr sz="1300"/>
                    </a:p>
                  </a:txBody>
                  <a:tcPr marL="121900" marR="121900" marT="121900" marB="121900"/>
                </a:tc>
                <a:extLst>
                  <a:ext uri="{0D108BD9-81ED-4DB2-BD59-A6C34878D82A}">
                    <a16:rowId xmlns:a16="http://schemas.microsoft.com/office/drawing/2014/main" val="10007"/>
                  </a:ext>
                </a:extLst>
              </a:tr>
              <a:tr h="508000">
                <a:tc>
                  <a:txBody>
                    <a:bodyPr/>
                    <a:lstStyle/>
                    <a:p>
                      <a:pPr marL="0" lvl="0" indent="0" algn="l" rtl="0">
                        <a:spcBef>
                          <a:spcPts val="0"/>
                        </a:spcBef>
                        <a:spcAft>
                          <a:spcPts val="0"/>
                        </a:spcAft>
                        <a:buNone/>
                      </a:pPr>
                      <a:r>
                        <a:rPr lang="en" sz="1300"/>
                        <a:t>17</a:t>
                      </a:r>
                      <a:endParaRPr sz="1300"/>
                    </a:p>
                  </a:txBody>
                  <a:tcPr marL="121900" marR="121900" marT="121900" marB="121900"/>
                </a:tc>
                <a:tc>
                  <a:txBody>
                    <a:bodyPr/>
                    <a:lstStyle/>
                    <a:p>
                      <a:pPr marL="0" lvl="0" indent="0" algn="l" rtl="0">
                        <a:spcBef>
                          <a:spcPts val="0"/>
                        </a:spcBef>
                        <a:spcAft>
                          <a:spcPts val="0"/>
                        </a:spcAft>
                        <a:buNone/>
                      </a:pPr>
                      <a:r>
                        <a:rPr lang="en" sz="1300">
                          <a:solidFill>
                            <a:schemeClr val="dk1"/>
                          </a:solidFill>
                          <a:highlight>
                            <a:srgbClr val="00FF00"/>
                          </a:highlight>
                        </a:rPr>
                        <a:t>Year of birth </a:t>
                      </a:r>
                      <a:r>
                        <a:rPr lang="en" sz="1300"/>
                        <a:t> + </a:t>
                      </a:r>
                      <a:r>
                        <a:rPr lang="en" sz="1300">
                          <a:solidFill>
                            <a:schemeClr val="dk1"/>
                          </a:solidFill>
                          <a:highlight>
                            <a:srgbClr val="F4CCCC"/>
                          </a:highlight>
                        </a:rPr>
                        <a:t>Day of birth</a:t>
                      </a:r>
                      <a:r>
                        <a:rPr lang="en" sz="1300">
                          <a:solidFill>
                            <a:schemeClr val="dk1"/>
                          </a:solidFill>
                        </a:rPr>
                        <a:t> </a:t>
                      </a:r>
                      <a:r>
                        <a:rPr lang="en" sz="1300"/>
                        <a:t>+ </a:t>
                      </a:r>
                      <a:r>
                        <a:rPr lang="en" sz="1300">
                          <a:highlight>
                            <a:srgbClr val="FFF2CC"/>
                          </a:highlight>
                        </a:rPr>
                        <a:t>last name </a:t>
                      </a:r>
                      <a:r>
                        <a:rPr lang="en" sz="1300"/>
                        <a:t>+ f</a:t>
                      </a:r>
                      <a:r>
                        <a:rPr lang="en" sz="1300">
                          <a:solidFill>
                            <a:schemeClr val="dk1"/>
                          </a:solidFill>
                          <a:highlight>
                            <a:srgbClr val="D9EAD3"/>
                          </a:highlight>
                        </a:rPr>
                        <a:t>irst name</a:t>
                      </a:r>
                      <a:r>
                        <a:rPr lang="en" sz="1300">
                          <a:solidFill>
                            <a:schemeClr val="dk1"/>
                          </a:solidFill>
                        </a:rPr>
                        <a:t> </a:t>
                      </a:r>
                      <a:r>
                        <a:rPr lang="en" sz="1300"/>
                        <a:t>+ </a:t>
                      </a:r>
                      <a:r>
                        <a:rPr lang="en" sz="1300">
                          <a:solidFill>
                            <a:schemeClr val="dk1"/>
                          </a:solidFill>
                          <a:highlight>
                            <a:srgbClr val="CFE2F3"/>
                          </a:highlight>
                        </a:rPr>
                        <a:t>cell</a:t>
                      </a:r>
                      <a:endParaRPr sz="1300"/>
                    </a:p>
                  </a:txBody>
                  <a:tcPr marL="121900" marR="121900" marT="121900" marB="121900"/>
                </a:tc>
                <a:extLst>
                  <a:ext uri="{0D108BD9-81ED-4DB2-BD59-A6C34878D82A}">
                    <a16:rowId xmlns:a16="http://schemas.microsoft.com/office/drawing/2014/main" val="10008"/>
                  </a:ext>
                </a:extLst>
              </a:tr>
            </a:tbl>
          </a:graphicData>
        </a:graphic>
      </p:graphicFrame>
      <p:sp>
        <p:nvSpPr>
          <p:cNvPr id="790" name="Google Shape;790;p55"/>
          <p:cNvSpPr txBox="1"/>
          <p:nvPr/>
        </p:nvSpPr>
        <p:spPr>
          <a:xfrm>
            <a:off x="1405134" y="5930967"/>
            <a:ext cx="10525200" cy="661600"/>
          </a:xfrm>
          <a:prstGeom prst="rect">
            <a:avLst/>
          </a:prstGeom>
          <a:noFill/>
          <a:ln>
            <a:noFill/>
          </a:ln>
        </p:spPr>
        <p:txBody>
          <a:bodyPr spcFirstLastPara="1" wrap="square" lIns="121900" tIns="121900" rIns="121900" bIns="121900" anchor="t" anchorCtr="0">
            <a:noAutofit/>
          </a:bodyPr>
          <a:lstStyle/>
          <a:p>
            <a:r>
              <a:rPr lang="en" sz="1333" b="1" i="1" dirty="0">
                <a:solidFill>
                  <a:schemeClr val="dk1"/>
                </a:solidFill>
              </a:rPr>
              <a:t>Note:</a:t>
            </a:r>
            <a:r>
              <a:rPr lang="en" sz="1333" i="1" dirty="0">
                <a:solidFill>
                  <a:schemeClr val="dk1"/>
                </a:solidFill>
              </a:rPr>
              <a:t> If any token data fields are Null, the token is not generated. Token recommendations are preliminary pending validation using Nigerian real-world data.</a:t>
            </a:r>
            <a:endParaRPr sz="1333" i="1" dirty="0">
              <a:solidFill>
                <a:schemeClr val="dk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794"/>
        <p:cNvGrpSpPr/>
        <p:nvPr/>
      </p:nvGrpSpPr>
      <p:grpSpPr>
        <a:xfrm>
          <a:off x="0" y="0"/>
          <a:ext cx="0" cy="0"/>
          <a:chOff x="0" y="0"/>
          <a:chExt cx="0" cy="0"/>
        </a:xfrm>
      </p:grpSpPr>
      <p:sp useBgFill="1">
        <p:nvSpPr>
          <p:cNvPr id="801" name="Rectangle 800">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3" name="Right Triangle 802">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5" name="Rectangle 804">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5" name="Google Shape;795;p56"/>
          <p:cNvSpPr txBox="1">
            <a:spLocks noGrp="1"/>
          </p:cNvSpPr>
          <p:nvPr>
            <p:ph type="title" idx="4294967295"/>
          </p:nvPr>
        </p:nvSpPr>
        <p:spPr>
          <a:xfrm>
            <a:off x="1285240" y="1050595"/>
            <a:ext cx="8074815" cy="1618489"/>
          </a:xfrm>
          <a:prstGeom prst="rect">
            <a:avLst/>
          </a:prstGeom>
        </p:spPr>
        <p:txBody>
          <a:bodyPr spcFirstLastPara="1" vert="horz" lIns="91440" tIns="45720" rIns="91440" bIns="45720" rtlCol="0" anchor="ctr" anchorCtr="0">
            <a:normAutofit/>
          </a:bodyPr>
          <a:lstStyle/>
          <a:p>
            <a:r>
              <a:rPr lang="en-US" sz="6700" b="0" kern="1200" dirty="0">
                <a:solidFill>
                  <a:schemeClr val="tx1"/>
                </a:solidFill>
                <a:latin typeface="+mj-lt"/>
                <a:ea typeface="+mj-ea"/>
                <a:cs typeface="+mj-cs"/>
                <a:sym typeface="Arial"/>
              </a:rPr>
              <a:t>Highlights</a:t>
            </a:r>
            <a:endParaRPr lang="en-US" sz="6700" kern="1200" dirty="0">
              <a:solidFill>
                <a:schemeClr val="tx1"/>
              </a:solidFill>
              <a:latin typeface="+mj-lt"/>
              <a:ea typeface="+mj-ea"/>
              <a:cs typeface="+mj-cs"/>
              <a:sym typeface="Arial"/>
            </a:endParaRPr>
          </a:p>
        </p:txBody>
      </p:sp>
      <p:sp>
        <p:nvSpPr>
          <p:cNvPr id="796" name="Google Shape;796;p56"/>
          <p:cNvSpPr txBox="1">
            <a:spLocks noGrp="1"/>
          </p:cNvSpPr>
          <p:nvPr>
            <p:ph type="body" idx="4294967295"/>
          </p:nvPr>
        </p:nvSpPr>
        <p:spPr>
          <a:xfrm>
            <a:off x="1285240" y="2969469"/>
            <a:ext cx="8074815" cy="2800395"/>
          </a:xfrm>
          <a:prstGeom prst="rect">
            <a:avLst/>
          </a:prstGeom>
        </p:spPr>
        <p:txBody>
          <a:bodyPr spcFirstLastPara="1" vert="horz" lIns="91440" tIns="45720" rIns="91440" bIns="45720" rtlCol="0" anchor="t" anchorCtr="0">
            <a:normAutofit/>
          </a:bodyPr>
          <a:lstStyle/>
          <a:p>
            <a:pPr>
              <a:buSzPct val="100000"/>
            </a:pPr>
            <a:r>
              <a:rPr lang="en-US" sz="2000"/>
              <a:t>Exchanged deep technical knowledge on the Nigerian process for the EMR data capture, biometrics matching and the NDR</a:t>
            </a:r>
          </a:p>
          <a:p>
            <a:pPr>
              <a:spcBef>
                <a:spcPts val="0"/>
              </a:spcBef>
              <a:buSzPct val="100000"/>
            </a:pPr>
            <a:r>
              <a:rPr lang="en-US" sz="2000"/>
              <a:t>Exchanged deep technical knowledge on matching practices </a:t>
            </a:r>
          </a:p>
          <a:p>
            <a:pPr>
              <a:spcBef>
                <a:spcPts val="0"/>
              </a:spcBef>
              <a:buSzPct val="100000"/>
            </a:pPr>
            <a:r>
              <a:rPr lang="en-US" sz="2000"/>
              <a:t>Developed the physical process and plan for incorporating NIN and Demographics into the HIV patient matching process</a:t>
            </a:r>
          </a:p>
          <a:p>
            <a:pPr>
              <a:spcBef>
                <a:spcPts val="0"/>
              </a:spcBef>
              <a:buSzPct val="100000"/>
            </a:pPr>
            <a:r>
              <a:rPr lang="en-US" sz="2000"/>
              <a:t>Performed linkage evaluation using sample data </a:t>
            </a:r>
          </a:p>
          <a:p>
            <a:pPr>
              <a:spcBef>
                <a:spcPts val="0"/>
              </a:spcBef>
              <a:buSzPct val="100000"/>
            </a:pPr>
            <a:r>
              <a:rPr lang="en-US" sz="2000"/>
              <a:t>Created a strategy for protecting the data and ensuring alignment with privacy and security policies and best practices </a:t>
            </a:r>
          </a:p>
          <a:p>
            <a:pPr>
              <a:spcBef>
                <a:spcPts val="0"/>
              </a:spcBef>
              <a:buSzPct val="100000"/>
            </a:pPr>
            <a:r>
              <a:rPr lang="en-US" sz="2000"/>
              <a:t>Outlined a strategy for continuous evaluation</a:t>
            </a:r>
          </a:p>
          <a:p>
            <a:endParaRPr lang="en-US"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57"/>
          <p:cNvSpPr txBox="1">
            <a:spLocks noGrp="1"/>
          </p:cNvSpPr>
          <p:nvPr>
            <p:ph type="title" idx="4294967295"/>
          </p:nvPr>
        </p:nvSpPr>
        <p:spPr>
          <a:xfrm>
            <a:off x="304800" y="0"/>
            <a:ext cx="10363200" cy="1325563"/>
          </a:xfrm>
          <a:prstGeom prst="rect">
            <a:avLst/>
          </a:prstGeom>
        </p:spPr>
        <p:txBody>
          <a:bodyPr spcFirstLastPara="1" wrap="square" lIns="121900" tIns="60933" rIns="121900" bIns="60933" anchor="ctr" anchorCtr="0">
            <a:normAutofit/>
          </a:bodyPr>
          <a:lstStyle/>
          <a:p>
            <a:r>
              <a:rPr lang="en" sz="4400" b="0" dirty="0">
                <a:latin typeface="Arial"/>
                <a:ea typeface="Arial"/>
                <a:cs typeface="Arial"/>
                <a:sym typeface="Arial"/>
              </a:rPr>
              <a:t>Summary of Recommendations</a:t>
            </a:r>
            <a:endParaRPr dirty="0">
              <a:latin typeface="Arial"/>
              <a:ea typeface="Arial"/>
              <a:cs typeface="Arial"/>
              <a:sym typeface="Arial"/>
            </a:endParaRPr>
          </a:p>
        </p:txBody>
      </p:sp>
      <p:sp>
        <p:nvSpPr>
          <p:cNvPr id="802" name="Google Shape;802;p57"/>
          <p:cNvSpPr txBox="1">
            <a:spLocks noGrp="1"/>
          </p:cNvSpPr>
          <p:nvPr>
            <p:ph type="body" idx="4294967295"/>
          </p:nvPr>
        </p:nvSpPr>
        <p:spPr>
          <a:xfrm>
            <a:off x="304800" y="1231220"/>
            <a:ext cx="10210800" cy="4777694"/>
          </a:xfrm>
          <a:prstGeom prst="rect">
            <a:avLst/>
          </a:prstGeom>
        </p:spPr>
        <p:txBody>
          <a:bodyPr spcFirstLastPara="1" wrap="square" lIns="121900" tIns="60933" rIns="121900" bIns="60933" anchor="t" anchorCtr="0">
            <a:noAutofit/>
          </a:bodyPr>
          <a:lstStyle/>
          <a:p>
            <a:pPr indent="-406390">
              <a:lnSpc>
                <a:spcPct val="120000"/>
              </a:lnSpc>
              <a:spcBef>
                <a:spcPts val="0"/>
              </a:spcBef>
              <a:buSzPts val="1200"/>
              <a:buAutoNum type="arabicPeriod"/>
            </a:pPr>
            <a:r>
              <a:rPr lang="en" sz="1600" dirty="0">
                <a:solidFill>
                  <a:srgbClr val="003B55"/>
                </a:solidFill>
              </a:rPr>
              <a:t> Understand quality of attributes that can be used for record linkage </a:t>
            </a:r>
            <a:endParaRPr sz="1600" dirty="0">
              <a:solidFill>
                <a:srgbClr val="003B55"/>
              </a:solidFill>
            </a:endParaRPr>
          </a:p>
          <a:p>
            <a:pPr lvl="1" indent="-406390">
              <a:lnSpc>
                <a:spcPct val="120000"/>
              </a:lnSpc>
              <a:spcBef>
                <a:spcPts val="0"/>
              </a:spcBef>
              <a:buClr>
                <a:srgbClr val="003B55"/>
              </a:buClr>
              <a:buSzPts val="1200"/>
              <a:buAutoNum type="alphaLcPeriod"/>
            </a:pPr>
            <a:r>
              <a:rPr lang="en" sz="1600" dirty="0">
                <a:solidFill>
                  <a:srgbClr val="003B55"/>
                </a:solidFill>
              </a:rPr>
              <a:t>Completeness </a:t>
            </a:r>
            <a:endParaRPr sz="1600" dirty="0">
              <a:solidFill>
                <a:srgbClr val="003B55"/>
              </a:solidFill>
            </a:endParaRPr>
          </a:p>
          <a:p>
            <a:pPr lvl="1" indent="-406390">
              <a:lnSpc>
                <a:spcPct val="120000"/>
              </a:lnSpc>
              <a:spcBef>
                <a:spcPts val="0"/>
              </a:spcBef>
              <a:buClr>
                <a:srgbClr val="003B55"/>
              </a:buClr>
              <a:buSzPts val="1200"/>
              <a:buAutoNum type="alphaLcPeriod"/>
            </a:pPr>
            <a:r>
              <a:rPr lang="en" sz="1600" dirty="0">
                <a:solidFill>
                  <a:srgbClr val="003B55"/>
                </a:solidFill>
              </a:rPr>
              <a:t>Quality </a:t>
            </a:r>
            <a:endParaRPr sz="1600" dirty="0">
              <a:solidFill>
                <a:srgbClr val="003B55"/>
              </a:solidFill>
            </a:endParaRPr>
          </a:p>
          <a:p>
            <a:pPr indent="-406390">
              <a:lnSpc>
                <a:spcPct val="120000"/>
              </a:lnSpc>
              <a:spcBef>
                <a:spcPts val="0"/>
              </a:spcBef>
              <a:buClr>
                <a:srgbClr val="003B55"/>
              </a:buClr>
              <a:buSzPts val="1200"/>
              <a:buAutoNum type="arabicPeriod" startAt="2"/>
            </a:pPr>
            <a:r>
              <a:rPr lang="en" sz="1600" dirty="0">
                <a:solidFill>
                  <a:srgbClr val="003B55"/>
                </a:solidFill>
              </a:rPr>
              <a:t>Use Privacy-Preserving Techniques to Augment Patient Matching with Additional Match Fields</a:t>
            </a:r>
            <a:endParaRPr sz="1600" dirty="0">
              <a:solidFill>
                <a:srgbClr val="003B55"/>
              </a:solidFill>
            </a:endParaRPr>
          </a:p>
          <a:p>
            <a:pPr marL="1219170" indent="-406390">
              <a:lnSpc>
                <a:spcPct val="120000"/>
              </a:lnSpc>
              <a:spcBef>
                <a:spcPts val="0"/>
              </a:spcBef>
              <a:buSzPts val="1200"/>
            </a:pPr>
            <a:r>
              <a:rPr lang="en" sz="1600" dirty="0"/>
              <a:t>Use Data Protection and Encryption to incorporate demographic match data</a:t>
            </a:r>
            <a:endParaRPr sz="1600" dirty="0"/>
          </a:p>
          <a:p>
            <a:pPr marL="1219170" indent="-406390">
              <a:lnSpc>
                <a:spcPct val="120000"/>
              </a:lnSpc>
              <a:spcBef>
                <a:spcPts val="0"/>
              </a:spcBef>
              <a:buSzPts val="1200"/>
            </a:pPr>
            <a:r>
              <a:rPr lang="en" sz="1600" dirty="0"/>
              <a:t>Use Privacy-Preserving Techniques</a:t>
            </a:r>
            <a:endParaRPr sz="1600" dirty="0"/>
          </a:p>
          <a:p>
            <a:pPr indent="-406390">
              <a:lnSpc>
                <a:spcPct val="120000"/>
              </a:lnSpc>
              <a:spcBef>
                <a:spcPts val="0"/>
              </a:spcBef>
              <a:buSzPts val="1200"/>
              <a:buAutoNum type="arabicPeriod" startAt="2"/>
            </a:pPr>
            <a:r>
              <a:rPr lang="en" sz="1600" dirty="0">
                <a:solidFill>
                  <a:srgbClr val="003B55"/>
                </a:solidFill>
              </a:rPr>
              <a:t>Establish Data Quality, Validation, Standardization, and Monitoring for Patient Matching</a:t>
            </a:r>
            <a:endParaRPr sz="1600" dirty="0"/>
          </a:p>
          <a:p>
            <a:pPr marL="1219170" indent="-406390">
              <a:lnSpc>
                <a:spcPct val="120000"/>
              </a:lnSpc>
              <a:spcBef>
                <a:spcPts val="0"/>
              </a:spcBef>
              <a:buSzPts val="1200"/>
            </a:pPr>
            <a:r>
              <a:rPr lang="en" sz="1600" dirty="0"/>
              <a:t>Use manual review to establish a gold standard of the “truth” for actual matches</a:t>
            </a:r>
            <a:endParaRPr sz="1600" dirty="0"/>
          </a:p>
          <a:p>
            <a:pPr marL="1219170" indent="-406390">
              <a:lnSpc>
                <a:spcPct val="120000"/>
              </a:lnSpc>
              <a:spcBef>
                <a:spcPts val="0"/>
              </a:spcBef>
              <a:buSzPts val="1200"/>
            </a:pPr>
            <a:r>
              <a:rPr lang="en" sz="1600" dirty="0"/>
              <a:t>Establish routine monitoring practices</a:t>
            </a:r>
            <a:endParaRPr sz="1600" dirty="0"/>
          </a:p>
          <a:p>
            <a:pPr marL="1219170" indent="-406390">
              <a:lnSpc>
                <a:spcPct val="120000"/>
              </a:lnSpc>
              <a:spcBef>
                <a:spcPts val="0"/>
              </a:spcBef>
              <a:buSzPts val="1200"/>
            </a:pPr>
            <a:r>
              <a:rPr lang="en" sz="1600" dirty="0"/>
              <a:t>Implement processes for standardization of data inputs and data collection practices</a:t>
            </a:r>
            <a:endParaRPr sz="1600" dirty="0"/>
          </a:p>
          <a:p>
            <a:pPr indent="-406390">
              <a:lnSpc>
                <a:spcPct val="120000"/>
              </a:lnSpc>
              <a:spcBef>
                <a:spcPts val="0"/>
              </a:spcBef>
              <a:buSzPts val="1200"/>
              <a:buAutoNum type="arabicPeriod" startAt="2"/>
            </a:pPr>
            <a:r>
              <a:rPr lang="en" sz="1600" dirty="0">
                <a:solidFill>
                  <a:srgbClr val="003B55"/>
                </a:solidFill>
              </a:rPr>
              <a:t>Long-Term Adaptation and Sustainability in Patient Matching Systems</a:t>
            </a:r>
            <a:endParaRPr sz="1600" dirty="0"/>
          </a:p>
          <a:p>
            <a:pPr marL="1219170" indent="-406390">
              <a:lnSpc>
                <a:spcPct val="120000"/>
              </a:lnSpc>
              <a:spcBef>
                <a:spcPts val="0"/>
              </a:spcBef>
              <a:buSzPts val="1200"/>
            </a:pPr>
            <a:r>
              <a:rPr lang="en" sz="1600" dirty="0"/>
              <a:t>Adapt to Evolving Needs as use cases and data changes</a:t>
            </a:r>
            <a:endParaRPr sz="1600" dirty="0"/>
          </a:p>
          <a:p>
            <a:pPr marL="1219170" indent="-406390">
              <a:lnSpc>
                <a:spcPct val="120000"/>
              </a:lnSpc>
              <a:spcBef>
                <a:spcPts val="0"/>
              </a:spcBef>
              <a:buSzPts val="1200"/>
            </a:pPr>
            <a:r>
              <a:rPr lang="en" sz="1600" dirty="0"/>
              <a:t>Perform Ongoing Review and Make Adjustments</a:t>
            </a:r>
            <a:endParaRPr sz="1600" dirty="0"/>
          </a:p>
          <a:p>
            <a:pPr indent="-406390">
              <a:lnSpc>
                <a:spcPct val="120000"/>
              </a:lnSpc>
              <a:spcBef>
                <a:spcPts val="0"/>
              </a:spcBef>
              <a:buSzPts val="1200"/>
              <a:buAutoNum type="arabicPeriod" startAt="2"/>
            </a:pPr>
            <a:r>
              <a:rPr lang="en" sz="1600" dirty="0">
                <a:solidFill>
                  <a:srgbClr val="003B55"/>
                </a:solidFill>
              </a:rPr>
              <a:t>Ensuring Data Integrity, Security, and Fraud Detection in Patient Matching Systems</a:t>
            </a:r>
            <a:endParaRPr sz="1600" dirty="0"/>
          </a:p>
          <a:p>
            <a:pPr marL="1219170" indent="-406390">
              <a:lnSpc>
                <a:spcPct val="120000"/>
              </a:lnSpc>
              <a:spcBef>
                <a:spcPts val="0"/>
              </a:spcBef>
              <a:buSzPts val="1200"/>
            </a:pPr>
            <a:r>
              <a:rPr lang="en" sz="1600" dirty="0"/>
              <a:t>Handle data integrity issues</a:t>
            </a:r>
            <a:endParaRPr sz="1600" dirty="0"/>
          </a:p>
          <a:p>
            <a:pPr marL="1219170" indent="-406390">
              <a:lnSpc>
                <a:spcPct val="120000"/>
              </a:lnSpc>
              <a:spcBef>
                <a:spcPts val="0"/>
              </a:spcBef>
              <a:buSzPts val="1200"/>
            </a:pPr>
            <a:r>
              <a:rPr lang="en" sz="1600" dirty="0"/>
              <a:t>Protect sensitive Data</a:t>
            </a:r>
            <a:endParaRPr sz="1600" dirty="0"/>
          </a:p>
          <a:p>
            <a:pPr marL="0" indent="0">
              <a:lnSpc>
                <a:spcPct val="120000"/>
              </a:lnSpc>
              <a:spcBef>
                <a:spcPts val="800"/>
              </a:spcBef>
              <a:buNone/>
            </a:pPr>
            <a:endParaRPr sz="1333" dirty="0"/>
          </a:p>
          <a:p>
            <a:pPr marL="0" indent="0">
              <a:lnSpc>
                <a:spcPct val="120000"/>
              </a:lnSpc>
              <a:spcBef>
                <a:spcPts val="800"/>
              </a:spcBef>
              <a:spcAft>
                <a:spcPts val="800"/>
              </a:spcAft>
              <a:buSzPts val="1100"/>
              <a:buNone/>
            </a:pPr>
            <a:endParaRPr sz="1467"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361;p47">
            <a:extLst>
              <a:ext uri="{FF2B5EF4-FFF2-40B4-BE49-F238E27FC236}">
                <a16:creationId xmlns:a16="http://schemas.microsoft.com/office/drawing/2014/main" id="{2B8C73EE-E6B1-9D4D-8CE7-A2793689FF73}"/>
              </a:ext>
            </a:extLst>
          </p:cNvPr>
          <p:cNvSpPr txBox="1">
            <a:spLocks/>
          </p:cNvSpPr>
          <p:nvPr/>
        </p:nvSpPr>
        <p:spPr>
          <a:xfrm>
            <a:off x="135324" y="2741124"/>
            <a:ext cx="4968254" cy="923644"/>
          </a:xfrm>
          <a:prstGeom prst="rect">
            <a:avLst/>
          </a:prstGeom>
        </p:spPr>
        <p:txBody>
          <a:bodyPr spcFirstLastPara="1" wrap="square" lIns="91425" tIns="91425" rIns="91425" bIns="91425"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00000"/>
                </a:solidFill>
                <a:effectLst/>
                <a:uLnTx/>
                <a:uFillTx/>
                <a:latin typeface="Tw Cen MT" panose="020B0602020104020603" pitchFamily="34" charset="77"/>
                <a:ea typeface="+mj-ea"/>
                <a:cs typeface="+mj-cs"/>
              </a:rPr>
              <a:t>THANK YOU</a:t>
            </a:r>
          </a:p>
        </p:txBody>
      </p:sp>
      <p:cxnSp>
        <p:nvCxnSpPr>
          <p:cNvPr id="4" name="Straight Connector 3">
            <a:extLst>
              <a:ext uri="{FF2B5EF4-FFF2-40B4-BE49-F238E27FC236}">
                <a16:creationId xmlns:a16="http://schemas.microsoft.com/office/drawing/2014/main" id="{D777DDD2-21CA-6247-B43B-166B8109F7D7}"/>
              </a:ext>
            </a:extLst>
          </p:cNvPr>
          <p:cNvCxnSpPr>
            <a:cxnSpLocks/>
          </p:cNvCxnSpPr>
          <p:nvPr/>
        </p:nvCxnSpPr>
        <p:spPr>
          <a:xfrm>
            <a:off x="1314746" y="3612694"/>
            <a:ext cx="4709558" cy="390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64FBAB41-3D92-984F-A802-054781F1A679}"/>
              </a:ext>
            </a:extLst>
          </p:cNvPr>
          <p:cNvGrpSpPr/>
          <p:nvPr/>
        </p:nvGrpSpPr>
        <p:grpSpPr>
          <a:xfrm>
            <a:off x="1343656" y="2505519"/>
            <a:ext cx="1316991" cy="328605"/>
            <a:chOff x="4048934" y="2315980"/>
            <a:chExt cx="1774745" cy="451442"/>
          </a:xfrm>
        </p:grpSpPr>
        <p:sp>
          <p:nvSpPr>
            <p:cNvPr id="6" name="Google Shape;2624;p70">
              <a:extLst>
                <a:ext uri="{FF2B5EF4-FFF2-40B4-BE49-F238E27FC236}">
                  <a16:creationId xmlns:a16="http://schemas.microsoft.com/office/drawing/2014/main" id="{5E46C7C9-B294-AA46-833D-901AD0485A7E}"/>
                </a:ext>
              </a:extLst>
            </p:cNvPr>
            <p:cNvSpPr/>
            <p:nvPr/>
          </p:nvSpPr>
          <p:spPr>
            <a:xfrm>
              <a:off x="4048934" y="2315980"/>
              <a:ext cx="430932" cy="409496"/>
            </a:xfrm>
            <a:custGeom>
              <a:avLst/>
              <a:gdLst/>
              <a:ahLst/>
              <a:cxnLst/>
              <a:rect l="l" t="t" r="r" b="b"/>
              <a:pathLst>
                <a:path w="10860" h="10872" extrusionOk="0">
                  <a:moveTo>
                    <a:pt x="5430" y="1"/>
                  </a:moveTo>
                  <a:cubicBezTo>
                    <a:pt x="3990" y="1"/>
                    <a:pt x="2608" y="560"/>
                    <a:pt x="1596" y="1584"/>
                  </a:cubicBezTo>
                  <a:cubicBezTo>
                    <a:pt x="561" y="2620"/>
                    <a:pt x="1" y="3989"/>
                    <a:pt x="1" y="5430"/>
                  </a:cubicBezTo>
                  <a:cubicBezTo>
                    <a:pt x="1" y="6561"/>
                    <a:pt x="346" y="7645"/>
                    <a:pt x="1001" y="8573"/>
                  </a:cubicBezTo>
                  <a:cubicBezTo>
                    <a:pt x="1632" y="9466"/>
                    <a:pt x="2513" y="10145"/>
                    <a:pt x="3537" y="10538"/>
                  </a:cubicBezTo>
                  <a:cubicBezTo>
                    <a:pt x="3559" y="10544"/>
                    <a:pt x="3579" y="10547"/>
                    <a:pt x="3599" y="10547"/>
                  </a:cubicBezTo>
                  <a:cubicBezTo>
                    <a:pt x="3656" y="10547"/>
                    <a:pt x="3704" y="10522"/>
                    <a:pt x="3740" y="10478"/>
                  </a:cubicBezTo>
                  <a:cubicBezTo>
                    <a:pt x="3763" y="10443"/>
                    <a:pt x="3763" y="10395"/>
                    <a:pt x="3763" y="10371"/>
                  </a:cubicBezTo>
                  <a:lnTo>
                    <a:pt x="3763" y="7275"/>
                  </a:lnTo>
                  <a:cubicBezTo>
                    <a:pt x="3763" y="7180"/>
                    <a:pt x="3692" y="7097"/>
                    <a:pt x="3585" y="7097"/>
                  </a:cubicBezTo>
                  <a:lnTo>
                    <a:pt x="2156" y="7097"/>
                  </a:lnTo>
                  <a:lnTo>
                    <a:pt x="2156" y="5835"/>
                  </a:lnTo>
                  <a:lnTo>
                    <a:pt x="3585" y="5835"/>
                  </a:lnTo>
                  <a:cubicBezTo>
                    <a:pt x="3680" y="5835"/>
                    <a:pt x="3763" y="5751"/>
                    <a:pt x="3763" y="5656"/>
                  </a:cubicBezTo>
                  <a:lnTo>
                    <a:pt x="3763" y="5430"/>
                  </a:lnTo>
                  <a:cubicBezTo>
                    <a:pt x="3763" y="3942"/>
                    <a:pt x="5180" y="2632"/>
                    <a:pt x="6799" y="2632"/>
                  </a:cubicBezTo>
                  <a:lnTo>
                    <a:pt x="7550" y="2632"/>
                  </a:lnTo>
                  <a:lnTo>
                    <a:pt x="7550" y="3894"/>
                  </a:lnTo>
                  <a:lnTo>
                    <a:pt x="6799" y="3894"/>
                  </a:lnTo>
                  <a:cubicBezTo>
                    <a:pt x="6311" y="3894"/>
                    <a:pt x="5883" y="4025"/>
                    <a:pt x="5561" y="4287"/>
                  </a:cubicBezTo>
                  <a:cubicBezTo>
                    <a:pt x="5228" y="4561"/>
                    <a:pt x="5025" y="4966"/>
                    <a:pt x="5025" y="5430"/>
                  </a:cubicBezTo>
                  <a:lnTo>
                    <a:pt x="5025" y="5656"/>
                  </a:lnTo>
                  <a:cubicBezTo>
                    <a:pt x="5025" y="5740"/>
                    <a:pt x="5109" y="5835"/>
                    <a:pt x="5204" y="5835"/>
                  </a:cubicBezTo>
                  <a:lnTo>
                    <a:pt x="5883" y="5835"/>
                  </a:lnTo>
                  <a:cubicBezTo>
                    <a:pt x="5966" y="5835"/>
                    <a:pt x="6061" y="5751"/>
                    <a:pt x="6061" y="5656"/>
                  </a:cubicBezTo>
                  <a:cubicBezTo>
                    <a:pt x="6061" y="5561"/>
                    <a:pt x="5978" y="5478"/>
                    <a:pt x="5883" y="5478"/>
                  </a:cubicBezTo>
                  <a:lnTo>
                    <a:pt x="5371" y="5478"/>
                  </a:lnTo>
                  <a:lnTo>
                    <a:pt x="5371" y="5418"/>
                  </a:lnTo>
                  <a:cubicBezTo>
                    <a:pt x="5371" y="4525"/>
                    <a:pt x="6145" y="4204"/>
                    <a:pt x="6799" y="4204"/>
                  </a:cubicBezTo>
                  <a:lnTo>
                    <a:pt x="7704" y="4204"/>
                  </a:lnTo>
                  <a:cubicBezTo>
                    <a:pt x="7800" y="4204"/>
                    <a:pt x="7883" y="4132"/>
                    <a:pt x="7883" y="4025"/>
                  </a:cubicBezTo>
                  <a:lnTo>
                    <a:pt x="7883" y="2418"/>
                  </a:lnTo>
                  <a:cubicBezTo>
                    <a:pt x="7883" y="2334"/>
                    <a:pt x="7811" y="2239"/>
                    <a:pt x="7704" y="2239"/>
                  </a:cubicBezTo>
                  <a:lnTo>
                    <a:pt x="6799" y="2239"/>
                  </a:lnTo>
                  <a:cubicBezTo>
                    <a:pt x="5966" y="2239"/>
                    <a:pt x="5121" y="2572"/>
                    <a:pt x="4466" y="3156"/>
                  </a:cubicBezTo>
                  <a:cubicBezTo>
                    <a:pt x="3799" y="3763"/>
                    <a:pt x="3418" y="4549"/>
                    <a:pt x="3418" y="5382"/>
                  </a:cubicBezTo>
                  <a:lnTo>
                    <a:pt x="3418" y="5442"/>
                  </a:lnTo>
                  <a:lnTo>
                    <a:pt x="1989" y="5442"/>
                  </a:lnTo>
                  <a:cubicBezTo>
                    <a:pt x="1906" y="5442"/>
                    <a:pt x="1811" y="5513"/>
                    <a:pt x="1811" y="5620"/>
                  </a:cubicBezTo>
                  <a:lnTo>
                    <a:pt x="1811" y="7228"/>
                  </a:lnTo>
                  <a:cubicBezTo>
                    <a:pt x="1811" y="7323"/>
                    <a:pt x="1894" y="7406"/>
                    <a:pt x="1989" y="7406"/>
                  </a:cubicBezTo>
                  <a:lnTo>
                    <a:pt x="3418" y="7406"/>
                  </a:lnTo>
                  <a:lnTo>
                    <a:pt x="3418" y="10085"/>
                  </a:lnTo>
                  <a:cubicBezTo>
                    <a:pt x="1561" y="9300"/>
                    <a:pt x="346" y="7442"/>
                    <a:pt x="346" y="5418"/>
                  </a:cubicBezTo>
                  <a:cubicBezTo>
                    <a:pt x="346" y="2596"/>
                    <a:pt x="2620" y="322"/>
                    <a:pt x="5430" y="322"/>
                  </a:cubicBezTo>
                  <a:cubicBezTo>
                    <a:pt x="8228" y="322"/>
                    <a:pt x="10526" y="2620"/>
                    <a:pt x="10526" y="5418"/>
                  </a:cubicBezTo>
                  <a:cubicBezTo>
                    <a:pt x="10526" y="8228"/>
                    <a:pt x="8240" y="10502"/>
                    <a:pt x="5430" y="10502"/>
                  </a:cubicBezTo>
                  <a:lnTo>
                    <a:pt x="5371" y="10502"/>
                  </a:lnTo>
                  <a:lnTo>
                    <a:pt x="5371" y="7418"/>
                  </a:lnTo>
                  <a:lnTo>
                    <a:pt x="7728" y="7418"/>
                  </a:lnTo>
                  <a:cubicBezTo>
                    <a:pt x="7811" y="7418"/>
                    <a:pt x="7907" y="7347"/>
                    <a:pt x="7907" y="7240"/>
                  </a:cubicBezTo>
                  <a:lnTo>
                    <a:pt x="7907" y="5656"/>
                  </a:lnTo>
                  <a:cubicBezTo>
                    <a:pt x="7907" y="5561"/>
                    <a:pt x="7823" y="5478"/>
                    <a:pt x="7728" y="5478"/>
                  </a:cubicBezTo>
                  <a:lnTo>
                    <a:pt x="6728" y="5478"/>
                  </a:lnTo>
                  <a:cubicBezTo>
                    <a:pt x="6633" y="5478"/>
                    <a:pt x="6549" y="5549"/>
                    <a:pt x="6549" y="5656"/>
                  </a:cubicBezTo>
                  <a:cubicBezTo>
                    <a:pt x="6549" y="5740"/>
                    <a:pt x="6621" y="5835"/>
                    <a:pt x="6728" y="5835"/>
                  </a:cubicBezTo>
                  <a:lnTo>
                    <a:pt x="7561" y="5835"/>
                  </a:lnTo>
                  <a:lnTo>
                    <a:pt x="7561" y="7097"/>
                  </a:lnTo>
                  <a:lnTo>
                    <a:pt x="5204" y="7097"/>
                  </a:lnTo>
                  <a:cubicBezTo>
                    <a:pt x="5121" y="7097"/>
                    <a:pt x="5025" y="7168"/>
                    <a:pt x="5025" y="7275"/>
                  </a:cubicBezTo>
                  <a:lnTo>
                    <a:pt x="5025" y="10693"/>
                  </a:lnTo>
                  <a:cubicBezTo>
                    <a:pt x="5025" y="10788"/>
                    <a:pt x="5109" y="10859"/>
                    <a:pt x="5192" y="10871"/>
                  </a:cubicBezTo>
                  <a:lnTo>
                    <a:pt x="5430" y="10871"/>
                  </a:lnTo>
                  <a:cubicBezTo>
                    <a:pt x="6871" y="10871"/>
                    <a:pt x="8240" y="10312"/>
                    <a:pt x="9276" y="9288"/>
                  </a:cubicBezTo>
                  <a:cubicBezTo>
                    <a:pt x="10300" y="8252"/>
                    <a:pt x="10859" y="6883"/>
                    <a:pt x="10859" y="5442"/>
                  </a:cubicBezTo>
                  <a:cubicBezTo>
                    <a:pt x="10859" y="3989"/>
                    <a:pt x="10300" y="2620"/>
                    <a:pt x="9276" y="1584"/>
                  </a:cubicBezTo>
                  <a:cubicBezTo>
                    <a:pt x="8240" y="560"/>
                    <a:pt x="6871" y="1"/>
                    <a:pt x="5430" y="1"/>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grpSp>
          <p:nvGrpSpPr>
            <p:cNvPr id="7" name="Google Shape;2625;p70">
              <a:extLst>
                <a:ext uri="{FF2B5EF4-FFF2-40B4-BE49-F238E27FC236}">
                  <a16:creationId xmlns:a16="http://schemas.microsoft.com/office/drawing/2014/main" id="{440F46DE-C6B7-494A-A5C8-791236572382}"/>
                </a:ext>
              </a:extLst>
            </p:cNvPr>
            <p:cNvGrpSpPr/>
            <p:nvPr/>
          </p:nvGrpSpPr>
          <p:grpSpPr>
            <a:xfrm>
              <a:off x="4693999" y="2328826"/>
              <a:ext cx="430931" cy="409496"/>
              <a:chOff x="3303268" y="3817349"/>
              <a:chExt cx="346056" cy="345674"/>
            </a:xfrm>
          </p:grpSpPr>
          <p:sp>
            <p:nvSpPr>
              <p:cNvPr id="11" name="Google Shape;2626;p70">
                <a:extLst>
                  <a:ext uri="{FF2B5EF4-FFF2-40B4-BE49-F238E27FC236}">
                    <a16:creationId xmlns:a16="http://schemas.microsoft.com/office/drawing/2014/main" id="{651EE400-36AA-D040-AE73-FCE789C6FFAC}"/>
                  </a:ext>
                </a:extLst>
              </p:cNvPr>
              <p:cNvSpPr/>
              <p:nvPr/>
            </p:nvSpPr>
            <p:spPr>
              <a:xfrm>
                <a:off x="3303268" y="3817349"/>
                <a:ext cx="346056" cy="345674"/>
              </a:xfrm>
              <a:custGeom>
                <a:avLst/>
                <a:gdLst/>
                <a:ahLst/>
                <a:cxnLst/>
                <a:rect l="l" t="t" r="r" b="b"/>
                <a:pathLst>
                  <a:path w="10872" h="10860" extrusionOk="0">
                    <a:moveTo>
                      <a:pt x="5418" y="334"/>
                    </a:moveTo>
                    <a:cubicBezTo>
                      <a:pt x="8228" y="334"/>
                      <a:pt x="10514" y="2608"/>
                      <a:pt x="10514" y="5430"/>
                    </a:cubicBezTo>
                    <a:cubicBezTo>
                      <a:pt x="10514" y="8240"/>
                      <a:pt x="8228" y="10514"/>
                      <a:pt x="5418" y="10514"/>
                    </a:cubicBezTo>
                    <a:cubicBezTo>
                      <a:pt x="2608" y="10514"/>
                      <a:pt x="334" y="8240"/>
                      <a:pt x="334" y="5430"/>
                    </a:cubicBezTo>
                    <a:cubicBezTo>
                      <a:pt x="334" y="2608"/>
                      <a:pt x="2608" y="334"/>
                      <a:pt x="5418"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3" y="10859"/>
                      <a:pt x="8252" y="10300"/>
                      <a:pt x="9276" y="9264"/>
                    </a:cubicBezTo>
                    <a:cubicBezTo>
                      <a:pt x="10300" y="8240"/>
                      <a:pt x="10871" y="6871"/>
                      <a:pt x="10871" y="5430"/>
                    </a:cubicBezTo>
                    <a:cubicBezTo>
                      <a:pt x="10871" y="3989"/>
                      <a:pt x="10300" y="2620"/>
                      <a:pt x="9276" y="1584"/>
                    </a:cubicBezTo>
                    <a:cubicBezTo>
                      <a:pt x="8252" y="560"/>
                      <a:pt x="6883" y="1"/>
                      <a:pt x="5430" y="1"/>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sp>
            <p:nvSpPr>
              <p:cNvPr id="12" name="Google Shape;2627;p70">
                <a:extLst>
                  <a:ext uri="{FF2B5EF4-FFF2-40B4-BE49-F238E27FC236}">
                    <a16:creationId xmlns:a16="http://schemas.microsoft.com/office/drawing/2014/main" id="{A0AF2B31-A9FF-9242-A36A-458E5AB8EF04}"/>
                  </a:ext>
                </a:extLst>
              </p:cNvPr>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sp>
            <p:nvSpPr>
              <p:cNvPr id="13" name="Google Shape;2628;p70">
                <a:extLst>
                  <a:ext uri="{FF2B5EF4-FFF2-40B4-BE49-F238E27FC236}">
                    <a16:creationId xmlns:a16="http://schemas.microsoft.com/office/drawing/2014/main" id="{7987E4BC-480A-1A4D-A33E-1AFA80AFD246}"/>
                  </a:ext>
                </a:extLst>
              </p:cNvPr>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sp>
            <p:nvSpPr>
              <p:cNvPr id="14" name="Google Shape;2629;p70">
                <a:extLst>
                  <a:ext uri="{FF2B5EF4-FFF2-40B4-BE49-F238E27FC236}">
                    <a16:creationId xmlns:a16="http://schemas.microsoft.com/office/drawing/2014/main" id="{2677A374-F099-0443-ADFB-26CB29390C66}"/>
                  </a:ext>
                </a:extLst>
              </p:cNvPr>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grpSp>
        <p:grpSp>
          <p:nvGrpSpPr>
            <p:cNvPr id="8" name="Google Shape;2630;p70">
              <a:extLst>
                <a:ext uri="{FF2B5EF4-FFF2-40B4-BE49-F238E27FC236}">
                  <a16:creationId xmlns:a16="http://schemas.microsoft.com/office/drawing/2014/main" id="{0439F954-8AEE-1D45-BA55-15BCDDDD6F81}"/>
                </a:ext>
              </a:extLst>
            </p:cNvPr>
            <p:cNvGrpSpPr/>
            <p:nvPr/>
          </p:nvGrpSpPr>
          <p:grpSpPr>
            <a:xfrm>
              <a:off x="5365925" y="2315980"/>
              <a:ext cx="457754" cy="451442"/>
              <a:chOff x="4201447" y="3817349"/>
              <a:chExt cx="346024" cy="345674"/>
            </a:xfrm>
          </p:grpSpPr>
          <p:sp>
            <p:nvSpPr>
              <p:cNvPr id="9" name="Google Shape;2631;p70">
                <a:extLst>
                  <a:ext uri="{FF2B5EF4-FFF2-40B4-BE49-F238E27FC236}">
                    <a16:creationId xmlns:a16="http://schemas.microsoft.com/office/drawing/2014/main" id="{5E15A61A-55B5-914E-9131-12B6D1BC4D0E}"/>
                  </a:ext>
                </a:extLst>
              </p:cNvPr>
              <p:cNvSpPr/>
              <p:nvPr/>
            </p:nvSpPr>
            <p:spPr>
              <a:xfrm>
                <a:off x="4201447" y="3817349"/>
                <a:ext cx="346024" cy="345674"/>
              </a:xfrm>
              <a:custGeom>
                <a:avLst/>
                <a:gdLst/>
                <a:ahLst/>
                <a:cxnLst/>
                <a:rect l="l" t="t" r="r" b="b"/>
                <a:pathLst>
                  <a:path w="10871" h="10860" extrusionOk="0">
                    <a:moveTo>
                      <a:pt x="5430" y="334"/>
                    </a:moveTo>
                    <a:cubicBezTo>
                      <a:pt x="8252" y="334"/>
                      <a:pt x="10526" y="2608"/>
                      <a:pt x="10526" y="5430"/>
                    </a:cubicBezTo>
                    <a:cubicBezTo>
                      <a:pt x="10526" y="8240"/>
                      <a:pt x="8252" y="10514"/>
                      <a:pt x="5430" y="10514"/>
                    </a:cubicBezTo>
                    <a:cubicBezTo>
                      <a:pt x="2620" y="10514"/>
                      <a:pt x="346" y="8240"/>
                      <a:pt x="346" y="5430"/>
                    </a:cubicBezTo>
                    <a:cubicBezTo>
                      <a:pt x="346" y="2608"/>
                      <a:pt x="2620" y="334"/>
                      <a:pt x="5430" y="334"/>
                    </a:cubicBezTo>
                    <a:close/>
                    <a:moveTo>
                      <a:pt x="5430" y="1"/>
                    </a:moveTo>
                    <a:cubicBezTo>
                      <a:pt x="3989" y="1"/>
                      <a:pt x="2620" y="560"/>
                      <a:pt x="1596" y="1584"/>
                    </a:cubicBezTo>
                    <a:cubicBezTo>
                      <a:pt x="572" y="2620"/>
                      <a:pt x="1" y="3989"/>
                      <a:pt x="1" y="5430"/>
                    </a:cubicBezTo>
                    <a:cubicBezTo>
                      <a:pt x="1" y="6871"/>
                      <a:pt x="572" y="8240"/>
                      <a:pt x="1596" y="9264"/>
                    </a:cubicBezTo>
                    <a:cubicBezTo>
                      <a:pt x="2620" y="10300"/>
                      <a:pt x="3989" y="10859"/>
                      <a:pt x="5430" y="10859"/>
                    </a:cubicBezTo>
                    <a:cubicBezTo>
                      <a:pt x="6882" y="10859"/>
                      <a:pt x="8252" y="10300"/>
                      <a:pt x="9276" y="9264"/>
                    </a:cubicBezTo>
                    <a:cubicBezTo>
                      <a:pt x="10299" y="8240"/>
                      <a:pt x="10871" y="6871"/>
                      <a:pt x="10871" y="5430"/>
                    </a:cubicBezTo>
                    <a:cubicBezTo>
                      <a:pt x="10871" y="3989"/>
                      <a:pt x="10299" y="2620"/>
                      <a:pt x="9276" y="1584"/>
                    </a:cubicBezTo>
                    <a:cubicBezTo>
                      <a:pt x="8252" y="560"/>
                      <a:pt x="6882" y="1"/>
                      <a:pt x="5430" y="1"/>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sp>
            <p:nvSpPr>
              <p:cNvPr id="10" name="Google Shape;2632;p70">
                <a:extLst>
                  <a:ext uri="{FF2B5EF4-FFF2-40B4-BE49-F238E27FC236}">
                    <a16:creationId xmlns:a16="http://schemas.microsoft.com/office/drawing/2014/main" id="{1FCD80C5-D2D6-A144-997E-572EF86845EC}"/>
                  </a:ext>
                </a:extLst>
              </p:cNvPr>
              <p:cNvSpPr/>
              <p:nvPr/>
            </p:nvSpPr>
            <p:spPr>
              <a:xfrm>
                <a:off x="4271569" y="3904531"/>
                <a:ext cx="227394" cy="185728"/>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rgbClr val="212121"/>
              </a:solidFill>
              <a:ln>
                <a:solidFill>
                  <a:schemeClr val="tx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Tw Cen MT" panose="020B0602020104020603"/>
                  <a:ea typeface="+mn-ea"/>
                  <a:cs typeface="+mn-cs"/>
                </a:endParaRPr>
              </a:p>
            </p:txBody>
          </p:sp>
        </p:grpSp>
      </p:grpSp>
      <p:sp>
        <p:nvSpPr>
          <p:cNvPr id="15" name="TextBox 14">
            <a:extLst>
              <a:ext uri="{FF2B5EF4-FFF2-40B4-BE49-F238E27FC236}">
                <a16:creationId xmlns:a16="http://schemas.microsoft.com/office/drawing/2014/main" id="{C4360012-B365-1D4C-ABBA-2CA9B28F57E1}"/>
              </a:ext>
            </a:extLst>
          </p:cNvPr>
          <p:cNvSpPr txBox="1"/>
          <p:nvPr/>
        </p:nvSpPr>
        <p:spPr>
          <a:xfrm>
            <a:off x="1294159" y="3743401"/>
            <a:ext cx="4880893" cy="8463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128FCB">
                    <a:lumMod val="60000"/>
                    <a:lumOff val="40000"/>
                  </a:srgbClr>
                </a:solidFill>
                <a:effectLst/>
                <a:uLnTx/>
                <a:uFillTx/>
                <a:latin typeface="Tw Cen MT" panose="020B0602020104020603" pitchFamily="34" charset="77"/>
                <a:ea typeface="+mn-ea"/>
                <a:cs typeface="+mn-cs"/>
              </a:rPr>
              <a:t>Public Health Information, Surveillance Solution, and Systems PHIS3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rPr>
              <a:t>Plot 492, Mike </a:t>
            </a:r>
            <a:r>
              <a:rPr kumimoji="0" lang="en-US" sz="1100" b="0" i="0" u="none" strike="noStrike" kern="1200" cap="none" spc="0" normalizeH="0" baseline="0" noProof="0" dirty="0" err="1">
                <a:ln>
                  <a:noFill/>
                </a:ln>
                <a:solidFill>
                  <a:srgbClr val="000000"/>
                </a:solidFill>
                <a:effectLst/>
                <a:uLnTx/>
                <a:uFillTx/>
                <a:latin typeface="Tw Cen MT" panose="020B0602020104020603" pitchFamily="34" charset="77"/>
                <a:ea typeface="+mn-ea"/>
                <a:cs typeface="+mn-cs"/>
              </a:rPr>
              <a:t>Akhigbe</a:t>
            </a:r>
            <a:r>
              <a:rPr kumimoji="0" lang="en-US"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rPr>
              <a:t> Way, </a:t>
            </a:r>
            <a:r>
              <a:rPr kumimoji="0" lang="en-US" sz="1100" b="0" i="0" u="none" strike="noStrike" kern="1200" cap="none" spc="0" normalizeH="0" baseline="0" noProof="0" dirty="0" err="1">
                <a:ln>
                  <a:noFill/>
                </a:ln>
                <a:solidFill>
                  <a:srgbClr val="000000"/>
                </a:solidFill>
                <a:effectLst/>
                <a:uLnTx/>
                <a:uFillTx/>
                <a:latin typeface="Tw Cen MT" panose="020B0602020104020603" pitchFamily="34" charset="77"/>
                <a:ea typeface="+mn-ea"/>
                <a:cs typeface="+mn-cs"/>
              </a:rPr>
              <a:t>Jabi</a:t>
            </a:r>
            <a:r>
              <a:rPr kumimoji="0" lang="en-US"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rPr>
              <a:t>, Abuja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rPr>
              <a:t>info@phis3project.org.ng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rPr>
              <a:t> +234 810 743 9098</a:t>
            </a:r>
            <a:endParaRPr kumimoji="0" lang="en-NG" sz="1100" b="0" i="0" u="none" strike="noStrike" kern="1200" cap="none" spc="0" normalizeH="0" baseline="0" noProof="0" dirty="0">
              <a:ln>
                <a:noFill/>
              </a:ln>
              <a:solidFill>
                <a:srgbClr val="000000"/>
              </a:solidFill>
              <a:effectLst/>
              <a:uLnTx/>
              <a:uFillTx/>
              <a:latin typeface="Tw Cen MT" panose="020B0602020104020603" pitchFamily="34" charset="77"/>
              <a:ea typeface="+mn-ea"/>
              <a:cs typeface="+mn-cs"/>
            </a:endParaRPr>
          </a:p>
        </p:txBody>
      </p:sp>
      <p:sp>
        <p:nvSpPr>
          <p:cNvPr id="2" name="Google Shape;808;p58">
            <a:extLst>
              <a:ext uri="{FF2B5EF4-FFF2-40B4-BE49-F238E27FC236}">
                <a16:creationId xmlns:a16="http://schemas.microsoft.com/office/drawing/2014/main" id="{0FBF83F0-C5F4-5969-0FFE-9DFDA650C962}"/>
              </a:ext>
            </a:extLst>
          </p:cNvPr>
          <p:cNvSpPr txBox="1">
            <a:spLocks/>
          </p:cNvSpPr>
          <p:nvPr/>
        </p:nvSpPr>
        <p:spPr>
          <a:xfrm>
            <a:off x="5197053" y="2314871"/>
            <a:ext cx="6222646" cy="2595646"/>
          </a:xfrm>
          <a:prstGeom prst="rect">
            <a:avLst/>
          </a:prstGeom>
        </p:spPr>
        <p:txBody>
          <a:bodyPr spcFirstLastPara="1" wrap="square" lIns="121900" tIns="60933" rIns="121900" bIns="60933"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t>PHIS3 EMR / NDR teams: </a:t>
            </a:r>
            <a:r>
              <a:rPr lang="en-US" sz="1800" dirty="0"/>
              <a:t>Dr. Oludare, Dr. Olaposi, Gibril, Dr. Kehinde, Tobechi, Steve, Kenneth, Johnson, Nnamdi, etc.…</a:t>
            </a:r>
          </a:p>
          <a:p>
            <a:r>
              <a:rPr lang="en-US" sz="1800" b="1" dirty="0"/>
              <a:t>CDC Nigeria: </a:t>
            </a:r>
            <a:r>
              <a:rPr lang="en-US" sz="1800" dirty="0"/>
              <a:t>Dr. Dalhatu, Dr. Ademola, Isah, Nalda, Dr. Richard, Dr. Stephens, etc.…</a:t>
            </a:r>
          </a:p>
          <a:p>
            <a:r>
              <a:rPr lang="en-US" sz="1800" b="1" dirty="0"/>
              <a:t>TAP / PATH: </a:t>
            </a:r>
            <a:r>
              <a:rPr lang="en-US" sz="1800" dirty="0"/>
              <a:t>Agbons Oaiya, Sam Wambugu</a:t>
            </a:r>
          </a:p>
          <a:p>
            <a:pPr>
              <a:buSzPts val="1100"/>
            </a:pPr>
            <a:r>
              <a:rPr lang="en-US" sz="1800" b="1" dirty="0"/>
              <a:t>Regenstrief:  </a:t>
            </a:r>
            <a:r>
              <a:rPr lang="en-US" sz="1800" dirty="0"/>
              <a:t>Dr. Shaun Grannis, Dr. Toan Ong, Jennifer Shivers, Paul Biondich, etc.….</a:t>
            </a:r>
          </a:p>
        </p:txBody>
      </p:sp>
      <p:pic>
        <p:nvPicPr>
          <p:cNvPr id="16" name="Picture 15" descr="A blue and black logo&#10;&#10;Description automatically generated">
            <a:extLst>
              <a:ext uri="{FF2B5EF4-FFF2-40B4-BE49-F238E27FC236}">
                <a16:creationId xmlns:a16="http://schemas.microsoft.com/office/drawing/2014/main" id="{BFC6E320-9687-5B1B-DC26-199AD63BF9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6255" y="316950"/>
            <a:ext cx="605951" cy="612760"/>
          </a:xfrm>
          <a:prstGeom prst="rect">
            <a:avLst/>
          </a:prstGeom>
        </p:spPr>
      </p:pic>
    </p:spTree>
    <p:extLst>
      <p:ext uri="{BB962C8B-B14F-4D97-AF65-F5344CB8AC3E}">
        <p14:creationId xmlns:p14="http://schemas.microsoft.com/office/powerpoint/2010/main" val="1019060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60378DA2-DDFE-B32A-1CFD-5190895F30BA}"/>
              </a:ext>
            </a:extLst>
          </p:cNvPr>
          <p:cNvSpPr txBox="1">
            <a:spLocks/>
          </p:cNvSpPr>
          <p:nvPr/>
        </p:nvSpPr>
        <p:spPr>
          <a:xfrm>
            <a:off x="346353" y="154762"/>
            <a:ext cx="11235196" cy="758995"/>
          </a:xfrm>
          <a:prstGeom prst="rect">
            <a:avLst/>
          </a:prstGeom>
        </p:spPr>
        <p:txBody>
          <a:bodyPr/>
          <a:lstStyle>
            <a:lvl1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2pPr>
            <a:lvl3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3pPr>
            <a:lvl4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4pPr>
            <a:lvl5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5pPr>
            <a:lvl6pPr marL="3429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6pPr>
            <a:lvl7pPr marL="6858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7pPr>
            <a:lvl8pPr marL="10287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8pPr>
            <a:lvl9pPr marL="13716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dirty="0">
                <a:solidFill>
                  <a:schemeClr val="bg1"/>
                </a:solidFill>
                <a:effectLst/>
                <a:latin typeface="Tw Cen MT" panose="020B0602020104020603"/>
              </a:rPr>
              <a:t>Biometrics Coverage Snapshot </a:t>
            </a:r>
            <a: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t>Country Wide  on Sept 24th, 202</a:t>
            </a:r>
            <a:r>
              <a:rPr lang="en-US" sz="3200" dirty="0">
                <a:solidFill>
                  <a:schemeClr val="bg1"/>
                </a:solidFill>
                <a:effectLst/>
                <a:latin typeface="Tw Cen MT" panose="020B0602020104020603"/>
              </a:rPr>
              <a:t>4</a:t>
            </a:r>
            <a:b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br>
            <a:endParaRPr kumimoji="0" lang="en-US" sz="3200" b="1" i="0" u="none" strike="noStrike" kern="0" cap="none" spc="0" normalizeH="0" baseline="0" noProof="0" dirty="0">
              <a:ln>
                <a:noFill/>
              </a:ln>
              <a:solidFill>
                <a:schemeClr val="bg1"/>
              </a:solidFill>
              <a:effectLst/>
              <a:uLnTx/>
              <a:uFillTx/>
              <a:latin typeface="Tw Cen MT" panose="020B0602020104020603"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br>
            <a:endParaRPr kumimoji="0" lang="en-US" sz="3200" b="1" i="0" u="none" strike="noStrike" kern="0" cap="none" spc="0" normalizeH="0" baseline="0" noProof="0" dirty="0">
              <a:ln>
                <a:noFill/>
              </a:ln>
              <a:solidFill>
                <a:schemeClr val="bg1"/>
              </a:solidFill>
              <a:effectLst/>
              <a:uLnTx/>
              <a:uFillTx/>
              <a:latin typeface="Tw Cen MT" panose="020B0602020104020603" pitchFamily="34" charset="0"/>
              <a:ea typeface="+mj-ea"/>
              <a:cs typeface="+mj-cs"/>
            </a:endParaRPr>
          </a:p>
        </p:txBody>
      </p:sp>
      <p:pic>
        <p:nvPicPr>
          <p:cNvPr id="4" name="Picture 3">
            <a:extLst>
              <a:ext uri="{FF2B5EF4-FFF2-40B4-BE49-F238E27FC236}">
                <a16:creationId xmlns:a16="http://schemas.microsoft.com/office/drawing/2014/main" id="{65DAF659-FFAF-52DD-16F1-3EA8B51DEB6F}"/>
              </a:ext>
            </a:extLst>
          </p:cNvPr>
          <p:cNvPicPr>
            <a:picLocks noChangeAspect="1"/>
          </p:cNvPicPr>
          <p:nvPr/>
        </p:nvPicPr>
        <p:blipFill>
          <a:blip r:embed="rId3"/>
          <a:stretch>
            <a:fillRect/>
          </a:stretch>
        </p:blipFill>
        <p:spPr>
          <a:xfrm>
            <a:off x="2292197" y="1050400"/>
            <a:ext cx="7343509" cy="5456020"/>
          </a:xfrm>
          <a:prstGeom prst="rect">
            <a:avLst/>
          </a:prstGeom>
        </p:spPr>
      </p:pic>
    </p:spTree>
    <p:extLst>
      <p:ext uri="{BB962C8B-B14F-4D97-AF65-F5344CB8AC3E}">
        <p14:creationId xmlns:p14="http://schemas.microsoft.com/office/powerpoint/2010/main" val="2875875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60378DA2-DDFE-B32A-1CFD-5190895F30BA}"/>
              </a:ext>
            </a:extLst>
          </p:cNvPr>
          <p:cNvSpPr txBox="1">
            <a:spLocks/>
          </p:cNvSpPr>
          <p:nvPr/>
        </p:nvSpPr>
        <p:spPr>
          <a:xfrm>
            <a:off x="737667" y="197894"/>
            <a:ext cx="10716663" cy="758995"/>
          </a:xfrm>
          <a:prstGeom prst="rect">
            <a:avLst/>
          </a:prstGeom>
        </p:spPr>
        <p:txBody>
          <a:bodyPr/>
          <a:lstStyle>
            <a:lvl1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2pPr>
            <a:lvl3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3pPr>
            <a:lvl4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4pPr>
            <a:lvl5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5pPr>
            <a:lvl6pPr marL="3429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6pPr>
            <a:lvl7pPr marL="6858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7pPr>
            <a:lvl8pPr marL="10287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8pPr>
            <a:lvl9pPr marL="13716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dirty="0">
                <a:solidFill>
                  <a:schemeClr val="bg1"/>
                </a:solidFill>
                <a:effectLst/>
                <a:latin typeface="Tw Cen MT" panose="020B0602020104020603"/>
              </a:rPr>
              <a:t>NDR Recapture Snapshot </a:t>
            </a:r>
            <a: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t>Country Wide  on Sept 24th, 202</a:t>
            </a:r>
            <a:r>
              <a:rPr lang="en-US" sz="3200" dirty="0">
                <a:solidFill>
                  <a:schemeClr val="bg1"/>
                </a:solidFill>
                <a:effectLst/>
                <a:latin typeface="Tw Cen MT" panose="020B0602020104020603"/>
              </a:rPr>
              <a:t>4</a:t>
            </a:r>
            <a:b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br>
            <a:endParaRPr kumimoji="0" lang="en-US" sz="3200" b="1" i="0" u="none" strike="noStrike" kern="0" cap="none" spc="0" normalizeH="0" baseline="0" noProof="0" dirty="0">
              <a:ln>
                <a:noFill/>
              </a:ln>
              <a:solidFill>
                <a:schemeClr val="bg1"/>
              </a:solidFill>
              <a:effectLst/>
              <a:uLnTx/>
              <a:uFillTx/>
              <a:latin typeface="Tw Cen MT" panose="020B0602020104020603"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sz="3200" b="1" i="0" u="none" strike="noStrike" kern="1200" cap="none" spc="0" normalizeH="0" baseline="0" noProof="0" dirty="0">
                <a:ln>
                  <a:noFill/>
                </a:ln>
                <a:solidFill>
                  <a:schemeClr val="bg1"/>
                </a:solidFill>
                <a:effectLst/>
                <a:uLnTx/>
                <a:uFillTx/>
                <a:latin typeface="Tw Cen MT" panose="020B0602020104020603"/>
                <a:ea typeface="+mj-ea"/>
                <a:cs typeface="+mj-cs"/>
              </a:rPr>
            </a:br>
            <a:endParaRPr kumimoji="0" lang="en-US" sz="3200" b="1" i="0" u="none" strike="noStrike" kern="0" cap="none" spc="0" normalizeH="0" baseline="0" noProof="0" dirty="0">
              <a:ln>
                <a:noFill/>
              </a:ln>
              <a:solidFill>
                <a:schemeClr val="bg1"/>
              </a:solidFill>
              <a:effectLst/>
              <a:uLnTx/>
              <a:uFillTx/>
              <a:latin typeface="Tw Cen MT" panose="020B0602020104020603" pitchFamily="34" charset="0"/>
              <a:ea typeface="+mj-ea"/>
              <a:cs typeface="+mj-cs"/>
            </a:endParaRPr>
          </a:p>
        </p:txBody>
      </p:sp>
      <p:pic>
        <p:nvPicPr>
          <p:cNvPr id="8" name="Picture 7">
            <a:extLst>
              <a:ext uri="{FF2B5EF4-FFF2-40B4-BE49-F238E27FC236}">
                <a16:creationId xmlns:a16="http://schemas.microsoft.com/office/drawing/2014/main" id="{8DCCE077-8ADD-A3EE-EE92-91951CB61121}"/>
              </a:ext>
            </a:extLst>
          </p:cNvPr>
          <p:cNvPicPr>
            <a:picLocks noChangeAspect="1"/>
          </p:cNvPicPr>
          <p:nvPr/>
        </p:nvPicPr>
        <p:blipFill>
          <a:blip r:embed="rId3"/>
          <a:stretch>
            <a:fillRect/>
          </a:stretch>
        </p:blipFill>
        <p:spPr>
          <a:xfrm>
            <a:off x="2505737" y="1025669"/>
            <a:ext cx="7180526" cy="5478647"/>
          </a:xfrm>
          <a:prstGeom prst="rect">
            <a:avLst/>
          </a:prstGeom>
        </p:spPr>
      </p:pic>
    </p:spTree>
    <p:extLst>
      <p:ext uri="{BB962C8B-B14F-4D97-AF65-F5344CB8AC3E}">
        <p14:creationId xmlns:p14="http://schemas.microsoft.com/office/powerpoint/2010/main" val="973990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E317B-33C2-DFF3-3885-421E75EFEC41}"/>
            </a:ext>
          </a:extLst>
        </p:cNvPr>
        <p:cNvGrpSpPr/>
        <p:nvPr/>
      </p:nvGrpSpPr>
      <p:grpSpPr>
        <a:xfrm>
          <a:off x="0" y="0"/>
          <a:ext cx="0" cy="0"/>
          <a:chOff x="0" y="0"/>
          <a:chExt cx="0" cy="0"/>
        </a:xfrm>
      </p:grpSpPr>
      <p:sp>
        <p:nvSpPr>
          <p:cNvPr id="6" name="Title 2">
            <a:extLst>
              <a:ext uri="{FF2B5EF4-FFF2-40B4-BE49-F238E27FC236}">
                <a16:creationId xmlns:a16="http://schemas.microsoft.com/office/drawing/2014/main" id="{98AA5098-A729-A5C1-0220-EF3EFA34EB48}"/>
              </a:ext>
            </a:extLst>
          </p:cNvPr>
          <p:cNvSpPr txBox="1">
            <a:spLocks/>
          </p:cNvSpPr>
          <p:nvPr/>
        </p:nvSpPr>
        <p:spPr>
          <a:xfrm>
            <a:off x="175164" y="122032"/>
            <a:ext cx="11546884" cy="544219"/>
          </a:xfrm>
          <a:prstGeom prst="rect">
            <a:avLst/>
          </a:prstGeom>
        </p:spPr>
        <p:txBody>
          <a:bodyPr/>
          <a:lstStyle>
            <a:lvl1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2pPr>
            <a:lvl3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3pPr>
            <a:lvl4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4pPr>
            <a:lvl5pPr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5pPr>
            <a:lvl6pPr marL="3429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6pPr>
            <a:lvl7pPr marL="6858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7pPr>
            <a:lvl8pPr marL="10287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8pPr>
            <a:lvl9pPr marL="1371600" algn="l" rtl="0" eaLnBrk="1" fontAlgn="base" hangingPunct="1">
              <a:spcBef>
                <a:spcPct val="0"/>
              </a:spcBef>
              <a:spcAft>
                <a:spcPct val="0"/>
              </a:spcAft>
              <a:defRPr sz="3000" b="1">
                <a:solidFill>
                  <a:schemeClr val="tx2"/>
                </a:solidFill>
                <a:effectLst>
                  <a:outerShdw blurRad="38100" dist="38100" dir="2700000" algn="tl">
                    <a:srgbClr val="C0C0C0"/>
                  </a:outerShdw>
                </a:effectLst>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44546A"/>
                </a:solidFill>
                <a:effectLst>
                  <a:outerShdw blurRad="38100" dist="38100" dir="2700000" algn="tl">
                    <a:srgbClr val="C0C0C0"/>
                  </a:outerShdw>
                </a:effectLst>
                <a:uLnTx/>
                <a:uFillTx/>
                <a:latin typeface="Tw Cen MT" panose="020B0602020104020603"/>
                <a:ea typeface="+mj-ea"/>
                <a:cs typeface="+mj-cs"/>
              </a:rPr>
              <a:t>Snapshot of the IPs Biometric Recapture Coverage </a:t>
            </a:r>
            <a:br>
              <a:rPr kumimoji="0" lang="en-US" sz="2800" b="1" i="0" u="none" strike="noStrike" kern="1200" cap="none" spc="0" normalizeH="0" baseline="0" noProof="0" dirty="0">
                <a:ln>
                  <a:noFill/>
                </a:ln>
                <a:solidFill>
                  <a:srgbClr val="44546A"/>
                </a:solidFill>
                <a:effectLst>
                  <a:outerShdw blurRad="38100" dist="38100" dir="2700000" algn="tl">
                    <a:srgbClr val="C0C0C0"/>
                  </a:outerShdw>
                </a:effectLst>
                <a:uLnTx/>
                <a:uFillTx/>
                <a:latin typeface="Tw Cen MT" panose="020B0602020104020603"/>
                <a:ea typeface="+mj-ea"/>
                <a:cs typeface="+mj-cs"/>
              </a:rPr>
            </a:br>
            <a:endParaRPr kumimoji="0" lang="en-US" sz="2800" b="1" i="0" u="none" strike="noStrike" kern="0" cap="none" spc="0" normalizeH="0" baseline="0" noProof="0" dirty="0">
              <a:ln>
                <a:noFill/>
              </a:ln>
              <a:solidFill>
                <a:srgbClr val="44546A"/>
              </a:solidFill>
              <a:effectLst>
                <a:outerShdw blurRad="38100" dist="38100" dir="2700000" algn="tl">
                  <a:srgbClr val="C0C0C0"/>
                </a:outerShdw>
              </a:effectLst>
              <a:uLnTx/>
              <a:uFillTx/>
              <a:latin typeface="Tw Cen MT" panose="020B0602020104020603"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sz="2800" b="1" i="0" u="none" strike="noStrike" kern="1200" cap="none" spc="0" normalizeH="0" baseline="0" noProof="0" dirty="0">
                <a:ln>
                  <a:noFill/>
                </a:ln>
                <a:solidFill>
                  <a:srgbClr val="44546A"/>
                </a:solidFill>
                <a:effectLst>
                  <a:outerShdw blurRad="38100" dist="38100" dir="2700000" algn="tl">
                    <a:srgbClr val="C0C0C0"/>
                  </a:outerShdw>
                </a:effectLst>
                <a:uLnTx/>
                <a:uFillTx/>
                <a:latin typeface="Tw Cen MT" panose="020B0602020104020603"/>
                <a:ea typeface="+mj-ea"/>
                <a:cs typeface="+mj-cs"/>
              </a:rPr>
            </a:br>
            <a:endParaRPr kumimoji="0" lang="en-US" sz="2800" b="1" i="0" u="none" strike="noStrike" kern="0" cap="none" spc="0" normalizeH="0" baseline="0" noProof="0" dirty="0">
              <a:ln>
                <a:noFill/>
              </a:ln>
              <a:solidFill>
                <a:srgbClr val="44546A"/>
              </a:solidFill>
              <a:effectLst>
                <a:outerShdw blurRad="38100" dist="38100" dir="2700000" algn="tl">
                  <a:srgbClr val="C0C0C0"/>
                </a:outerShdw>
              </a:effectLst>
              <a:uLnTx/>
              <a:uFillTx/>
              <a:latin typeface="Tw Cen MT" panose="020B0602020104020603" pitchFamily="34" charset="0"/>
              <a:ea typeface="+mj-ea"/>
              <a:cs typeface="+mj-cs"/>
            </a:endParaRPr>
          </a:p>
        </p:txBody>
      </p:sp>
      <p:sp>
        <p:nvSpPr>
          <p:cNvPr id="31" name="TextBox 30">
            <a:extLst>
              <a:ext uri="{FF2B5EF4-FFF2-40B4-BE49-F238E27FC236}">
                <a16:creationId xmlns:a16="http://schemas.microsoft.com/office/drawing/2014/main" id="{21B3873D-5CF5-40BE-11D8-6406F71085C5}"/>
              </a:ext>
            </a:extLst>
          </p:cNvPr>
          <p:cNvSpPr txBox="1"/>
          <p:nvPr/>
        </p:nvSpPr>
        <p:spPr>
          <a:xfrm>
            <a:off x="10022006" y="240252"/>
            <a:ext cx="1927682" cy="276999"/>
          </a:xfrm>
          <a:prstGeom prst="rect">
            <a:avLst/>
          </a:prstGeom>
          <a:noFill/>
        </p:spPr>
        <p:txBody>
          <a:bodyPr wrap="square" rtlCol="0">
            <a:spAutoFit/>
          </a:bodyPr>
          <a:lstStyle/>
          <a:p>
            <a:pPr algn="ctr"/>
            <a:r>
              <a:rPr lang="en-US" sz="1200" b="1" dirty="0">
                <a:solidFill>
                  <a:srgbClr val="FF0000"/>
                </a:solidFill>
              </a:rPr>
              <a:t>As of 20</a:t>
            </a:r>
            <a:r>
              <a:rPr lang="en-US" sz="1200" b="1" baseline="30000" dirty="0">
                <a:solidFill>
                  <a:srgbClr val="FF0000"/>
                </a:solidFill>
              </a:rPr>
              <a:t>th</a:t>
            </a:r>
            <a:r>
              <a:rPr lang="en-US" sz="1200" b="1" dirty="0">
                <a:solidFill>
                  <a:srgbClr val="FF0000"/>
                </a:solidFill>
              </a:rPr>
              <a:t> Sept 2024</a:t>
            </a:r>
          </a:p>
        </p:txBody>
      </p:sp>
      <p:pic>
        <p:nvPicPr>
          <p:cNvPr id="3" name="Picture 2">
            <a:extLst>
              <a:ext uri="{FF2B5EF4-FFF2-40B4-BE49-F238E27FC236}">
                <a16:creationId xmlns:a16="http://schemas.microsoft.com/office/drawing/2014/main" id="{9CD6FE0E-85C1-C627-A966-1C83CB25D4DA}"/>
              </a:ext>
            </a:extLst>
          </p:cNvPr>
          <p:cNvPicPr>
            <a:picLocks noChangeAspect="1"/>
          </p:cNvPicPr>
          <p:nvPr/>
        </p:nvPicPr>
        <p:blipFill>
          <a:blip r:embed="rId3"/>
          <a:stretch>
            <a:fillRect/>
          </a:stretch>
        </p:blipFill>
        <p:spPr>
          <a:xfrm>
            <a:off x="182014" y="736979"/>
            <a:ext cx="11723038" cy="5336275"/>
          </a:xfrm>
          <a:prstGeom prst="rect">
            <a:avLst/>
          </a:prstGeom>
        </p:spPr>
      </p:pic>
    </p:spTree>
    <p:extLst>
      <p:ext uri="{BB962C8B-B14F-4D97-AF65-F5344CB8AC3E}">
        <p14:creationId xmlns:p14="http://schemas.microsoft.com/office/powerpoint/2010/main" val="744369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BEDC63-745D-309F-A210-06413C68BB0B}"/>
              </a:ext>
            </a:extLst>
          </p:cNvPr>
          <p:cNvSpPr>
            <a:spLocks noGrp="1"/>
          </p:cNvSpPr>
          <p:nvPr>
            <p:ph type="title"/>
          </p:nvPr>
        </p:nvSpPr>
        <p:spPr>
          <a:xfrm>
            <a:off x="322557" y="332567"/>
            <a:ext cx="11546884" cy="544219"/>
          </a:xfrm>
        </p:spPr>
        <p:txBody>
          <a:bodyPr/>
          <a:lstStyle/>
          <a:p>
            <a:pPr algn="ctr"/>
            <a:br>
              <a:rPr lang="en-US" sz="4000" b="1" dirty="0">
                <a:solidFill>
                  <a:schemeClr val="bg1"/>
                </a:solidFill>
                <a:latin typeface="Abadi" panose="020B0604020104020204" pitchFamily="34" charset="0"/>
              </a:rPr>
            </a:br>
            <a:r>
              <a:rPr lang="en-US" sz="4000" b="1" dirty="0">
                <a:solidFill>
                  <a:schemeClr val="bg1"/>
                </a:solidFill>
                <a:latin typeface="Abadi" panose="020B0604020104020204" pitchFamily="34" charset="0"/>
              </a:rPr>
              <a:t> </a:t>
            </a:r>
            <a:r>
              <a:rPr lang="en-NG" sz="4000" dirty="0">
                <a:latin typeface="Abadi" panose="020B0604020104020204" pitchFamily="34" charset="0"/>
              </a:rPr>
              <a:t>Recapture Coverage</a:t>
            </a:r>
            <a:r>
              <a:rPr lang="en-US" sz="4000" dirty="0">
                <a:latin typeface="Abadi" panose="020B0604020104020204" pitchFamily="34" charset="0"/>
              </a:rPr>
              <a:t> Trend</a:t>
            </a:r>
            <a:r>
              <a:rPr lang="en-NG" sz="4000" dirty="0">
                <a:latin typeface="Abadi" panose="020B0604020104020204" pitchFamily="34" charset="0"/>
              </a:rPr>
              <a:t> </a:t>
            </a:r>
            <a:r>
              <a:rPr lang="en-US" sz="4000" b="1" dirty="0">
                <a:solidFill>
                  <a:schemeClr val="bg1"/>
                </a:solidFill>
                <a:latin typeface="Abadi" panose="020B0604020104020204" pitchFamily="34" charset="0"/>
              </a:rPr>
              <a:t>- National</a:t>
            </a:r>
            <a:r>
              <a:rPr lang="en-NG" sz="4000" dirty="0"/>
              <a:t> </a:t>
            </a:r>
            <a:endParaRPr lang="en-US" sz="4000" dirty="0"/>
          </a:p>
        </p:txBody>
      </p:sp>
      <p:graphicFrame>
        <p:nvGraphicFramePr>
          <p:cNvPr id="7" name="Chart 6">
            <a:extLst>
              <a:ext uri="{FF2B5EF4-FFF2-40B4-BE49-F238E27FC236}">
                <a16:creationId xmlns:a16="http://schemas.microsoft.com/office/drawing/2014/main" id="{96F7F7FD-7301-0012-0809-C51B25FD8AF3}"/>
              </a:ext>
            </a:extLst>
          </p:cNvPr>
          <p:cNvGraphicFramePr>
            <a:graphicFrameLocks/>
          </p:cNvGraphicFramePr>
          <p:nvPr>
            <p:extLst>
              <p:ext uri="{D42A27DB-BD31-4B8C-83A1-F6EECF244321}">
                <p14:modId xmlns:p14="http://schemas.microsoft.com/office/powerpoint/2010/main" val="795982864"/>
              </p:ext>
            </p:extLst>
          </p:nvPr>
        </p:nvGraphicFramePr>
        <p:xfrm>
          <a:off x="212469" y="1136926"/>
          <a:ext cx="10925794" cy="493600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D2EE738D-24CA-34D7-4C0D-3F080E63EB44}"/>
              </a:ext>
            </a:extLst>
          </p:cNvPr>
          <p:cNvSpPr txBox="1"/>
          <p:nvPr/>
        </p:nvSpPr>
        <p:spPr>
          <a:xfrm>
            <a:off x="-213991" y="1136926"/>
            <a:ext cx="2347591" cy="307777"/>
          </a:xfrm>
          <a:prstGeom prst="rect">
            <a:avLst/>
          </a:prstGeom>
          <a:noFill/>
        </p:spPr>
        <p:txBody>
          <a:bodyPr wrap="square" rtlCol="0">
            <a:spAutoFit/>
          </a:bodyPr>
          <a:lstStyle/>
          <a:p>
            <a:pPr algn="ctr"/>
            <a:r>
              <a:rPr lang="en-US" sz="1400" b="1" dirty="0">
                <a:solidFill>
                  <a:srgbClr val="FF0000"/>
                </a:solidFill>
              </a:rPr>
              <a:t>As of 20</a:t>
            </a:r>
            <a:r>
              <a:rPr lang="en-US" sz="1400" b="1" baseline="30000" dirty="0">
                <a:solidFill>
                  <a:srgbClr val="FF0000"/>
                </a:solidFill>
              </a:rPr>
              <a:t>th</a:t>
            </a:r>
            <a:r>
              <a:rPr lang="en-US" sz="1400" b="1" dirty="0">
                <a:solidFill>
                  <a:srgbClr val="FF0000"/>
                </a:solidFill>
              </a:rPr>
              <a:t> Sept 2024</a:t>
            </a:r>
          </a:p>
        </p:txBody>
      </p:sp>
    </p:spTree>
    <p:extLst>
      <p:ext uri="{BB962C8B-B14F-4D97-AF65-F5344CB8AC3E}">
        <p14:creationId xmlns:p14="http://schemas.microsoft.com/office/powerpoint/2010/main" val="3236474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FEE09B-C1E9-01F4-19F8-A8028CBD31CF}"/>
              </a:ext>
            </a:extLst>
          </p:cNvPr>
          <p:cNvSpPr txBox="1"/>
          <p:nvPr/>
        </p:nvSpPr>
        <p:spPr>
          <a:xfrm>
            <a:off x="1722664" y="1720840"/>
            <a:ext cx="8746671" cy="34163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Match</a:t>
            </a:r>
            <a:r>
              <a:rPr kumimoji="0" lang="en-NG"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 Prints </a:t>
            </a: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Rate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FFFFF"/>
                </a:solidFill>
                <a:effectLst/>
                <a:uLnTx/>
                <a:uFillTx/>
                <a:latin typeface="Abadi" panose="020B0604020104020204" pitchFamily="34" charset="0"/>
                <a:ea typeface="+mn-ea"/>
                <a:cs typeface="+mn-cs"/>
              </a:rPr>
              <a:t>By Implementing Partner</a:t>
            </a:r>
          </a:p>
        </p:txBody>
      </p:sp>
    </p:spTree>
    <p:extLst>
      <p:ext uri="{BB962C8B-B14F-4D97-AF65-F5344CB8AC3E}">
        <p14:creationId xmlns:p14="http://schemas.microsoft.com/office/powerpoint/2010/main" val="3779882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BEDC63-745D-309F-A210-06413C68BB0B}"/>
              </a:ext>
            </a:extLst>
          </p:cNvPr>
          <p:cNvSpPr>
            <a:spLocks noGrp="1"/>
          </p:cNvSpPr>
          <p:nvPr>
            <p:ph type="title"/>
          </p:nvPr>
        </p:nvSpPr>
        <p:spPr>
          <a:xfrm>
            <a:off x="186343" y="92364"/>
            <a:ext cx="11546884" cy="769909"/>
          </a:xfrm>
        </p:spPr>
        <p:txBody>
          <a:bodyPr/>
          <a:lstStyle/>
          <a:p>
            <a:pPr algn="ctr"/>
            <a:r>
              <a:rPr lang="en-US" sz="4800" dirty="0">
                <a:latin typeface="Abadi" panose="020B0604020104020204" pitchFamily="34" charset="0"/>
              </a:rPr>
              <a:t>Match Rate – By IP 1/3</a:t>
            </a:r>
            <a:endParaRPr lang="en-US" sz="4800" dirty="0"/>
          </a:p>
        </p:txBody>
      </p:sp>
      <p:graphicFrame>
        <p:nvGraphicFramePr>
          <p:cNvPr id="2" name="Chart 1">
            <a:extLst>
              <a:ext uri="{FF2B5EF4-FFF2-40B4-BE49-F238E27FC236}">
                <a16:creationId xmlns:a16="http://schemas.microsoft.com/office/drawing/2014/main" id="{5A5DEDFD-B2C7-36EC-CD2C-E9E9DACE7CAF}"/>
              </a:ext>
            </a:extLst>
          </p:cNvPr>
          <p:cNvGraphicFramePr>
            <a:graphicFrameLocks/>
          </p:cNvGraphicFramePr>
          <p:nvPr/>
        </p:nvGraphicFramePr>
        <p:xfrm>
          <a:off x="112195" y="1127572"/>
          <a:ext cx="11926469" cy="55665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7A8B00D4-69B4-932A-4FBB-2B2ADDA3DD0E}"/>
              </a:ext>
            </a:extLst>
          </p:cNvPr>
          <p:cNvSpPr txBox="1"/>
          <p:nvPr/>
        </p:nvSpPr>
        <p:spPr>
          <a:xfrm>
            <a:off x="9767290" y="1196067"/>
            <a:ext cx="2010727" cy="307777"/>
          </a:xfrm>
          <a:prstGeom prst="rect">
            <a:avLst/>
          </a:prstGeom>
          <a:noFill/>
        </p:spPr>
        <p:txBody>
          <a:bodyPr wrap="square" rtlCol="0">
            <a:spAutoFit/>
          </a:bodyPr>
          <a:lstStyle/>
          <a:p>
            <a:pPr algn="ctr"/>
            <a:r>
              <a:rPr lang="en-US" sz="1400" b="1" dirty="0">
                <a:solidFill>
                  <a:srgbClr val="FF0000"/>
                </a:solidFill>
              </a:rPr>
              <a:t>As of 20</a:t>
            </a:r>
            <a:r>
              <a:rPr lang="en-US" sz="1400" b="1" baseline="30000" dirty="0">
                <a:solidFill>
                  <a:srgbClr val="FF0000"/>
                </a:solidFill>
              </a:rPr>
              <a:t>th</a:t>
            </a:r>
            <a:r>
              <a:rPr lang="en-US" sz="1400" b="1" dirty="0">
                <a:solidFill>
                  <a:srgbClr val="FF0000"/>
                </a:solidFill>
              </a:rPr>
              <a:t> Sept 2024</a:t>
            </a:r>
          </a:p>
        </p:txBody>
      </p:sp>
    </p:spTree>
    <p:extLst>
      <p:ext uri="{BB962C8B-B14F-4D97-AF65-F5344CB8AC3E}">
        <p14:creationId xmlns:p14="http://schemas.microsoft.com/office/powerpoint/2010/main" val="3798576127"/>
      </p:ext>
    </p:extLst>
  </p:cSld>
  <p:clrMapOvr>
    <a:masterClrMapping/>
  </p:clrMapOvr>
</p:sld>
</file>

<file path=ppt/theme/theme1.xml><?xml version="1.0" encoding="utf-8"?>
<a:theme xmlns:a="http://schemas.openxmlformats.org/drawingml/2006/main" name="Theme3">
  <a:themeElements>
    <a:clrScheme name="PHIS3">
      <a:dk1>
        <a:srgbClr val="000000"/>
      </a:dk1>
      <a:lt1>
        <a:srgbClr val="FFFFFF"/>
      </a:lt1>
      <a:dk2>
        <a:srgbClr val="44546A"/>
      </a:dk2>
      <a:lt2>
        <a:srgbClr val="E7E6E6"/>
      </a:lt2>
      <a:accent1>
        <a:srgbClr val="128FCB"/>
      </a:accent1>
      <a:accent2>
        <a:srgbClr val="3D98AB"/>
      </a:accent2>
      <a:accent3>
        <a:srgbClr val="A5A5A5"/>
      </a:accent3>
      <a:accent4>
        <a:srgbClr val="76C062"/>
      </a:accent4>
      <a:accent5>
        <a:srgbClr val="5B9BD5"/>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3" id="{12CC1336-4048-4532-B041-4FBA080F7E7F}" vid="{2371507C-8C4D-4174-8DD5-8AAD6B1C1B4E}"/>
    </a:ext>
  </a:extLst>
</a:theme>
</file>

<file path=ppt/theme/theme2.xml><?xml version="1.0" encoding="utf-8"?>
<a:theme xmlns:a="http://schemas.openxmlformats.org/drawingml/2006/main" name="1_PHIS3 Theme">
  <a:themeElements>
    <a:clrScheme name="PHIS3">
      <a:dk1>
        <a:srgbClr val="000000"/>
      </a:dk1>
      <a:lt1>
        <a:srgbClr val="FFFFFF"/>
      </a:lt1>
      <a:dk2>
        <a:srgbClr val="44546A"/>
      </a:dk2>
      <a:lt2>
        <a:srgbClr val="E7E6E6"/>
      </a:lt2>
      <a:accent1>
        <a:srgbClr val="128FCB"/>
      </a:accent1>
      <a:accent2>
        <a:srgbClr val="3D98AB"/>
      </a:accent2>
      <a:accent3>
        <a:srgbClr val="A5A5A5"/>
      </a:accent3>
      <a:accent4>
        <a:srgbClr val="76C062"/>
      </a:accent4>
      <a:accent5>
        <a:srgbClr val="5B9BD5"/>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HIS3 Theme">
  <a:themeElements>
    <a:clrScheme name="PHIS3">
      <a:dk1>
        <a:srgbClr val="000000"/>
      </a:dk1>
      <a:lt1>
        <a:srgbClr val="FFFFFF"/>
      </a:lt1>
      <a:dk2>
        <a:srgbClr val="44546A"/>
      </a:dk2>
      <a:lt2>
        <a:srgbClr val="E7E6E6"/>
      </a:lt2>
      <a:accent1>
        <a:srgbClr val="128FCB"/>
      </a:accent1>
      <a:accent2>
        <a:srgbClr val="3D98AB"/>
      </a:accent2>
      <a:accent3>
        <a:srgbClr val="A5A5A5"/>
      </a:accent3>
      <a:accent4>
        <a:srgbClr val="76C062"/>
      </a:accent4>
      <a:accent5>
        <a:srgbClr val="5B9BD5"/>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119502</TotalTime>
  <Words>2511</Words>
  <Application>Microsoft Office PowerPoint</Application>
  <PresentationFormat>Widescreen</PresentationFormat>
  <Paragraphs>586</Paragraphs>
  <Slides>34</Slides>
  <Notes>18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34</vt:i4>
      </vt:variant>
    </vt:vector>
  </HeadingPairs>
  <TitlesOfParts>
    <vt:vector size="45" baseType="lpstr">
      <vt:lpstr>Abadi</vt:lpstr>
      <vt:lpstr>Arial</vt:lpstr>
      <vt:lpstr>Calibri</vt:lpstr>
      <vt:lpstr>Century Gothic</vt:lpstr>
      <vt:lpstr>Courier New</vt:lpstr>
      <vt:lpstr>Lato</vt:lpstr>
      <vt:lpstr>Roboto</vt:lpstr>
      <vt:lpstr>Tw Cen MT</vt:lpstr>
      <vt:lpstr>Theme3</vt:lpstr>
      <vt:lpstr>1_PHIS3 Theme</vt:lpstr>
      <vt:lpstr>PHIS3 Theme</vt:lpstr>
      <vt:lpstr>Public Health Information, Surveillance Solution, and Systems — PHIS3  Nigeria Patient Identity Management System Data Use Community  September 2024  </vt:lpstr>
      <vt:lpstr>National Biometrics Collaborative</vt:lpstr>
      <vt:lpstr>Biometrics Implementation Background </vt:lpstr>
      <vt:lpstr>PowerPoint Presentation</vt:lpstr>
      <vt:lpstr>PowerPoint Presentation</vt:lpstr>
      <vt:lpstr>PowerPoint Presentation</vt:lpstr>
      <vt:lpstr>  Recapture Coverage Trend - National </vt:lpstr>
      <vt:lpstr>PowerPoint Presentation</vt:lpstr>
      <vt:lpstr>Match Rate – By IP 1/3</vt:lpstr>
      <vt:lpstr>Match Rate – By IP 2/3</vt:lpstr>
      <vt:lpstr>Match Rate – By IP 3/3</vt:lpstr>
      <vt:lpstr>All IPs Recapture Rate 20th September 2024</vt:lpstr>
      <vt:lpstr>All IPs Match Rate 20th September 2024</vt:lpstr>
      <vt:lpstr>PowerPoint Presentation</vt:lpstr>
      <vt:lpstr>Development of Patient Identity Management System (PIMS) </vt:lpstr>
      <vt:lpstr>PIMS Current Status</vt:lpstr>
      <vt:lpstr>PowerPoint Presentation</vt:lpstr>
      <vt:lpstr>PowerPoint Presentation</vt:lpstr>
      <vt:lpstr>Goals</vt:lpstr>
      <vt:lpstr>Current Availability of HIV Matching Data</vt:lpstr>
      <vt:lpstr>Current to Future State Strategies</vt:lpstr>
      <vt:lpstr>Process </vt:lpstr>
      <vt:lpstr>Data Quality  Assessment</vt:lpstr>
      <vt:lpstr>PowerPoint Presentation</vt:lpstr>
      <vt:lpstr>PowerPoint Presentation</vt:lpstr>
      <vt:lpstr>Proposed Initial HIV Matching Approach</vt:lpstr>
      <vt:lpstr>Security Concepts</vt:lpstr>
      <vt:lpstr>Data Hashing</vt:lpstr>
      <vt:lpstr>PowerPoint Presentation</vt:lpstr>
      <vt:lpstr>PowerPoint Presentation</vt:lpstr>
      <vt:lpstr>Example Demographic Tokens</vt:lpstr>
      <vt:lpstr>Highlights</vt:lpstr>
      <vt:lpstr>Summary of 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Gibril Gomez</dc:creator>
  <cp:lastModifiedBy>Gibril Gomez</cp:lastModifiedBy>
  <cp:revision>183</cp:revision>
  <dcterms:created xsi:type="dcterms:W3CDTF">2023-12-15T09:47:33Z</dcterms:created>
  <dcterms:modified xsi:type="dcterms:W3CDTF">2024-09-25T12:43:26Z</dcterms:modified>
</cp:coreProperties>
</file>