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  <p:sldMasterId id="2147483679" r:id="rId2"/>
  </p:sldMasterIdLst>
  <p:notesMasterIdLst>
    <p:notesMasterId r:id="rId20"/>
  </p:notesMasterIdLst>
  <p:sldIdLst>
    <p:sldId id="256" r:id="rId3"/>
    <p:sldId id="286" r:id="rId4"/>
    <p:sldId id="273" r:id="rId5"/>
    <p:sldId id="269" r:id="rId6"/>
    <p:sldId id="270" r:id="rId7"/>
    <p:sldId id="279" r:id="rId8"/>
    <p:sldId id="275" r:id="rId9"/>
    <p:sldId id="277" r:id="rId10"/>
    <p:sldId id="289" r:id="rId11"/>
    <p:sldId id="280" r:id="rId12"/>
    <p:sldId id="281" r:id="rId13"/>
    <p:sldId id="282" r:id="rId14"/>
    <p:sldId id="284" r:id="rId15"/>
    <p:sldId id="285" r:id="rId16"/>
    <p:sldId id="287" r:id="rId17"/>
    <p:sldId id="288" r:id="rId18"/>
    <p:sldId id="268" r:id="rId19"/>
  </p:sldIdLst>
  <p:sldSz cx="9144000" cy="5143500" type="screen16x9"/>
  <p:notesSz cx="6858000" cy="9144000"/>
  <p:embeddedFontLst>
    <p:embeddedFont>
      <p:font typeface="Roboto Slab" panose="020B0604020202020204" charset="0"/>
      <p:regular r:id="rId21"/>
      <p:bold r:id="rId22"/>
    </p:embeddedFont>
    <p:embeddedFont>
      <p:font typeface="Roboto" panose="02000000000000000000" pitchFamily="2" charset="0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ta Use Community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085682D-DACE-45C6-B898-57B4FF0B0C30}">
  <a:tblStyle styleId="{6085682D-DACE-45C6-B898-57B4FF0B0C3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3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391e5f070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391e5f070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391e5f070b_1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2391e5f070b_1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9pPr>
          </a:lstStyle>
          <a:p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7337531" y="463007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/>
          <p:nvPr/>
        </p:nvSpPr>
        <p:spPr>
          <a:xfrm>
            <a:off x="7790243" y="4182401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/>
          <p:nvPr/>
        </p:nvSpPr>
        <p:spPr>
          <a:xfrm>
            <a:off x="8893253" y="3333348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8771302" y="4923775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4"/>
          <p:cNvSpPr/>
          <p:nvPr/>
        </p:nvSpPr>
        <p:spPr>
          <a:xfrm>
            <a:off x="2386266" y="50813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479460" y="2703980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261540" y="643097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507235" y="1080863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8314019" y="3625322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8882858" y="4186761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158313" y="1596559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1396483" y="226428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617492" y="2000594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3425273" y="387880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8014029" y="4567546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subTitle" idx="1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8"/>
          <p:cNvPicPr preferRelativeResize="0"/>
          <p:nvPr/>
        </p:nvPicPr>
        <p:blipFill rotWithShape="1">
          <a:blip r:embed="rId2">
            <a:alphaModFix/>
          </a:blip>
          <a:srcRect l="19" r="19"/>
          <a:stretch/>
        </p:blipFill>
        <p:spPr>
          <a:xfrm rot="10800000" flipH="1">
            <a:off x="5952" y="0"/>
            <a:ext cx="91406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1215300" y="1723650"/>
            <a:ext cx="6713400" cy="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600"/>
              <a:buChar char="◎"/>
              <a:defRPr sz="3600" i="1"/>
            </a:lvl1pPr>
            <a:lvl2pPr marL="914400" lvl="1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○"/>
              <a:defRPr sz="3600" i="1"/>
            </a:lvl2pPr>
            <a:lvl3pPr marL="1371600" lvl="2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◉"/>
              <a:defRPr sz="3600" i="1"/>
            </a:lvl3pPr>
            <a:lvl4pPr marL="1828800" lvl="3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 i="1"/>
            </a:lvl4pPr>
            <a:lvl5pPr marL="2286000" lvl="4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i="1"/>
            </a:lvl5pPr>
            <a:lvl6pPr marL="2743200" lvl="5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i="1"/>
            </a:lvl6pPr>
            <a:lvl7pPr marL="3200400" lvl="6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 i="1"/>
            </a:lvl7pPr>
            <a:lvl8pPr marL="3657600" lvl="7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i="1"/>
            </a:lvl8pPr>
            <a:lvl9pPr marL="4114800" lvl="8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i="1"/>
            </a:lvl9pPr>
          </a:lstStyle>
          <a:p>
            <a:endParaRPr/>
          </a:p>
        </p:txBody>
      </p:sp>
      <p:grpSp>
        <p:nvGrpSpPr>
          <p:cNvPr id="86" name="Google Shape;86;p18"/>
          <p:cNvGrpSpPr/>
          <p:nvPr/>
        </p:nvGrpSpPr>
        <p:grpSpPr>
          <a:xfrm>
            <a:off x="3839646" y="782919"/>
            <a:ext cx="1464573" cy="842707"/>
            <a:chOff x="3593400" y="1729675"/>
            <a:chExt cx="1957200" cy="1123610"/>
          </a:xfrm>
        </p:grpSpPr>
        <p:sp>
          <p:nvSpPr>
            <p:cNvPr id="87" name="Google Shape;87;p18"/>
            <p:cNvSpPr txBox="1"/>
            <p:nvPr/>
          </p:nvSpPr>
          <p:spPr>
            <a:xfrm>
              <a:off x="3593400" y="1729675"/>
              <a:ext cx="1957200" cy="87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r>
                <a:rPr lang="en" sz="6000" b="1" i="0" u="none" strike="noStrike" cap="none">
                  <a:solidFill>
                    <a:schemeClr val="accen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“</a:t>
              </a:r>
              <a:endParaRPr sz="60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88" name="Google Shape;88;p18"/>
            <p:cNvSpPr/>
            <p:nvPr/>
          </p:nvSpPr>
          <p:spPr>
            <a:xfrm>
              <a:off x="4025400" y="1760085"/>
              <a:ext cx="1093200" cy="1093200"/>
            </a:xfrm>
            <a:prstGeom prst="ellipse">
              <a:avLst/>
            </a:prstGeom>
            <a:noFill/>
            <a:ln w="9525" cap="flat" cmpd="sng">
              <a:solidFill>
                <a:srgbClr val="CFD8DC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8"/>
            <p:cNvSpPr/>
            <p:nvPr/>
          </p:nvSpPr>
          <p:spPr>
            <a:xfrm>
              <a:off x="4190700" y="1925385"/>
              <a:ext cx="762600" cy="762600"/>
            </a:xfrm>
            <a:prstGeom prst="ellipse">
              <a:avLst/>
            </a:prstGeom>
            <a:noFill/>
            <a:ln w="19050" cap="flat" cmpd="sng">
              <a:solidFill>
                <a:srgbClr val="CFD8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90" name="Google Shape;90;p18"/>
          <p:cNvCxnSpPr>
            <a:endCxn id="88" idx="1"/>
          </p:cNvCxnSpPr>
          <p:nvPr/>
        </p:nvCxnSpPr>
        <p:spPr>
          <a:xfrm>
            <a:off x="3750511" y="390298"/>
            <a:ext cx="532200" cy="5355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1" name="Google Shape;91;p18"/>
          <p:cNvCxnSpPr/>
          <p:nvPr/>
        </p:nvCxnSpPr>
        <p:spPr>
          <a:xfrm rot="10800000">
            <a:off x="4362902" y="436125"/>
            <a:ext cx="209100" cy="369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2" name="Google Shape;92;p18"/>
          <p:cNvCxnSpPr/>
          <p:nvPr/>
        </p:nvCxnSpPr>
        <p:spPr>
          <a:xfrm rot="10800000" flipH="1">
            <a:off x="4704510" y="351930"/>
            <a:ext cx="347100" cy="474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3" name="Google Shape;93;p18"/>
          <p:cNvSpPr txBox="1">
            <a:spLocks noGrp="1"/>
          </p:cNvSpPr>
          <p:nvPr>
            <p:ph type="sldNum" idx="12"/>
          </p:nvPr>
        </p:nvSpPr>
        <p:spPr>
          <a:xfrm>
            <a:off x="-87" y="4749844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marL="182880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body" idx="1"/>
          </p:nvPr>
        </p:nvSpPr>
        <p:spPr>
          <a:xfrm>
            <a:off x="786150" y="1200150"/>
            <a:ext cx="24198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body" idx="2"/>
          </p:nvPr>
        </p:nvSpPr>
        <p:spPr>
          <a:xfrm>
            <a:off x="3329992" y="1200150"/>
            <a:ext cx="24198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body" idx="3"/>
          </p:nvPr>
        </p:nvSpPr>
        <p:spPr>
          <a:xfrm>
            <a:off x="5873834" y="1200150"/>
            <a:ext cx="24198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mplete pattern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/>
          <p:nvPr/>
        </p:nvSpPr>
        <p:spPr>
          <a:xfrm>
            <a:off x="-26550" y="-14850"/>
            <a:ext cx="9197100" cy="5173200"/>
          </a:xfrm>
          <a:prstGeom prst="rect">
            <a:avLst/>
          </a:prstGeom>
          <a:solidFill>
            <a:srgbClr val="CFD8DC">
              <a:alpha val="490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2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>
            <a:spLocks noGrp="1"/>
          </p:cNvSpPr>
          <p:nvPr>
            <p:ph type="body" idx="1"/>
          </p:nvPr>
        </p:nvSpPr>
        <p:spPr>
          <a:xfrm>
            <a:off x="457200" y="4055343"/>
            <a:ext cx="8229600" cy="3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sldNum" idx="12"/>
          </p:nvPr>
        </p:nvSpPr>
        <p:spPr>
          <a:xfrm>
            <a:off x="-92" y="4749844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_2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4" descr="A group of people sitting at a table&#10;&#10;Description automatically generated"/>
          <p:cNvPicPr preferRelativeResize="0"/>
          <p:nvPr/>
        </p:nvPicPr>
        <p:blipFill rotWithShape="1">
          <a:blip r:embed="rId2">
            <a:alphaModFix amt="66000"/>
          </a:blip>
          <a:srcRect l="27469" r="10256"/>
          <a:stretch/>
        </p:blipFill>
        <p:spPr>
          <a:xfrm>
            <a:off x="2732809" y="0"/>
            <a:ext cx="6411190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4"/>
          <p:cNvSpPr/>
          <p:nvPr/>
        </p:nvSpPr>
        <p:spPr>
          <a:xfrm>
            <a:off x="654628" y="535749"/>
            <a:ext cx="6679800" cy="2916600"/>
          </a:xfrm>
          <a:prstGeom prst="rect">
            <a:avLst/>
          </a:prstGeom>
          <a:solidFill>
            <a:srgbClr val="084D86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4"/>
          <p:cNvSpPr txBox="1">
            <a:spLocks noGrp="1"/>
          </p:cNvSpPr>
          <p:nvPr>
            <p:ph type="ctrTitle"/>
          </p:nvPr>
        </p:nvSpPr>
        <p:spPr>
          <a:xfrm>
            <a:off x="935182" y="1143002"/>
            <a:ext cx="5344500" cy="14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subTitle" idx="1"/>
          </p:nvPr>
        </p:nvSpPr>
        <p:spPr>
          <a:xfrm>
            <a:off x="935182" y="2701528"/>
            <a:ext cx="5344500" cy="4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8" name="Google Shape;118;p24"/>
          <p:cNvSpPr/>
          <p:nvPr/>
        </p:nvSpPr>
        <p:spPr>
          <a:xfrm>
            <a:off x="8814088" y="1457398"/>
            <a:ext cx="330000" cy="2228700"/>
          </a:xfrm>
          <a:prstGeom prst="rect">
            <a:avLst/>
          </a:prstGeom>
          <a:solidFill>
            <a:srgbClr val="189EE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2140" y="4607460"/>
            <a:ext cx="1411289" cy="4471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0" name="Google Shape;120;p24"/>
          <p:cNvGrpSpPr/>
          <p:nvPr/>
        </p:nvGrpSpPr>
        <p:grpSpPr>
          <a:xfrm>
            <a:off x="934956" y="986823"/>
            <a:ext cx="559269" cy="34370"/>
            <a:chOff x="4580561" y="2589004"/>
            <a:chExt cx="1064464" cy="25200"/>
          </a:xfrm>
        </p:grpSpPr>
        <p:sp>
          <p:nvSpPr>
            <p:cNvPr id="121" name="Google Shape;121;p2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386F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50"/>
                <a:buFont typeface="Calibri"/>
                <a:buNone/>
              </a:pPr>
              <a:endPara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2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84D2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50"/>
                <a:buFont typeface="Calibri"/>
                <a:buNone/>
              </a:pPr>
              <a:endPara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3" name="Google Shape;123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No Footer">
  <p:cSld name="Blank No Footer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5664">
          <p15:clr>
            <a:srgbClr val="FBAE40"/>
          </p15:clr>
        </p15:guide>
        <p15:guide id="4" pos="96">
          <p15:clr>
            <a:srgbClr val="FBAE40"/>
          </p15:clr>
        </p15:guide>
        <p15:guide id="5" orient="horz" pos="108">
          <p15:clr>
            <a:srgbClr val="FBAE40"/>
          </p15:clr>
        </p15:guide>
        <p15:guide id="6" orient="horz" pos="316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8" name="Google Shape;128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_3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1" name="Google Shape;131;p2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2" name="Google Shape;132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TITLE_4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8" descr="A group of people sitting at a table&#10;&#10;Description automatically generated"/>
          <p:cNvPicPr preferRelativeResize="0"/>
          <p:nvPr/>
        </p:nvPicPr>
        <p:blipFill rotWithShape="1">
          <a:blip r:embed="rId2">
            <a:alphaModFix amt="66000"/>
          </a:blip>
          <a:srcRect l="27469" r="10256"/>
          <a:stretch/>
        </p:blipFill>
        <p:spPr>
          <a:xfrm>
            <a:off x="4074928" y="0"/>
            <a:ext cx="50690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8"/>
          <p:cNvSpPr/>
          <p:nvPr/>
        </p:nvSpPr>
        <p:spPr>
          <a:xfrm>
            <a:off x="646834" y="512371"/>
            <a:ext cx="6679800" cy="2916600"/>
          </a:xfrm>
          <a:prstGeom prst="rect">
            <a:avLst/>
          </a:prstGeom>
          <a:solidFill>
            <a:srgbClr val="084D86">
              <a:alpha val="83530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2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Calibri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8"/>
          <p:cNvSpPr txBox="1">
            <a:spLocks noGrp="1"/>
          </p:cNvSpPr>
          <p:nvPr>
            <p:ph type="sldNum" idx="12"/>
          </p:nvPr>
        </p:nvSpPr>
        <p:spPr>
          <a:xfrm>
            <a:off x="7086600" y="482944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8" name="Google Shape;138;p28"/>
          <p:cNvSpPr/>
          <p:nvPr/>
        </p:nvSpPr>
        <p:spPr>
          <a:xfrm>
            <a:off x="8814088" y="1457398"/>
            <a:ext cx="330000" cy="2228700"/>
          </a:xfrm>
          <a:prstGeom prst="rect">
            <a:avLst/>
          </a:prstGeom>
          <a:solidFill>
            <a:srgbClr val="189EE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9" name="Google Shape;139;p28"/>
          <p:cNvGrpSpPr/>
          <p:nvPr/>
        </p:nvGrpSpPr>
        <p:grpSpPr>
          <a:xfrm>
            <a:off x="934954" y="986823"/>
            <a:ext cx="559269" cy="34370"/>
            <a:chOff x="4580561" y="2589004"/>
            <a:chExt cx="1064464" cy="25200"/>
          </a:xfrm>
        </p:grpSpPr>
        <p:sp>
          <p:nvSpPr>
            <p:cNvPr id="140" name="Google Shape;140;p2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386FA4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endPara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2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84D2F6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Calibri"/>
                <a:buNone/>
              </a:pPr>
              <a:endPara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42" name="Google Shape;142;p28" descr="A picture containing foo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790" y="4705081"/>
            <a:ext cx="1256679" cy="39820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8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4" name="Google Shape;144;p28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Header">
  <p:cSld name="1_Section Header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9"/>
          <p:cNvSpPr/>
          <p:nvPr/>
        </p:nvSpPr>
        <p:spPr>
          <a:xfrm rot="-5400000" flipH="1">
            <a:off x="2000254" y="-2000250"/>
            <a:ext cx="5143500" cy="9144000"/>
          </a:xfrm>
          <a:prstGeom prst="rect">
            <a:avLst/>
          </a:prstGeom>
          <a:solidFill>
            <a:srgbClr val="1F386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57A2D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49" name="Google Shape;149;p29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118" y="4705081"/>
            <a:ext cx="1265351" cy="400954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5790" y="4767264"/>
            <a:ext cx="1372485" cy="326177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1"/>
          <p:cNvSpPr/>
          <p:nvPr/>
        </p:nvSpPr>
        <p:spPr>
          <a:xfrm rot="-5400000" flipH="1">
            <a:off x="2000254" y="-2000250"/>
            <a:ext cx="5143500" cy="9144000"/>
          </a:xfrm>
          <a:prstGeom prst="rect">
            <a:avLst/>
          </a:prstGeom>
          <a:solidFill>
            <a:srgbClr val="1F3864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57A2D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3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Calibri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/>
            </a:lvl9pPr>
          </a:lstStyle>
          <a:p>
            <a:endParaRPr/>
          </a:p>
        </p:txBody>
      </p:sp>
      <p:pic>
        <p:nvPicPr>
          <p:cNvPr id="162" name="Google Shape;162;p31" descr="A picture containing drawing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7118" y="4705081"/>
            <a:ext cx="1265351" cy="400954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8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6" r:id="rId16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300" y="202050"/>
            <a:ext cx="2475175" cy="781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3"/>
          <p:cNvSpPr txBox="1"/>
          <p:nvPr/>
        </p:nvSpPr>
        <p:spPr>
          <a:xfrm>
            <a:off x="316950" y="1330275"/>
            <a:ext cx="8510100" cy="1384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Identity Management Toolkit: Biometrics Session </a:t>
            </a:r>
            <a:endParaRPr sz="2600" dirty="0">
              <a:solidFill>
                <a:schemeClr val="accen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accen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25 October </a:t>
            </a:r>
            <a:r>
              <a:rPr lang="en" sz="2600" dirty="0" smtClean="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2023</a:t>
            </a:r>
            <a:endParaRPr sz="2600" dirty="0">
              <a:solidFill>
                <a:schemeClr val="accen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76" name="Google Shape;176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7775" y="4480150"/>
            <a:ext cx="2660775" cy="56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8" y="744575"/>
            <a:ext cx="8520600" cy="621381"/>
          </a:xfrm>
        </p:spPr>
        <p:txBody>
          <a:bodyPr>
            <a:noAutofit/>
          </a:bodyPr>
          <a:lstStyle/>
          <a:p>
            <a:r>
              <a:rPr lang="en-US" sz="4000" dirty="0"/>
              <a:t>Biometrics in </a:t>
            </a:r>
            <a:r>
              <a:rPr lang="en-US" sz="4000" dirty="0" err="1" smtClean="0"/>
              <a:t>eCHIS</a:t>
            </a:r>
            <a:r>
              <a:rPr lang="en-US" sz="4000" dirty="0" smtClean="0"/>
              <a:t>(</a:t>
            </a:r>
            <a:r>
              <a:rPr lang="en-US" sz="4000" dirty="0" err="1" smtClean="0"/>
              <a:t>Simprints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708" y="1478844"/>
            <a:ext cx="8520600" cy="2980267"/>
          </a:xfrm>
        </p:spPr>
        <p:txBody>
          <a:bodyPr>
            <a:normAutofit fontScale="55000" lnSpcReduction="20000"/>
          </a:bodyPr>
          <a:lstStyle/>
          <a:p>
            <a:pPr marL="38100" indent="0" algn="l"/>
            <a:r>
              <a:rPr lang="en-US" b="1" dirty="0" smtClean="0"/>
              <a:t>Objectives</a:t>
            </a:r>
            <a:r>
              <a:rPr lang="en-US" dirty="0"/>
              <a:t>: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Create </a:t>
            </a:r>
            <a:r>
              <a:rPr lang="en-US" b="1" dirty="0"/>
              <a:t>digital unique identifiers for households and individuals </a:t>
            </a:r>
            <a:r>
              <a:rPr lang="en-US" dirty="0"/>
              <a:t>to facilitate targeted service delivery and improve efficiency and effectiveness of healthcare delivery at community level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8100" indent="0" algn="l"/>
            <a:r>
              <a:rPr lang="en-US" b="1" dirty="0"/>
              <a:t>Approach</a:t>
            </a:r>
            <a:r>
              <a:rPr lang="en-US" dirty="0"/>
              <a:t>: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/>
              <a:t>HEWs will be able to enroll and biometrically identify/verify clients to</a:t>
            </a:r>
            <a:r>
              <a:rPr lang="en-US" dirty="0" smtClean="0"/>
              <a:t>:</a:t>
            </a:r>
          </a:p>
          <a:p>
            <a:pPr marL="9525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Facilitate </a:t>
            </a:r>
            <a:r>
              <a:rPr lang="en-US" dirty="0" err="1" smtClean="0"/>
              <a:t>referals</a:t>
            </a:r>
            <a:endParaRPr lang="en-US" dirty="0" smtClean="0"/>
          </a:p>
          <a:p>
            <a:pPr marL="9525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Quickly locate records</a:t>
            </a:r>
          </a:p>
          <a:p>
            <a:pPr marL="9525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Continuity of care</a:t>
            </a:r>
          </a:p>
          <a:p>
            <a:pPr marL="952500" lvl="1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83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8" y="744575"/>
            <a:ext cx="8520600" cy="621381"/>
          </a:xfrm>
        </p:spPr>
        <p:txBody>
          <a:bodyPr>
            <a:noAutofit/>
          </a:bodyPr>
          <a:lstStyle/>
          <a:p>
            <a:r>
              <a:rPr lang="en-US" sz="4000" dirty="0"/>
              <a:t>Biometrics in </a:t>
            </a:r>
            <a:r>
              <a:rPr lang="en-US" sz="4000" dirty="0" err="1" smtClean="0"/>
              <a:t>eCHIS</a:t>
            </a:r>
            <a:r>
              <a:rPr lang="en-US" sz="4000" dirty="0" smtClean="0"/>
              <a:t>(</a:t>
            </a:r>
            <a:r>
              <a:rPr lang="en-US" sz="4000" dirty="0" err="1" smtClean="0"/>
              <a:t>Simprints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708" y="1478844"/>
            <a:ext cx="8520600" cy="2980267"/>
          </a:xfrm>
        </p:spPr>
        <p:txBody>
          <a:bodyPr>
            <a:normAutofit/>
          </a:bodyPr>
          <a:lstStyle/>
          <a:p>
            <a:pPr marL="38100" indent="0" algn="l"/>
            <a:r>
              <a:rPr lang="en-US" b="1" dirty="0"/>
              <a:t>Enrolment data</a:t>
            </a:r>
          </a:p>
          <a:p>
            <a:pPr marL="38100" indent="0" algn="l"/>
            <a:r>
              <a:rPr lang="en-US" b="1" dirty="0"/>
              <a:t>● 51,957 enrolments </a:t>
            </a:r>
          </a:p>
          <a:p>
            <a:pPr marL="495300" lvl="1" indent="0" algn="l"/>
            <a:r>
              <a:rPr lang="en-US" b="1" dirty="0"/>
              <a:t>○ </a:t>
            </a:r>
            <a:r>
              <a:rPr lang="en-US" b="1" dirty="0" smtClean="0"/>
              <a:t> Oromia=28,596</a:t>
            </a:r>
            <a:endParaRPr lang="en-US" b="1" dirty="0"/>
          </a:p>
          <a:p>
            <a:pPr marL="495300" lvl="1" indent="0" algn="l"/>
            <a:r>
              <a:rPr lang="en-US" b="1"/>
              <a:t>○ </a:t>
            </a:r>
            <a:r>
              <a:rPr lang="en-US" b="1" smtClean="0"/>
              <a:t>SNPPR=23,361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0172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8" y="744575"/>
            <a:ext cx="8520600" cy="621381"/>
          </a:xfrm>
        </p:spPr>
        <p:txBody>
          <a:bodyPr>
            <a:noAutofit/>
          </a:bodyPr>
          <a:lstStyle/>
          <a:p>
            <a:r>
              <a:rPr lang="en-US" sz="4000" dirty="0"/>
              <a:t>Biometrics in </a:t>
            </a:r>
            <a:r>
              <a:rPr lang="en-US" sz="4000" dirty="0" err="1" smtClean="0"/>
              <a:t>eCHIS</a:t>
            </a:r>
            <a:r>
              <a:rPr lang="en-US" sz="4000" dirty="0" smtClean="0"/>
              <a:t>(</a:t>
            </a:r>
            <a:r>
              <a:rPr lang="en-US" sz="4000" dirty="0" err="1" smtClean="0"/>
              <a:t>Simprints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708" y="1478844"/>
            <a:ext cx="8730692" cy="2980267"/>
          </a:xfrm>
        </p:spPr>
        <p:txBody>
          <a:bodyPr>
            <a:normAutofit/>
          </a:bodyPr>
          <a:lstStyle/>
          <a:p>
            <a:pPr marL="38100" indent="0" algn="l"/>
            <a:r>
              <a:rPr lang="en-US" b="1" dirty="0"/>
              <a:t>Challenges</a:t>
            </a:r>
          </a:p>
          <a:p>
            <a:pPr marL="38100" indent="0" algn="l"/>
            <a:endParaRPr lang="en-US" b="1" dirty="0"/>
          </a:p>
          <a:p>
            <a:pPr marL="38100" indent="0" algn="l"/>
            <a:r>
              <a:rPr lang="en-US" b="1" dirty="0"/>
              <a:t>- </a:t>
            </a:r>
            <a:r>
              <a:rPr lang="en-US" dirty="0"/>
              <a:t>Tablets are </a:t>
            </a:r>
            <a:r>
              <a:rPr lang="en-US" dirty="0" smtClean="0"/>
              <a:t>ow capacity </a:t>
            </a:r>
            <a:r>
              <a:rPr lang="en-US" dirty="0"/>
              <a:t>taking HEWs long</a:t>
            </a:r>
          </a:p>
          <a:p>
            <a:pPr marL="38100" indent="0" algn="l"/>
            <a:r>
              <a:rPr lang="en-US" dirty="0"/>
              <a:t>time </a:t>
            </a:r>
            <a:endParaRPr lang="en-US" dirty="0" smtClean="0"/>
          </a:p>
          <a:p>
            <a:pPr marL="38100" indent="0" algn="l"/>
            <a:r>
              <a:rPr lang="en-US" dirty="0" smtClean="0"/>
              <a:t>- </a:t>
            </a:r>
            <a:r>
              <a:rPr lang="en-US" dirty="0"/>
              <a:t>Data syncing continued as </a:t>
            </a:r>
            <a:r>
              <a:rPr lang="en-US" dirty="0" smtClean="0"/>
              <a:t>a challenge </a:t>
            </a:r>
            <a:r>
              <a:rPr lang="en-US" dirty="0"/>
              <a:t>(non-functioning </a:t>
            </a:r>
            <a:r>
              <a:rPr lang="en-US" dirty="0" smtClean="0"/>
              <a:t>sim cards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5285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8" y="744575"/>
            <a:ext cx="8520600" cy="621381"/>
          </a:xfrm>
        </p:spPr>
        <p:txBody>
          <a:bodyPr>
            <a:noAutofit/>
          </a:bodyPr>
          <a:lstStyle/>
          <a:p>
            <a:r>
              <a:rPr lang="en-US" sz="4000" dirty="0"/>
              <a:t>ART unique </a:t>
            </a:r>
            <a:r>
              <a:rPr lang="en-US" sz="4000" dirty="0" smtClean="0"/>
              <a:t>number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708" y="1478844"/>
            <a:ext cx="8520600" cy="2980267"/>
          </a:xfrm>
        </p:spPr>
        <p:txBody>
          <a:bodyPr>
            <a:normAutofit/>
          </a:bodyPr>
          <a:lstStyle/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 err="1" smtClean="0"/>
              <a:t>Regionnumber</a:t>
            </a:r>
            <a:r>
              <a:rPr lang="en-US" dirty="0" smtClean="0"/>
              <a:t>/</a:t>
            </a:r>
            <a:r>
              <a:rPr lang="en-US" dirty="0" err="1" smtClean="0"/>
              <a:t>facilitytypecode</a:t>
            </a:r>
            <a:r>
              <a:rPr lang="en-US" dirty="0" smtClean="0"/>
              <a:t>/</a:t>
            </a:r>
            <a:r>
              <a:rPr lang="en-US" dirty="0" err="1" smtClean="0"/>
              <a:t>specificfacilitycode</a:t>
            </a:r>
            <a:r>
              <a:rPr lang="en-US" dirty="0"/>
              <a:t>/ patient/client </a:t>
            </a:r>
            <a:r>
              <a:rPr lang="en-US" dirty="0" err="1"/>
              <a:t>assignednumber</a:t>
            </a:r>
            <a:r>
              <a:rPr lang="en-US" dirty="0" smtClean="0"/>
              <a:t>.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b="1" dirty="0" err="1" smtClean="0"/>
              <a:t>Eg</a:t>
            </a:r>
            <a:r>
              <a:rPr lang="en-US" b="1" dirty="0" smtClean="0"/>
              <a:t>. 01/08/001/00001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49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8" y="744575"/>
            <a:ext cx="8520600" cy="621381"/>
          </a:xfrm>
        </p:spPr>
        <p:txBody>
          <a:bodyPr>
            <a:noAutofit/>
          </a:bodyPr>
          <a:lstStyle/>
          <a:p>
            <a:r>
              <a:rPr lang="en-US" sz="4000" dirty="0" smtClean="0"/>
              <a:t>National ID program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708" y="1478844"/>
            <a:ext cx="8520600" cy="2980267"/>
          </a:xfrm>
        </p:spPr>
        <p:txBody>
          <a:bodyPr>
            <a:normAutofit/>
          </a:bodyPr>
          <a:lstStyle/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/>
              <a:t>is a 12 digit unique identification number issued by NIDP (National ID Program) of Ethiopia</a:t>
            </a:r>
            <a:endParaRPr lang="en-US" dirty="0" smtClean="0"/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biometric </a:t>
            </a:r>
            <a:r>
              <a:rPr lang="en-US" dirty="0"/>
              <a:t>digital </a:t>
            </a:r>
            <a:r>
              <a:rPr lang="en-US" dirty="0" smtClean="0"/>
              <a:t>ID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National ID (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Fayda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ID Number - FIN): 963042760547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Fayda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Alias Number(FAN):2705691325784016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96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6355" y="2310140"/>
            <a:ext cx="7744177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22222"/>
                </a:solidFill>
                <a:latin typeface="Arial" panose="020B0604020202020204" pitchFamily="34" charset="0"/>
              </a:rPr>
              <a:t>There is work on progress to adopt the National ID with the health 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222222"/>
                </a:solidFill>
                <a:latin typeface="Arial" panose="020B0604020202020204" pitchFamily="34" charset="0"/>
              </a:rPr>
              <a:t>Health insurance with EMR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11708" y="744575"/>
            <a:ext cx="8520600" cy="621381"/>
          </a:xfrm>
        </p:spPr>
        <p:txBody>
          <a:bodyPr>
            <a:noAutofit/>
          </a:bodyPr>
          <a:lstStyle/>
          <a:p>
            <a:r>
              <a:rPr lang="en-US" sz="4000" dirty="0" smtClean="0"/>
              <a:t>National ID </a:t>
            </a:r>
            <a:r>
              <a:rPr lang="en-US" sz="4000" dirty="0" smtClean="0"/>
              <a:t>program…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5915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8" y="744575"/>
            <a:ext cx="8520600" cy="1106803"/>
          </a:xfrm>
        </p:spPr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708" y="1727200"/>
            <a:ext cx="8832292" cy="2641599"/>
          </a:xfrm>
        </p:spPr>
        <p:txBody>
          <a:bodyPr>
            <a:normAutofit/>
          </a:bodyPr>
          <a:lstStyle/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Infrastructure(health net)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/>
              <a:t>Cost and </a:t>
            </a:r>
            <a:r>
              <a:rPr lang="en-US" dirty="0" smtClean="0"/>
              <a:t>Funding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/>
              <a:t>Political and Regulatory </a:t>
            </a:r>
            <a:r>
              <a:rPr lang="en-US" dirty="0" smtClean="0"/>
              <a:t>Challenges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/>
              <a:t>Rural and Remote </a:t>
            </a:r>
            <a:r>
              <a:rPr lang="en-US" dirty="0" smtClean="0"/>
              <a:t>Access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Capacity building</a:t>
            </a:r>
          </a:p>
          <a:p>
            <a:pPr marL="4953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06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5"/>
          <p:cNvSpPr txBox="1">
            <a:spLocks noGrp="1"/>
          </p:cNvSpPr>
          <p:nvPr>
            <p:ph type="title"/>
          </p:nvPr>
        </p:nvSpPr>
        <p:spPr>
          <a:xfrm>
            <a:off x="832675" y="179057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386FA4"/>
                </a:solidFill>
              </a:rPr>
              <a:t>Thank You!</a:t>
            </a:r>
            <a:endParaRPr sz="3900">
              <a:solidFill>
                <a:srgbClr val="386FA4"/>
              </a:solidFill>
            </a:endParaRPr>
          </a:p>
        </p:txBody>
      </p:sp>
      <p:sp>
        <p:nvSpPr>
          <p:cNvPr id="272" name="Google Shape;272;p45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73" name="Google Shape;273;p45"/>
          <p:cNvSpPr/>
          <p:nvPr/>
        </p:nvSpPr>
        <p:spPr>
          <a:xfrm>
            <a:off x="875650" y="4266850"/>
            <a:ext cx="7571700" cy="876600"/>
          </a:xfrm>
          <a:prstGeom prst="rect">
            <a:avLst/>
          </a:prstGeom>
          <a:solidFill>
            <a:srgbClr val="386FA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386FA4"/>
              </a:highlight>
            </a:endParaRPr>
          </a:p>
        </p:txBody>
      </p:sp>
      <p:sp>
        <p:nvSpPr>
          <p:cNvPr id="274" name="Google Shape;274;p45"/>
          <p:cNvSpPr txBox="1"/>
          <p:nvPr/>
        </p:nvSpPr>
        <p:spPr>
          <a:xfrm>
            <a:off x="875650" y="4381900"/>
            <a:ext cx="7571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DUC Email: info@datausecommunity.org</a:t>
            </a:r>
            <a:endParaRPr sz="30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75" name="Google Shape;275;p45"/>
          <p:cNvSpPr/>
          <p:nvPr/>
        </p:nvSpPr>
        <p:spPr>
          <a:xfrm>
            <a:off x="1242200" y="3390250"/>
            <a:ext cx="6933900" cy="876600"/>
          </a:xfrm>
          <a:prstGeom prst="rect">
            <a:avLst/>
          </a:prstGeom>
          <a:solidFill>
            <a:srgbClr val="386FA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OpenHIE Email: openhie@gmail.com</a:t>
            </a:r>
            <a:endParaRPr sz="30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5956" y="1444978"/>
            <a:ext cx="54920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accent1"/>
                </a:solidFill>
                <a:latin typeface="Roboto" panose="02000000000000000000" pitchFamily="2" charset="0"/>
              </a:rPr>
              <a:t>P</a:t>
            </a:r>
            <a:r>
              <a:rPr lang="en-US" sz="3600" dirty="0" smtClean="0">
                <a:solidFill>
                  <a:schemeClr val="accent1"/>
                </a:solidFill>
                <a:latin typeface="Roboto" panose="02000000000000000000" pitchFamily="2" charset="0"/>
              </a:rPr>
              <a:t>atient </a:t>
            </a:r>
            <a:r>
              <a:rPr lang="en-US" sz="3600" dirty="0">
                <a:solidFill>
                  <a:schemeClr val="accent1"/>
                </a:solidFill>
                <a:latin typeface="Roboto" panose="02000000000000000000" pitchFamily="2" charset="0"/>
              </a:rPr>
              <a:t>identity management initiatives taking place in Ethiopia</a:t>
            </a:r>
            <a:endParaRPr lang="en-US" sz="3600" dirty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169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8" y="744575"/>
            <a:ext cx="8520600" cy="3956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PIMS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699" y="1140178"/>
            <a:ext cx="8753279" cy="3318933"/>
          </a:xfrm>
        </p:spPr>
        <p:txBody>
          <a:bodyPr>
            <a:normAutofit/>
          </a:bodyPr>
          <a:lstStyle/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dirty="0" smtClean="0"/>
              <a:t>PIMS is </a:t>
            </a:r>
            <a:r>
              <a:rPr lang="en-US" dirty="0"/>
              <a:t>a healthcare information technology solution designed to accurately and securely manage and maintain the identities of patients receiving healthcare services</a:t>
            </a:r>
            <a:r>
              <a:rPr lang="en-US" dirty="0" smtClean="0"/>
              <a:t>.</a:t>
            </a:r>
          </a:p>
          <a:p>
            <a:pPr marL="38100" indent="0" algn="l"/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741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8" y="744575"/>
            <a:ext cx="8520600" cy="79071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Why we need patient identity management system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700" y="2111022"/>
            <a:ext cx="8520600" cy="2664178"/>
          </a:xfrm>
        </p:spPr>
        <p:txBody>
          <a:bodyPr>
            <a:normAutofit fontScale="70000" lnSpcReduction="20000"/>
          </a:bodyPr>
          <a:lstStyle/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b="1" dirty="0"/>
              <a:t>Patient </a:t>
            </a:r>
            <a:r>
              <a:rPr lang="en-US" b="1" dirty="0" smtClean="0"/>
              <a:t>Safety  </a:t>
            </a:r>
            <a:r>
              <a:rPr lang="en-US" dirty="0" smtClean="0"/>
              <a:t>minimizes </a:t>
            </a:r>
            <a:r>
              <a:rPr lang="en-US" dirty="0"/>
              <a:t>the risk of medical errors, such as administering the wrong treatment or medication to a patient.</a:t>
            </a:r>
          </a:p>
          <a:p>
            <a:pPr marL="38100" indent="0" algn="l"/>
            <a:r>
              <a:rPr lang="en-US" dirty="0"/>
              <a:t> 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b="1" dirty="0"/>
              <a:t>Quality of Care: </a:t>
            </a:r>
            <a:r>
              <a:rPr lang="en-US" dirty="0" smtClean="0"/>
              <a:t>to </a:t>
            </a:r>
            <a:r>
              <a:rPr lang="en-US" dirty="0"/>
              <a:t>access a patient's medical history, allergies, and other critical information, enabling them to make well-informed decisions.</a:t>
            </a:r>
          </a:p>
          <a:p>
            <a:pPr marL="38100" indent="0" algn="l"/>
            <a:r>
              <a:rPr lang="en-US" dirty="0"/>
              <a:t> 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b="1" dirty="0"/>
              <a:t>Data Integrity</a:t>
            </a:r>
            <a:r>
              <a:rPr lang="en-US" dirty="0"/>
              <a:t>: </a:t>
            </a:r>
            <a:r>
              <a:rPr lang="en-US" dirty="0" smtClean="0"/>
              <a:t>It </a:t>
            </a:r>
            <a:r>
              <a:rPr lang="en-US" dirty="0"/>
              <a:t>reduces the likelihood of duplicate or incorrect records, which can lead to fragmented care and incomplete patient histories.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559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0" y="157552"/>
            <a:ext cx="8520600" cy="903603"/>
          </a:xfrm>
        </p:spPr>
        <p:txBody>
          <a:bodyPr>
            <a:normAutofit/>
          </a:bodyPr>
          <a:lstStyle/>
          <a:p>
            <a:r>
              <a:rPr lang="en-US" sz="2400" dirty="0"/>
              <a:t>Why </a:t>
            </a:r>
            <a:r>
              <a:rPr lang="en-US" sz="2400" dirty="0" smtClean="0"/>
              <a:t>PIMS….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700" y="1456267"/>
            <a:ext cx="8520600" cy="2991555"/>
          </a:xfrm>
        </p:spPr>
        <p:txBody>
          <a:bodyPr>
            <a:normAutofit fontScale="77500" lnSpcReduction="20000"/>
          </a:bodyPr>
          <a:lstStyle/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b="1" dirty="0"/>
              <a:t>Interoperability</a:t>
            </a:r>
            <a:r>
              <a:rPr lang="en-US" dirty="0"/>
              <a:t>: </a:t>
            </a:r>
            <a:r>
              <a:rPr lang="en-US" dirty="0" smtClean="0"/>
              <a:t>seamless </a:t>
            </a:r>
            <a:r>
              <a:rPr lang="en-US" dirty="0"/>
              <a:t>exchange of health information.</a:t>
            </a:r>
          </a:p>
          <a:p>
            <a:pPr marL="38100" indent="0" algn="l"/>
            <a:r>
              <a:rPr lang="en-US" dirty="0"/>
              <a:t> 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b="1" dirty="0"/>
              <a:t>Cost Reduction</a:t>
            </a:r>
            <a:r>
              <a:rPr lang="en-US" dirty="0"/>
              <a:t>: Reducing duplicate records and administrative errors lowers healthcare costs. </a:t>
            </a:r>
            <a:endParaRPr lang="en-US" dirty="0" smtClean="0"/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dirty="0"/>
              <a:t> 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b="1" dirty="0"/>
              <a:t>Efficiency</a:t>
            </a:r>
            <a:r>
              <a:rPr lang="en-US" dirty="0"/>
              <a:t>: </a:t>
            </a:r>
            <a:r>
              <a:rPr lang="en-US" dirty="0" smtClean="0"/>
              <a:t>reducing </a:t>
            </a:r>
            <a:r>
              <a:rPr lang="en-US" dirty="0"/>
              <a:t>waiting times and improving the overall patient experience</a:t>
            </a:r>
            <a:r>
              <a:rPr lang="en-US" dirty="0" smtClean="0"/>
              <a:t>.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95300" indent="-457200" algn="l">
              <a:buFont typeface="Arial" panose="020B0604020202020204" pitchFamily="34" charset="0"/>
              <a:buChar char="•"/>
            </a:pPr>
            <a:r>
              <a:rPr lang="en-US" b="1" dirty="0"/>
              <a:t>Longitudinal Patient Records</a:t>
            </a:r>
            <a:r>
              <a:rPr lang="en-US" dirty="0"/>
              <a:t>: </a:t>
            </a:r>
            <a:r>
              <a:rPr lang="en-US" dirty="0" smtClean="0"/>
              <a:t>longitudinal </a:t>
            </a:r>
            <a:r>
              <a:rPr lang="en-US" dirty="0"/>
              <a:t>patient records, providing a comprehensive view of a patient's health history.</a:t>
            </a:r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4953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686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279" y="2201947"/>
            <a:ext cx="8520600" cy="7926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PIMS initiatives in the Ethiopian health sector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349" y="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2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7916"/>
          <a:stretch/>
        </p:blipFill>
        <p:spPr>
          <a:xfrm>
            <a:off x="327377" y="451556"/>
            <a:ext cx="7281334" cy="4447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60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708" y="744575"/>
            <a:ext cx="8520600" cy="50849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Medical Record Number(MRN)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700" y="1253067"/>
            <a:ext cx="8520608" cy="3059289"/>
          </a:xfrm>
        </p:spPr>
        <p:txBody>
          <a:bodyPr>
            <a:noAutofit/>
          </a:bodyPr>
          <a:lstStyle/>
          <a:p>
            <a:pPr marL="4953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EMR </a:t>
            </a:r>
            <a:r>
              <a:rPr lang="en-US" sz="1800" dirty="0"/>
              <a:t>implementation in Ethiopia started on 2008 , </a:t>
            </a:r>
            <a:endParaRPr lang="en-US" sz="1800" dirty="0" smtClean="0"/>
          </a:p>
          <a:p>
            <a:pPr marL="4953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At the </a:t>
            </a:r>
            <a:r>
              <a:rPr lang="en-US" sz="1800" dirty="0" smtClean="0"/>
              <a:t>beginning </a:t>
            </a:r>
            <a:r>
              <a:rPr lang="en-US" sz="1800" dirty="0" smtClean="0"/>
              <a:t>it was </a:t>
            </a:r>
            <a:r>
              <a:rPr lang="en-US" sz="1800" dirty="0"/>
              <a:t>Smart Care </a:t>
            </a:r>
            <a:r>
              <a:rPr lang="en-US" sz="1800" dirty="0" smtClean="0"/>
              <a:t>, now </a:t>
            </a:r>
            <a:r>
              <a:rPr lang="en-US" sz="1800" dirty="0" err="1" smtClean="0"/>
              <a:t>Bahmini</a:t>
            </a:r>
            <a:endParaRPr lang="en-US" sz="1800" dirty="0" smtClean="0"/>
          </a:p>
          <a:p>
            <a:pPr marL="4953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The MRN in the EMR system serves only with in the facility</a:t>
            </a:r>
          </a:p>
          <a:p>
            <a:pPr marL="4953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The number could only be given once and is never re-assigned to others even when the patient dies.</a:t>
            </a:r>
            <a:endParaRPr lang="en-US" sz="1800" dirty="0" smtClean="0"/>
          </a:p>
          <a:p>
            <a:pPr marL="4953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The MRN is the </a:t>
            </a:r>
            <a:r>
              <a:rPr lang="en-US" sz="1800" dirty="0"/>
              <a:t>exact copy of the number that is written on the patient's Medical Record Folder or Master Patient Index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493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49" y="217344"/>
            <a:ext cx="5584691" cy="412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6900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2424</TotalTime>
  <Words>358</Words>
  <Application>Microsoft Office PowerPoint</Application>
  <PresentationFormat>On-screen Show (16:9)</PresentationFormat>
  <Paragraphs>74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Roboto Slab</vt:lpstr>
      <vt:lpstr>Roboto</vt:lpstr>
      <vt:lpstr>Calibri</vt:lpstr>
      <vt:lpstr>Source Sans Pro</vt:lpstr>
      <vt:lpstr>Simple Light</vt:lpstr>
      <vt:lpstr>Cordelia template</vt:lpstr>
      <vt:lpstr>PowerPoint Presentation</vt:lpstr>
      <vt:lpstr>PowerPoint Presentation</vt:lpstr>
      <vt:lpstr>What is PIMS</vt:lpstr>
      <vt:lpstr>Why we need patient identity management system</vt:lpstr>
      <vt:lpstr>Why PIMS….</vt:lpstr>
      <vt:lpstr>PowerPoint Presentation</vt:lpstr>
      <vt:lpstr>PowerPoint Presentation</vt:lpstr>
      <vt:lpstr>Medical Record Number(MRN)</vt:lpstr>
      <vt:lpstr>PowerPoint Presentation</vt:lpstr>
      <vt:lpstr>Biometrics in eCHIS(Simprints)</vt:lpstr>
      <vt:lpstr>Biometrics in eCHIS(Simprints)</vt:lpstr>
      <vt:lpstr>Biometrics in eCHIS(Simprints)</vt:lpstr>
      <vt:lpstr>ART unique number</vt:lpstr>
      <vt:lpstr>National ID program</vt:lpstr>
      <vt:lpstr>National ID program…</vt:lpstr>
      <vt:lpstr>Challenges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Dawit B</dc:creator>
  <cp:lastModifiedBy>User</cp:lastModifiedBy>
  <cp:revision>22</cp:revision>
  <dcterms:modified xsi:type="dcterms:W3CDTF">2023-10-25T07:30:04Z</dcterms:modified>
</cp:coreProperties>
</file>