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69" r:id="rId3"/>
    <p:sldId id="267" r:id="rId4"/>
    <p:sldId id="270" r:id="rId5"/>
    <p:sldId id="271" r:id="rId6"/>
    <p:sldId id="272" r:id="rId7"/>
    <p:sldId id="273" r:id="rId8"/>
    <p:sldId id="274" r:id="rId9"/>
    <p:sldId id="275" r:id="rId10"/>
    <p:sldId id="276" r:id="rId11"/>
    <p:sldId id="278" r:id="rId12"/>
    <p:sldId id="280" r:id="rId13"/>
    <p:sldId id="279" r:id="rId14"/>
    <p:sldId id="282" r:id="rId15"/>
    <p:sldId id="283" r:id="rId16"/>
    <p:sldId id="265" r:id="rId17"/>
  </p:sldIdLst>
  <p:sldSz cx="12192000" cy="6858000"/>
  <p:notesSz cx="6858000" cy="9144000"/>
  <p:defaultTextStyle>
    <a:defPPr>
      <a:defRPr lang="en-U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a:srgbClr val="12D315"/>
    <a:srgbClr val="E95467"/>
    <a:srgbClr val="D6125C"/>
    <a:srgbClr val="67E86B"/>
    <a:srgbClr val="E98A83"/>
    <a:srgbClr val="72CDCD"/>
    <a:srgbClr val="32A0B9"/>
    <a:srgbClr val="87EFF0"/>
    <a:srgbClr val="1287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753"/>
    <p:restoredTop sz="97030"/>
  </p:normalViewPr>
  <p:slideViewPr>
    <p:cSldViewPr snapToGrid="0" snapToObjects="1">
      <p:cViewPr varScale="1">
        <p:scale>
          <a:sx n="66" d="100"/>
          <a:sy n="66" d="100"/>
        </p:scale>
        <p:origin x="948"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0CE2DA-279E-4C7E-8303-C76C15C7C928}" type="doc">
      <dgm:prSet loTypeId="urn:microsoft.com/office/officeart/2005/8/layout/process4" loCatId="process" qsTypeId="urn:microsoft.com/office/officeart/2005/8/quickstyle/simple1" qsCatId="simple" csTypeId="urn:microsoft.com/office/officeart/2005/8/colors/colorful2" csCatId="colorful" phldr="1"/>
      <dgm:spPr/>
      <dgm:t>
        <a:bodyPr/>
        <a:lstStyle/>
        <a:p>
          <a:endParaRPr lang="en-US"/>
        </a:p>
      </dgm:t>
    </dgm:pt>
    <dgm:pt modelId="{7CEE0D21-9438-42E6-BB15-643458FE8C14}">
      <dgm:prSet/>
      <dgm:spPr>
        <a:solidFill>
          <a:schemeClr val="tx2">
            <a:lumMod val="75000"/>
          </a:schemeClr>
        </a:solidFill>
      </dgm:spPr>
      <dgm:t>
        <a:bodyPr/>
        <a:lstStyle/>
        <a:p>
          <a:r>
            <a:rPr lang="en-UG" b="1"/>
            <a:t>Purpose: </a:t>
          </a:r>
          <a:r>
            <a:rPr lang="en-UG"/>
            <a:t>Evaluate relationships among records </a:t>
          </a:r>
          <a:r>
            <a:rPr lang="en-GB"/>
            <a:t>that</a:t>
          </a:r>
          <a:r>
            <a:rPr lang="en-UG"/>
            <a:t> could represent the same patient records</a:t>
          </a:r>
          <a:endParaRPr lang="en-US"/>
        </a:p>
      </dgm:t>
    </dgm:pt>
    <dgm:pt modelId="{CE458C2B-487E-4465-883F-53E991960EA1}" type="parTrans" cxnId="{3AB390E4-CBA1-4E50-B444-BB736CC19780}">
      <dgm:prSet/>
      <dgm:spPr/>
      <dgm:t>
        <a:bodyPr/>
        <a:lstStyle/>
        <a:p>
          <a:endParaRPr lang="en-US"/>
        </a:p>
      </dgm:t>
    </dgm:pt>
    <dgm:pt modelId="{5695FD1A-EC76-43A6-B24C-F27C6B373460}" type="sibTrans" cxnId="{3AB390E4-CBA1-4E50-B444-BB736CC19780}">
      <dgm:prSet/>
      <dgm:spPr/>
      <dgm:t>
        <a:bodyPr/>
        <a:lstStyle/>
        <a:p>
          <a:endParaRPr lang="en-US"/>
        </a:p>
      </dgm:t>
    </dgm:pt>
    <dgm:pt modelId="{9AF5F3D4-9F0A-4D5F-B0B4-949F7EDB078C}">
      <dgm:prSet/>
      <dgm:spPr>
        <a:solidFill>
          <a:schemeClr val="bg2">
            <a:lumMod val="25000"/>
          </a:schemeClr>
        </a:solidFill>
      </dgm:spPr>
      <dgm:t>
        <a:bodyPr/>
        <a:lstStyle/>
        <a:p>
          <a:r>
            <a:rPr lang="en-UG" dirty="0"/>
            <a:t>Blocking </a:t>
          </a:r>
          <a:r>
            <a:rPr lang="en-US" dirty="0"/>
            <a:t>Schemes</a:t>
          </a:r>
        </a:p>
      </dgm:t>
    </dgm:pt>
    <dgm:pt modelId="{4CC063B4-1AA3-4CF0-9B42-49C62D9AB48F}" type="parTrans" cxnId="{0D69D787-A930-48FB-8CF6-871C12B54A80}">
      <dgm:prSet/>
      <dgm:spPr/>
      <dgm:t>
        <a:bodyPr/>
        <a:lstStyle/>
        <a:p>
          <a:endParaRPr lang="en-US"/>
        </a:p>
      </dgm:t>
    </dgm:pt>
    <dgm:pt modelId="{0FA22E13-5F81-4205-99B6-96BF1C1D5C73}" type="sibTrans" cxnId="{0D69D787-A930-48FB-8CF6-871C12B54A80}">
      <dgm:prSet/>
      <dgm:spPr/>
      <dgm:t>
        <a:bodyPr/>
        <a:lstStyle/>
        <a:p>
          <a:endParaRPr lang="en-US"/>
        </a:p>
      </dgm:t>
    </dgm:pt>
    <dgm:pt modelId="{962028C5-2433-4CA7-99D4-E9F24AE285C7}">
      <dgm:prSet/>
      <dgm:spPr>
        <a:solidFill>
          <a:schemeClr val="tx2">
            <a:lumMod val="60000"/>
            <a:lumOff val="40000"/>
            <a:alpha val="90000"/>
          </a:schemeClr>
        </a:solidFill>
      </dgm:spPr>
      <dgm:t>
        <a:bodyPr/>
        <a:lstStyle/>
        <a:p>
          <a:r>
            <a:rPr lang="en-UG" dirty="0"/>
            <a:t>Metephone_givenname, Metephone_lastname</a:t>
          </a:r>
          <a:endParaRPr lang="en-US" dirty="0"/>
        </a:p>
      </dgm:t>
    </dgm:pt>
    <dgm:pt modelId="{6B8DB4C7-91F4-4709-A952-F7A07650675E}" type="parTrans" cxnId="{20DF7DAA-DCB5-4627-8127-8F0A12BE773A}">
      <dgm:prSet/>
      <dgm:spPr/>
      <dgm:t>
        <a:bodyPr/>
        <a:lstStyle/>
        <a:p>
          <a:endParaRPr lang="en-US"/>
        </a:p>
      </dgm:t>
    </dgm:pt>
    <dgm:pt modelId="{5B2ECCBA-408F-4057-8E7B-87099C780ED7}" type="sibTrans" cxnId="{20DF7DAA-DCB5-4627-8127-8F0A12BE773A}">
      <dgm:prSet/>
      <dgm:spPr/>
      <dgm:t>
        <a:bodyPr/>
        <a:lstStyle/>
        <a:p>
          <a:endParaRPr lang="en-US"/>
        </a:p>
      </dgm:t>
    </dgm:pt>
    <dgm:pt modelId="{6E69077C-1964-46F9-87E4-6340B9EFE7F2}">
      <dgm:prSet/>
      <dgm:spPr>
        <a:solidFill>
          <a:schemeClr val="accent5">
            <a:lumMod val="60000"/>
            <a:lumOff val="40000"/>
            <a:alpha val="90000"/>
          </a:schemeClr>
        </a:solidFill>
      </dgm:spPr>
      <dgm:t>
        <a:bodyPr/>
        <a:lstStyle/>
        <a:p>
          <a:r>
            <a:rPr lang="en-UG" dirty="0"/>
            <a:t>Metephone_lastname, Gender</a:t>
          </a:r>
          <a:endParaRPr lang="en-US" dirty="0"/>
        </a:p>
      </dgm:t>
    </dgm:pt>
    <dgm:pt modelId="{B55BB554-607E-4471-A550-F0968B0F37A0}" type="parTrans" cxnId="{12750EF2-2EA1-43B8-A6A8-2D749455B69F}">
      <dgm:prSet/>
      <dgm:spPr/>
      <dgm:t>
        <a:bodyPr/>
        <a:lstStyle/>
        <a:p>
          <a:endParaRPr lang="en-US"/>
        </a:p>
      </dgm:t>
    </dgm:pt>
    <dgm:pt modelId="{126AB179-110B-4BE0-9D93-6DB033E0D546}" type="sibTrans" cxnId="{12750EF2-2EA1-43B8-A6A8-2D749455B69F}">
      <dgm:prSet/>
      <dgm:spPr/>
      <dgm:t>
        <a:bodyPr/>
        <a:lstStyle/>
        <a:p>
          <a:endParaRPr lang="en-US"/>
        </a:p>
      </dgm:t>
    </dgm:pt>
    <dgm:pt modelId="{AD2E0A03-9797-4579-AB0F-3580B9029A6B}">
      <dgm:prSet/>
      <dgm:spPr>
        <a:solidFill>
          <a:schemeClr val="accent3">
            <a:lumMod val="75000"/>
            <a:alpha val="90000"/>
          </a:schemeClr>
        </a:solidFill>
      </dgm:spPr>
      <dgm:t>
        <a:bodyPr/>
        <a:lstStyle/>
        <a:p>
          <a:r>
            <a:rPr lang="en-UG" dirty="0"/>
            <a:t>Metephone_givenname, last name</a:t>
          </a:r>
          <a:endParaRPr lang="en-US" dirty="0"/>
        </a:p>
      </dgm:t>
    </dgm:pt>
    <dgm:pt modelId="{4505B658-1BD4-475E-9B77-0B97047DC156}" type="parTrans" cxnId="{C7A52820-121B-454A-AA46-471BB6F190CD}">
      <dgm:prSet/>
      <dgm:spPr/>
      <dgm:t>
        <a:bodyPr/>
        <a:lstStyle/>
        <a:p>
          <a:endParaRPr lang="en-US"/>
        </a:p>
      </dgm:t>
    </dgm:pt>
    <dgm:pt modelId="{96464229-C60F-4850-8DD7-31E650DB82F3}" type="sibTrans" cxnId="{C7A52820-121B-454A-AA46-471BB6F190CD}">
      <dgm:prSet/>
      <dgm:spPr/>
      <dgm:t>
        <a:bodyPr/>
        <a:lstStyle/>
        <a:p>
          <a:endParaRPr lang="en-US"/>
        </a:p>
      </dgm:t>
    </dgm:pt>
    <dgm:pt modelId="{33821980-D67E-4A73-82FC-4A5CACC5470B}">
      <dgm:prSet/>
      <dgm:spPr>
        <a:solidFill>
          <a:schemeClr val="accent4">
            <a:lumMod val="75000"/>
          </a:schemeClr>
        </a:solidFill>
      </dgm:spPr>
      <dgm:t>
        <a:bodyPr/>
        <a:lstStyle/>
        <a:p>
          <a:r>
            <a:rPr lang="en-UG"/>
            <a:t>Outcome</a:t>
          </a:r>
          <a:endParaRPr lang="en-US"/>
        </a:p>
      </dgm:t>
    </dgm:pt>
    <dgm:pt modelId="{736142B5-472E-4F18-8B8D-506F76EF47DA}" type="parTrans" cxnId="{0DD34CAF-CD50-4A8C-8EC2-428A29CB1C3A}">
      <dgm:prSet/>
      <dgm:spPr/>
      <dgm:t>
        <a:bodyPr/>
        <a:lstStyle/>
        <a:p>
          <a:endParaRPr lang="en-US"/>
        </a:p>
      </dgm:t>
    </dgm:pt>
    <dgm:pt modelId="{8C4DD9F8-592D-4329-B16E-2E4B6AC69F02}" type="sibTrans" cxnId="{0DD34CAF-CD50-4A8C-8EC2-428A29CB1C3A}">
      <dgm:prSet/>
      <dgm:spPr/>
      <dgm:t>
        <a:bodyPr/>
        <a:lstStyle/>
        <a:p>
          <a:endParaRPr lang="en-US"/>
        </a:p>
      </dgm:t>
    </dgm:pt>
    <dgm:pt modelId="{CED95B91-BFC5-4411-9B6E-8714FDD14DE3}">
      <dgm:prSet/>
      <dgm:spPr/>
      <dgm:t>
        <a:bodyPr/>
        <a:lstStyle/>
        <a:p>
          <a:r>
            <a:rPr lang="en-UG" dirty="0"/>
            <a:t>Generated</a:t>
          </a:r>
          <a:r>
            <a:rPr lang="en-UG" b="1" dirty="0"/>
            <a:t> 13,379,238 candidate match</a:t>
          </a:r>
          <a:r>
            <a:rPr lang="en-GB" b="1" dirty="0"/>
            <a:t>e</a:t>
          </a:r>
          <a:r>
            <a:rPr lang="en-UG" b="1" dirty="0"/>
            <a:t>s </a:t>
          </a:r>
          <a:r>
            <a:rPr lang="en-UG" dirty="0"/>
            <a:t>for comparison and classification</a:t>
          </a:r>
          <a:endParaRPr lang="en-US" dirty="0"/>
        </a:p>
      </dgm:t>
    </dgm:pt>
    <dgm:pt modelId="{D4D7826D-0119-49AD-9760-EF731C1F6C99}" type="parTrans" cxnId="{98735179-73C0-420B-A742-9A9758B13A41}">
      <dgm:prSet/>
      <dgm:spPr/>
      <dgm:t>
        <a:bodyPr/>
        <a:lstStyle/>
        <a:p>
          <a:endParaRPr lang="en-US"/>
        </a:p>
      </dgm:t>
    </dgm:pt>
    <dgm:pt modelId="{9B05EF6E-6CA1-456E-88A8-062540220654}" type="sibTrans" cxnId="{98735179-73C0-420B-A742-9A9758B13A41}">
      <dgm:prSet/>
      <dgm:spPr/>
      <dgm:t>
        <a:bodyPr/>
        <a:lstStyle/>
        <a:p>
          <a:endParaRPr lang="en-US"/>
        </a:p>
      </dgm:t>
    </dgm:pt>
    <dgm:pt modelId="{BD8228C3-B724-264E-B702-040BEC6F3A82}" type="pres">
      <dgm:prSet presAssocID="{590CE2DA-279E-4C7E-8303-C76C15C7C928}" presName="Name0" presStyleCnt="0">
        <dgm:presLayoutVars>
          <dgm:dir/>
          <dgm:animLvl val="lvl"/>
          <dgm:resizeHandles val="exact"/>
        </dgm:presLayoutVars>
      </dgm:prSet>
      <dgm:spPr/>
    </dgm:pt>
    <dgm:pt modelId="{99079919-7E3A-D04C-9366-9B72C575FD62}" type="pres">
      <dgm:prSet presAssocID="{33821980-D67E-4A73-82FC-4A5CACC5470B}" presName="boxAndChildren" presStyleCnt="0"/>
      <dgm:spPr/>
    </dgm:pt>
    <dgm:pt modelId="{8EDC1D92-D5D6-6943-B714-6211877EC224}" type="pres">
      <dgm:prSet presAssocID="{33821980-D67E-4A73-82FC-4A5CACC5470B}" presName="parentTextBox" presStyleLbl="node1" presStyleIdx="0" presStyleCnt="3"/>
      <dgm:spPr/>
    </dgm:pt>
    <dgm:pt modelId="{0768C2A9-BD65-8844-99F5-6BF4F29C1DD4}" type="pres">
      <dgm:prSet presAssocID="{33821980-D67E-4A73-82FC-4A5CACC5470B}" presName="entireBox" presStyleLbl="node1" presStyleIdx="0" presStyleCnt="3"/>
      <dgm:spPr/>
    </dgm:pt>
    <dgm:pt modelId="{B706BAD5-3042-E741-9979-5FB9F2301E7B}" type="pres">
      <dgm:prSet presAssocID="{33821980-D67E-4A73-82FC-4A5CACC5470B}" presName="descendantBox" presStyleCnt="0"/>
      <dgm:spPr/>
    </dgm:pt>
    <dgm:pt modelId="{A269E132-4C48-FB4C-A7DE-21769311F9FB}" type="pres">
      <dgm:prSet presAssocID="{CED95B91-BFC5-4411-9B6E-8714FDD14DE3}" presName="childTextBox" presStyleLbl="fgAccFollowNode1" presStyleIdx="0" presStyleCnt="4">
        <dgm:presLayoutVars>
          <dgm:bulletEnabled val="1"/>
        </dgm:presLayoutVars>
      </dgm:prSet>
      <dgm:spPr/>
    </dgm:pt>
    <dgm:pt modelId="{DD5E013B-EC61-DB48-AC91-8FA9075F28F2}" type="pres">
      <dgm:prSet presAssocID="{0FA22E13-5F81-4205-99B6-96BF1C1D5C73}" presName="sp" presStyleCnt="0"/>
      <dgm:spPr/>
    </dgm:pt>
    <dgm:pt modelId="{165BE5E3-8E61-9C43-9CEE-D7C16FA4D926}" type="pres">
      <dgm:prSet presAssocID="{9AF5F3D4-9F0A-4D5F-B0B4-949F7EDB078C}" presName="arrowAndChildren" presStyleCnt="0"/>
      <dgm:spPr/>
    </dgm:pt>
    <dgm:pt modelId="{502E14A5-C395-DE49-B716-90CCF477353D}" type="pres">
      <dgm:prSet presAssocID="{9AF5F3D4-9F0A-4D5F-B0B4-949F7EDB078C}" presName="parentTextArrow" presStyleLbl="node1" presStyleIdx="0" presStyleCnt="3"/>
      <dgm:spPr/>
    </dgm:pt>
    <dgm:pt modelId="{5885D09A-5904-B24A-97D9-42C96CCE2290}" type="pres">
      <dgm:prSet presAssocID="{9AF5F3D4-9F0A-4D5F-B0B4-949F7EDB078C}" presName="arrow" presStyleLbl="node1" presStyleIdx="1" presStyleCnt="3"/>
      <dgm:spPr/>
    </dgm:pt>
    <dgm:pt modelId="{B59AD8EA-5BAB-774E-A7FC-15D1DD83436E}" type="pres">
      <dgm:prSet presAssocID="{9AF5F3D4-9F0A-4D5F-B0B4-949F7EDB078C}" presName="descendantArrow" presStyleCnt="0"/>
      <dgm:spPr/>
    </dgm:pt>
    <dgm:pt modelId="{BE7BFC90-BD38-914D-95BA-65FA2CE6BD04}" type="pres">
      <dgm:prSet presAssocID="{962028C5-2433-4CA7-99D4-E9F24AE285C7}" presName="childTextArrow" presStyleLbl="fgAccFollowNode1" presStyleIdx="1" presStyleCnt="4">
        <dgm:presLayoutVars>
          <dgm:bulletEnabled val="1"/>
        </dgm:presLayoutVars>
      </dgm:prSet>
      <dgm:spPr/>
    </dgm:pt>
    <dgm:pt modelId="{54883E2E-8E33-1D47-BDFA-8082E957FBAB}" type="pres">
      <dgm:prSet presAssocID="{6E69077C-1964-46F9-87E4-6340B9EFE7F2}" presName="childTextArrow" presStyleLbl="fgAccFollowNode1" presStyleIdx="2" presStyleCnt="4">
        <dgm:presLayoutVars>
          <dgm:bulletEnabled val="1"/>
        </dgm:presLayoutVars>
      </dgm:prSet>
      <dgm:spPr/>
    </dgm:pt>
    <dgm:pt modelId="{E5B4DB20-4F0E-1E43-86E9-663549BAFFA3}" type="pres">
      <dgm:prSet presAssocID="{AD2E0A03-9797-4579-AB0F-3580B9029A6B}" presName="childTextArrow" presStyleLbl="fgAccFollowNode1" presStyleIdx="3" presStyleCnt="4">
        <dgm:presLayoutVars>
          <dgm:bulletEnabled val="1"/>
        </dgm:presLayoutVars>
      </dgm:prSet>
      <dgm:spPr/>
    </dgm:pt>
    <dgm:pt modelId="{748E027C-0B87-0D45-A42D-FBC0A9D9E2E3}" type="pres">
      <dgm:prSet presAssocID="{5695FD1A-EC76-43A6-B24C-F27C6B373460}" presName="sp" presStyleCnt="0"/>
      <dgm:spPr/>
    </dgm:pt>
    <dgm:pt modelId="{F0035D87-88F5-1D40-90E4-9BBBA4EA1573}" type="pres">
      <dgm:prSet presAssocID="{7CEE0D21-9438-42E6-BB15-643458FE8C14}" presName="arrowAndChildren" presStyleCnt="0"/>
      <dgm:spPr/>
    </dgm:pt>
    <dgm:pt modelId="{8642E6F3-DCF6-E74F-9233-653EBF58EC2C}" type="pres">
      <dgm:prSet presAssocID="{7CEE0D21-9438-42E6-BB15-643458FE8C14}" presName="parentTextArrow" presStyleLbl="node1" presStyleIdx="2" presStyleCnt="3"/>
      <dgm:spPr/>
    </dgm:pt>
  </dgm:ptLst>
  <dgm:cxnLst>
    <dgm:cxn modelId="{C7A52820-121B-454A-AA46-471BB6F190CD}" srcId="{9AF5F3D4-9F0A-4D5F-B0B4-949F7EDB078C}" destId="{AD2E0A03-9797-4579-AB0F-3580B9029A6B}" srcOrd="2" destOrd="0" parTransId="{4505B658-1BD4-475E-9B77-0B97047DC156}" sibTransId="{96464229-C60F-4850-8DD7-31E650DB82F3}"/>
    <dgm:cxn modelId="{5D27356F-3557-C747-ADCF-24B5516EAB21}" type="presOf" srcId="{CED95B91-BFC5-4411-9B6E-8714FDD14DE3}" destId="{A269E132-4C48-FB4C-A7DE-21769311F9FB}" srcOrd="0" destOrd="0" presId="urn:microsoft.com/office/officeart/2005/8/layout/process4"/>
    <dgm:cxn modelId="{B68F4474-6ECD-8A4C-A252-511273037DE6}" type="presOf" srcId="{7CEE0D21-9438-42E6-BB15-643458FE8C14}" destId="{8642E6F3-DCF6-E74F-9233-653EBF58EC2C}" srcOrd="0" destOrd="0" presId="urn:microsoft.com/office/officeart/2005/8/layout/process4"/>
    <dgm:cxn modelId="{E6574C55-5A21-1E4D-9437-B04EDC213D69}" type="presOf" srcId="{6E69077C-1964-46F9-87E4-6340B9EFE7F2}" destId="{54883E2E-8E33-1D47-BDFA-8082E957FBAB}" srcOrd="0" destOrd="0" presId="urn:microsoft.com/office/officeart/2005/8/layout/process4"/>
    <dgm:cxn modelId="{98735179-73C0-420B-A742-9A9758B13A41}" srcId="{33821980-D67E-4A73-82FC-4A5CACC5470B}" destId="{CED95B91-BFC5-4411-9B6E-8714FDD14DE3}" srcOrd="0" destOrd="0" parTransId="{D4D7826D-0119-49AD-9760-EF731C1F6C99}" sibTransId="{9B05EF6E-6CA1-456E-88A8-062540220654}"/>
    <dgm:cxn modelId="{0D69D787-A930-48FB-8CF6-871C12B54A80}" srcId="{590CE2DA-279E-4C7E-8303-C76C15C7C928}" destId="{9AF5F3D4-9F0A-4D5F-B0B4-949F7EDB078C}" srcOrd="1" destOrd="0" parTransId="{4CC063B4-1AA3-4CF0-9B42-49C62D9AB48F}" sibTransId="{0FA22E13-5F81-4205-99B6-96BF1C1D5C73}"/>
    <dgm:cxn modelId="{8B0A1C90-DAEC-2043-B6E4-C314A38F0285}" type="presOf" srcId="{590CE2DA-279E-4C7E-8303-C76C15C7C928}" destId="{BD8228C3-B724-264E-B702-040BEC6F3A82}" srcOrd="0" destOrd="0" presId="urn:microsoft.com/office/officeart/2005/8/layout/process4"/>
    <dgm:cxn modelId="{808A64AA-5720-2A4B-BD3F-75293CED126E}" type="presOf" srcId="{962028C5-2433-4CA7-99D4-E9F24AE285C7}" destId="{BE7BFC90-BD38-914D-95BA-65FA2CE6BD04}" srcOrd="0" destOrd="0" presId="urn:microsoft.com/office/officeart/2005/8/layout/process4"/>
    <dgm:cxn modelId="{20DF7DAA-DCB5-4627-8127-8F0A12BE773A}" srcId="{9AF5F3D4-9F0A-4D5F-B0B4-949F7EDB078C}" destId="{962028C5-2433-4CA7-99D4-E9F24AE285C7}" srcOrd="0" destOrd="0" parTransId="{6B8DB4C7-91F4-4709-A952-F7A07650675E}" sibTransId="{5B2ECCBA-408F-4057-8E7B-87099C780ED7}"/>
    <dgm:cxn modelId="{66E8B4AB-02D6-BE49-BD68-8A768FC005BC}" type="presOf" srcId="{9AF5F3D4-9F0A-4D5F-B0B4-949F7EDB078C}" destId="{5885D09A-5904-B24A-97D9-42C96CCE2290}" srcOrd="1" destOrd="0" presId="urn:microsoft.com/office/officeart/2005/8/layout/process4"/>
    <dgm:cxn modelId="{0DD34CAF-CD50-4A8C-8EC2-428A29CB1C3A}" srcId="{590CE2DA-279E-4C7E-8303-C76C15C7C928}" destId="{33821980-D67E-4A73-82FC-4A5CACC5470B}" srcOrd="2" destOrd="0" parTransId="{736142B5-472E-4F18-8B8D-506F76EF47DA}" sibTransId="{8C4DD9F8-592D-4329-B16E-2E4B6AC69F02}"/>
    <dgm:cxn modelId="{89AFA2CD-83EF-AC4D-AC56-C79EF759D42B}" type="presOf" srcId="{AD2E0A03-9797-4579-AB0F-3580B9029A6B}" destId="{E5B4DB20-4F0E-1E43-86E9-663549BAFFA3}" srcOrd="0" destOrd="0" presId="urn:microsoft.com/office/officeart/2005/8/layout/process4"/>
    <dgm:cxn modelId="{D21EBACD-9005-B24F-A421-4B0E2F4D89D8}" type="presOf" srcId="{9AF5F3D4-9F0A-4D5F-B0B4-949F7EDB078C}" destId="{502E14A5-C395-DE49-B716-90CCF477353D}" srcOrd="0" destOrd="0" presId="urn:microsoft.com/office/officeart/2005/8/layout/process4"/>
    <dgm:cxn modelId="{95298CD7-81EB-424F-AF61-15B8E1CCBA76}" type="presOf" srcId="{33821980-D67E-4A73-82FC-4A5CACC5470B}" destId="{8EDC1D92-D5D6-6943-B714-6211877EC224}" srcOrd="0" destOrd="0" presId="urn:microsoft.com/office/officeart/2005/8/layout/process4"/>
    <dgm:cxn modelId="{3AB390E4-CBA1-4E50-B444-BB736CC19780}" srcId="{590CE2DA-279E-4C7E-8303-C76C15C7C928}" destId="{7CEE0D21-9438-42E6-BB15-643458FE8C14}" srcOrd="0" destOrd="0" parTransId="{CE458C2B-487E-4465-883F-53E991960EA1}" sibTransId="{5695FD1A-EC76-43A6-B24C-F27C6B373460}"/>
    <dgm:cxn modelId="{12750EF2-2EA1-43B8-A6A8-2D749455B69F}" srcId="{9AF5F3D4-9F0A-4D5F-B0B4-949F7EDB078C}" destId="{6E69077C-1964-46F9-87E4-6340B9EFE7F2}" srcOrd="1" destOrd="0" parTransId="{B55BB554-607E-4471-A550-F0968B0F37A0}" sibTransId="{126AB179-110B-4BE0-9D93-6DB033E0D546}"/>
    <dgm:cxn modelId="{0CE6ABF6-E581-7E4D-828E-1E40764AD97E}" type="presOf" srcId="{33821980-D67E-4A73-82FC-4A5CACC5470B}" destId="{0768C2A9-BD65-8844-99F5-6BF4F29C1DD4}" srcOrd="1" destOrd="0" presId="urn:microsoft.com/office/officeart/2005/8/layout/process4"/>
    <dgm:cxn modelId="{6996919D-F873-0546-84E5-1104A4FE4BCA}" type="presParOf" srcId="{BD8228C3-B724-264E-B702-040BEC6F3A82}" destId="{99079919-7E3A-D04C-9366-9B72C575FD62}" srcOrd="0" destOrd="0" presId="urn:microsoft.com/office/officeart/2005/8/layout/process4"/>
    <dgm:cxn modelId="{82296375-5CEB-D847-B87F-7B3D31436F75}" type="presParOf" srcId="{99079919-7E3A-D04C-9366-9B72C575FD62}" destId="{8EDC1D92-D5D6-6943-B714-6211877EC224}" srcOrd="0" destOrd="0" presId="urn:microsoft.com/office/officeart/2005/8/layout/process4"/>
    <dgm:cxn modelId="{E4EDDB4F-5D78-A84B-880D-BCE227B9EC23}" type="presParOf" srcId="{99079919-7E3A-D04C-9366-9B72C575FD62}" destId="{0768C2A9-BD65-8844-99F5-6BF4F29C1DD4}" srcOrd="1" destOrd="0" presId="urn:microsoft.com/office/officeart/2005/8/layout/process4"/>
    <dgm:cxn modelId="{02DB83E2-5F9A-F849-8C24-6D00690DCC12}" type="presParOf" srcId="{99079919-7E3A-D04C-9366-9B72C575FD62}" destId="{B706BAD5-3042-E741-9979-5FB9F2301E7B}" srcOrd="2" destOrd="0" presId="urn:microsoft.com/office/officeart/2005/8/layout/process4"/>
    <dgm:cxn modelId="{EFEEA8CD-34E8-BD48-B37A-C4C34DDF9B9B}" type="presParOf" srcId="{B706BAD5-3042-E741-9979-5FB9F2301E7B}" destId="{A269E132-4C48-FB4C-A7DE-21769311F9FB}" srcOrd="0" destOrd="0" presId="urn:microsoft.com/office/officeart/2005/8/layout/process4"/>
    <dgm:cxn modelId="{CA75BD09-3A89-984D-BE74-4497F1FD294B}" type="presParOf" srcId="{BD8228C3-B724-264E-B702-040BEC6F3A82}" destId="{DD5E013B-EC61-DB48-AC91-8FA9075F28F2}" srcOrd="1" destOrd="0" presId="urn:microsoft.com/office/officeart/2005/8/layout/process4"/>
    <dgm:cxn modelId="{7DDA7DC4-BA00-A141-B361-35404CF1CEE9}" type="presParOf" srcId="{BD8228C3-B724-264E-B702-040BEC6F3A82}" destId="{165BE5E3-8E61-9C43-9CEE-D7C16FA4D926}" srcOrd="2" destOrd="0" presId="urn:microsoft.com/office/officeart/2005/8/layout/process4"/>
    <dgm:cxn modelId="{12C8F03A-B3E9-D64D-B8C8-0D2EF0B28E5C}" type="presParOf" srcId="{165BE5E3-8E61-9C43-9CEE-D7C16FA4D926}" destId="{502E14A5-C395-DE49-B716-90CCF477353D}" srcOrd="0" destOrd="0" presId="urn:microsoft.com/office/officeart/2005/8/layout/process4"/>
    <dgm:cxn modelId="{02E4C7A4-C20D-C448-9469-AA8258A62F6F}" type="presParOf" srcId="{165BE5E3-8E61-9C43-9CEE-D7C16FA4D926}" destId="{5885D09A-5904-B24A-97D9-42C96CCE2290}" srcOrd="1" destOrd="0" presId="urn:microsoft.com/office/officeart/2005/8/layout/process4"/>
    <dgm:cxn modelId="{5C2542A0-2E6E-284A-9B41-9FF07B446A01}" type="presParOf" srcId="{165BE5E3-8E61-9C43-9CEE-D7C16FA4D926}" destId="{B59AD8EA-5BAB-774E-A7FC-15D1DD83436E}" srcOrd="2" destOrd="0" presId="urn:microsoft.com/office/officeart/2005/8/layout/process4"/>
    <dgm:cxn modelId="{E9E9FBEA-F863-C84C-B1C2-C95DEC392AA9}" type="presParOf" srcId="{B59AD8EA-5BAB-774E-A7FC-15D1DD83436E}" destId="{BE7BFC90-BD38-914D-95BA-65FA2CE6BD04}" srcOrd="0" destOrd="0" presId="urn:microsoft.com/office/officeart/2005/8/layout/process4"/>
    <dgm:cxn modelId="{874B63F0-DBD5-CD42-9423-5D46E6EE0C1D}" type="presParOf" srcId="{B59AD8EA-5BAB-774E-A7FC-15D1DD83436E}" destId="{54883E2E-8E33-1D47-BDFA-8082E957FBAB}" srcOrd="1" destOrd="0" presId="urn:microsoft.com/office/officeart/2005/8/layout/process4"/>
    <dgm:cxn modelId="{DB3BA8AF-25CA-FA46-8C1D-7F1DDBBA4091}" type="presParOf" srcId="{B59AD8EA-5BAB-774E-A7FC-15D1DD83436E}" destId="{E5B4DB20-4F0E-1E43-86E9-663549BAFFA3}" srcOrd="2" destOrd="0" presId="urn:microsoft.com/office/officeart/2005/8/layout/process4"/>
    <dgm:cxn modelId="{23A2A165-0F17-EE44-9286-A4D2B4C78230}" type="presParOf" srcId="{BD8228C3-B724-264E-B702-040BEC6F3A82}" destId="{748E027C-0B87-0D45-A42D-FBC0A9D9E2E3}" srcOrd="3" destOrd="0" presId="urn:microsoft.com/office/officeart/2005/8/layout/process4"/>
    <dgm:cxn modelId="{9C488C42-5989-7B42-BDD7-67040B8C450B}" type="presParOf" srcId="{BD8228C3-B724-264E-B702-040BEC6F3A82}" destId="{F0035D87-88F5-1D40-90E4-9BBBA4EA1573}" srcOrd="4" destOrd="0" presId="urn:microsoft.com/office/officeart/2005/8/layout/process4"/>
    <dgm:cxn modelId="{F9AF311B-71CB-5F4C-BA87-076075215E84}" type="presParOf" srcId="{F0035D87-88F5-1D40-90E4-9BBBA4EA1573}" destId="{8642E6F3-DCF6-E74F-9233-653EBF58EC2C}"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68C2A9-BD65-8844-99F5-6BF4F29C1DD4}">
      <dsp:nvSpPr>
        <dsp:cNvPr id="0" name=""/>
        <dsp:cNvSpPr/>
      </dsp:nvSpPr>
      <dsp:spPr>
        <a:xfrm>
          <a:off x="0" y="3156146"/>
          <a:ext cx="10927829" cy="1035917"/>
        </a:xfrm>
        <a:prstGeom prst="rect">
          <a:avLst/>
        </a:prstGeom>
        <a:solidFill>
          <a:schemeClr val="accent4">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G" sz="1900" kern="1200"/>
            <a:t>Outcome</a:t>
          </a:r>
          <a:endParaRPr lang="en-US" sz="1900" kern="1200"/>
        </a:p>
      </dsp:txBody>
      <dsp:txXfrm>
        <a:off x="0" y="3156146"/>
        <a:ext cx="10927829" cy="559395"/>
      </dsp:txXfrm>
    </dsp:sp>
    <dsp:sp modelId="{A269E132-4C48-FB4C-A7DE-21769311F9FB}">
      <dsp:nvSpPr>
        <dsp:cNvPr id="0" name=""/>
        <dsp:cNvSpPr/>
      </dsp:nvSpPr>
      <dsp:spPr>
        <a:xfrm>
          <a:off x="0" y="3694823"/>
          <a:ext cx="10927829" cy="476522"/>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marL="0" lvl="0" indent="0" algn="ctr" defTabSz="666750">
            <a:lnSpc>
              <a:spcPct val="90000"/>
            </a:lnSpc>
            <a:spcBef>
              <a:spcPct val="0"/>
            </a:spcBef>
            <a:spcAft>
              <a:spcPct val="35000"/>
            </a:spcAft>
            <a:buNone/>
          </a:pPr>
          <a:r>
            <a:rPr lang="en-UG" sz="1500" kern="1200" dirty="0"/>
            <a:t>Generated</a:t>
          </a:r>
          <a:r>
            <a:rPr lang="en-UG" sz="1500" b="1" kern="1200" dirty="0"/>
            <a:t> 13,379,238 candidate match</a:t>
          </a:r>
          <a:r>
            <a:rPr lang="en-GB" sz="1500" b="1" kern="1200" dirty="0"/>
            <a:t>e</a:t>
          </a:r>
          <a:r>
            <a:rPr lang="en-UG" sz="1500" b="1" kern="1200" dirty="0"/>
            <a:t>s </a:t>
          </a:r>
          <a:r>
            <a:rPr lang="en-UG" sz="1500" kern="1200" dirty="0"/>
            <a:t>for comparison and classification</a:t>
          </a:r>
          <a:endParaRPr lang="en-US" sz="1500" kern="1200" dirty="0"/>
        </a:p>
      </dsp:txBody>
      <dsp:txXfrm>
        <a:off x="0" y="3694823"/>
        <a:ext cx="10927829" cy="476522"/>
      </dsp:txXfrm>
    </dsp:sp>
    <dsp:sp modelId="{5885D09A-5904-B24A-97D9-42C96CCE2290}">
      <dsp:nvSpPr>
        <dsp:cNvPr id="0" name=""/>
        <dsp:cNvSpPr/>
      </dsp:nvSpPr>
      <dsp:spPr>
        <a:xfrm rot="10800000">
          <a:off x="0" y="1578443"/>
          <a:ext cx="10927829" cy="1593241"/>
        </a:xfrm>
        <a:prstGeom prst="upArrowCallout">
          <a:avLst/>
        </a:prstGeom>
        <a:solidFill>
          <a:schemeClr val="bg2">
            <a:lumMod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G" sz="1900" kern="1200" dirty="0"/>
            <a:t>Blocking </a:t>
          </a:r>
          <a:r>
            <a:rPr lang="en-US" sz="1900" kern="1200" dirty="0"/>
            <a:t>Schemes</a:t>
          </a:r>
        </a:p>
      </dsp:txBody>
      <dsp:txXfrm rot="-10800000">
        <a:off x="0" y="1578443"/>
        <a:ext cx="10927829" cy="559227"/>
      </dsp:txXfrm>
    </dsp:sp>
    <dsp:sp modelId="{BE7BFC90-BD38-914D-95BA-65FA2CE6BD04}">
      <dsp:nvSpPr>
        <dsp:cNvPr id="0" name=""/>
        <dsp:cNvSpPr/>
      </dsp:nvSpPr>
      <dsp:spPr>
        <a:xfrm>
          <a:off x="5335" y="2137671"/>
          <a:ext cx="3639052" cy="476379"/>
        </a:xfrm>
        <a:prstGeom prst="rect">
          <a:avLst/>
        </a:prstGeom>
        <a:solidFill>
          <a:schemeClr val="tx2">
            <a:lumMod val="60000"/>
            <a:lumOff val="40000"/>
            <a:alpha val="90000"/>
          </a:schemeClr>
        </a:solidFill>
        <a:ln w="12700" cap="flat" cmpd="sng" algn="ctr">
          <a:solidFill>
            <a:schemeClr val="accent2">
              <a:tint val="40000"/>
              <a:alpha val="90000"/>
              <a:hueOff val="-283075"/>
              <a:satOff val="-25115"/>
              <a:lumOff val="-25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marL="0" lvl="0" indent="0" algn="ctr" defTabSz="666750">
            <a:lnSpc>
              <a:spcPct val="90000"/>
            </a:lnSpc>
            <a:spcBef>
              <a:spcPct val="0"/>
            </a:spcBef>
            <a:spcAft>
              <a:spcPct val="35000"/>
            </a:spcAft>
            <a:buNone/>
          </a:pPr>
          <a:r>
            <a:rPr lang="en-UG" sz="1500" kern="1200" dirty="0"/>
            <a:t>Metephone_givenname, Metephone_lastname</a:t>
          </a:r>
          <a:endParaRPr lang="en-US" sz="1500" kern="1200" dirty="0"/>
        </a:p>
      </dsp:txBody>
      <dsp:txXfrm>
        <a:off x="5335" y="2137671"/>
        <a:ext cx="3639052" cy="476379"/>
      </dsp:txXfrm>
    </dsp:sp>
    <dsp:sp modelId="{54883E2E-8E33-1D47-BDFA-8082E957FBAB}">
      <dsp:nvSpPr>
        <dsp:cNvPr id="0" name=""/>
        <dsp:cNvSpPr/>
      </dsp:nvSpPr>
      <dsp:spPr>
        <a:xfrm>
          <a:off x="3644388" y="2137671"/>
          <a:ext cx="3639052" cy="476379"/>
        </a:xfrm>
        <a:prstGeom prst="rect">
          <a:avLst/>
        </a:prstGeom>
        <a:solidFill>
          <a:schemeClr val="accent5">
            <a:lumMod val="60000"/>
            <a:lumOff val="40000"/>
            <a:alpha val="90000"/>
          </a:schemeClr>
        </a:solidFill>
        <a:ln w="12700" cap="flat" cmpd="sng" algn="ctr">
          <a:solidFill>
            <a:schemeClr val="accent2">
              <a:tint val="40000"/>
              <a:alpha val="90000"/>
              <a:hueOff val="-566151"/>
              <a:satOff val="-50231"/>
              <a:lumOff val="-51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marL="0" lvl="0" indent="0" algn="ctr" defTabSz="666750">
            <a:lnSpc>
              <a:spcPct val="90000"/>
            </a:lnSpc>
            <a:spcBef>
              <a:spcPct val="0"/>
            </a:spcBef>
            <a:spcAft>
              <a:spcPct val="35000"/>
            </a:spcAft>
            <a:buNone/>
          </a:pPr>
          <a:r>
            <a:rPr lang="en-UG" sz="1500" kern="1200" dirty="0"/>
            <a:t>Metephone_lastname, Gender</a:t>
          </a:r>
          <a:endParaRPr lang="en-US" sz="1500" kern="1200" dirty="0"/>
        </a:p>
      </dsp:txBody>
      <dsp:txXfrm>
        <a:off x="3644388" y="2137671"/>
        <a:ext cx="3639052" cy="476379"/>
      </dsp:txXfrm>
    </dsp:sp>
    <dsp:sp modelId="{E5B4DB20-4F0E-1E43-86E9-663549BAFFA3}">
      <dsp:nvSpPr>
        <dsp:cNvPr id="0" name=""/>
        <dsp:cNvSpPr/>
      </dsp:nvSpPr>
      <dsp:spPr>
        <a:xfrm>
          <a:off x="7283440" y="2137671"/>
          <a:ext cx="3639052" cy="476379"/>
        </a:xfrm>
        <a:prstGeom prst="rect">
          <a:avLst/>
        </a:prstGeom>
        <a:solidFill>
          <a:schemeClr val="accent3">
            <a:lumMod val="75000"/>
            <a:alpha val="9000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marL="0" lvl="0" indent="0" algn="ctr" defTabSz="666750">
            <a:lnSpc>
              <a:spcPct val="90000"/>
            </a:lnSpc>
            <a:spcBef>
              <a:spcPct val="0"/>
            </a:spcBef>
            <a:spcAft>
              <a:spcPct val="35000"/>
            </a:spcAft>
            <a:buNone/>
          </a:pPr>
          <a:r>
            <a:rPr lang="en-UG" sz="1500" kern="1200" dirty="0"/>
            <a:t>Metephone_givenname, last name</a:t>
          </a:r>
          <a:endParaRPr lang="en-US" sz="1500" kern="1200" dirty="0"/>
        </a:p>
      </dsp:txBody>
      <dsp:txXfrm>
        <a:off x="7283440" y="2137671"/>
        <a:ext cx="3639052" cy="476379"/>
      </dsp:txXfrm>
    </dsp:sp>
    <dsp:sp modelId="{8642E6F3-DCF6-E74F-9233-653EBF58EC2C}">
      <dsp:nvSpPr>
        <dsp:cNvPr id="0" name=""/>
        <dsp:cNvSpPr/>
      </dsp:nvSpPr>
      <dsp:spPr>
        <a:xfrm rot="10800000">
          <a:off x="0" y="741"/>
          <a:ext cx="10927829" cy="1593241"/>
        </a:xfrm>
        <a:prstGeom prst="upArrowCallout">
          <a:avLst/>
        </a:prstGeom>
        <a:solidFill>
          <a:schemeClr val="tx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G" sz="1900" b="1" kern="1200"/>
            <a:t>Purpose: </a:t>
          </a:r>
          <a:r>
            <a:rPr lang="en-UG" sz="1900" kern="1200"/>
            <a:t>Evaluate relationships among records </a:t>
          </a:r>
          <a:r>
            <a:rPr lang="en-GB" sz="1900" kern="1200"/>
            <a:t>that</a:t>
          </a:r>
          <a:r>
            <a:rPr lang="en-UG" sz="1900" kern="1200"/>
            <a:t> could represent the same patient records</a:t>
          </a:r>
          <a:endParaRPr lang="en-US" sz="1900" kern="1200"/>
        </a:p>
      </dsp:txBody>
      <dsp:txXfrm rot="10800000">
        <a:off x="0" y="741"/>
        <a:ext cx="10927829" cy="103524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G"/>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2ABEF0-7EDF-3E45-8105-EECF04A309E9}" type="datetimeFigureOut">
              <a:rPr lang="en-UG" smtClean="0"/>
              <a:t>11/20/2024</a:t>
            </a:fld>
            <a:endParaRPr lang="en-UG"/>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G"/>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G"/>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G"/>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0CC368-C7D5-7A47-B1FE-DBF891C1C9D3}" type="slidenum">
              <a:rPr lang="en-UG" smtClean="0"/>
              <a:t>‹#›</a:t>
            </a:fld>
            <a:endParaRPr lang="en-UG"/>
          </a:p>
        </p:txBody>
      </p:sp>
    </p:spTree>
    <p:extLst>
      <p:ext uri="{BB962C8B-B14F-4D97-AF65-F5344CB8AC3E}">
        <p14:creationId xmlns:p14="http://schemas.microsoft.com/office/powerpoint/2010/main" val="2649283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ac32181c70_0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ac32181c70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52685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g8d2e632455_0_18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4" name="Google Shape;484;g8d2e632455_0_18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g8d2e632455_0_18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4" name="Google Shape;484;g8d2e632455_0_18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92216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g8d2e632455_0_18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4" name="Google Shape;484;g8d2e632455_0_18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87413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microsoft.com/office/2007/relationships/hdphoto" Target="../media/hdphoto3.wdp"/><Relationship Id="rId3" Type="http://schemas.microsoft.com/office/2007/relationships/hdphoto" Target="../media/hdphoto1.wdp"/><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 Id="rId6" Type="http://schemas.microsoft.com/office/2007/relationships/hdphoto" Target="../media/hdphoto2.wdp"/><Relationship Id="rId5" Type="http://schemas.openxmlformats.org/officeDocument/2006/relationships/image" Target="../media/image3.pn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7A4C7-7536-658B-8B1A-3BF61302CAB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G"/>
          </a:p>
        </p:txBody>
      </p:sp>
      <p:sp>
        <p:nvSpPr>
          <p:cNvPr id="3" name="Subtitle 2">
            <a:extLst>
              <a:ext uri="{FF2B5EF4-FFF2-40B4-BE49-F238E27FC236}">
                <a16:creationId xmlns:a16="http://schemas.microsoft.com/office/drawing/2014/main" id="{9A4DFB89-73D5-7739-E3C4-E9A0ED79C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G"/>
          </a:p>
        </p:txBody>
      </p:sp>
      <p:sp>
        <p:nvSpPr>
          <p:cNvPr id="4" name="Date Placeholder 3">
            <a:extLst>
              <a:ext uri="{FF2B5EF4-FFF2-40B4-BE49-F238E27FC236}">
                <a16:creationId xmlns:a16="http://schemas.microsoft.com/office/drawing/2014/main" id="{1BE0E59A-A4C5-3386-CB35-B10886E40871}"/>
              </a:ext>
            </a:extLst>
          </p:cNvPr>
          <p:cNvSpPr>
            <a:spLocks noGrp="1"/>
          </p:cNvSpPr>
          <p:nvPr>
            <p:ph type="dt" sz="half" idx="10"/>
          </p:nvPr>
        </p:nvSpPr>
        <p:spPr/>
        <p:txBody>
          <a:bodyPr/>
          <a:lstStyle/>
          <a:p>
            <a:fld id="{80C1AA59-3487-6C48-9927-85725A4F1220}" type="datetimeFigureOut">
              <a:rPr lang="en-UG" smtClean="0"/>
              <a:t>11/20/2024</a:t>
            </a:fld>
            <a:endParaRPr lang="en-UG"/>
          </a:p>
        </p:txBody>
      </p:sp>
      <p:sp>
        <p:nvSpPr>
          <p:cNvPr id="5" name="Footer Placeholder 4">
            <a:extLst>
              <a:ext uri="{FF2B5EF4-FFF2-40B4-BE49-F238E27FC236}">
                <a16:creationId xmlns:a16="http://schemas.microsoft.com/office/drawing/2014/main" id="{CA0DAB43-BDEE-3727-53A0-1B5ADD63780E}"/>
              </a:ext>
            </a:extLst>
          </p:cNvPr>
          <p:cNvSpPr>
            <a:spLocks noGrp="1"/>
          </p:cNvSpPr>
          <p:nvPr>
            <p:ph type="ftr" sz="quarter" idx="11"/>
          </p:nvPr>
        </p:nvSpPr>
        <p:spPr/>
        <p:txBody>
          <a:bodyPr/>
          <a:lstStyle/>
          <a:p>
            <a:endParaRPr lang="en-UG"/>
          </a:p>
        </p:txBody>
      </p:sp>
      <p:sp>
        <p:nvSpPr>
          <p:cNvPr id="6" name="Slide Number Placeholder 5">
            <a:extLst>
              <a:ext uri="{FF2B5EF4-FFF2-40B4-BE49-F238E27FC236}">
                <a16:creationId xmlns:a16="http://schemas.microsoft.com/office/drawing/2014/main" id="{C48F76D3-6F29-160D-7C0B-C986A9EBC6A0}"/>
              </a:ext>
            </a:extLst>
          </p:cNvPr>
          <p:cNvSpPr>
            <a:spLocks noGrp="1"/>
          </p:cNvSpPr>
          <p:nvPr>
            <p:ph type="sldNum" sz="quarter" idx="12"/>
          </p:nvPr>
        </p:nvSpPr>
        <p:spPr/>
        <p:txBody>
          <a:bodyPr/>
          <a:lstStyle/>
          <a:p>
            <a:fld id="{22928B88-9591-3F4E-99B8-5B18EAC7971F}" type="slidenum">
              <a:rPr lang="en-UG" smtClean="0"/>
              <a:t>‹#›</a:t>
            </a:fld>
            <a:endParaRPr lang="en-UG"/>
          </a:p>
        </p:txBody>
      </p:sp>
    </p:spTree>
    <p:extLst>
      <p:ext uri="{BB962C8B-B14F-4D97-AF65-F5344CB8AC3E}">
        <p14:creationId xmlns:p14="http://schemas.microsoft.com/office/powerpoint/2010/main" val="503005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65B04-13B3-D470-5873-59CAD8E10AF0}"/>
              </a:ext>
            </a:extLst>
          </p:cNvPr>
          <p:cNvSpPr>
            <a:spLocks noGrp="1"/>
          </p:cNvSpPr>
          <p:nvPr>
            <p:ph type="title"/>
          </p:nvPr>
        </p:nvSpPr>
        <p:spPr/>
        <p:txBody>
          <a:bodyPr/>
          <a:lstStyle/>
          <a:p>
            <a:r>
              <a:rPr lang="en-GB"/>
              <a:t>Click to edit Master title style</a:t>
            </a:r>
            <a:endParaRPr lang="en-UG"/>
          </a:p>
        </p:txBody>
      </p:sp>
      <p:sp>
        <p:nvSpPr>
          <p:cNvPr id="3" name="Vertical Text Placeholder 2">
            <a:extLst>
              <a:ext uri="{FF2B5EF4-FFF2-40B4-BE49-F238E27FC236}">
                <a16:creationId xmlns:a16="http://schemas.microsoft.com/office/drawing/2014/main" id="{3D18A14F-93EA-9229-F4E1-F392FF54DE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G"/>
          </a:p>
        </p:txBody>
      </p:sp>
      <p:sp>
        <p:nvSpPr>
          <p:cNvPr id="4" name="Date Placeholder 3">
            <a:extLst>
              <a:ext uri="{FF2B5EF4-FFF2-40B4-BE49-F238E27FC236}">
                <a16:creationId xmlns:a16="http://schemas.microsoft.com/office/drawing/2014/main" id="{339F09E7-0776-F32E-B074-E65668812896}"/>
              </a:ext>
            </a:extLst>
          </p:cNvPr>
          <p:cNvSpPr>
            <a:spLocks noGrp="1"/>
          </p:cNvSpPr>
          <p:nvPr>
            <p:ph type="dt" sz="half" idx="10"/>
          </p:nvPr>
        </p:nvSpPr>
        <p:spPr/>
        <p:txBody>
          <a:bodyPr/>
          <a:lstStyle/>
          <a:p>
            <a:fld id="{80C1AA59-3487-6C48-9927-85725A4F1220}" type="datetimeFigureOut">
              <a:rPr lang="en-UG" smtClean="0"/>
              <a:t>11/20/2024</a:t>
            </a:fld>
            <a:endParaRPr lang="en-UG"/>
          </a:p>
        </p:txBody>
      </p:sp>
      <p:sp>
        <p:nvSpPr>
          <p:cNvPr id="5" name="Footer Placeholder 4">
            <a:extLst>
              <a:ext uri="{FF2B5EF4-FFF2-40B4-BE49-F238E27FC236}">
                <a16:creationId xmlns:a16="http://schemas.microsoft.com/office/drawing/2014/main" id="{5DE060D7-A5B0-8DEF-FA07-C133A4AE5CCF}"/>
              </a:ext>
            </a:extLst>
          </p:cNvPr>
          <p:cNvSpPr>
            <a:spLocks noGrp="1"/>
          </p:cNvSpPr>
          <p:nvPr>
            <p:ph type="ftr" sz="quarter" idx="11"/>
          </p:nvPr>
        </p:nvSpPr>
        <p:spPr/>
        <p:txBody>
          <a:bodyPr/>
          <a:lstStyle/>
          <a:p>
            <a:endParaRPr lang="en-UG"/>
          </a:p>
        </p:txBody>
      </p:sp>
      <p:sp>
        <p:nvSpPr>
          <p:cNvPr id="6" name="Slide Number Placeholder 5">
            <a:extLst>
              <a:ext uri="{FF2B5EF4-FFF2-40B4-BE49-F238E27FC236}">
                <a16:creationId xmlns:a16="http://schemas.microsoft.com/office/drawing/2014/main" id="{1A799242-A9DB-FD39-9BF9-C5D2E9FC585D}"/>
              </a:ext>
            </a:extLst>
          </p:cNvPr>
          <p:cNvSpPr>
            <a:spLocks noGrp="1"/>
          </p:cNvSpPr>
          <p:nvPr>
            <p:ph type="sldNum" sz="quarter" idx="12"/>
          </p:nvPr>
        </p:nvSpPr>
        <p:spPr/>
        <p:txBody>
          <a:bodyPr/>
          <a:lstStyle/>
          <a:p>
            <a:fld id="{22928B88-9591-3F4E-99B8-5B18EAC7971F}" type="slidenum">
              <a:rPr lang="en-UG" smtClean="0"/>
              <a:t>‹#›</a:t>
            </a:fld>
            <a:endParaRPr lang="en-UG"/>
          </a:p>
        </p:txBody>
      </p:sp>
    </p:spTree>
    <p:extLst>
      <p:ext uri="{BB962C8B-B14F-4D97-AF65-F5344CB8AC3E}">
        <p14:creationId xmlns:p14="http://schemas.microsoft.com/office/powerpoint/2010/main" val="528978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3A08F33-0288-263C-7730-614BD3DD4095}"/>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G"/>
          </a:p>
        </p:txBody>
      </p:sp>
      <p:sp>
        <p:nvSpPr>
          <p:cNvPr id="3" name="Vertical Text Placeholder 2">
            <a:extLst>
              <a:ext uri="{FF2B5EF4-FFF2-40B4-BE49-F238E27FC236}">
                <a16:creationId xmlns:a16="http://schemas.microsoft.com/office/drawing/2014/main" id="{D1875BB3-56BC-C218-5BC2-EAC7F8A1BCF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G"/>
          </a:p>
        </p:txBody>
      </p:sp>
      <p:sp>
        <p:nvSpPr>
          <p:cNvPr id="4" name="Date Placeholder 3">
            <a:extLst>
              <a:ext uri="{FF2B5EF4-FFF2-40B4-BE49-F238E27FC236}">
                <a16:creationId xmlns:a16="http://schemas.microsoft.com/office/drawing/2014/main" id="{18E888B3-EC50-8A7A-CD10-698C2F325CC4}"/>
              </a:ext>
            </a:extLst>
          </p:cNvPr>
          <p:cNvSpPr>
            <a:spLocks noGrp="1"/>
          </p:cNvSpPr>
          <p:nvPr>
            <p:ph type="dt" sz="half" idx="10"/>
          </p:nvPr>
        </p:nvSpPr>
        <p:spPr/>
        <p:txBody>
          <a:bodyPr/>
          <a:lstStyle/>
          <a:p>
            <a:fld id="{80C1AA59-3487-6C48-9927-85725A4F1220}" type="datetimeFigureOut">
              <a:rPr lang="en-UG" smtClean="0"/>
              <a:t>11/20/2024</a:t>
            </a:fld>
            <a:endParaRPr lang="en-UG"/>
          </a:p>
        </p:txBody>
      </p:sp>
      <p:sp>
        <p:nvSpPr>
          <p:cNvPr id="5" name="Footer Placeholder 4">
            <a:extLst>
              <a:ext uri="{FF2B5EF4-FFF2-40B4-BE49-F238E27FC236}">
                <a16:creationId xmlns:a16="http://schemas.microsoft.com/office/drawing/2014/main" id="{BAC7E9F5-FB15-6D28-975A-2351DEEB0094}"/>
              </a:ext>
            </a:extLst>
          </p:cNvPr>
          <p:cNvSpPr>
            <a:spLocks noGrp="1"/>
          </p:cNvSpPr>
          <p:nvPr>
            <p:ph type="ftr" sz="quarter" idx="11"/>
          </p:nvPr>
        </p:nvSpPr>
        <p:spPr/>
        <p:txBody>
          <a:bodyPr/>
          <a:lstStyle/>
          <a:p>
            <a:endParaRPr lang="en-UG"/>
          </a:p>
        </p:txBody>
      </p:sp>
      <p:sp>
        <p:nvSpPr>
          <p:cNvPr id="6" name="Slide Number Placeholder 5">
            <a:extLst>
              <a:ext uri="{FF2B5EF4-FFF2-40B4-BE49-F238E27FC236}">
                <a16:creationId xmlns:a16="http://schemas.microsoft.com/office/drawing/2014/main" id="{09E391FF-DAC2-5D12-6F22-F7956AB8313F}"/>
              </a:ext>
            </a:extLst>
          </p:cNvPr>
          <p:cNvSpPr>
            <a:spLocks noGrp="1"/>
          </p:cNvSpPr>
          <p:nvPr>
            <p:ph type="sldNum" sz="quarter" idx="12"/>
          </p:nvPr>
        </p:nvSpPr>
        <p:spPr/>
        <p:txBody>
          <a:bodyPr/>
          <a:lstStyle/>
          <a:p>
            <a:fld id="{22928B88-9591-3F4E-99B8-5B18EAC7971F}" type="slidenum">
              <a:rPr lang="en-UG" smtClean="0"/>
              <a:t>‹#›</a:t>
            </a:fld>
            <a:endParaRPr lang="en-UG"/>
          </a:p>
        </p:txBody>
      </p:sp>
    </p:spTree>
    <p:extLst>
      <p:ext uri="{BB962C8B-B14F-4D97-AF65-F5344CB8AC3E}">
        <p14:creationId xmlns:p14="http://schemas.microsoft.com/office/powerpoint/2010/main" val="22068843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MakSPH Thank you 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3D64A-4D49-42E8-84B9-6C4A03F91734}"/>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en-US" dirty="0"/>
              <a:t>Click to edit Master title style</a:t>
            </a:r>
            <a:endParaRPr lang="en-UG" dirty="0"/>
          </a:p>
        </p:txBody>
      </p:sp>
      <p:sp>
        <p:nvSpPr>
          <p:cNvPr id="3" name="Date Placeholder 2">
            <a:extLst>
              <a:ext uri="{FF2B5EF4-FFF2-40B4-BE49-F238E27FC236}">
                <a16:creationId xmlns:a16="http://schemas.microsoft.com/office/drawing/2014/main" id="{F6056FDD-E7FF-4E81-988A-FCB568EF46FB}"/>
              </a:ext>
            </a:extLst>
          </p:cNvPr>
          <p:cNvSpPr>
            <a:spLocks noGrp="1"/>
          </p:cNvSpPr>
          <p:nvPr>
            <p:ph type="dt" sz="half" idx="10"/>
          </p:nvPr>
        </p:nvSpPr>
        <p:spPr/>
        <p:txBody>
          <a:bodyPr/>
          <a:lstStyle/>
          <a:p>
            <a:fld id="{C6953751-BE86-4331-AA1B-B3457E4F75CE}" type="datetime1">
              <a:rPr lang="LID4096" smtClean="0"/>
              <a:t>11/20/2024</a:t>
            </a:fld>
            <a:endParaRPr lang="en-UG"/>
          </a:p>
        </p:txBody>
      </p:sp>
      <p:sp>
        <p:nvSpPr>
          <p:cNvPr id="4" name="Footer Placeholder 3">
            <a:extLst>
              <a:ext uri="{FF2B5EF4-FFF2-40B4-BE49-F238E27FC236}">
                <a16:creationId xmlns:a16="http://schemas.microsoft.com/office/drawing/2014/main" id="{8430A1B5-9E0C-43CD-9161-EFDA89A3A327}"/>
              </a:ext>
            </a:extLst>
          </p:cNvPr>
          <p:cNvSpPr>
            <a:spLocks noGrp="1"/>
          </p:cNvSpPr>
          <p:nvPr>
            <p:ph type="ftr" sz="quarter" idx="11"/>
          </p:nvPr>
        </p:nvSpPr>
        <p:spPr/>
        <p:txBody>
          <a:bodyPr/>
          <a:lstStyle/>
          <a:p>
            <a:endParaRPr lang="en-UG"/>
          </a:p>
        </p:txBody>
      </p:sp>
      <p:sp>
        <p:nvSpPr>
          <p:cNvPr id="5" name="Slide Number Placeholder 4">
            <a:extLst>
              <a:ext uri="{FF2B5EF4-FFF2-40B4-BE49-F238E27FC236}">
                <a16:creationId xmlns:a16="http://schemas.microsoft.com/office/drawing/2014/main" id="{E407A670-D87E-482B-B2E2-ED923DE29B00}"/>
              </a:ext>
            </a:extLst>
          </p:cNvPr>
          <p:cNvSpPr>
            <a:spLocks noGrp="1"/>
          </p:cNvSpPr>
          <p:nvPr>
            <p:ph type="sldNum" sz="quarter" idx="12"/>
          </p:nvPr>
        </p:nvSpPr>
        <p:spPr/>
        <p:txBody>
          <a:bodyPr/>
          <a:lstStyle/>
          <a:p>
            <a:fld id="{530A2974-CF23-4321-A093-14AFF8CC1BFB}" type="slidenum">
              <a:rPr lang="en-UG" smtClean="0"/>
              <a:t>‹#›</a:t>
            </a:fld>
            <a:endParaRPr lang="en-UG"/>
          </a:p>
        </p:txBody>
      </p:sp>
      <p:grpSp>
        <p:nvGrpSpPr>
          <p:cNvPr id="7" name="Group 6">
            <a:extLst>
              <a:ext uri="{FF2B5EF4-FFF2-40B4-BE49-F238E27FC236}">
                <a16:creationId xmlns:a16="http://schemas.microsoft.com/office/drawing/2014/main" id="{95F82469-EF08-46DB-86AF-DAFF206B84F7}"/>
              </a:ext>
            </a:extLst>
          </p:cNvPr>
          <p:cNvGrpSpPr/>
          <p:nvPr userDrawn="1"/>
        </p:nvGrpSpPr>
        <p:grpSpPr>
          <a:xfrm>
            <a:off x="1457839" y="4025307"/>
            <a:ext cx="9236500" cy="2140032"/>
            <a:chOff x="1784635" y="3135225"/>
            <a:chExt cx="8312953" cy="2568070"/>
          </a:xfrm>
        </p:grpSpPr>
        <p:pic>
          <p:nvPicPr>
            <p:cNvPr id="8" name="Picture 4" descr="facebook instagram whatsapp PNG image with transparent background | TOPpng">
              <a:extLst>
                <a:ext uri="{FF2B5EF4-FFF2-40B4-BE49-F238E27FC236}">
                  <a16:creationId xmlns:a16="http://schemas.microsoft.com/office/drawing/2014/main" id="{D161765B-93B1-4148-987F-DF82F33ACEEF}"/>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0" b="69732" l="0" r="98929">
                          <a14:foregroundMark x1="9524" y1="3376" x2="23929" y2="25378"/>
                          <a14:foregroundMark x1="15833" y1="5122" x2="19643" y2="5122"/>
                          <a14:foregroundMark x1="22381" y1="8149" x2="24762" y2="21187"/>
                          <a14:foregroundMark x1="10119" y1="11409" x2="14643" y2="23632"/>
                          <a14:foregroundMark x1="7738" y1="14435" x2="11071" y2="24796"/>
                          <a14:foregroundMark x1="75000" y1="9662" x2="75833" y2="23865"/>
                          <a14:foregroundMark x1="76548" y1="7800" x2="89643" y2="8964"/>
                          <a14:foregroundMark x1="82976" y1="2328" x2="91786" y2="20722"/>
                          <a14:foregroundMark x1="78452" y1="21769" x2="87024" y2="20605"/>
                          <a14:foregroundMark x1="83333" y1="14668" x2="83333" y2="14668"/>
                          <a14:foregroundMark x1="90357" y1="9895" x2="91190" y2="17695"/>
                          <a14:foregroundMark x1="17500" y1="9546" x2="17738" y2="17346"/>
                          <a14:foregroundMark x1="23929" y1="3609" x2="23333" y2="10128"/>
                        </a14:backgroundRemoval>
                      </a14:imgEffect>
                    </a14:imgLayer>
                  </a14:imgProps>
                </a:ext>
                <a:ext uri="{28A0092B-C50C-407E-A947-70E740481C1C}">
                  <a14:useLocalDpi xmlns:a14="http://schemas.microsoft.com/office/drawing/2010/main" val="0"/>
                </a:ext>
              </a:extLst>
            </a:blip>
            <a:srcRect r="66494" b="67238"/>
            <a:stretch/>
          </p:blipFill>
          <p:spPr bwMode="auto">
            <a:xfrm>
              <a:off x="4219422" y="4807130"/>
              <a:ext cx="413410" cy="4299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facebook instagram whatsapp PNG image with transparent background | TOPpng">
              <a:extLst>
                <a:ext uri="{FF2B5EF4-FFF2-40B4-BE49-F238E27FC236}">
                  <a16:creationId xmlns:a16="http://schemas.microsoft.com/office/drawing/2014/main" id="{9131F426-0E26-4BFF-81C9-EA91AC04DD7F}"/>
                </a:ext>
              </a:extLst>
            </p:cNvPr>
            <p:cNvPicPr>
              <a:picLocks noChangeAspect="1" noChangeArrowheads="1"/>
            </p:cNvPicPr>
            <p:nvPr/>
          </p:nvPicPr>
          <p:blipFill rotWithShape="1">
            <a:blip r:embed="rId4">
              <a:extLst>
                <a:ext uri="{BEBA8EAE-BF5A-486C-A8C5-ECC9F3942E4B}">
                  <a14:imgProps xmlns:a14="http://schemas.microsoft.com/office/drawing/2010/main">
                    <a14:imgLayer r:embed="rId3">
                      <a14:imgEffect>
                        <a14:backgroundRemoval t="0" b="89872" l="1548" r="97619">
                          <a14:foregroundMark x1="76310" y1="9197" x2="75595" y2="18859"/>
                          <a14:foregroundMark x1="80833" y1="7101" x2="90595" y2="8731"/>
                          <a14:foregroundMark x1="90595" y1="12806" x2="89048" y2="22468"/>
                          <a14:foregroundMark x1="77738" y1="22119" x2="86667" y2="21769"/>
                          <a14:foregroundMark x1="12262" y1="42491" x2="11071" y2="58091"/>
                          <a14:foregroundMark x1="82976" y1="11991" x2="80119" y2="17346"/>
                          <a14:foregroundMark x1="73690" y1="5471" x2="70952" y2="18626"/>
                        </a14:backgroundRemoval>
                      </a14:imgEffect>
                    </a14:imgLayer>
                  </a14:imgProps>
                </a:ext>
                <a:ext uri="{28A0092B-C50C-407E-A947-70E740481C1C}">
                  <a14:useLocalDpi xmlns:a14="http://schemas.microsoft.com/office/drawing/2010/main" val="0"/>
                </a:ext>
              </a:extLst>
            </a:blip>
            <a:srcRect l="67402" b="69905"/>
            <a:stretch/>
          </p:blipFill>
          <p:spPr bwMode="auto">
            <a:xfrm>
              <a:off x="7537162" y="4789924"/>
              <a:ext cx="413865" cy="40638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Round black telephone logo, Telephone Icon, Phone File, electronics, logo,  black And White png | PNGWing">
              <a:extLst>
                <a:ext uri="{FF2B5EF4-FFF2-40B4-BE49-F238E27FC236}">
                  <a16:creationId xmlns:a16="http://schemas.microsoft.com/office/drawing/2014/main" id="{0F7FA982-F2B8-4EB1-A9BD-6EC5E2261B56}"/>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0" b="97935" l="1522" r="100000">
                          <a14:foregroundMark x1="32717" y1="37283" x2="32717" y2="37283"/>
                          <a14:foregroundMark x1="36957" y1="24565" x2="36957" y2="24565"/>
                          <a14:foregroundMark x1="46304" y1="30435" x2="46304" y2="30435"/>
                          <a14:foregroundMark x1="55435" y1="30326" x2="55435" y2="30326"/>
                          <a14:foregroundMark x1="65870" y1="27826" x2="65870" y2="27826"/>
                          <a14:foregroundMark x1="73152" y1="43478" x2="73152" y2="43478"/>
                          <a14:foregroundMark x1="57500" y1="44783" x2="57500" y2="44783"/>
                          <a14:foregroundMark x1="42826" y1="45000" x2="42826" y2="45000"/>
                          <a14:foregroundMark x1="29348" y1="56413" x2="29348" y2="56413"/>
                          <a14:foregroundMark x1="37283" y1="73913" x2="37283" y2="73913"/>
                          <a14:foregroundMark x1="46630" y1="70870" x2="46630" y2="70870"/>
                          <a14:foregroundMark x1="46087" y1="56413" x2="46087" y2="56413"/>
                          <a14:foregroundMark x1="54022" y1="57500" x2="54022" y2="57500"/>
                          <a14:foregroundMark x1="53696" y1="74457" x2="53696" y2="74457"/>
                          <a14:foregroundMark x1="71630" y1="60761" x2="71630" y2="60761"/>
                          <a14:foregroundMark x1="62283" y1="73696" x2="62283" y2="73696"/>
                        </a14:backgroundRemoval>
                      </a14:imgEffect>
                    </a14:imgLayer>
                  </a14:imgProps>
                </a:ext>
                <a:ext uri="{28A0092B-C50C-407E-A947-70E740481C1C}">
                  <a14:useLocalDpi xmlns:a14="http://schemas.microsoft.com/office/drawing/2010/main" val="0"/>
                </a:ext>
              </a:extLst>
            </a:blip>
            <a:srcRect/>
            <a:stretch>
              <a:fillRect/>
            </a:stretch>
          </p:blipFill>
          <p:spPr bwMode="auto">
            <a:xfrm>
              <a:off x="4275797" y="5317157"/>
              <a:ext cx="371315" cy="38613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63AE0797-750B-4BA7-994C-CDDA6A63BC73}"/>
                </a:ext>
              </a:extLst>
            </p:cNvPr>
            <p:cNvSpPr txBox="1"/>
            <p:nvPr/>
          </p:nvSpPr>
          <p:spPr>
            <a:xfrm>
              <a:off x="7929755" y="4805203"/>
              <a:ext cx="2167833" cy="360103"/>
            </a:xfrm>
            <a:prstGeom prst="rect">
              <a:avLst/>
            </a:prstGeom>
            <a:noFill/>
          </p:spPr>
          <p:txBody>
            <a:bodyPr wrap="square">
              <a:spAutoFit/>
            </a:bodyPr>
            <a:lstStyle/>
            <a:p>
              <a:pPr defTabSz="685800"/>
              <a:r>
                <a:rPr lang="en-UG" sz="1350" dirty="0">
                  <a:solidFill>
                    <a:prstClr val="black"/>
                  </a:solidFill>
                  <a:latin typeface="Avenir Next LT Pro" panose="020B0504020202020204" pitchFamily="34" charset="0"/>
                </a:rPr>
                <a:t>MakSPH videos</a:t>
              </a:r>
            </a:p>
          </p:txBody>
        </p:sp>
        <p:sp>
          <p:nvSpPr>
            <p:cNvPr id="12" name="TextBox 11">
              <a:extLst>
                <a:ext uri="{FF2B5EF4-FFF2-40B4-BE49-F238E27FC236}">
                  <a16:creationId xmlns:a16="http://schemas.microsoft.com/office/drawing/2014/main" id="{4AC480E2-4062-4E76-B32C-F1724F9C8AFA}"/>
                </a:ext>
              </a:extLst>
            </p:cNvPr>
            <p:cNvSpPr txBox="1"/>
            <p:nvPr/>
          </p:nvSpPr>
          <p:spPr>
            <a:xfrm>
              <a:off x="4685703" y="5325560"/>
              <a:ext cx="2851459" cy="360103"/>
            </a:xfrm>
            <a:prstGeom prst="rect">
              <a:avLst/>
            </a:prstGeom>
            <a:noFill/>
          </p:spPr>
          <p:txBody>
            <a:bodyPr wrap="square">
              <a:spAutoFit/>
            </a:bodyPr>
            <a:lstStyle/>
            <a:p>
              <a:pPr defTabSz="685800"/>
              <a:r>
                <a:rPr lang="en-GB" sz="1350" dirty="0">
                  <a:solidFill>
                    <a:prstClr val="black"/>
                  </a:solidFill>
                  <a:latin typeface="Avenir Next LT Pro" panose="020B0504020202020204" pitchFamily="34" charset="0"/>
                </a:rPr>
                <a:t>https://sph.mak.ac.ug/</a:t>
              </a:r>
              <a:endParaRPr lang="en-UG" sz="1350" dirty="0">
                <a:solidFill>
                  <a:prstClr val="black"/>
                </a:solidFill>
                <a:latin typeface="Avenir Next LT Pro" panose="020B0504020202020204" pitchFamily="34" charset="0"/>
              </a:endParaRPr>
            </a:p>
          </p:txBody>
        </p:sp>
        <p:sp>
          <p:nvSpPr>
            <p:cNvPr id="13" name="TextBox 12">
              <a:extLst>
                <a:ext uri="{FF2B5EF4-FFF2-40B4-BE49-F238E27FC236}">
                  <a16:creationId xmlns:a16="http://schemas.microsoft.com/office/drawing/2014/main" id="{9FB8B643-1815-4194-A9E4-27AECA65334A}"/>
                </a:ext>
              </a:extLst>
            </p:cNvPr>
            <p:cNvSpPr txBox="1"/>
            <p:nvPr/>
          </p:nvSpPr>
          <p:spPr>
            <a:xfrm>
              <a:off x="6270771" y="4801626"/>
              <a:ext cx="1445023" cy="387803"/>
            </a:xfrm>
            <a:prstGeom prst="rect">
              <a:avLst/>
            </a:prstGeom>
            <a:noFill/>
          </p:spPr>
          <p:txBody>
            <a:bodyPr wrap="square">
              <a:spAutoFit/>
            </a:bodyPr>
            <a:lstStyle/>
            <a:p>
              <a:pPr defTabSz="685800"/>
              <a:r>
                <a:rPr lang="en-GB" sz="1500" dirty="0">
                  <a:solidFill>
                    <a:prstClr val="black">
                      <a:lumMod val="95000"/>
                      <a:lumOff val="5000"/>
                    </a:prstClr>
                  </a:solidFill>
                  <a:latin typeface="Avenir Next LT Pro" panose="020B0504020202020204" pitchFamily="34" charset="0"/>
                </a:rPr>
                <a:t>@MakSPH</a:t>
              </a:r>
              <a:endParaRPr lang="en-UG" sz="1500" dirty="0">
                <a:solidFill>
                  <a:prstClr val="black">
                    <a:lumMod val="95000"/>
                    <a:lumOff val="5000"/>
                  </a:prstClr>
                </a:solidFill>
                <a:latin typeface="Avenir Next LT Pro" panose="020B0504020202020204" pitchFamily="34" charset="0"/>
              </a:endParaRPr>
            </a:p>
          </p:txBody>
        </p:sp>
        <p:sp>
          <p:nvSpPr>
            <p:cNvPr id="14" name="TextBox 13">
              <a:extLst>
                <a:ext uri="{FF2B5EF4-FFF2-40B4-BE49-F238E27FC236}">
                  <a16:creationId xmlns:a16="http://schemas.microsoft.com/office/drawing/2014/main" id="{8EEB34DE-DB74-40C6-AA06-830B94617737}"/>
                </a:ext>
              </a:extLst>
            </p:cNvPr>
            <p:cNvSpPr txBox="1"/>
            <p:nvPr/>
          </p:nvSpPr>
          <p:spPr>
            <a:xfrm>
              <a:off x="4611787" y="4820501"/>
              <a:ext cx="1445023" cy="387803"/>
            </a:xfrm>
            <a:prstGeom prst="rect">
              <a:avLst/>
            </a:prstGeom>
            <a:noFill/>
          </p:spPr>
          <p:txBody>
            <a:bodyPr wrap="square">
              <a:spAutoFit/>
            </a:bodyPr>
            <a:lstStyle/>
            <a:p>
              <a:pPr defTabSz="685800"/>
              <a:r>
                <a:rPr lang="en-GB" sz="1500" dirty="0">
                  <a:solidFill>
                    <a:prstClr val="black">
                      <a:lumMod val="95000"/>
                      <a:lumOff val="5000"/>
                    </a:prstClr>
                  </a:solidFill>
                  <a:latin typeface="Avenir Next LT Pro" panose="020B0504020202020204" pitchFamily="34" charset="0"/>
                </a:rPr>
                <a:t>@MakSPH</a:t>
              </a:r>
              <a:endParaRPr lang="en-UG" sz="1500" dirty="0">
                <a:solidFill>
                  <a:prstClr val="black">
                    <a:lumMod val="95000"/>
                    <a:lumOff val="5000"/>
                  </a:prstClr>
                </a:solidFill>
                <a:latin typeface="Avenir Next LT Pro" panose="020B0504020202020204" pitchFamily="34" charset="0"/>
              </a:endParaRPr>
            </a:p>
          </p:txBody>
        </p:sp>
        <p:sp>
          <p:nvSpPr>
            <p:cNvPr id="15" name="TextBox 14">
              <a:extLst>
                <a:ext uri="{FF2B5EF4-FFF2-40B4-BE49-F238E27FC236}">
                  <a16:creationId xmlns:a16="http://schemas.microsoft.com/office/drawing/2014/main" id="{E8CDAD71-F92B-4FB9-AE30-74F358F5E02A}"/>
                </a:ext>
              </a:extLst>
            </p:cNvPr>
            <p:cNvSpPr txBox="1"/>
            <p:nvPr/>
          </p:nvSpPr>
          <p:spPr>
            <a:xfrm>
              <a:off x="4201884" y="3704408"/>
              <a:ext cx="3513911" cy="941808"/>
            </a:xfrm>
            <a:prstGeom prst="rect">
              <a:avLst/>
            </a:prstGeom>
            <a:noFill/>
          </p:spPr>
          <p:txBody>
            <a:bodyPr wrap="square">
              <a:spAutoFit/>
            </a:bodyPr>
            <a:lstStyle/>
            <a:p>
              <a:pPr defTabSz="685800"/>
              <a:r>
                <a:rPr lang="sv-SE" sz="1500" dirty="0">
                  <a:solidFill>
                    <a:srgbClr val="5B9BD5">
                      <a:lumMod val="50000"/>
                    </a:srgbClr>
                  </a:solidFill>
                  <a:latin typeface="Calibri Light" panose="020F0302020204030204" pitchFamily="34" charset="0"/>
                </a:rPr>
                <a:t>P.O.Box 7072 Kampala, Uganda</a:t>
              </a:r>
            </a:p>
            <a:p>
              <a:pPr defTabSz="685800"/>
              <a:r>
                <a:rPr lang="en-GB" sz="1500" dirty="0">
                  <a:solidFill>
                    <a:srgbClr val="5B9BD5">
                      <a:lumMod val="50000"/>
                    </a:srgbClr>
                  </a:solidFill>
                  <a:latin typeface="Calibri Light" panose="020F0302020204030204" pitchFamily="34" charset="0"/>
                </a:rPr>
                <a:t>Tel: 256-414-543872</a:t>
              </a:r>
            </a:p>
            <a:p>
              <a:pPr defTabSz="685800"/>
              <a:r>
                <a:rPr lang="fr-FR" sz="1500" dirty="0">
                  <a:solidFill>
                    <a:srgbClr val="5B9BD5">
                      <a:lumMod val="50000"/>
                    </a:srgbClr>
                  </a:solidFill>
                  <a:latin typeface="Calibri Light" panose="020F0302020204030204" pitchFamily="34" charset="0"/>
                </a:rPr>
                <a:t>Email: dean@musph.ac.ug</a:t>
              </a:r>
            </a:p>
          </p:txBody>
        </p:sp>
        <p:sp>
          <p:nvSpPr>
            <p:cNvPr id="16" name="TextBox 15">
              <a:extLst>
                <a:ext uri="{FF2B5EF4-FFF2-40B4-BE49-F238E27FC236}">
                  <a16:creationId xmlns:a16="http://schemas.microsoft.com/office/drawing/2014/main" id="{17FC1405-91D9-49E4-9278-B84E1F722E50}"/>
                </a:ext>
              </a:extLst>
            </p:cNvPr>
            <p:cNvSpPr txBox="1"/>
            <p:nvPr/>
          </p:nvSpPr>
          <p:spPr>
            <a:xfrm>
              <a:off x="4173580" y="3135225"/>
              <a:ext cx="5849984" cy="609405"/>
            </a:xfrm>
            <a:prstGeom prst="rect">
              <a:avLst/>
            </a:prstGeom>
            <a:noFill/>
          </p:spPr>
          <p:txBody>
            <a:bodyPr wrap="square">
              <a:spAutoFit/>
            </a:bodyPr>
            <a:lstStyle/>
            <a:p>
              <a:pPr defTabSz="685800"/>
              <a:r>
                <a:rPr lang="en-GB" sz="1350" b="1" dirty="0">
                  <a:solidFill>
                    <a:srgbClr val="5B9BD5">
                      <a:lumMod val="50000"/>
                    </a:srgbClr>
                  </a:solidFill>
                  <a:latin typeface="Arial" panose="020B0604020202020204" pitchFamily="34" charset="0"/>
                </a:rPr>
                <a:t>Makerere University College of Health Sciences</a:t>
              </a:r>
            </a:p>
            <a:p>
              <a:pPr defTabSz="685800"/>
              <a:r>
                <a:rPr lang="en-GB" sz="1350" b="1" dirty="0">
                  <a:solidFill>
                    <a:srgbClr val="5B9BD5">
                      <a:lumMod val="50000"/>
                    </a:srgbClr>
                  </a:solidFill>
                  <a:latin typeface="Arial" panose="020B0604020202020204" pitchFamily="34" charset="0"/>
                </a:rPr>
                <a:t>School of Public Health</a:t>
              </a:r>
              <a:endParaRPr lang="en-UG" sz="1350" dirty="0">
                <a:solidFill>
                  <a:srgbClr val="5B9BD5">
                    <a:lumMod val="50000"/>
                  </a:srgbClr>
                </a:solidFill>
                <a:latin typeface="Calibri" panose="020F0502020204030204"/>
              </a:endParaRPr>
            </a:p>
          </p:txBody>
        </p:sp>
        <p:pic>
          <p:nvPicPr>
            <p:cNvPr id="17" name="Picture 6" descr="facebook instagram whatsapp PNG image with transparent background | TOPpng">
              <a:extLst>
                <a:ext uri="{FF2B5EF4-FFF2-40B4-BE49-F238E27FC236}">
                  <a16:creationId xmlns:a16="http://schemas.microsoft.com/office/drawing/2014/main" id="{737ADE2B-A1CF-4F08-B527-1886B620D4C0}"/>
                </a:ext>
              </a:extLst>
            </p:cNvPr>
            <p:cNvPicPr>
              <a:picLocks noChangeAspect="1" noChangeArrowheads="1"/>
            </p:cNvPicPr>
            <p:nvPr/>
          </p:nvPicPr>
          <p:blipFill rotWithShape="1">
            <a:blip r:embed="rId4">
              <a:extLst>
                <a:ext uri="{BEBA8EAE-BF5A-486C-A8C5-ECC9F3942E4B}">
                  <a14:imgProps xmlns:a14="http://schemas.microsoft.com/office/drawing/2010/main">
                    <a14:imgLayer r:embed="rId3">
                      <a14:imgEffect>
                        <a14:backgroundRemoval t="0" b="89872" l="1548" r="97619">
                          <a14:foregroundMark x1="76310" y1="9197" x2="75595" y2="18859"/>
                          <a14:foregroundMark x1="80833" y1="7101" x2="90595" y2="8731"/>
                          <a14:foregroundMark x1="90595" y1="12806" x2="89048" y2="22468"/>
                          <a14:foregroundMark x1="77738" y1="22119" x2="86667" y2="21769"/>
                          <a14:foregroundMark x1="12262" y1="42491" x2="11071" y2="58091"/>
                          <a14:foregroundMark x1="82976" y1="11991" x2="80119" y2="17346"/>
                          <a14:foregroundMark x1="73690" y1="5471" x2="70952" y2="18626"/>
                        </a14:backgroundRemoval>
                      </a14:imgEffect>
                    </a14:imgLayer>
                  </a14:imgProps>
                </a:ext>
                <a:ext uri="{28A0092B-C50C-407E-A947-70E740481C1C}">
                  <a14:useLocalDpi xmlns:a14="http://schemas.microsoft.com/office/drawing/2010/main" val="0"/>
                </a:ext>
              </a:extLst>
            </a:blip>
            <a:srcRect t="34921" r="64675" b="31937"/>
            <a:stretch/>
          </p:blipFill>
          <p:spPr bwMode="auto">
            <a:xfrm>
              <a:off x="5939545" y="4768871"/>
              <a:ext cx="448492" cy="44753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7FF7714F-8320-419B-9DE0-772E1F851EC7}"/>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0" b="89124" l="0" r="93179">
                          <a14:foregroundMark x1="23423" y1="2568" x2="26126" y2="11480"/>
                          <a14:foregroundMark x1="32690" y1="28550" x2="17761" y2="26435"/>
                          <a14:foregroundMark x1="22136" y1="34743" x2="19434" y2="36254"/>
                          <a14:foregroundMark x1="20849" y1="36858" x2="16345" y2="48187"/>
                          <a14:foregroundMark x1="65766" y1="33233" x2="76834" y2="19637"/>
                          <a14:foregroundMark x1="67568" y1="9366" x2="71557" y2="9819"/>
                          <a14:foregroundMark x1="68855" y1="14502" x2="71943" y2="14502"/>
                          <a14:foregroundMark x1="74646" y1="5740" x2="71557" y2="9819"/>
                          <a14:foregroundMark x1="27413" y1="8308" x2="28700" y2="9819"/>
                        </a14:backgroundRemoval>
                      </a14:imgEffect>
                    </a14:imgLayer>
                  </a14:imgProps>
                </a:ext>
                <a:ext uri="{28A0092B-C50C-407E-A947-70E740481C1C}">
                  <a14:useLocalDpi xmlns:a14="http://schemas.microsoft.com/office/drawing/2010/main" val="0"/>
                </a:ext>
              </a:extLst>
            </a:blip>
            <a:srcRect b="11328"/>
            <a:stretch/>
          </p:blipFill>
          <p:spPr>
            <a:xfrm>
              <a:off x="1784635" y="3638553"/>
              <a:ext cx="2571324" cy="1942584"/>
            </a:xfrm>
            <a:prstGeom prst="rect">
              <a:avLst/>
            </a:prstGeom>
          </p:spPr>
        </p:pic>
      </p:grpSp>
    </p:spTree>
    <p:extLst>
      <p:ext uri="{BB962C8B-B14F-4D97-AF65-F5344CB8AC3E}">
        <p14:creationId xmlns:p14="http://schemas.microsoft.com/office/powerpoint/2010/main" val="1185176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0B3E5-6FDE-20DA-D7DA-8608C50037E6}"/>
              </a:ext>
            </a:extLst>
          </p:cNvPr>
          <p:cNvSpPr>
            <a:spLocks noGrp="1"/>
          </p:cNvSpPr>
          <p:nvPr>
            <p:ph type="title"/>
          </p:nvPr>
        </p:nvSpPr>
        <p:spPr/>
        <p:txBody>
          <a:bodyPr/>
          <a:lstStyle/>
          <a:p>
            <a:r>
              <a:rPr lang="en-GB"/>
              <a:t>Click to edit Master title style</a:t>
            </a:r>
            <a:endParaRPr lang="en-UG"/>
          </a:p>
        </p:txBody>
      </p:sp>
      <p:sp>
        <p:nvSpPr>
          <p:cNvPr id="3" name="Content Placeholder 2">
            <a:extLst>
              <a:ext uri="{FF2B5EF4-FFF2-40B4-BE49-F238E27FC236}">
                <a16:creationId xmlns:a16="http://schemas.microsoft.com/office/drawing/2014/main" id="{E59D49C0-3AEC-B9E8-21DB-E7AE607FF33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G"/>
          </a:p>
        </p:txBody>
      </p:sp>
      <p:sp>
        <p:nvSpPr>
          <p:cNvPr id="4" name="Date Placeholder 3">
            <a:extLst>
              <a:ext uri="{FF2B5EF4-FFF2-40B4-BE49-F238E27FC236}">
                <a16:creationId xmlns:a16="http://schemas.microsoft.com/office/drawing/2014/main" id="{240E0049-4940-2F14-B9D7-83DB515D212A}"/>
              </a:ext>
            </a:extLst>
          </p:cNvPr>
          <p:cNvSpPr>
            <a:spLocks noGrp="1"/>
          </p:cNvSpPr>
          <p:nvPr>
            <p:ph type="dt" sz="half" idx="10"/>
          </p:nvPr>
        </p:nvSpPr>
        <p:spPr/>
        <p:txBody>
          <a:bodyPr/>
          <a:lstStyle/>
          <a:p>
            <a:fld id="{80C1AA59-3487-6C48-9927-85725A4F1220}" type="datetimeFigureOut">
              <a:rPr lang="en-UG" smtClean="0"/>
              <a:t>11/20/2024</a:t>
            </a:fld>
            <a:endParaRPr lang="en-UG"/>
          </a:p>
        </p:txBody>
      </p:sp>
      <p:sp>
        <p:nvSpPr>
          <p:cNvPr id="5" name="Footer Placeholder 4">
            <a:extLst>
              <a:ext uri="{FF2B5EF4-FFF2-40B4-BE49-F238E27FC236}">
                <a16:creationId xmlns:a16="http://schemas.microsoft.com/office/drawing/2014/main" id="{5F3546C3-13CB-EB61-6B5C-2027FBF75BEE}"/>
              </a:ext>
            </a:extLst>
          </p:cNvPr>
          <p:cNvSpPr>
            <a:spLocks noGrp="1"/>
          </p:cNvSpPr>
          <p:nvPr>
            <p:ph type="ftr" sz="quarter" idx="11"/>
          </p:nvPr>
        </p:nvSpPr>
        <p:spPr/>
        <p:txBody>
          <a:bodyPr/>
          <a:lstStyle/>
          <a:p>
            <a:endParaRPr lang="en-UG"/>
          </a:p>
        </p:txBody>
      </p:sp>
      <p:sp>
        <p:nvSpPr>
          <p:cNvPr id="6" name="Slide Number Placeholder 5">
            <a:extLst>
              <a:ext uri="{FF2B5EF4-FFF2-40B4-BE49-F238E27FC236}">
                <a16:creationId xmlns:a16="http://schemas.microsoft.com/office/drawing/2014/main" id="{C3679C61-7155-5B12-CE38-E115587BCC66}"/>
              </a:ext>
            </a:extLst>
          </p:cNvPr>
          <p:cNvSpPr>
            <a:spLocks noGrp="1"/>
          </p:cNvSpPr>
          <p:nvPr>
            <p:ph type="sldNum" sz="quarter" idx="12"/>
          </p:nvPr>
        </p:nvSpPr>
        <p:spPr/>
        <p:txBody>
          <a:bodyPr/>
          <a:lstStyle/>
          <a:p>
            <a:fld id="{22928B88-9591-3F4E-99B8-5B18EAC7971F}" type="slidenum">
              <a:rPr lang="en-UG" smtClean="0"/>
              <a:t>‹#›</a:t>
            </a:fld>
            <a:endParaRPr lang="en-UG"/>
          </a:p>
        </p:txBody>
      </p:sp>
    </p:spTree>
    <p:extLst>
      <p:ext uri="{BB962C8B-B14F-4D97-AF65-F5344CB8AC3E}">
        <p14:creationId xmlns:p14="http://schemas.microsoft.com/office/powerpoint/2010/main" val="110691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0AD1D-9B4C-A1CC-A307-1D9D0FE5AD4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G"/>
          </a:p>
        </p:txBody>
      </p:sp>
      <p:sp>
        <p:nvSpPr>
          <p:cNvPr id="3" name="Text Placeholder 2">
            <a:extLst>
              <a:ext uri="{FF2B5EF4-FFF2-40B4-BE49-F238E27FC236}">
                <a16:creationId xmlns:a16="http://schemas.microsoft.com/office/drawing/2014/main" id="{CF501DF1-4F93-47EA-ADC1-3A2761458A8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DDF29D5-E99A-284D-6B3A-3816EBFD295F}"/>
              </a:ext>
            </a:extLst>
          </p:cNvPr>
          <p:cNvSpPr>
            <a:spLocks noGrp="1"/>
          </p:cNvSpPr>
          <p:nvPr>
            <p:ph type="dt" sz="half" idx="10"/>
          </p:nvPr>
        </p:nvSpPr>
        <p:spPr/>
        <p:txBody>
          <a:bodyPr/>
          <a:lstStyle/>
          <a:p>
            <a:fld id="{80C1AA59-3487-6C48-9927-85725A4F1220}" type="datetimeFigureOut">
              <a:rPr lang="en-UG" smtClean="0"/>
              <a:t>11/20/2024</a:t>
            </a:fld>
            <a:endParaRPr lang="en-UG"/>
          </a:p>
        </p:txBody>
      </p:sp>
      <p:sp>
        <p:nvSpPr>
          <p:cNvPr id="5" name="Footer Placeholder 4">
            <a:extLst>
              <a:ext uri="{FF2B5EF4-FFF2-40B4-BE49-F238E27FC236}">
                <a16:creationId xmlns:a16="http://schemas.microsoft.com/office/drawing/2014/main" id="{2ECD57B1-3DE6-5E89-C165-722760E753DE}"/>
              </a:ext>
            </a:extLst>
          </p:cNvPr>
          <p:cNvSpPr>
            <a:spLocks noGrp="1"/>
          </p:cNvSpPr>
          <p:nvPr>
            <p:ph type="ftr" sz="quarter" idx="11"/>
          </p:nvPr>
        </p:nvSpPr>
        <p:spPr/>
        <p:txBody>
          <a:bodyPr/>
          <a:lstStyle/>
          <a:p>
            <a:endParaRPr lang="en-UG"/>
          </a:p>
        </p:txBody>
      </p:sp>
      <p:sp>
        <p:nvSpPr>
          <p:cNvPr id="6" name="Slide Number Placeholder 5">
            <a:extLst>
              <a:ext uri="{FF2B5EF4-FFF2-40B4-BE49-F238E27FC236}">
                <a16:creationId xmlns:a16="http://schemas.microsoft.com/office/drawing/2014/main" id="{B7B81A87-9397-2C03-2EB3-66B28BE54A49}"/>
              </a:ext>
            </a:extLst>
          </p:cNvPr>
          <p:cNvSpPr>
            <a:spLocks noGrp="1"/>
          </p:cNvSpPr>
          <p:nvPr>
            <p:ph type="sldNum" sz="quarter" idx="12"/>
          </p:nvPr>
        </p:nvSpPr>
        <p:spPr/>
        <p:txBody>
          <a:bodyPr/>
          <a:lstStyle/>
          <a:p>
            <a:fld id="{22928B88-9591-3F4E-99B8-5B18EAC7971F}" type="slidenum">
              <a:rPr lang="en-UG" smtClean="0"/>
              <a:t>‹#›</a:t>
            </a:fld>
            <a:endParaRPr lang="en-UG"/>
          </a:p>
        </p:txBody>
      </p:sp>
    </p:spTree>
    <p:extLst>
      <p:ext uri="{BB962C8B-B14F-4D97-AF65-F5344CB8AC3E}">
        <p14:creationId xmlns:p14="http://schemas.microsoft.com/office/powerpoint/2010/main" val="3675611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155A3-F52F-54B1-AA2C-BEA9EED8C0C2}"/>
              </a:ext>
            </a:extLst>
          </p:cNvPr>
          <p:cNvSpPr>
            <a:spLocks noGrp="1"/>
          </p:cNvSpPr>
          <p:nvPr>
            <p:ph type="title"/>
          </p:nvPr>
        </p:nvSpPr>
        <p:spPr/>
        <p:txBody>
          <a:bodyPr/>
          <a:lstStyle/>
          <a:p>
            <a:r>
              <a:rPr lang="en-GB"/>
              <a:t>Click to edit Master title style</a:t>
            </a:r>
            <a:endParaRPr lang="en-UG"/>
          </a:p>
        </p:txBody>
      </p:sp>
      <p:sp>
        <p:nvSpPr>
          <p:cNvPr id="3" name="Content Placeholder 2">
            <a:extLst>
              <a:ext uri="{FF2B5EF4-FFF2-40B4-BE49-F238E27FC236}">
                <a16:creationId xmlns:a16="http://schemas.microsoft.com/office/drawing/2014/main" id="{8F9855E4-C5AD-BD16-309B-862E116ECA0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G"/>
          </a:p>
        </p:txBody>
      </p:sp>
      <p:sp>
        <p:nvSpPr>
          <p:cNvPr id="4" name="Content Placeholder 3">
            <a:extLst>
              <a:ext uri="{FF2B5EF4-FFF2-40B4-BE49-F238E27FC236}">
                <a16:creationId xmlns:a16="http://schemas.microsoft.com/office/drawing/2014/main" id="{BE5ABA87-6C36-EC08-D1C1-2FA6B03C8ED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G"/>
          </a:p>
        </p:txBody>
      </p:sp>
      <p:sp>
        <p:nvSpPr>
          <p:cNvPr id="5" name="Date Placeholder 4">
            <a:extLst>
              <a:ext uri="{FF2B5EF4-FFF2-40B4-BE49-F238E27FC236}">
                <a16:creationId xmlns:a16="http://schemas.microsoft.com/office/drawing/2014/main" id="{CDD31B8A-41CF-5F7B-2EF0-6F86B92114BF}"/>
              </a:ext>
            </a:extLst>
          </p:cNvPr>
          <p:cNvSpPr>
            <a:spLocks noGrp="1"/>
          </p:cNvSpPr>
          <p:nvPr>
            <p:ph type="dt" sz="half" idx="10"/>
          </p:nvPr>
        </p:nvSpPr>
        <p:spPr/>
        <p:txBody>
          <a:bodyPr/>
          <a:lstStyle/>
          <a:p>
            <a:fld id="{80C1AA59-3487-6C48-9927-85725A4F1220}" type="datetimeFigureOut">
              <a:rPr lang="en-UG" smtClean="0"/>
              <a:t>11/20/2024</a:t>
            </a:fld>
            <a:endParaRPr lang="en-UG"/>
          </a:p>
        </p:txBody>
      </p:sp>
      <p:sp>
        <p:nvSpPr>
          <p:cNvPr id="6" name="Footer Placeholder 5">
            <a:extLst>
              <a:ext uri="{FF2B5EF4-FFF2-40B4-BE49-F238E27FC236}">
                <a16:creationId xmlns:a16="http://schemas.microsoft.com/office/drawing/2014/main" id="{FCA2A857-68E9-B58C-CE9A-F2E535EAEBF2}"/>
              </a:ext>
            </a:extLst>
          </p:cNvPr>
          <p:cNvSpPr>
            <a:spLocks noGrp="1"/>
          </p:cNvSpPr>
          <p:nvPr>
            <p:ph type="ftr" sz="quarter" idx="11"/>
          </p:nvPr>
        </p:nvSpPr>
        <p:spPr/>
        <p:txBody>
          <a:bodyPr/>
          <a:lstStyle/>
          <a:p>
            <a:endParaRPr lang="en-UG"/>
          </a:p>
        </p:txBody>
      </p:sp>
      <p:sp>
        <p:nvSpPr>
          <p:cNvPr id="7" name="Slide Number Placeholder 6">
            <a:extLst>
              <a:ext uri="{FF2B5EF4-FFF2-40B4-BE49-F238E27FC236}">
                <a16:creationId xmlns:a16="http://schemas.microsoft.com/office/drawing/2014/main" id="{5506248F-F982-51B2-7336-3EDB2D435F0E}"/>
              </a:ext>
            </a:extLst>
          </p:cNvPr>
          <p:cNvSpPr>
            <a:spLocks noGrp="1"/>
          </p:cNvSpPr>
          <p:nvPr>
            <p:ph type="sldNum" sz="quarter" idx="12"/>
          </p:nvPr>
        </p:nvSpPr>
        <p:spPr/>
        <p:txBody>
          <a:bodyPr/>
          <a:lstStyle/>
          <a:p>
            <a:fld id="{22928B88-9591-3F4E-99B8-5B18EAC7971F}" type="slidenum">
              <a:rPr lang="en-UG" smtClean="0"/>
              <a:t>‹#›</a:t>
            </a:fld>
            <a:endParaRPr lang="en-UG"/>
          </a:p>
        </p:txBody>
      </p:sp>
    </p:spTree>
    <p:extLst>
      <p:ext uri="{BB962C8B-B14F-4D97-AF65-F5344CB8AC3E}">
        <p14:creationId xmlns:p14="http://schemas.microsoft.com/office/powerpoint/2010/main" val="3053243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DC648-0814-A5A2-57B3-B60F5A0A720E}"/>
              </a:ext>
            </a:extLst>
          </p:cNvPr>
          <p:cNvSpPr>
            <a:spLocks noGrp="1"/>
          </p:cNvSpPr>
          <p:nvPr>
            <p:ph type="title"/>
          </p:nvPr>
        </p:nvSpPr>
        <p:spPr>
          <a:xfrm>
            <a:off x="839788" y="365125"/>
            <a:ext cx="10515600" cy="1325563"/>
          </a:xfrm>
        </p:spPr>
        <p:txBody>
          <a:bodyPr/>
          <a:lstStyle/>
          <a:p>
            <a:r>
              <a:rPr lang="en-GB"/>
              <a:t>Click to edit Master title style</a:t>
            </a:r>
            <a:endParaRPr lang="en-UG"/>
          </a:p>
        </p:txBody>
      </p:sp>
      <p:sp>
        <p:nvSpPr>
          <p:cNvPr id="3" name="Text Placeholder 2">
            <a:extLst>
              <a:ext uri="{FF2B5EF4-FFF2-40B4-BE49-F238E27FC236}">
                <a16:creationId xmlns:a16="http://schemas.microsoft.com/office/drawing/2014/main" id="{06D3BF33-3727-B65D-BBD2-1CAE8176E5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1D26461-0526-00F4-8864-15BBC5C0F5F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G"/>
          </a:p>
        </p:txBody>
      </p:sp>
      <p:sp>
        <p:nvSpPr>
          <p:cNvPr id="5" name="Text Placeholder 4">
            <a:extLst>
              <a:ext uri="{FF2B5EF4-FFF2-40B4-BE49-F238E27FC236}">
                <a16:creationId xmlns:a16="http://schemas.microsoft.com/office/drawing/2014/main" id="{C50DBA42-F210-E5D0-ADB5-4DA8AC3D17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19AD834-3841-6DF9-12DA-1C0B0BA0C2E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G"/>
          </a:p>
        </p:txBody>
      </p:sp>
      <p:sp>
        <p:nvSpPr>
          <p:cNvPr id="7" name="Date Placeholder 6">
            <a:extLst>
              <a:ext uri="{FF2B5EF4-FFF2-40B4-BE49-F238E27FC236}">
                <a16:creationId xmlns:a16="http://schemas.microsoft.com/office/drawing/2014/main" id="{97DBFFE3-F9C7-46D6-A81B-23348BD1CCFD}"/>
              </a:ext>
            </a:extLst>
          </p:cNvPr>
          <p:cNvSpPr>
            <a:spLocks noGrp="1"/>
          </p:cNvSpPr>
          <p:nvPr>
            <p:ph type="dt" sz="half" idx="10"/>
          </p:nvPr>
        </p:nvSpPr>
        <p:spPr/>
        <p:txBody>
          <a:bodyPr/>
          <a:lstStyle/>
          <a:p>
            <a:fld id="{80C1AA59-3487-6C48-9927-85725A4F1220}" type="datetimeFigureOut">
              <a:rPr lang="en-UG" smtClean="0"/>
              <a:t>11/20/2024</a:t>
            </a:fld>
            <a:endParaRPr lang="en-UG"/>
          </a:p>
        </p:txBody>
      </p:sp>
      <p:sp>
        <p:nvSpPr>
          <p:cNvPr id="8" name="Footer Placeholder 7">
            <a:extLst>
              <a:ext uri="{FF2B5EF4-FFF2-40B4-BE49-F238E27FC236}">
                <a16:creationId xmlns:a16="http://schemas.microsoft.com/office/drawing/2014/main" id="{B61A3B68-14D1-4D2D-B099-47417FE67E65}"/>
              </a:ext>
            </a:extLst>
          </p:cNvPr>
          <p:cNvSpPr>
            <a:spLocks noGrp="1"/>
          </p:cNvSpPr>
          <p:nvPr>
            <p:ph type="ftr" sz="quarter" idx="11"/>
          </p:nvPr>
        </p:nvSpPr>
        <p:spPr/>
        <p:txBody>
          <a:bodyPr/>
          <a:lstStyle/>
          <a:p>
            <a:endParaRPr lang="en-UG"/>
          </a:p>
        </p:txBody>
      </p:sp>
      <p:sp>
        <p:nvSpPr>
          <p:cNvPr id="9" name="Slide Number Placeholder 8">
            <a:extLst>
              <a:ext uri="{FF2B5EF4-FFF2-40B4-BE49-F238E27FC236}">
                <a16:creationId xmlns:a16="http://schemas.microsoft.com/office/drawing/2014/main" id="{C5B521C1-5F5C-1930-4891-BD67F1B2651D}"/>
              </a:ext>
            </a:extLst>
          </p:cNvPr>
          <p:cNvSpPr>
            <a:spLocks noGrp="1"/>
          </p:cNvSpPr>
          <p:nvPr>
            <p:ph type="sldNum" sz="quarter" idx="12"/>
          </p:nvPr>
        </p:nvSpPr>
        <p:spPr/>
        <p:txBody>
          <a:bodyPr/>
          <a:lstStyle/>
          <a:p>
            <a:fld id="{22928B88-9591-3F4E-99B8-5B18EAC7971F}" type="slidenum">
              <a:rPr lang="en-UG" smtClean="0"/>
              <a:t>‹#›</a:t>
            </a:fld>
            <a:endParaRPr lang="en-UG"/>
          </a:p>
        </p:txBody>
      </p:sp>
    </p:spTree>
    <p:extLst>
      <p:ext uri="{BB962C8B-B14F-4D97-AF65-F5344CB8AC3E}">
        <p14:creationId xmlns:p14="http://schemas.microsoft.com/office/powerpoint/2010/main" val="31800997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7A483-A65A-5036-CA5C-7E85E283B67E}"/>
              </a:ext>
            </a:extLst>
          </p:cNvPr>
          <p:cNvSpPr>
            <a:spLocks noGrp="1"/>
          </p:cNvSpPr>
          <p:nvPr>
            <p:ph type="title"/>
          </p:nvPr>
        </p:nvSpPr>
        <p:spPr/>
        <p:txBody>
          <a:bodyPr/>
          <a:lstStyle/>
          <a:p>
            <a:r>
              <a:rPr lang="en-GB"/>
              <a:t>Click to edit Master title style</a:t>
            </a:r>
            <a:endParaRPr lang="en-UG"/>
          </a:p>
        </p:txBody>
      </p:sp>
      <p:sp>
        <p:nvSpPr>
          <p:cNvPr id="3" name="Date Placeholder 2">
            <a:extLst>
              <a:ext uri="{FF2B5EF4-FFF2-40B4-BE49-F238E27FC236}">
                <a16:creationId xmlns:a16="http://schemas.microsoft.com/office/drawing/2014/main" id="{01833FF0-4E52-3195-D72A-7F462F457D65}"/>
              </a:ext>
            </a:extLst>
          </p:cNvPr>
          <p:cNvSpPr>
            <a:spLocks noGrp="1"/>
          </p:cNvSpPr>
          <p:nvPr>
            <p:ph type="dt" sz="half" idx="10"/>
          </p:nvPr>
        </p:nvSpPr>
        <p:spPr/>
        <p:txBody>
          <a:bodyPr/>
          <a:lstStyle/>
          <a:p>
            <a:fld id="{80C1AA59-3487-6C48-9927-85725A4F1220}" type="datetimeFigureOut">
              <a:rPr lang="en-UG" smtClean="0"/>
              <a:t>11/20/2024</a:t>
            </a:fld>
            <a:endParaRPr lang="en-UG"/>
          </a:p>
        </p:txBody>
      </p:sp>
      <p:sp>
        <p:nvSpPr>
          <p:cNvPr id="4" name="Footer Placeholder 3">
            <a:extLst>
              <a:ext uri="{FF2B5EF4-FFF2-40B4-BE49-F238E27FC236}">
                <a16:creationId xmlns:a16="http://schemas.microsoft.com/office/drawing/2014/main" id="{BAFBBB11-A68F-3358-C1F8-7E237D84FC2B}"/>
              </a:ext>
            </a:extLst>
          </p:cNvPr>
          <p:cNvSpPr>
            <a:spLocks noGrp="1"/>
          </p:cNvSpPr>
          <p:nvPr>
            <p:ph type="ftr" sz="quarter" idx="11"/>
          </p:nvPr>
        </p:nvSpPr>
        <p:spPr/>
        <p:txBody>
          <a:bodyPr/>
          <a:lstStyle/>
          <a:p>
            <a:endParaRPr lang="en-UG"/>
          </a:p>
        </p:txBody>
      </p:sp>
      <p:sp>
        <p:nvSpPr>
          <p:cNvPr id="5" name="Slide Number Placeholder 4">
            <a:extLst>
              <a:ext uri="{FF2B5EF4-FFF2-40B4-BE49-F238E27FC236}">
                <a16:creationId xmlns:a16="http://schemas.microsoft.com/office/drawing/2014/main" id="{D8395D46-A3E1-C0EE-B6C8-4BD97B929B7F}"/>
              </a:ext>
            </a:extLst>
          </p:cNvPr>
          <p:cNvSpPr>
            <a:spLocks noGrp="1"/>
          </p:cNvSpPr>
          <p:nvPr>
            <p:ph type="sldNum" sz="quarter" idx="12"/>
          </p:nvPr>
        </p:nvSpPr>
        <p:spPr/>
        <p:txBody>
          <a:bodyPr/>
          <a:lstStyle/>
          <a:p>
            <a:fld id="{22928B88-9591-3F4E-99B8-5B18EAC7971F}" type="slidenum">
              <a:rPr lang="en-UG" smtClean="0"/>
              <a:t>‹#›</a:t>
            </a:fld>
            <a:endParaRPr lang="en-UG"/>
          </a:p>
        </p:txBody>
      </p:sp>
    </p:spTree>
    <p:extLst>
      <p:ext uri="{BB962C8B-B14F-4D97-AF65-F5344CB8AC3E}">
        <p14:creationId xmlns:p14="http://schemas.microsoft.com/office/powerpoint/2010/main" val="38349031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00988CC-8195-B182-B3D5-7115F7CC15F2}"/>
              </a:ext>
            </a:extLst>
          </p:cNvPr>
          <p:cNvSpPr>
            <a:spLocks noGrp="1"/>
          </p:cNvSpPr>
          <p:nvPr>
            <p:ph type="dt" sz="half" idx="10"/>
          </p:nvPr>
        </p:nvSpPr>
        <p:spPr/>
        <p:txBody>
          <a:bodyPr/>
          <a:lstStyle/>
          <a:p>
            <a:fld id="{80C1AA59-3487-6C48-9927-85725A4F1220}" type="datetimeFigureOut">
              <a:rPr lang="en-UG" smtClean="0"/>
              <a:t>11/20/2024</a:t>
            </a:fld>
            <a:endParaRPr lang="en-UG"/>
          </a:p>
        </p:txBody>
      </p:sp>
      <p:sp>
        <p:nvSpPr>
          <p:cNvPr id="3" name="Footer Placeholder 2">
            <a:extLst>
              <a:ext uri="{FF2B5EF4-FFF2-40B4-BE49-F238E27FC236}">
                <a16:creationId xmlns:a16="http://schemas.microsoft.com/office/drawing/2014/main" id="{50286E65-0878-A609-4B5B-49D81A8DCF21}"/>
              </a:ext>
            </a:extLst>
          </p:cNvPr>
          <p:cNvSpPr>
            <a:spLocks noGrp="1"/>
          </p:cNvSpPr>
          <p:nvPr>
            <p:ph type="ftr" sz="quarter" idx="11"/>
          </p:nvPr>
        </p:nvSpPr>
        <p:spPr/>
        <p:txBody>
          <a:bodyPr/>
          <a:lstStyle/>
          <a:p>
            <a:endParaRPr lang="en-UG"/>
          </a:p>
        </p:txBody>
      </p:sp>
      <p:sp>
        <p:nvSpPr>
          <p:cNvPr id="4" name="Slide Number Placeholder 3">
            <a:extLst>
              <a:ext uri="{FF2B5EF4-FFF2-40B4-BE49-F238E27FC236}">
                <a16:creationId xmlns:a16="http://schemas.microsoft.com/office/drawing/2014/main" id="{699F8CEC-C21C-4121-1BD9-5EC85416B2CE}"/>
              </a:ext>
            </a:extLst>
          </p:cNvPr>
          <p:cNvSpPr>
            <a:spLocks noGrp="1"/>
          </p:cNvSpPr>
          <p:nvPr>
            <p:ph type="sldNum" sz="quarter" idx="12"/>
          </p:nvPr>
        </p:nvSpPr>
        <p:spPr/>
        <p:txBody>
          <a:bodyPr/>
          <a:lstStyle/>
          <a:p>
            <a:fld id="{22928B88-9591-3F4E-99B8-5B18EAC7971F}" type="slidenum">
              <a:rPr lang="en-UG" smtClean="0"/>
              <a:t>‹#›</a:t>
            </a:fld>
            <a:endParaRPr lang="en-UG"/>
          </a:p>
        </p:txBody>
      </p:sp>
    </p:spTree>
    <p:extLst>
      <p:ext uri="{BB962C8B-B14F-4D97-AF65-F5344CB8AC3E}">
        <p14:creationId xmlns:p14="http://schemas.microsoft.com/office/powerpoint/2010/main" val="12701481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60A65-2FB8-3F87-56C5-2C0175C16FF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G"/>
          </a:p>
        </p:txBody>
      </p:sp>
      <p:sp>
        <p:nvSpPr>
          <p:cNvPr id="3" name="Content Placeholder 2">
            <a:extLst>
              <a:ext uri="{FF2B5EF4-FFF2-40B4-BE49-F238E27FC236}">
                <a16:creationId xmlns:a16="http://schemas.microsoft.com/office/drawing/2014/main" id="{BE50E57F-FACB-1A4D-7995-BD978B30C66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G"/>
          </a:p>
        </p:txBody>
      </p:sp>
      <p:sp>
        <p:nvSpPr>
          <p:cNvPr id="4" name="Text Placeholder 3">
            <a:extLst>
              <a:ext uri="{FF2B5EF4-FFF2-40B4-BE49-F238E27FC236}">
                <a16:creationId xmlns:a16="http://schemas.microsoft.com/office/drawing/2014/main" id="{48057090-03F7-A32A-97A7-99562DC4D3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3001255-B40C-6274-49AB-949DD213B28F}"/>
              </a:ext>
            </a:extLst>
          </p:cNvPr>
          <p:cNvSpPr>
            <a:spLocks noGrp="1"/>
          </p:cNvSpPr>
          <p:nvPr>
            <p:ph type="dt" sz="half" idx="10"/>
          </p:nvPr>
        </p:nvSpPr>
        <p:spPr/>
        <p:txBody>
          <a:bodyPr/>
          <a:lstStyle/>
          <a:p>
            <a:fld id="{80C1AA59-3487-6C48-9927-85725A4F1220}" type="datetimeFigureOut">
              <a:rPr lang="en-UG" smtClean="0"/>
              <a:t>11/20/2024</a:t>
            </a:fld>
            <a:endParaRPr lang="en-UG"/>
          </a:p>
        </p:txBody>
      </p:sp>
      <p:sp>
        <p:nvSpPr>
          <p:cNvPr id="6" name="Footer Placeholder 5">
            <a:extLst>
              <a:ext uri="{FF2B5EF4-FFF2-40B4-BE49-F238E27FC236}">
                <a16:creationId xmlns:a16="http://schemas.microsoft.com/office/drawing/2014/main" id="{65FABB4E-3D75-28E0-6FC8-9867FC29BD4C}"/>
              </a:ext>
            </a:extLst>
          </p:cNvPr>
          <p:cNvSpPr>
            <a:spLocks noGrp="1"/>
          </p:cNvSpPr>
          <p:nvPr>
            <p:ph type="ftr" sz="quarter" idx="11"/>
          </p:nvPr>
        </p:nvSpPr>
        <p:spPr/>
        <p:txBody>
          <a:bodyPr/>
          <a:lstStyle/>
          <a:p>
            <a:endParaRPr lang="en-UG"/>
          </a:p>
        </p:txBody>
      </p:sp>
      <p:sp>
        <p:nvSpPr>
          <p:cNvPr id="7" name="Slide Number Placeholder 6">
            <a:extLst>
              <a:ext uri="{FF2B5EF4-FFF2-40B4-BE49-F238E27FC236}">
                <a16:creationId xmlns:a16="http://schemas.microsoft.com/office/drawing/2014/main" id="{F465F48E-C0EE-153D-14E0-66625BA3C647}"/>
              </a:ext>
            </a:extLst>
          </p:cNvPr>
          <p:cNvSpPr>
            <a:spLocks noGrp="1"/>
          </p:cNvSpPr>
          <p:nvPr>
            <p:ph type="sldNum" sz="quarter" idx="12"/>
          </p:nvPr>
        </p:nvSpPr>
        <p:spPr/>
        <p:txBody>
          <a:bodyPr/>
          <a:lstStyle/>
          <a:p>
            <a:fld id="{22928B88-9591-3F4E-99B8-5B18EAC7971F}" type="slidenum">
              <a:rPr lang="en-UG" smtClean="0"/>
              <a:t>‹#›</a:t>
            </a:fld>
            <a:endParaRPr lang="en-UG"/>
          </a:p>
        </p:txBody>
      </p:sp>
    </p:spTree>
    <p:extLst>
      <p:ext uri="{BB962C8B-B14F-4D97-AF65-F5344CB8AC3E}">
        <p14:creationId xmlns:p14="http://schemas.microsoft.com/office/powerpoint/2010/main" val="1357912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8D42A-AA21-5A04-D91D-99C7B09EC0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G"/>
          </a:p>
        </p:txBody>
      </p:sp>
      <p:sp>
        <p:nvSpPr>
          <p:cNvPr id="3" name="Picture Placeholder 2">
            <a:extLst>
              <a:ext uri="{FF2B5EF4-FFF2-40B4-BE49-F238E27FC236}">
                <a16:creationId xmlns:a16="http://schemas.microsoft.com/office/drawing/2014/main" id="{50416EEE-E387-B020-D964-E74949E11E4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G"/>
          </a:p>
        </p:txBody>
      </p:sp>
      <p:sp>
        <p:nvSpPr>
          <p:cNvPr id="4" name="Text Placeholder 3">
            <a:extLst>
              <a:ext uri="{FF2B5EF4-FFF2-40B4-BE49-F238E27FC236}">
                <a16:creationId xmlns:a16="http://schemas.microsoft.com/office/drawing/2014/main" id="{1F33C1BC-EFAE-9B39-E269-ACB2F1C874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BCB0DDC-6FFE-AA55-570D-A2914B42F0A9}"/>
              </a:ext>
            </a:extLst>
          </p:cNvPr>
          <p:cNvSpPr>
            <a:spLocks noGrp="1"/>
          </p:cNvSpPr>
          <p:nvPr>
            <p:ph type="dt" sz="half" idx="10"/>
          </p:nvPr>
        </p:nvSpPr>
        <p:spPr/>
        <p:txBody>
          <a:bodyPr/>
          <a:lstStyle/>
          <a:p>
            <a:fld id="{80C1AA59-3487-6C48-9927-85725A4F1220}" type="datetimeFigureOut">
              <a:rPr lang="en-UG" smtClean="0"/>
              <a:t>11/20/2024</a:t>
            </a:fld>
            <a:endParaRPr lang="en-UG"/>
          </a:p>
        </p:txBody>
      </p:sp>
      <p:sp>
        <p:nvSpPr>
          <p:cNvPr id="6" name="Footer Placeholder 5">
            <a:extLst>
              <a:ext uri="{FF2B5EF4-FFF2-40B4-BE49-F238E27FC236}">
                <a16:creationId xmlns:a16="http://schemas.microsoft.com/office/drawing/2014/main" id="{6FB71682-6EAA-DAB3-BA98-64200CAEE258}"/>
              </a:ext>
            </a:extLst>
          </p:cNvPr>
          <p:cNvSpPr>
            <a:spLocks noGrp="1"/>
          </p:cNvSpPr>
          <p:nvPr>
            <p:ph type="ftr" sz="quarter" idx="11"/>
          </p:nvPr>
        </p:nvSpPr>
        <p:spPr/>
        <p:txBody>
          <a:bodyPr/>
          <a:lstStyle/>
          <a:p>
            <a:endParaRPr lang="en-UG"/>
          </a:p>
        </p:txBody>
      </p:sp>
      <p:sp>
        <p:nvSpPr>
          <p:cNvPr id="7" name="Slide Number Placeholder 6">
            <a:extLst>
              <a:ext uri="{FF2B5EF4-FFF2-40B4-BE49-F238E27FC236}">
                <a16:creationId xmlns:a16="http://schemas.microsoft.com/office/drawing/2014/main" id="{F011691C-73E5-F18E-9BEA-66C6615A75E7}"/>
              </a:ext>
            </a:extLst>
          </p:cNvPr>
          <p:cNvSpPr>
            <a:spLocks noGrp="1"/>
          </p:cNvSpPr>
          <p:nvPr>
            <p:ph type="sldNum" sz="quarter" idx="12"/>
          </p:nvPr>
        </p:nvSpPr>
        <p:spPr/>
        <p:txBody>
          <a:bodyPr/>
          <a:lstStyle/>
          <a:p>
            <a:fld id="{22928B88-9591-3F4E-99B8-5B18EAC7971F}" type="slidenum">
              <a:rPr lang="en-UG" smtClean="0"/>
              <a:t>‹#›</a:t>
            </a:fld>
            <a:endParaRPr lang="en-UG"/>
          </a:p>
        </p:txBody>
      </p:sp>
    </p:spTree>
    <p:extLst>
      <p:ext uri="{BB962C8B-B14F-4D97-AF65-F5344CB8AC3E}">
        <p14:creationId xmlns:p14="http://schemas.microsoft.com/office/powerpoint/2010/main" val="4269697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F0D459-4AA9-7E0C-89FC-43E97254D1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G"/>
          </a:p>
        </p:txBody>
      </p:sp>
      <p:sp>
        <p:nvSpPr>
          <p:cNvPr id="3" name="Text Placeholder 2">
            <a:extLst>
              <a:ext uri="{FF2B5EF4-FFF2-40B4-BE49-F238E27FC236}">
                <a16:creationId xmlns:a16="http://schemas.microsoft.com/office/drawing/2014/main" id="{0F1901E2-01EC-ED93-E451-C7251B4F95C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G"/>
          </a:p>
        </p:txBody>
      </p:sp>
      <p:sp>
        <p:nvSpPr>
          <p:cNvPr id="4" name="Date Placeholder 3">
            <a:extLst>
              <a:ext uri="{FF2B5EF4-FFF2-40B4-BE49-F238E27FC236}">
                <a16:creationId xmlns:a16="http://schemas.microsoft.com/office/drawing/2014/main" id="{B2A91C08-050D-CADF-A36E-2B5367ACA9D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C1AA59-3487-6C48-9927-85725A4F1220}" type="datetimeFigureOut">
              <a:rPr lang="en-UG" smtClean="0"/>
              <a:t>11/20/2024</a:t>
            </a:fld>
            <a:endParaRPr lang="en-UG"/>
          </a:p>
        </p:txBody>
      </p:sp>
      <p:sp>
        <p:nvSpPr>
          <p:cNvPr id="5" name="Footer Placeholder 4">
            <a:extLst>
              <a:ext uri="{FF2B5EF4-FFF2-40B4-BE49-F238E27FC236}">
                <a16:creationId xmlns:a16="http://schemas.microsoft.com/office/drawing/2014/main" id="{7C4CFABF-1F3A-BE99-1F29-D627AEDCB9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G"/>
          </a:p>
        </p:txBody>
      </p:sp>
      <p:sp>
        <p:nvSpPr>
          <p:cNvPr id="6" name="Slide Number Placeholder 5">
            <a:extLst>
              <a:ext uri="{FF2B5EF4-FFF2-40B4-BE49-F238E27FC236}">
                <a16:creationId xmlns:a16="http://schemas.microsoft.com/office/drawing/2014/main" id="{2526785D-3724-55F4-EE55-A77C77D56E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928B88-9591-3F4E-99B8-5B18EAC7971F}" type="slidenum">
              <a:rPr lang="en-UG" smtClean="0"/>
              <a:t>‹#›</a:t>
            </a:fld>
            <a:endParaRPr lang="en-UG"/>
          </a:p>
        </p:txBody>
      </p:sp>
    </p:spTree>
    <p:extLst>
      <p:ext uri="{BB962C8B-B14F-4D97-AF65-F5344CB8AC3E}">
        <p14:creationId xmlns:p14="http://schemas.microsoft.com/office/powerpoint/2010/main" val="12040167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Layout" Target="../diagrams/layout1.xml"/><Relationship Id="rId7" Type="http://schemas.openxmlformats.org/officeDocument/2006/relationships/image" Target="../media/image7.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0" name="Rectangle 1039">
            <a:extLst>
              <a:ext uri="{FF2B5EF4-FFF2-40B4-BE49-F238E27FC236}">
                <a16:creationId xmlns:a16="http://schemas.microsoft.com/office/drawing/2014/main" id="{464EC53C-35C4-4E84-AFE2-A7D0818526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2" name="!!Rectangle">
            <a:extLst>
              <a:ext uri="{FF2B5EF4-FFF2-40B4-BE49-F238E27FC236}">
                <a16:creationId xmlns:a16="http://schemas.microsoft.com/office/drawing/2014/main" id="{9A3F5928-D955-456A-97B5-AA390B8CE9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1026" name="Picture 2" descr="Why Should Physicians Spend Less Time Closing Gaps and More Time Providing  Care?">
            <a:extLst>
              <a:ext uri="{FF2B5EF4-FFF2-40B4-BE49-F238E27FC236}">
                <a16:creationId xmlns:a16="http://schemas.microsoft.com/office/drawing/2014/main" id="{6DDB79ED-0FB8-7D40-1CA0-A1354CDAA3C0}"/>
              </a:ext>
            </a:extLst>
          </p:cNvPr>
          <p:cNvPicPr>
            <a:picLocks noChangeAspect="1" noChangeArrowheads="1"/>
          </p:cNvPicPr>
          <p:nvPr/>
        </p:nvPicPr>
        <p:blipFill rotWithShape="1">
          <a:blip r:embed="rId2">
            <a:duotone>
              <a:schemeClr val="accent1">
                <a:shade val="45000"/>
                <a:satMod val="135000"/>
              </a:schemeClr>
              <a:prstClr val="white"/>
            </a:duotone>
            <a:alphaModFix amt="35000"/>
            <a:extLst>
              <a:ext uri="{28A0092B-C50C-407E-A947-70E740481C1C}">
                <a14:useLocalDpi xmlns:a14="http://schemas.microsoft.com/office/drawing/2010/main" val="0"/>
              </a:ext>
            </a:extLst>
          </a:blip>
          <a:srcRect b="1747"/>
          <a:stretch/>
        </p:blipFill>
        <p:spPr bwMode="auto">
          <a:xfrm>
            <a:off x="-8859" y="-5322"/>
            <a:ext cx="12191981" cy="685798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9BD0321E-8E8D-DB88-44E5-6306F01BD051}"/>
              </a:ext>
            </a:extLst>
          </p:cNvPr>
          <p:cNvSpPr>
            <a:spLocks noGrp="1"/>
          </p:cNvSpPr>
          <p:nvPr>
            <p:ph type="ctrTitle"/>
          </p:nvPr>
        </p:nvSpPr>
        <p:spPr>
          <a:xfrm>
            <a:off x="1051349" y="-123841"/>
            <a:ext cx="10218549" cy="2847058"/>
          </a:xfrm>
        </p:spPr>
        <p:txBody>
          <a:bodyPr anchor="b">
            <a:normAutofit/>
          </a:bodyPr>
          <a:lstStyle/>
          <a:p>
            <a:pPr algn="l"/>
            <a:r>
              <a:rPr lang="en-UG" sz="6200" b="1" dirty="0">
                <a:solidFill>
                  <a:srgbClr val="FFFFFF"/>
                </a:solidFill>
                <a:latin typeface="Arial" panose="020B0604020202020204" pitchFamily="34" charset="0"/>
                <a:cs typeface="Arial" panose="020B0604020202020204" pitchFamily="34" charset="0"/>
              </a:rPr>
              <a:t>ART Client De-Duplication Project - Uganda</a:t>
            </a:r>
          </a:p>
        </p:txBody>
      </p:sp>
      <p:cxnSp>
        <p:nvCxnSpPr>
          <p:cNvPr id="1044" name="Straight Connector 1043">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78" y="806470"/>
            <a:ext cx="8453437" cy="0"/>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sp>
        <p:nvSpPr>
          <p:cNvPr id="1046" name="Graphic 13">
            <a:extLst>
              <a:ext uri="{FF2B5EF4-FFF2-40B4-BE49-F238E27FC236}">
                <a16:creationId xmlns:a16="http://schemas.microsoft.com/office/drawing/2014/main" id="{C5CB530E-515E-412C-9DF1-5F8FFBD6F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4954" y="2875093"/>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rgbClr val="FFFFFF"/>
          </a:solidFill>
          <a:ln w="60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48" name="Graphic 12">
            <a:extLst>
              <a:ext uri="{FF2B5EF4-FFF2-40B4-BE49-F238E27FC236}">
                <a16:creationId xmlns:a16="http://schemas.microsoft.com/office/drawing/2014/main" id="{712D4376-A578-4FF1-94FC-245E7A6A4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03734" y="3104388"/>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rgbClr val="FFFFFF"/>
          </a:solidFill>
          <a:ln w="42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50" name="Graphic 15">
            <a:extLst>
              <a:ext uri="{FF2B5EF4-FFF2-40B4-BE49-F238E27FC236}">
                <a16:creationId xmlns:a16="http://schemas.microsoft.com/office/drawing/2014/main" id="{AEA7509D-F04F-40CB-A0B3-EEF16499C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414" y="3619532"/>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rgbClr val="FFFFFF"/>
          </a:solidFill>
          <a:ln w="6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DEF28E97-86B9-5DEC-DF7F-9C4B8FCDCC1A}"/>
              </a:ext>
            </a:extLst>
          </p:cNvPr>
          <p:cNvSpPr txBox="1"/>
          <p:nvPr/>
        </p:nvSpPr>
        <p:spPr>
          <a:xfrm>
            <a:off x="6281530" y="5303520"/>
            <a:ext cx="4548146" cy="646331"/>
          </a:xfrm>
          <a:prstGeom prst="rect">
            <a:avLst/>
          </a:prstGeom>
          <a:noFill/>
        </p:spPr>
        <p:txBody>
          <a:bodyPr wrap="square" rtlCol="0">
            <a:spAutoFit/>
          </a:bodyPr>
          <a:lstStyle/>
          <a:p>
            <a:r>
              <a:rPr lang="en-UG" b="1" dirty="0"/>
              <a:t>Alex Mirugwe</a:t>
            </a:r>
          </a:p>
          <a:p>
            <a:r>
              <a:rPr lang="en-UG" b="1" dirty="0"/>
              <a:t>Data Scientist – MakSHP METS</a:t>
            </a:r>
          </a:p>
        </p:txBody>
      </p:sp>
      <p:pic>
        <p:nvPicPr>
          <p:cNvPr id="11" name="Picture 1" descr="page1image7096368">
            <a:extLst>
              <a:ext uri="{FF2B5EF4-FFF2-40B4-BE49-F238E27FC236}">
                <a16:creationId xmlns:a16="http://schemas.microsoft.com/office/drawing/2014/main" id="{73CDB566-705C-7CB2-DF77-DE4E593EDAD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flipH="1">
            <a:off x="11140650" y="-10654"/>
            <a:ext cx="993595" cy="922368"/>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a:extLst>
              <a:ext uri="{FF2B5EF4-FFF2-40B4-BE49-F238E27FC236}">
                <a16:creationId xmlns:a16="http://schemas.microsoft.com/office/drawing/2014/main" id="{0514F4FD-06CA-4271-B0D7-487E7B0EFDB4}"/>
              </a:ext>
            </a:extLst>
          </p:cNvPr>
          <p:cNvGrpSpPr/>
          <p:nvPr/>
        </p:nvGrpSpPr>
        <p:grpSpPr>
          <a:xfrm rot="16200000">
            <a:off x="-3016346" y="3006856"/>
            <a:ext cx="6858000" cy="844288"/>
            <a:chOff x="1524000" y="3591612"/>
            <a:chExt cx="9144000" cy="1688576"/>
          </a:xfrm>
        </p:grpSpPr>
        <p:sp>
          <p:nvSpPr>
            <p:cNvPr id="13" name="Rectangle 12">
              <a:extLst>
                <a:ext uri="{FF2B5EF4-FFF2-40B4-BE49-F238E27FC236}">
                  <a16:creationId xmlns:a16="http://schemas.microsoft.com/office/drawing/2014/main" id="{EA0B32C5-248F-12B9-E087-02A81D96C63C}"/>
                </a:ext>
              </a:extLst>
            </p:cNvPr>
            <p:cNvSpPr/>
            <p:nvPr/>
          </p:nvSpPr>
          <p:spPr>
            <a:xfrm>
              <a:off x="1524000" y="3591612"/>
              <a:ext cx="9144000" cy="56560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F26CDA2-D620-997A-73CC-F33BADDC84AC}"/>
                </a:ext>
              </a:extLst>
            </p:cNvPr>
            <p:cNvSpPr/>
            <p:nvPr/>
          </p:nvSpPr>
          <p:spPr>
            <a:xfrm>
              <a:off x="1524000" y="4141901"/>
              <a:ext cx="9144000" cy="565609"/>
            </a:xfrm>
            <a:prstGeom prst="rect">
              <a:avLst/>
            </a:prstGeom>
            <a:solidFill>
              <a:srgbClr val="FFFF00"/>
            </a:solidFill>
            <a:ln>
              <a:solidFill>
                <a:srgbClr val="FFFF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D6F10B08-DB13-DBFE-9CF9-3DE55624816D}"/>
                </a:ext>
              </a:extLst>
            </p:cNvPr>
            <p:cNvSpPr/>
            <p:nvPr/>
          </p:nvSpPr>
          <p:spPr>
            <a:xfrm>
              <a:off x="1524000" y="4714579"/>
              <a:ext cx="9144000" cy="565609"/>
            </a:xfrm>
            <a:prstGeom prst="rect">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pic>
        <p:nvPicPr>
          <p:cNvPr id="6" name="Picture 5" descr="A coat of arms with animals and symbols&#10;&#10;Description automatically generated">
            <a:extLst>
              <a:ext uri="{FF2B5EF4-FFF2-40B4-BE49-F238E27FC236}">
                <a16:creationId xmlns:a16="http://schemas.microsoft.com/office/drawing/2014/main" id="{16AC1CB4-72DE-7456-D36C-03CCB4B800C0}"/>
              </a:ext>
            </a:extLst>
          </p:cNvPr>
          <p:cNvPicPr>
            <a:picLocks noChangeAspect="1"/>
          </p:cNvPicPr>
          <p:nvPr/>
        </p:nvPicPr>
        <p:blipFill>
          <a:blip r:embed="rId4"/>
          <a:stretch>
            <a:fillRect/>
          </a:stretch>
        </p:blipFill>
        <p:spPr>
          <a:xfrm>
            <a:off x="834799" y="36945"/>
            <a:ext cx="888629" cy="710266"/>
          </a:xfrm>
          <a:prstGeom prst="rect">
            <a:avLst/>
          </a:prstGeom>
        </p:spPr>
      </p:pic>
    </p:spTree>
    <p:extLst>
      <p:ext uri="{BB962C8B-B14F-4D97-AF65-F5344CB8AC3E}">
        <p14:creationId xmlns:p14="http://schemas.microsoft.com/office/powerpoint/2010/main" val="21746650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6CE0131-7452-4117-41FC-C56549A49A0D}"/>
              </a:ext>
            </a:extLst>
          </p:cNvPr>
          <p:cNvSpPr>
            <a:spLocks noGrp="1"/>
          </p:cNvSpPr>
          <p:nvPr>
            <p:ph type="title"/>
          </p:nvPr>
        </p:nvSpPr>
        <p:spPr>
          <a:xfrm>
            <a:off x="0" y="0"/>
            <a:ext cx="12192000" cy="1325563"/>
          </a:xfrm>
          <a:solidFill>
            <a:schemeClr val="accent1"/>
          </a:solidFill>
        </p:spPr>
        <p:txBody>
          <a:bodyPr>
            <a:normAutofit/>
          </a:bodyPr>
          <a:lstStyle/>
          <a:p>
            <a:r>
              <a:rPr lang="en-UG" sz="4800" b="1" dirty="0">
                <a:solidFill>
                  <a:schemeClr val="bg1"/>
                </a:solidFill>
                <a:latin typeface="Arial" panose="020B0604020202020204" pitchFamily="34" charset="0"/>
                <a:cs typeface="Arial" panose="020B0604020202020204" pitchFamily="34" charset="0"/>
              </a:rPr>
              <a:t>Results</a:t>
            </a:r>
          </a:p>
        </p:txBody>
      </p:sp>
      <p:grpSp>
        <p:nvGrpSpPr>
          <p:cNvPr id="12" name="Group 11">
            <a:extLst>
              <a:ext uri="{FF2B5EF4-FFF2-40B4-BE49-F238E27FC236}">
                <a16:creationId xmlns:a16="http://schemas.microsoft.com/office/drawing/2014/main" id="{1867DD80-DC0D-651D-201C-373349A8F480}"/>
              </a:ext>
            </a:extLst>
          </p:cNvPr>
          <p:cNvGrpSpPr/>
          <p:nvPr/>
        </p:nvGrpSpPr>
        <p:grpSpPr>
          <a:xfrm>
            <a:off x="671770" y="1997709"/>
            <a:ext cx="11455575" cy="3701127"/>
            <a:chOff x="-558564" y="1432900"/>
            <a:chExt cx="10346698" cy="2991890"/>
          </a:xfrm>
        </p:grpSpPr>
        <p:sp>
          <p:nvSpPr>
            <p:cNvPr id="13" name="Google Shape;1007;p35">
              <a:extLst>
                <a:ext uri="{FF2B5EF4-FFF2-40B4-BE49-F238E27FC236}">
                  <a16:creationId xmlns:a16="http://schemas.microsoft.com/office/drawing/2014/main" id="{C25E995C-A327-2527-5323-D7D31DBC8631}"/>
                </a:ext>
              </a:extLst>
            </p:cNvPr>
            <p:cNvSpPr/>
            <p:nvPr/>
          </p:nvSpPr>
          <p:spPr>
            <a:xfrm>
              <a:off x="4658875" y="1432900"/>
              <a:ext cx="718200" cy="2387100"/>
            </a:xfrm>
            <a:prstGeom prst="cube">
              <a:avLst>
                <a:gd name="adj" fmla="val 25000"/>
              </a:avLst>
            </a:prstGeom>
            <a:solidFill>
              <a:srgbClr val="D6125C"/>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4" name="Google Shape;1008;p35">
              <a:extLst>
                <a:ext uri="{FF2B5EF4-FFF2-40B4-BE49-F238E27FC236}">
                  <a16:creationId xmlns:a16="http://schemas.microsoft.com/office/drawing/2014/main" id="{8AE3E837-40D9-B860-3C8D-91BCFA538B37}"/>
                </a:ext>
              </a:extLst>
            </p:cNvPr>
            <p:cNvSpPr/>
            <p:nvPr/>
          </p:nvSpPr>
          <p:spPr>
            <a:xfrm>
              <a:off x="3942564" y="2200317"/>
              <a:ext cx="718200" cy="1809300"/>
            </a:xfrm>
            <a:prstGeom prst="cube">
              <a:avLst>
                <a:gd name="adj" fmla="val 25000"/>
              </a:avLst>
            </a:prstGeom>
            <a:solidFill>
              <a:srgbClr val="12D315"/>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5" name="Google Shape;1009;p35">
              <a:extLst>
                <a:ext uri="{FF2B5EF4-FFF2-40B4-BE49-F238E27FC236}">
                  <a16:creationId xmlns:a16="http://schemas.microsoft.com/office/drawing/2014/main" id="{ABEF884A-17F6-B39A-2948-1268004D157B}"/>
                </a:ext>
              </a:extLst>
            </p:cNvPr>
            <p:cNvSpPr/>
            <p:nvPr/>
          </p:nvSpPr>
          <p:spPr>
            <a:xfrm>
              <a:off x="4481200" y="2946025"/>
              <a:ext cx="717300" cy="1286100"/>
            </a:xfrm>
            <a:prstGeom prst="cube">
              <a:avLst>
                <a:gd name="adj" fmla="val 25000"/>
              </a:avLst>
            </a:prstGeom>
            <a:solidFill>
              <a:srgbClr val="E9546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7" name="Google Shape;1010;p35">
              <a:extLst>
                <a:ext uri="{FF2B5EF4-FFF2-40B4-BE49-F238E27FC236}">
                  <a16:creationId xmlns:a16="http://schemas.microsoft.com/office/drawing/2014/main" id="{40FF9F0C-F5BA-F73A-51D9-6EE1D92E1E77}"/>
                </a:ext>
              </a:extLst>
            </p:cNvPr>
            <p:cNvSpPr/>
            <p:nvPr/>
          </p:nvSpPr>
          <p:spPr>
            <a:xfrm>
              <a:off x="3762825" y="3484290"/>
              <a:ext cx="718200" cy="940500"/>
            </a:xfrm>
            <a:prstGeom prst="cube">
              <a:avLst>
                <a:gd name="adj" fmla="val 25000"/>
              </a:avLst>
            </a:prstGeom>
            <a:solidFill>
              <a:srgbClr val="12D315"/>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grpSp>
          <p:nvGrpSpPr>
            <p:cNvPr id="18" name="Google Shape;1012;p35">
              <a:extLst>
                <a:ext uri="{FF2B5EF4-FFF2-40B4-BE49-F238E27FC236}">
                  <a16:creationId xmlns:a16="http://schemas.microsoft.com/office/drawing/2014/main" id="{5DD5EAF5-C616-C39F-30D3-CF96ADDD6CCF}"/>
                </a:ext>
              </a:extLst>
            </p:cNvPr>
            <p:cNvGrpSpPr/>
            <p:nvPr/>
          </p:nvGrpSpPr>
          <p:grpSpPr>
            <a:xfrm>
              <a:off x="-558564" y="1432900"/>
              <a:ext cx="4046489" cy="2089579"/>
              <a:chOff x="-558564" y="1432900"/>
              <a:chExt cx="4046489" cy="2089579"/>
            </a:xfrm>
          </p:grpSpPr>
          <p:sp>
            <p:nvSpPr>
              <p:cNvPr id="26" name="Google Shape;1013;p35">
                <a:extLst>
                  <a:ext uri="{FF2B5EF4-FFF2-40B4-BE49-F238E27FC236}">
                    <a16:creationId xmlns:a16="http://schemas.microsoft.com/office/drawing/2014/main" id="{DF227C47-FB66-0CEB-BB51-1C522D25988F}"/>
                  </a:ext>
                </a:extLst>
              </p:cNvPr>
              <p:cNvSpPr txBox="1"/>
              <p:nvPr/>
            </p:nvSpPr>
            <p:spPr>
              <a:xfrm>
                <a:off x="-558564" y="2848979"/>
                <a:ext cx="3948290" cy="673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GB" sz="1800" b="1" i="0" dirty="0">
                    <a:solidFill>
                      <a:schemeClr val="tx1"/>
                    </a:solidFill>
                    <a:effectLst/>
                    <a:latin typeface="Arial" panose="020B0604020202020204" pitchFamily="34" charset="0"/>
                    <a:cs typeface="Arial" panose="020B0604020202020204" pitchFamily="34" charset="0"/>
                  </a:rPr>
                  <a:t>1.06% Identified as Duplicates</a:t>
                </a:r>
                <a:r>
                  <a:rPr lang="en-GB" sz="1800" b="0" i="0" dirty="0">
                    <a:solidFill>
                      <a:schemeClr val="tx1"/>
                    </a:solidFill>
                    <a:effectLst/>
                    <a:latin typeface="Arial" panose="020B0604020202020204" pitchFamily="34" charset="0"/>
                    <a:cs typeface="Arial" panose="020B0604020202020204" pitchFamily="34" charset="0"/>
                  </a:rPr>
                  <a:t> (12,454 clients)</a:t>
                </a:r>
              </a:p>
              <a:p>
                <a:pPr marL="285750" indent="-285750" algn="just">
                  <a:buFont typeface="Wingdings" pitchFamily="2" charset="2"/>
                  <a:buChar char="Ø"/>
                </a:pPr>
                <a:r>
                  <a:rPr lang="en-GB" sz="1600" b="1" i="0" dirty="0">
                    <a:solidFill>
                      <a:schemeClr val="tx1"/>
                    </a:solidFill>
                    <a:effectLst/>
                    <a:latin typeface="Arial" panose="020B0604020202020204" pitchFamily="34" charset="0"/>
                    <a:cs typeface="Arial" panose="020B0604020202020204" pitchFamily="34" charset="0"/>
                  </a:rPr>
                  <a:t>Exact Matches</a:t>
                </a:r>
                <a:r>
                  <a:rPr lang="en-GB" sz="1600" b="0" i="0" dirty="0">
                    <a:solidFill>
                      <a:schemeClr val="tx1"/>
                    </a:solidFill>
                    <a:effectLst/>
                    <a:latin typeface="Arial" panose="020B0604020202020204" pitchFamily="34" charset="0"/>
                    <a:cs typeface="Arial" panose="020B0604020202020204" pitchFamily="34" charset="0"/>
                  </a:rPr>
                  <a:t>: Clients with identical data points throughout, identified using deterministic matching.</a:t>
                </a:r>
              </a:p>
              <a:p>
                <a:pPr marL="285750" indent="-285750" algn="just">
                  <a:buFont typeface="Wingdings" pitchFamily="2" charset="2"/>
                  <a:buChar char="Ø"/>
                </a:pPr>
                <a:r>
                  <a:rPr lang="en-GB" sz="1600" b="1" i="0" dirty="0">
                    <a:solidFill>
                      <a:schemeClr val="tx1"/>
                    </a:solidFill>
                    <a:effectLst/>
                    <a:latin typeface="Arial" panose="020B0604020202020204" pitchFamily="34" charset="0"/>
                    <a:cs typeface="Arial" panose="020B0604020202020204" pitchFamily="34" charset="0"/>
                  </a:rPr>
                  <a:t>Minor Variations</a:t>
                </a:r>
                <a:r>
                  <a:rPr lang="en-GB" sz="1600" b="0" i="0" dirty="0">
                    <a:solidFill>
                      <a:schemeClr val="tx1"/>
                    </a:solidFill>
                    <a:effectLst/>
                    <a:latin typeface="Arial" panose="020B0604020202020204" pitchFamily="34" charset="0"/>
                    <a:cs typeface="Arial" panose="020B0604020202020204" pitchFamily="34" charset="0"/>
                  </a:rPr>
                  <a:t>: Clients with nearly identical data points, identified using the weighted average algorithm.</a:t>
                </a:r>
              </a:p>
              <a:p>
                <a:pPr marL="0" lvl="0" indent="0" algn="l" rtl="0">
                  <a:spcBef>
                    <a:spcPts val="0"/>
                  </a:spcBef>
                  <a:spcAft>
                    <a:spcPts val="0"/>
                  </a:spcAft>
                  <a:buNone/>
                </a:pPr>
                <a:endParaRPr sz="1200" dirty="0">
                  <a:solidFill>
                    <a:schemeClr val="tx1"/>
                  </a:solidFill>
                  <a:latin typeface="Arial" panose="020B0604020202020204" pitchFamily="34" charset="0"/>
                  <a:ea typeface="Roboto"/>
                  <a:cs typeface="Arial" panose="020B0604020202020204" pitchFamily="34" charset="0"/>
                  <a:sym typeface="Roboto"/>
                </a:endParaRPr>
              </a:p>
            </p:txBody>
          </p:sp>
          <p:sp>
            <p:nvSpPr>
              <p:cNvPr id="27" name="Google Shape;1014;p35">
                <a:extLst>
                  <a:ext uri="{FF2B5EF4-FFF2-40B4-BE49-F238E27FC236}">
                    <a16:creationId xmlns:a16="http://schemas.microsoft.com/office/drawing/2014/main" id="{3A5F796E-5B52-C1AB-AB4E-BA3F1697E8D9}"/>
                  </a:ext>
                </a:extLst>
              </p:cNvPr>
              <p:cNvSpPr txBox="1"/>
              <p:nvPr/>
            </p:nvSpPr>
            <p:spPr>
              <a:xfrm>
                <a:off x="-296637" y="1691967"/>
                <a:ext cx="2338200" cy="354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2800" b="1" dirty="0">
                    <a:solidFill>
                      <a:schemeClr val="accent5"/>
                    </a:solidFill>
                    <a:latin typeface="Arial" panose="020B0604020202020204" pitchFamily="34" charset="0"/>
                    <a:ea typeface="Fira Sans Extra Condensed Medium"/>
                    <a:cs typeface="Arial" panose="020B0604020202020204" pitchFamily="34" charset="0"/>
                    <a:sym typeface="Fira Sans Extra Condensed Medium"/>
                  </a:rPr>
                  <a:t>Matches</a:t>
                </a:r>
                <a:endParaRPr sz="2800" b="1" dirty="0">
                  <a:solidFill>
                    <a:schemeClr val="accent5"/>
                  </a:solidFill>
                  <a:latin typeface="Arial" panose="020B0604020202020204" pitchFamily="34" charset="0"/>
                  <a:ea typeface="Fira Sans Extra Condensed Medium"/>
                  <a:cs typeface="Arial" panose="020B0604020202020204" pitchFamily="34" charset="0"/>
                  <a:sym typeface="Fira Sans Extra Condensed Medium"/>
                </a:endParaRPr>
              </a:p>
            </p:txBody>
          </p:sp>
          <p:cxnSp>
            <p:nvCxnSpPr>
              <p:cNvPr id="28" name="Google Shape;1015;p35">
                <a:extLst>
                  <a:ext uri="{FF2B5EF4-FFF2-40B4-BE49-F238E27FC236}">
                    <a16:creationId xmlns:a16="http://schemas.microsoft.com/office/drawing/2014/main" id="{0B8FF168-8602-BE33-2923-D253699B09D2}"/>
                  </a:ext>
                </a:extLst>
              </p:cNvPr>
              <p:cNvCxnSpPr>
                <a:endCxn id="29" idx="2"/>
              </p:cNvCxnSpPr>
              <p:nvPr/>
            </p:nvCxnSpPr>
            <p:spPr>
              <a:xfrm>
                <a:off x="560525" y="1692550"/>
                <a:ext cx="2408100" cy="0"/>
              </a:xfrm>
              <a:prstGeom prst="straightConnector1">
                <a:avLst/>
              </a:prstGeom>
              <a:noFill/>
              <a:ln w="9525" cap="flat" cmpd="sng">
                <a:solidFill>
                  <a:schemeClr val="accent6">
                    <a:lumMod val="60000"/>
                    <a:lumOff val="40000"/>
                  </a:schemeClr>
                </a:solidFill>
                <a:prstDash val="solid"/>
                <a:round/>
                <a:headEnd type="none" w="med" len="med"/>
                <a:tailEnd type="none" w="med" len="med"/>
              </a:ln>
            </p:spPr>
          </p:cxnSp>
          <p:sp>
            <p:nvSpPr>
              <p:cNvPr id="29" name="Google Shape;1016;p35">
                <a:extLst>
                  <a:ext uri="{FF2B5EF4-FFF2-40B4-BE49-F238E27FC236}">
                    <a16:creationId xmlns:a16="http://schemas.microsoft.com/office/drawing/2014/main" id="{0A7DE58F-FA1C-6EFF-9317-2E43F1F61230}"/>
                  </a:ext>
                </a:extLst>
              </p:cNvPr>
              <p:cNvSpPr/>
              <p:nvPr/>
            </p:nvSpPr>
            <p:spPr>
              <a:xfrm>
                <a:off x="2968625" y="1432900"/>
                <a:ext cx="519300" cy="519300"/>
              </a:xfrm>
              <a:prstGeom prst="ellipse">
                <a:avLst/>
              </a:prstGeom>
              <a:solidFill>
                <a:srgbClr val="12D31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grpSp>
        <p:grpSp>
          <p:nvGrpSpPr>
            <p:cNvPr id="19" name="Google Shape;1022;p35">
              <a:extLst>
                <a:ext uri="{FF2B5EF4-FFF2-40B4-BE49-F238E27FC236}">
                  <a16:creationId xmlns:a16="http://schemas.microsoft.com/office/drawing/2014/main" id="{4C9574BC-F291-4027-17E8-3383274EEE36}"/>
                </a:ext>
              </a:extLst>
            </p:cNvPr>
            <p:cNvGrpSpPr/>
            <p:nvPr/>
          </p:nvGrpSpPr>
          <p:grpSpPr>
            <a:xfrm>
              <a:off x="5585938" y="1432900"/>
              <a:ext cx="4202196" cy="2030857"/>
              <a:chOff x="5585938" y="1432900"/>
              <a:chExt cx="4202196" cy="2030857"/>
            </a:xfrm>
          </p:grpSpPr>
          <p:sp>
            <p:nvSpPr>
              <p:cNvPr id="20" name="Google Shape;1023;p35">
                <a:extLst>
                  <a:ext uri="{FF2B5EF4-FFF2-40B4-BE49-F238E27FC236}">
                    <a16:creationId xmlns:a16="http://schemas.microsoft.com/office/drawing/2014/main" id="{22858D9E-170C-F1B4-333E-C2E90B445178}"/>
                  </a:ext>
                </a:extLst>
              </p:cNvPr>
              <p:cNvSpPr txBox="1"/>
              <p:nvPr/>
            </p:nvSpPr>
            <p:spPr>
              <a:xfrm>
                <a:off x="5585938" y="1671538"/>
                <a:ext cx="4118772" cy="354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r>
                  <a:rPr lang="en" sz="2800" b="1" dirty="0">
                    <a:solidFill>
                      <a:schemeClr val="accent6"/>
                    </a:solidFill>
                    <a:latin typeface="Arial" panose="020B0604020202020204" pitchFamily="34" charset="0"/>
                    <a:ea typeface="Fira Sans Extra Condensed Medium"/>
                    <a:cs typeface="Arial" panose="020B0604020202020204" pitchFamily="34" charset="0"/>
                    <a:sym typeface="Fira Sans Extra Condensed Medium"/>
                  </a:rPr>
                  <a:t>Potential Duplicates</a:t>
                </a:r>
                <a:endParaRPr sz="2800" b="1" dirty="0">
                  <a:solidFill>
                    <a:schemeClr val="accent6"/>
                  </a:solidFill>
                  <a:latin typeface="Arial" panose="020B0604020202020204" pitchFamily="34" charset="0"/>
                  <a:ea typeface="Fira Sans Extra Condensed Medium"/>
                  <a:cs typeface="Arial" panose="020B0604020202020204" pitchFamily="34" charset="0"/>
                  <a:sym typeface="Fira Sans Extra Condensed Medium"/>
                </a:endParaRPr>
              </a:p>
            </p:txBody>
          </p:sp>
          <p:sp>
            <p:nvSpPr>
              <p:cNvPr id="21" name="Google Shape;1024;p35">
                <a:extLst>
                  <a:ext uri="{FF2B5EF4-FFF2-40B4-BE49-F238E27FC236}">
                    <a16:creationId xmlns:a16="http://schemas.microsoft.com/office/drawing/2014/main" id="{7E121F69-E46D-E0CB-57AA-612D5B825CD7}"/>
                  </a:ext>
                </a:extLst>
              </p:cNvPr>
              <p:cNvSpPr txBox="1"/>
              <p:nvPr/>
            </p:nvSpPr>
            <p:spPr>
              <a:xfrm>
                <a:off x="5850041" y="2790257"/>
                <a:ext cx="3938093" cy="673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rtl="0">
                  <a:spcBef>
                    <a:spcPts val="0"/>
                  </a:spcBef>
                  <a:spcAft>
                    <a:spcPts val="0"/>
                  </a:spcAft>
                  <a:buNone/>
                </a:pPr>
                <a:r>
                  <a:rPr lang="en-GB" sz="1800" b="1" i="0" dirty="0">
                    <a:solidFill>
                      <a:schemeClr val="tx1"/>
                    </a:solidFill>
                    <a:effectLst/>
                    <a:latin typeface="Arial" panose="020B0604020202020204" pitchFamily="34" charset="0"/>
                    <a:cs typeface="Arial" panose="020B0604020202020204" pitchFamily="34" charset="0"/>
                  </a:rPr>
                  <a:t>7.18% Identified as Potential Duplicates</a:t>
                </a:r>
                <a:r>
                  <a:rPr lang="en-GB" sz="1800" b="0" i="0" dirty="0">
                    <a:solidFill>
                      <a:schemeClr val="tx1"/>
                    </a:solidFill>
                    <a:effectLst/>
                    <a:latin typeface="Arial" panose="020B0604020202020204" pitchFamily="34" charset="0"/>
                    <a:cs typeface="Arial" panose="020B0604020202020204" pitchFamily="34" charset="0"/>
                  </a:rPr>
                  <a:t> (84,276 clients)</a:t>
                </a:r>
              </a:p>
              <a:p>
                <a:pPr marL="0" lvl="0" indent="0" algn="r" rtl="0">
                  <a:spcBef>
                    <a:spcPts val="0"/>
                  </a:spcBef>
                  <a:spcAft>
                    <a:spcPts val="0"/>
                  </a:spcAft>
                  <a:buNone/>
                </a:pPr>
                <a:endParaRPr lang="en-GB" sz="1800" dirty="0">
                  <a:solidFill>
                    <a:schemeClr val="tx1"/>
                  </a:solidFill>
                  <a:latin typeface="Arial" panose="020B0604020202020204" pitchFamily="34" charset="0"/>
                  <a:ea typeface="Roboto"/>
                  <a:cs typeface="Arial" panose="020B0604020202020204" pitchFamily="34" charset="0"/>
                  <a:sym typeface="Roboto"/>
                </a:endParaRPr>
              </a:p>
              <a:p>
                <a:pPr marL="285750" indent="-285750" algn="just">
                  <a:buFont typeface="Wingdings" pitchFamily="2" charset="2"/>
                  <a:buChar char="Ø"/>
                </a:pPr>
                <a:r>
                  <a:rPr lang="en-GB" sz="1600" b="0" i="0" dirty="0">
                    <a:solidFill>
                      <a:schemeClr val="tx1"/>
                    </a:solidFill>
                    <a:effectLst/>
                    <a:latin typeface="Arial" panose="020B0604020202020204" pitchFamily="34" charset="0"/>
                    <a:cs typeface="Arial" panose="020B0604020202020204" pitchFamily="34" charset="0"/>
                  </a:rPr>
                  <a:t>These clients exhibit similarities in data points but may have slight discrepancies.</a:t>
                </a:r>
              </a:p>
              <a:p>
                <a:pPr marL="285750" indent="-285750" algn="just">
                  <a:buFont typeface="Wingdings" pitchFamily="2" charset="2"/>
                  <a:buChar char="Ø"/>
                </a:pPr>
                <a:r>
                  <a:rPr lang="en-GB" sz="1600" b="0" i="0" dirty="0">
                    <a:solidFill>
                      <a:schemeClr val="tx1"/>
                    </a:solidFill>
                    <a:effectLst/>
                    <a:latin typeface="Arial" panose="020B0604020202020204" pitchFamily="34" charset="0"/>
                    <a:cs typeface="Arial" panose="020B0604020202020204" pitchFamily="34" charset="0"/>
                  </a:rPr>
                  <a:t>Potential duplicates require further manual review to confirm whether they represent the same individual.</a:t>
                </a:r>
              </a:p>
              <a:p>
                <a:pPr marL="0" lvl="0" indent="0" algn="r" rtl="0">
                  <a:spcBef>
                    <a:spcPts val="0"/>
                  </a:spcBef>
                  <a:spcAft>
                    <a:spcPts val="0"/>
                  </a:spcAft>
                  <a:buNone/>
                </a:pPr>
                <a:endParaRPr sz="1800" dirty="0">
                  <a:solidFill>
                    <a:schemeClr val="tx1"/>
                  </a:solidFill>
                  <a:latin typeface="Arial" panose="020B0604020202020204" pitchFamily="34" charset="0"/>
                  <a:ea typeface="Roboto"/>
                  <a:cs typeface="Arial" panose="020B0604020202020204" pitchFamily="34" charset="0"/>
                  <a:sym typeface="Roboto"/>
                </a:endParaRPr>
              </a:p>
            </p:txBody>
          </p:sp>
          <p:cxnSp>
            <p:nvCxnSpPr>
              <p:cNvPr id="22" name="Google Shape;1025;p35">
                <a:extLst>
                  <a:ext uri="{FF2B5EF4-FFF2-40B4-BE49-F238E27FC236}">
                    <a16:creationId xmlns:a16="http://schemas.microsoft.com/office/drawing/2014/main" id="{2C12032C-5BB7-A14D-885D-DEF7A4273D66}"/>
                  </a:ext>
                </a:extLst>
              </p:cNvPr>
              <p:cNvCxnSpPr/>
              <p:nvPr/>
            </p:nvCxnSpPr>
            <p:spPr>
              <a:xfrm>
                <a:off x="5919975" y="1692544"/>
                <a:ext cx="2675100" cy="0"/>
              </a:xfrm>
              <a:prstGeom prst="straightConnector1">
                <a:avLst/>
              </a:prstGeom>
              <a:noFill/>
              <a:ln w="9525" cap="flat" cmpd="sng">
                <a:solidFill>
                  <a:srgbClr val="E95467"/>
                </a:solidFill>
                <a:prstDash val="solid"/>
                <a:round/>
                <a:headEnd type="none" w="med" len="med"/>
                <a:tailEnd type="none" w="med" len="med"/>
              </a:ln>
            </p:spPr>
          </p:cxnSp>
          <p:sp>
            <p:nvSpPr>
              <p:cNvPr id="25" name="Google Shape;1026;p35">
                <a:extLst>
                  <a:ext uri="{FF2B5EF4-FFF2-40B4-BE49-F238E27FC236}">
                    <a16:creationId xmlns:a16="http://schemas.microsoft.com/office/drawing/2014/main" id="{584D5BF8-1E8F-B440-EF7A-E1781DCED4D8}"/>
                  </a:ext>
                </a:extLst>
              </p:cNvPr>
              <p:cNvSpPr/>
              <p:nvPr/>
            </p:nvSpPr>
            <p:spPr>
              <a:xfrm>
                <a:off x="5653263" y="1432900"/>
                <a:ext cx="519300" cy="519300"/>
              </a:xfrm>
              <a:prstGeom prst="ellipse">
                <a:avLst/>
              </a:prstGeom>
              <a:solidFill>
                <a:srgbClr val="D6125C"/>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grpSp>
      </p:grpSp>
      <p:grpSp>
        <p:nvGrpSpPr>
          <p:cNvPr id="30" name="Group 29">
            <a:extLst>
              <a:ext uri="{FF2B5EF4-FFF2-40B4-BE49-F238E27FC236}">
                <a16:creationId xmlns:a16="http://schemas.microsoft.com/office/drawing/2014/main" id="{5760EE54-9F83-6BDC-838B-A843B197AAB8}"/>
              </a:ext>
            </a:extLst>
          </p:cNvPr>
          <p:cNvGrpSpPr/>
          <p:nvPr/>
        </p:nvGrpSpPr>
        <p:grpSpPr>
          <a:xfrm>
            <a:off x="4722441" y="2154954"/>
            <a:ext cx="252880" cy="327882"/>
            <a:chOff x="7285323" y="4147891"/>
            <a:chExt cx="252712" cy="396478"/>
          </a:xfrm>
          <a:solidFill>
            <a:schemeClr val="accent2">
              <a:lumMod val="75000"/>
            </a:schemeClr>
          </a:solidFill>
        </p:grpSpPr>
        <p:grpSp>
          <p:nvGrpSpPr>
            <p:cNvPr id="31" name="Group 10">
              <a:extLst>
                <a:ext uri="{FF2B5EF4-FFF2-40B4-BE49-F238E27FC236}">
                  <a16:creationId xmlns:a16="http://schemas.microsoft.com/office/drawing/2014/main" id="{DA1B1680-41D1-EDB2-1B4B-606A877597FD}"/>
                </a:ext>
              </a:extLst>
            </p:cNvPr>
            <p:cNvGrpSpPr>
              <a:grpSpLocks noChangeAspect="1"/>
            </p:cNvGrpSpPr>
            <p:nvPr/>
          </p:nvGrpSpPr>
          <p:grpSpPr>
            <a:xfrm flipH="1">
              <a:off x="7285323" y="4151348"/>
              <a:ext cx="113003" cy="393021"/>
              <a:chOff x="1755471" y="2057490"/>
              <a:chExt cx="1035089" cy="3600000"/>
            </a:xfrm>
            <a:grpFill/>
          </p:grpSpPr>
          <p:sp>
            <p:nvSpPr>
              <p:cNvPr id="43" name="Freeform 18">
                <a:extLst>
                  <a:ext uri="{FF2B5EF4-FFF2-40B4-BE49-F238E27FC236}">
                    <a16:creationId xmlns:a16="http://schemas.microsoft.com/office/drawing/2014/main" id="{3B1B4DDD-7F2B-D0F0-DBDC-25FDE8470478}"/>
                  </a:ext>
                </a:extLst>
              </p:cNvPr>
              <p:cNvSpPr>
                <a:spLocks noChangeAspect="1"/>
              </p:cNvSpPr>
              <p:nvPr/>
            </p:nvSpPr>
            <p:spPr bwMode="auto">
              <a:xfrm>
                <a:off x="2099500" y="2057490"/>
                <a:ext cx="347031" cy="360000"/>
              </a:xfrm>
              <a:custGeom>
                <a:avLst/>
                <a:gdLst/>
                <a:ahLst/>
                <a:cxnLst/>
                <a:rect l="l" t="t" r="r" b="b"/>
                <a:pathLst>
                  <a:path w="347031" h="360000">
                    <a:moveTo>
                      <a:pt x="168112" y="0"/>
                    </a:moveTo>
                    <a:lnTo>
                      <a:pt x="267778" y="32422"/>
                    </a:lnTo>
                    <a:lnTo>
                      <a:pt x="302602" y="87659"/>
                    </a:lnTo>
                    <a:lnTo>
                      <a:pt x="307405" y="91261"/>
                    </a:lnTo>
                    <a:lnTo>
                      <a:pt x="313409" y="93663"/>
                    </a:lnTo>
                    <a:lnTo>
                      <a:pt x="318212" y="93663"/>
                    </a:lnTo>
                    <a:lnTo>
                      <a:pt x="323015" y="96064"/>
                    </a:lnTo>
                    <a:lnTo>
                      <a:pt x="325417" y="96064"/>
                    </a:lnTo>
                    <a:lnTo>
                      <a:pt x="329019" y="100867"/>
                    </a:lnTo>
                    <a:lnTo>
                      <a:pt x="331421" y="104470"/>
                    </a:lnTo>
                    <a:lnTo>
                      <a:pt x="336224" y="111675"/>
                    </a:lnTo>
                    <a:lnTo>
                      <a:pt x="336224" y="187325"/>
                    </a:lnTo>
                    <a:lnTo>
                      <a:pt x="337425" y="216144"/>
                    </a:lnTo>
                    <a:lnTo>
                      <a:pt x="342228" y="242562"/>
                    </a:lnTo>
                    <a:lnTo>
                      <a:pt x="347031" y="266578"/>
                    </a:lnTo>
                    <a:lnTo>
                      <a:pt x="347031" y="288192"/>
                    </a:lnTo>
                    <a:lnTo>
                      <a:pt x="337425" y="314610"/>
                    </a:lnTo>
                    <a:lnTo>
                      <a:pt x="325417" y="338626"/>
                    </a:lnTo>
                    <a:lnTo>
                      <a:pt x="311524" y="360000"/>
                    </a:lnTo>
                    <a:lnTo>
                      <a:pt x="42055" y="360000"/>
                    </a:lnTo>
                    <a:lnTo>
                      <a:pt x="38426" y="351835"/>
                    </a:lnTo>
                    <a:lnTo>
                      <a:pt x="27619" y="336224"/>
                    </a:lnTo>
                    <a:lnTo>
                      <a:pt x="16811" y="323015"/>
                    </a:lnTo>
                    <a:lnTo>
                      <a:pt x="6004" y="305003"/>
                    </a:lnTo>
                    <a:lnTo>
                      <a:pt x="0" y="283389"/>
                    </a:lnTo>
                    <a:lnTo>
                      <a:pt x="0" y="268979"/>
                    </a:lnTo>
                    <a:lnTo>
                      <a:pt x="3603" y="256971"/>
                    </a:lnTo>
                    <a:lnTo>
                      <a:pt x="8406" y="248566"/>
                    </a:lnTo>
                    <a:lnTo>
                      <a:pt x="14410" y="240160"/>
                    </a:lnTo>
                    <a:lnTo>
                      <a:pt x="19213" y="231755"/>
                    </a:lnTo>
                    <a:lnTo>
                      <a:pt x="3603" y="159707"/>
                    </a:lnTo>
                    <a:lnTo>
                      <a:pt x="16811" y="124883"/>
                    </a:lnTo>
                    <a:lnTo>
                      <a:pt x="37225" y="88859"/>
                    </a:lnTo>
                    <a:lnTo>
                      <a:pt x="64843" y="56438"/>
                    </a:lnTo>
                    <a:lnTo>
                      <a:pt x="97265" y="30020"/>
                    </a:lnTo>
                    <a:lnTo>
                      <a:pt x="133289" y="10807"/>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44" name="Freeform 18">
                <a:extLst>
                  <a:ext uri="{FF2B5EF4-FFF2-40B4-BE49-F238E27FC236}">
                    <a16:creationId xmlns:a16="http://schemas.microsoft.com/office/drawing/2014/main" id="{8909C3CD-1C68-6093-CE3D-48D980FAFDD2}"/>
                  </a:ext>
                </a:extLst>
              </p:cNvPr>
              <p:cNvSpPr>
                <a:spLocks noChangeAspect="1"/>
              </p:cNvSpPr>
              <p:nvPr/>
            </p:nvSpPr>
            <p:spPr bwMode="auto">
              <a:xfrm>
                <a:off x="1805171" y="2417490"/>
                <a:ext cx="935688" cy="360000"/>
              </a:xfrm>
              <a:custGeom>
                <a:avLst/>
                <a:gdLst/>
                <a:ahLst/>
                <a:cxnLst/>
                <a:rect l="l" t="t" r="r" b="b"/>
                <a:pathLst>
                  <a:path w="935688" h="360000">
                    <a:moveTo>
                      <a:pt x="349509" y="0"/>
                    </a:moveTo>
                    <a:lnTo>
                      <a:pt x="618978" y="0"/>
                    </a:lnTo>
                    <a:lnTo>
                      <a:pt x="617260" y="2642"/>
                    </a:lnTo>
                    <a:lnTo>
                      <a:pt x="601650" y="29060"/>
                    </a:lnTo>
                    <a:lnTo>
                      <a:pt x="588441" y="53076"/>
                    </a:lnTo>
                    <a:lnTo>
                      <a:pt x="580036" y="80694"/>
                    </a:lnTo>
                    <a:lnTo>
                      <a:pt x="577634" y="111915"/>
                    </a:lnTo>
                    <a:lnTo>
                      <a:pt x="586040" y="144336"/>
                    </a:lnTo>
                    <a:lnTo>
                      <a:pt x="601650" y="165951"/>
                    </a:lnTo>
                    <a:lnTo>
                      <a:pt x="623264" y="183963"/>
                    </a:lnTo>
                    <a:lnTo>
                      <a:pt x="652084" y="197172"/>
                    </a:lnTo>
                    <a:lnTo>
                      <a:pt x="684505" y="207979"/>
                    </a:lnTo>
                    <a:lnTo>
                      <a:pt x="721730" y="218786"/>
                    </a:lnTo>
                    <a:lnTo>
                      <a:pt x="758955" y="227192"/>
                    </a:lnTo>
                    <a:lnTo>
                      <a:pt x="796179" y="237999"/>
                    </a:lnTo>
                    <a:lnTo>
                      <a:pt x="833404" y="248806"/>
                    </a:lnTo>
                    <a:lnTo>
                      <a:pt x="863424" y="264416"/>
                    </a:lnTo>
                    <a:lnTo>
                      <a:pt x="892243" y="283629"/>
                    </a:lnTo>
                    <a:lnTo>
                      <a:pt x="911456" y="307645"/>
                    </a:lnTo>
                    <a:lnTo>
                      <a:pt x="931870" y="347272"/>
                    </a:lnTo>
                    <a:lnTo>
                      <a:pt x="935688" y="360000"/>
                    </a:lnTo>
                    <a:lnTo>
                      <a:pt x="0" y="360000"/>
                    </a:lnTo>
                    <a:lnTo>
                      <a:pt x="3652" y="344870"/>
                    </a:lnTo>
                    <a:lnTo>
                      <a:pt x="14459" y="320854"/>
                    </a:lnTo>
                    <a:lnTo>
                      <a:pt x="38475" y="293236"/>
                    </a:lnTo>
                    <a:lnTo>
                      <a:pt x="67294" y="269220"/>
                    </a:lnTo>
                    <a:lnTo>
                      <a:pt x="102117" y="251208"/>
                    </a:lnTo>
                    <a:lnTo>
                      <a:pt x="139342" y="235597"/>
                    </a:lnTo>
                    <a:lnTo>
                      <a:pt x="177768" y="222388"/>
                    </a:lnTo>
                    <a:lnTo>
                      <a:pt x="217394" y="211581"/>
                    </a:lnTo>
                    <a:lnTo>
                      <a:pt x="257021" y="198372"/>
                    </a:lnTo>
                    <a:lnTo>
                      <a:pt x="294245" y="183963"/>
                    </a:lnTo>
                    <a:lnTo>
                      <a:pt x="326667" y="163549"/>
                    </a:lnTo>
                    <a:lnTo>
                      <a:pt x="355486" y="139533"/>
                    </a:lnTo>
                    <a:lnTo>
                      <a:pt x="355486" y="109513"/>
                    </a:lnTo>
                    <a:lnTo>
                      <a:pt x="356687" y="77092"/>
                    </a:lnTo>
                    <a:lnTo>
                      <a:pt x="356687" y="43469"/>
                    </a:lnTo>
                    <a:lnTo>
                      <a:pt x="355486" y="13449"/>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45" name="Freeform 18">
                <a:extLst>
                  <a:ext uri="{FF2B5EF4-FFF2-40B4-BE49-F238E27FC236}">
                    <a16:creationId xmlns:a16="http://schemas.microsoft.com/office/drawing/2014/main" id="{66F4856F-9ED2-89C1-D244-AF22605A287C}"/>
                  </a:ext>
                </a:extLst>
              </p:cNvPr>
              <p:cNvSpPr>
                <a:spLocks noChangeAspect="1"/>
              </p:cNvSpPr>
              <p:nvPr/>
            </p:nvSpPr>
            <p:spPr bwMode="auto">
              <a:xfrm>
                <a:off x="1765678" y="2777490"/>
                <a:ext cx="1014675" cy="360000"/>
              </a:xfrm>
              <a:custGeom>
                <a:avLst/>
                <a:gdLst/>
                <a:ahLst/>
                <a:cxnLst/>
                <a:rect l="l" t="t" r="r" b="b"/>
                <a:pathLst>
                  <a:path w="1014675" h="360000">
                    <a:moveTo>
                      <a:pt x="44380" y="0"/>
                    </a:moveTo>
                    <a:lnTo>
                      <a:pt x="980068" y="0"/>
                    </a:lnTo>
                    <a:lnTo>
                      <a:pt x="990659" y="35304"/>
                    </a:lnTo>
                    <a:lnTo>
                      <a:pt x="1001467" y="89340"/>
                    </a:lnTo>
                    <a:lnTo>
                      <a:pt x="1008671" y="146978"/>
                    </a:lnTo>
                    <a:lnTo>
                      <a:pt x="1013475" y="209420"/>
                    </a:lnTo>
                    <a:lnTo>
                      <a:pt x="1014675" y="270661"/>
                    </a:lnTo>
                    <a:lnTo>
                      <a:pt x="1014675" y="331901"/>
                    </a:lnTo>
                    <a:lnTo>
                      <a:pt x="1014675" y="360000"/>
                    </a:lnTo>
                    <a:lnTo>
                      <a:pt x="827351" y="360000"/>
                    </a:lnTo>
                    <a:lnTo>
                      <a:pt x="827351" y="341508"/>
                    </a:lnTo>
                    <a:lnTo>
                      <a:pt x="822547" y="305484"/>
                    </a:lnTo>
                    <a:lnTo>
                      <a:pt x="814142" y="277865"/>
                    </a:lnTo>
                    <a:lnTo>
                      <a:pt x="798531" y="256251"/>
                    </a:lnTo>
                    <a:lnTo>
                      <a:pt x="794929" y="251448"/>
                    </a:lnTo>
                    <a:lnTo>
                      <a:pt x="794929" y="347512"/>
                    </a:lnTo>
                    <a:lnTo>
                      <a:pt x="790000" y="360000"/>
                    </a:lnTo>
                    <a:lnTo>
                      <a:pt x="231522" y="360000"/>
                    </a:lnTo>
                    <a:lnTo>
                      <a:pt x="226951" y="251448"/>
                    </a:lnTo>
                    <a:lnTo>
                      <a:pt x="222148" y="256251"/>
                    </a:lnTo>
                    <a:lnTo>
                      <a:pt x="208939" y="283869"/>
                    </a:lnTo>
                    <a:lnTo>
                      <a:pt x="202935" y="318693"/>
                    </a:lnTo>
                    <a:lnTo>
                      <a:pt x="198132" y="355917"/>
                    </a:lnTo>
                    <a:lnTo>
                      <a:pt x="198132" y="360000"/>
                    </a:lnTo>
                    <a:lnTo>
                      <a:pt x="2103" y="360000"/>
                    </a:lnTo>
                    <a:lnTo>
                      <a:pt x="0" y="321094"/>
                    </a:lnTo>
                    <a:lnTo>
                      <a:pt x="2402" y="270661"/>
                    </a:lnTo>
                    <a:lnTo>
                      <a:pt x="6004" y="219026"/>
                    </a:lnTo>
                    <a:lnTo>
                      <a:pt x="13209" y="163789"/>
                    </a:lnTo>
                    <a:lnTo>
                      <a:pt x="19213" y="112155"/>
                    </a:lnTo>
                    <a:lnTo>
                      <a:pt x="28819" y="64123"/>
                    </a:lnTo>
                    <a:lnTo>
                      <a:pt x="39626" y="19693"/>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46" name="Freeform 18">
                <a:extLst>
                  <a:ext uri="{FF2B5EF4-FFF2-40B4-BE49-F238E27FC236}">
                    <a16:creationId xmlns:a16="http://schemas.microsoft.com/office/drawing/2014/main" id="{82E6A208-198F-9DE3-16BB-AC4E7FA0B2CF}"/>
                  </a:ext>
                </a:extLst>
              </p:cNvPr>
              <p:cNvSpPr>
                <a:spLocks noChangeAspect="1"/>
              </p:cNvSpPr>
              <p:nvPr/>
            </p:nvSpPr>
            <p:spPr bwMode="auto">
              <a:xfrm>
                <a:off x="1755471" y="3137490"/>
                <a:ext cx="1035089" cy="360000"/>
              </a:xfrm>
              <a:custGeom>
                <a:avLst/>
                <a:gdLst/>
                <a:ahLst/>
                <a:cxnLst/>
                <a:rect l="l" t="t" r="r" b="b"/>
                <a:pathLst>
                  <a:path w="1035089" h="360000">
                    <a:moveTo>
                      <a:pt x="834556" y="0"/>
                    </a:moveTo>
                    <a:lnTo>
                      <a:pt x="1021880" y="0"/>
                    </a:lnTo>
                    <a:lnTo>
                      <a:pt x="1021880" y="30741"/>
                    </a:lnTo>
                    <a:lnTo>
                      <a:pt x="1021880" y="88379"/>
                    </a:lnTo>
                    <a:lnTo>
                      <a:pt x="1035089" y="273302"/>
                    </a:lnTo>
                    <a:lnTo>
                      <a:pt x="1024686" y="360000"/>
                    </a:lnTo>
                    <a:lnTo>
                      <a:pt x="864533" y="360000"/>
                    </a:lnTo>
                    <a:lnTo>
                      <a:pt x="866977" y="188046"/>
                    </a:lnTo>
                    <a:lnTo>
                      <a:pt x="842961" y="120801"/>
                    </a:lnTo>
                    <a:lnTo>
                      <a:pt x="839359" y="89580"/>
                    </a:lnTo>
                    <a:lnTo>
                      <a:pt x="836957" y="54757"/>
                    </a:lnTo>
                    <a:lnTo>
                      <a:pt x="834556" y="17532"/>
                    </a:lnTo>
                    <a:close/>
                    <a:moveTo>
                      <a:pt x="238727" y="0"/>
                    </a:moveTo>
                    <a:lnTo>
                      <a:pt x="797204" y="0"/>
                    </a:lnTo>
                    <a:lnTo>
                      <a:pt x="784122" y="33142"/>
                    </a:lnTo>
                    <a:lnTo>
                      <a:pt x="773315" y="83576"/>
                    </a:lnTo>
                    <a:lnTo>
                      <a:pt x="770913" y="137612"/>
                    </a:lnTo>
                    <a:lnTo>
                      <a:pt x="770913" y="192849"/>
                    </a:lnTo>
                    <a:lnTo>
                      <a:pt x="778118" y="246885"/>
                    </a:lnTo>
                    <a:lnTo>
                      <a:pt x="786524" y="299720"/>
                    </a:lnTo>
                    <a:lnTo>
                      <a:pt x="794929" y="345350"/>
                    </a:lnTo>
                    <a:lnTo>
                      <a:pt x="797162" y="360000"/>
                    </a:lnTo>
                    <a:lnTo>
                      <a:pt x="241814" y="360000"/>
                    </a:lnTo>
                    <a:lnTo>
                      <a:pt x="244963" y="347752"/>
                    </a:lnTo>
                    <a:lnTo>
                      <a:pt x="255770" y="304523"/>
                    </a:lnTo>
                    <a:lnTo>
                      <a:pt x="266578" y="256491"/>
                    </a:lnTo>
                    <a:lnTo>
                      <a:pt x="271381" y="206058"/>
                    </a:lnTo>
                    <a:lnTo>
                      <a:pt x="266578" y="155624"/>
                    </a:lnTo>
                    <a:lnTo>
                      <a:pt x="238959" y="5524"/>
                    </a:lnTo>
                    <a:close/>
                    <a:moveTo>
                      <a:pt x="9308" y="0"/>
                    </a:moveTo>
                    <a:lnTo>
                      <a:pt x="205337" y="0"/>
                    </a:lnTo>
                    <a:lnTo>
                      <a:pt x="205337" y="35544"/>
                    </a:lnTo>
                    <a:lnTo>
                      <a:pt x="201734" y="75170"/>
                    </a:lnTo>
                    <a:lnTo>
                      <a:pt x="194530" y="112395"/>
                    </a:lnTo>
                    <a:lnTo>
                      <a:pt x="166911" y="201254"/>
                    </a:lnTo>
                    <a:lnTo>
                      <a:pt x="162108" y="249286"/>
                    </a:lnTo>
                    <a:lnTo>
                      <a:pt x="162108" y="297318"/>
                    </a:lnTo>
                    <a:lnTo>
                      <a:pt x="168112" y="347752"/>
                    </a:lnTo>
                    <a:lnTo>
                      <a:pt x="169337" y="360000"/>
                    </a:lnTo>
                    <a:lnTo>
                      <a:pt x="6031" y="360000"/>
                    </a:lnTo>
                    <a:lnTo>
                      <a:pt x="2402" y="288913"/>
                    </a:lnTo>
                    <a:lnTo>
                      <a:pt x="0" y="246885"/>
                    </a:lnTo>
                    <a:lnTo>
                      <a:pt x="2402" y="206058"/>
                    </a:lnTo>
                    <a:lnTo>
                      <a:pt x="9607" y="166431"/>
                    </a:lnTo>
                    <a:lnTo>
                      <a:pt x="15611" y="126805"/>
                    </a:lnTo>
                    <a:lnTo>
                      <a:pt x="18012" y="83576"/>
                    </a:lnTo>
                    <a:lnTo>
                      <a:pt x="13209" y="40347"/>
                    </a:lnTo>
                    <a:lnTo>
                      <a:pt x="9607" y="5524"/>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47" name="Freeform 46">
                <a:extLst>
                  <a:ext uri="{FF2B5EF4-FFF2-40B4-BE49-F238E27FC236}">
                    <a16:creationId xmlns:a16="http://schemas.microsoft.com/office/drawing/2014/main" id="{B7E8E2D1-6522-95C8-9091-26814B53C46B}"/>
                  </a:ext>
                </a:extLst>
              </p:cNvPr>
              <p:cNvSpPr>
                <a:spLocks noChangeAspect="1"/>
              </p:cNvSpPr>
              <p:nvPr/>
            </p:nvSpPr>
            <p:spPr bwMode="auto">
              <a:xfrm>
                <a:off x="1763688" y="3497490"/>
                <a:ext cx="1018654" cy="360000"/>
              </a:xfrm>
              <a:custGeom>
                <a:avLst/>
                <a:gdLst/>
                <a:ahLst/>
                <a:cxnLst/>
                <a:rect l="l" t="t" r="r" b="b"/>
                <a:pathLst>
                  <a:path w="1018654" h="360000">
                    <a:moveTo>
                      <a:pt x="858501" y="0"/>
                    </a:moveTo>
                    <a:lnTo>
                      <a:pt x="1018654" y="0"/>
                    </a:lnTo>
                    <a:lnTo>
                      <a:pt x="1014649" y="33382"/>
                    </a:lnTo>
                    <a:lnTo>
                      <a:pt x="1007444" y="155864"/>
                    </a:lnTo>
                    <a:lnTo>
                      <a:pt x="1009845" y="273543"/>
                    </a:lnTo>
                    <a:lnTo>
                      <a:pt x="1016085" y="360000"/>
                    </a:lnTo>
                    <a:lnTo>
                      <a:pt x="911780" y="360000"/>
                    </a:lnTo>
                    <a:lnTo>
                      <a:pt x="916183" y="352795"/>
                    </a:lnTo>
                    <a:lnTo>
                      <a:pt x="916183" y="323976"/>
                    </a:lnTo>
                    <a:lnTo>
                      <a:pt x="913781" y="291555"/>
                    </a:lnTo>
                    <a:lnTo>
                      <a:pt x="905376" y="256731"/>
                    </a:lnTo>
                    <a:lnTo>
                      <a:pt x="895769" y="217105"/>
                    </a:lnTo>
                    <a:lnTo>
                      <a:pt x="884962" y="179880"/>
                    </a:lnTo>
                    <a:lnTo>
                      <a:pt x="874155" y="142655"/>
                    </a:lnTo>
                    <a:lnTo>
                      <a:pt x="863348" y="110234"/>
                    </a:lnTo>
                    <a:lnTo>
                      <a:pt x="857344" y="81414"/>
                    </a:lnTo>
                    <a:close/>
                    <a:moveTo>
                      <a:pt x="235783" y="0"/>
                    </a:moveTo>
                    <a:lnTo>
                      <a:pt x="791131" y="0"/>
                    </a:lnTo>
                    <a:lnTo>
                      <a:pt x="846004" y="360000"/>
                    </a:lnTo>
                    <a:lnTo>
                      <a:pt x="181933" y="360000"/>
                    </a:lnTo>
                    <a:lnTo>
                      <a:pt x="228125" y="29780"/>
                    </a:lnTo>
                    <a:close/>
                    <a:moveTo>
                      <a:pt x="0" y="0"/>
                    </a:moveTo>
                    <a:lnTo>
                      <a:pt x="163306" y="0"/>
                    </a:lnTo>
                    <a:lnTo>
                      <a:pt x="166884" y="35784"/>
                    </a:lnTo>
                    <a:lnTo>
                      <a:pt x="166884" y="83816"/>
                    </a:lnTo>
                    <a:lnTo>
                      <a:pt x="160880" y="131848"/>
                    </a:lnTo>
                    <a:lnTo>
                      <a:pt x="156077" y="151061"/>
                    </a:lnTo>
                    <a:lnTo>
                      <a:pt x="147671" y="177479"/>
                    </a:lnTo>
                    <a:lnTo>
                      <a:pt x="136864" y="208699"/>
                    </a:lnTo>
                    <a:lnTo>
                      <a:pt x="126057" y="243523"/>
                    </a:lnTo>
                    <a:lnTo>
                      <a:pt x="116451" y="275944"/>
                    </a:lnTo>
                    <a:lnTo>
                      <a:pt x="112848" y="308366"/>
                    </a:lnTo>
                    <a:lnTo>
                      <a:pt x="110447" y="337185"/>
                    </a:lnTo>
                    <a:lnTo>
                      <a:pt x="112728" y="360000"/>
                    </a:lnTo>
                    <a:lnTo>
                      <a:pt x="14833" y="360000"/>
                    </a:lnTo>
                    <a:lnTo>
                      <a:pt x="16784" y="328779"/>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48" name="Freeform 18">
                <a:extLst>
                  <a:ext uri="{FF2B5EF4-FFF2-40B4-BE49-F238E27FC236}">
                    <a16:creationId xmlns:a16="http://schemas.microsoft.com/office/drawing/2014/main" id="{C1AE1A33-FA23-0B47-6461-72355EC20462}"/>
                  </a:ext>
                </a:extLst>
              </p:cNvPr>
              <p:cNvSpPr>
                <a:spLocks noChangeAspect="1"/>
              </p:cNvSpPr>
              <p:nvPr/>
            </p:nvSpPr>
            <p:spPr bwMode="auto">
              <a:xfrm>
                <a:off x="1756672" y="3857490"/>
                <a:ext cx="1032687" cy="360000"/>
              </a:xfrm>
              <a:custGeom>
                <a:avLst/>
                <a:gdLst/>
                <a:ahLst/>
                <a:cxnLst/>
                <a:rect l="l" t="t" r="r" b="b"/>
                <a:pathLst>
                  <a:path w="1032687" h="360000">
                    <a:moveTo>
                      <a:pt x="915409" y="0"/>
                    </a:moveTo>
                    <a:lnTo>
                      <a:pt x="1019713" y="0"/>
                    </a:lnTo>
                    <a:lnTo>
                      <a:pt x="1021880" y="30020"/>
                    </a:lnTo>
                    <a:lnTo>
                      <a:pt x="1032687" y="140494"/>
                    </a:lnTo>
                    <a:lnTo>
                      <a:pt x="1032687" y="180120"/>
                    </a:lnTo>
                    <a:lnTo>
                      <a:pt x="1021880" y="212542"/>
                    </a:lnTo>
                    <a:lnTo>
                      <a:pt x="1005069" y="243763"/>
                    </a:lnTo>
                    <a:lnTo>
                      <a:pt x="978651" y="270180"/>
                    </a:lnTo>
                    <a:lnTo>
                      <a:pt x="949832" y="291795"/>
                    </a:lnTo>
                    <a:lnTo>
                      <a:pt x="919812" y="306204"/>
                    </a:lnTo>
                    <a:lnTo>
                      <a:pt x="888591" y="318212"/>
                    </a:lnTo>
                    <a:lnTo>
                      <a:pt x="888591" y="308606"/>
                    </a:lnTo>
                    <a:lnTo>
                      <a:pt x="886190" y="302602"/>
                    </a:lnTo>
                    <a:lnTo>
                      <a:pt x="884989" y="295397"/>
                    </a:lnTo>
                    <a:lnTo>
                      <a:pt x="884989" y="291795"/>
                    </a:lnTo>
                    <a:lnTo>
                      <a:pt x="884989" y="284590"/>
                    </a:lnTo>
                    <a:lnTo>
                      <a:pt x="884989" y="276184"/>
                    </a:lnTo>
                    <a:lnTo>
                      <a:pt x="890993" y="270180"/>
                    </a:lnTo>
                    <a:lnTo>
                      <a:pt x="898198" y="265377"/>
                    </a:lnTo>
                    <a:lnTo>
                      <a:pt x="901800" y="258172"/>
                    </a:lnTo>
                    <a:lnTo>
                      <a:pt x="906603" y="249767"/>
                    </a:lnTo>
                    <a:lnTo>
                      <a:pt x="909005" y="241361"/>
                    </a:lnTo>
                    <a:lnTo>
                      <a:pt x="904202" y="238959"/>
                    </a:lnTo>
                    <a:lnTo>
                      <a:pt x="899398" y="238959"/>
                    </a:lnTo>
                    <a:lnTo>
                      <a:pt x="898198" y="238959"/>
                    </a:lnTo>
                    <a:lnTo>
                      <a:pt x="898198" y="236558"/>
                    </a:lnTo>
                    <a:lnTo>
                      <a:pt x="898198" y="234156"/>
                    </a:lnTo>
                    <a:lnTo>
                      <a:pt x="895796" y="232955"/>
                    </a:lnTo>
                    <a:lnTo>
                      <a:pt x="895796" y="225751"/>
                    </a:lnTo>
                    <a:lnTo>
                      <a:pt x="922214" y="210140"/>
                    </a:lnTo>
                    <a:lnTo>
                      <a:pt x="946230" y="190927"/>
                    </a:lnTo>
                    <a:lnTo>
                      <a:pt x="967844" y="169313"/>
                    </a:lnTo>
                    <a:lnTo>
                      <a:pt x="965442" y="158506"/>
                    </a:lnTo>
                    <a:lnTo>
                      <a:pt x="963041" y="150100"/>
                    </a:lnTo>
                    <a:lnTo>
                      <a:pt x="960639" y="142895"/>
                    </a:lnTo>
                    <a:lnTo>
                      <a:pt x="957037" y="136891"/>
                    </a:lnTo>
                    <a:lnTo>
                      <a:pt x="943828" y="129687"/>
                    </a:lnTo>
                    <a:lnTo>
                      <a:pt x="933021" y="136891"/>
                    </a:lnTo>
                    <a:lnTo>
                      <a:pt x="928218" y="151301"/>
                    </a:lnTo>
                    <a:lnTo>
                      <a:pt x="923414" y="166911"/>
                    </a:lnTo>
                    <a:lnTo>
                      <a:pt x="917410" y="177719"/>
                    </a:lnTo>
                    <a:lnTo>
                      <a:pt x="906603" y="188526"/>
                    </a:lnTo>
                    <a:lnTo>
                      <a:pt x="888591" y="193329"/>
                    </a:lnTo>
                    <a:lnTo>
                      <a:pt x="880186" y="57639"/>
                    </a:lnTo>
                    <a:close/>
                    <a:moveTo>
                      <a:pt x="185562" y="0"/>
                    </a:moveTo>
                    <a:lnTo>
                      <a:pt x="849633" y="0"/>
                    </a:lnTo>
                    <a:lnTo>
                      <a:pt x="871780" y="145297"/>
                    </a:lnTo>
                    <a:lnTo>
                      <a:pt x="874182" y="188526"/>
                    </a:lnTo>
                    <a:lnTo>
                      <a:pt x="871780" y="238959"/>
                    </a:lnTo>
                    <a:lnTo>
                      <a:pt x="864575" y="294196"/>
                    </a:lnTo>
                    <a:lnTo>
                      <a:pt x="858571" y="348232"/>
                    </a:lnTo>
                    <a:lnTo>
                      <a:pt x="856819" y="360000"/>
                    </a:lnTo>
                    <a:lnTo>
                      <a:pt x="588348" y="360000"/>
                    </a:lnTo>
                    <a:lnTo>
                      <a:pt x="587191" y="342228"/>
                    </a:lnTo>
                    <a:lnTo>
                      <a:pt x="524749" y="49233"/>
                    </a:lnTo>
                    <a:lnTo>
                      <a:pt x="515143" y="49233"/>
                    </a:lnTo>
                    <a:lnTo>
                      <a:pt x="509139" y="68446"/>
                    </a:lnTo>
                    <a:lnTo>
                      <a:pt x="504335" y="92462"/>
                    </a:lnTo>
                    <a:lnTo>
                      <a:pt x="504335" y="121281"/>
                    </a:lnTo>
                    <a:lnTo>
                      <a:pt x="485123" y="171715"/>
                    </a:lnTo>
                    <a:lnTo>
                      <a:pt x="474315" y="223349"/>
                    </a:lnTo>
                    <a:lnTo>
                      <a:pt x="467111" y="280988"/>
                    </a:lnTo>
                    <a:lnTo>
                      <a:pt x="465910" y="339827"/>
                    </a:lnTo>
                    <a:lnTo>
                      <a:pt x="464328" y="360000"/>
                    </a:lnTo>
                    <a:lnTo>
                      <a:pt x="184454" y="360000"/>
                    </a:lnTo>
                    <a:lnTo>
                      <a:pt x="178919" y="319413"/>
                    </a:lnTo>
                    <a:lnTo>
                      <a:pt x="175316" y="262976"/>
                    </a:lnTo>
                    <a:lnTo>
                      <a:pt x="170513" y="208939"/>
                    </a:lnTo>
                    <a:lnTo>
                      <a:pt x="168112" y="156104"/>
                    </a:lnTo>
                    <a:lnTo>
                      <a:pt x="170513" y="110474"/>
                    </a:lnTo>
                    <a:lnTo>
                      <a:pt x="175316" y="73249"/>
                    </a:lnTo>
                    <a:close/>
                    <a:moveTo>
                      <a:pt x="18462" y="0"/>
                    </a:moveTo>
                    <a:lnTo>
                      <a:pt x="116357" y="0"/>
                    </a:lnTo>
                    <a:lnTo>
                      <a:pt x="116477" y="1201"/>
                    </a:lnTo>
                    <a:lnTo>
                      <a:pt x="151300" y="54036"/>
                    </a:lnTo>
                    <a:lnTo>
                      <a:pt x="144096" y="188526"/>
                    </a:lnTo>
                    <a:lnTo>
                      <a:pt x="127284" y="193329"/>
                    </a:lnTo>
                    <a:lnTo>
                      <a:pt x="116477" y="169313"/>
                    </a:lnTo>
                    <a:lnTo>
                      <a:pt x="106871" y="140494"/>
                    </a:lnTo>
                    <a:lnTo>
                      <a:pt x="79252" y="129687"/>
                    </a:lnTo>
                    <a:lnTo>
                      <a:pt x="72048" y="164510"/>
                    </a:lnTo>
                    <a:lnTo>
                      <a:pt x="96064" y="188526"/>
                    </a:lnTo>
                    <a:lnTo>
                      <a:pt x="122481" y="214943"/>
                    </a:lnTo>
                    <a:lnTo>
                      <a:pt x="140493" y="241361"/>
                    </a:lnTo>
                    <a:lnTo>
                      <a:pt x="135690" y="243763"/>
                    </a:lnTo>
                    <a:lnTo>
                      <a:pt x="130887" y="243763"/>
                    </a:lnTo>
                    <a:lnTo>
                      <a:pt x="129686" y="243763"/>
                    </a:lnTo>
                    <a:lnTo>
                      <a:pt x="129686" y="246164"/>
                    </a:lnTo>
                    <a:lnTo>
                      <a:pt x="129686" y="247365"/>
                    </a:lnTo>
                    <a:lnTo>
                      <a:pt x="127284" y="249767"/>
                    </a:lnTo>
                    <a:lnTo>
                      <a:pt x="127284" y="256972"/>
                    </a:lnTo>
                    <a:lnTo>
                      <a:pt x="140493" y="262976"/>
                    </a:lnTo>
                    <a:lnTo>
                      <a:pt x="146497" y="276184"/>
                    </a:lnTo>
                    <a:lnTo>
                      <a:pt x="151300" y="294196"/>
                    </a:lnTo>
                    <a:lnTo>
                      <a:pt x="146497" y="300200"/>
                    </a:lnTo>
                    <a:lnTo>
                      <a:pt x="144096" y="306204"/>
                    </a:lnTo>
                    <a:lnTo>
                      <a:pt x="140493" y="313409"/>
                    </a:lnTo>
                    <a:lnTo>
                      <a:pt x="135690" y="318212"/>
                    </a:lnTo>
                    <a:lnTo>
                      <a:pt x="111674" y="302602"/>
                    </a:lnTo>
                    <a:lnTo>
                      <a:pt x="87658" y="289393"/>
                    </a:lnTo>
                    <a:lnTo>
                      <a:pt x="66044" y="276184"/>
                    </a:lnTo>
                    <a:lnTo>
                      <a:pt x="44429" y="258172"/>
                    </a:lnTo>
                    <a:lnTo>
                      <a:pt x="26417" y="236558"/>
                    </a:lnTo>
                    <a:lnTo>
                      <a:pt x="10807" y="208939"/>
                    </a:lnTo>
                    <a:lnTo>
                      <a:pt x="0" y="169313"/>
                    </a:lnTo>
                    <a:lnTo>
                      <a:pt x="0" y="129687"/>
                    </a:lnTo>
                    <a:lnTo>
                      <a:pt x="4803" y="90060"/>
                    </a:lnTo>
                    <a:lnTo>
                      <a:pt x="10807" y="49233"/>
                    </a:lnTo>
                    <a:lnTo>
                      <a:pt x="18012" y="7205"/>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49" name="Freeform 18">
                <a:extLst>
                  <a:ext uri="{FF2B5EF4-FFF2-40B4-BE49-F238E27FC236}">
                    <a16:creationId xmlns:a16="http://schemas.microsoft.com/office/drawing/2014/main" id="{AF462863-419C-DF25-9211-01C0A38CCDBA}"/>
                  </a:ext>
                </a:extLst>
              </p:cNvPr>
              <p:cNvSpPr>
                <a:spLocks noChangeAspect="1"/>
              </p:cNvSpPr>
              <p:nvPr/>
            </p:nvSpPr>
            <p:spPr bwMode="auto">
              <a:xfrm>
                <a:off x="1941253" y="4217490"/>
                <a:ext cx="698451" cy="360000"/>
              </a:xfrm>
              <a:custGeom>
                <a:avLst/>
                <a:gdLst/>
                <a:ahLst/>
                <a:cxnLst/>
                <a:rect l="l" t="t" r="r" b="b"/>
                <a:pathLst>
                  <a:path w="698451" h="360000">
                    <a:moveTo>
                      <a:pt x="405233" y="0"/>
                    </a:moveTo>
                    <a:lnTo>
                      <a:pt x="673705" y="0"/>
                    </a:lnTo>
                    <a:lnTo>
                      <a:pt x="667052" y="44670"/>
                    </a:lnTo>
                    <a:lnTo>
                      <a:pt x="664650" y="99907"/>
                    </a:lnTo>
                    <a:lnTo>
                      <a:pt x="664650" y="150340"/>
                    </a:lnTo>
                    <a:lnTo>
                      <a:pt x="670654" y="210380"/>
                    </a:lnTo>
                    <a:lnTo>
                      <a:pt x="681461" y="274023"/>
                    </a:lnTo>
                    <a:lnTo>
                      <a:pt x="694670" y="340067"/>
                    </a:lnTo>
                    <a:lnTo>
                      <a:pt x="698451" y="360000"/>
                    </a:lnTo>
                    <a:lnTo>
                      <a:pt x="479985" y="360000"/>
                    </a:lnTo>
                    <a:lnTo>
                      <a:pt x="472522" y="332862"/>
                    </a:lnTo>
                    <a:lnTo>
                      <a:pt x="452109" y="284830"/>
                    </a:lnTo>
                    <a:lnTo>
                      <a:pt x="432896" y="234396"/>
                    </a:lnTo>
                    <a:lnTo>
                      <a:pt x="417285" y="185164"/>
                    </a:lnTo>
                    <a:close/>
                    <a:moveTo>
                      <a:pt x="1339" y="0"/>
                    </a:moveTo>
                    <a:lnTo>
                      <a:pt x="281214" y="0"/>
                    </a:lnTo>
                    <a:lnTo>
                      <a:pt x="277993" y="41068"/>
                    </a:lnTo>
                    <a:lnTo>
                      <a:pt x="273189" y="103509"/>
                    </a:lnTo>
                    <a:lnTo>
                      <a:pt x="264784" y="164750"/>
                    </a:lnTo>
                    <a:lnTo>
                      <a:pt x="249173" y="223589"/>
                    </a:lnTo>
                    <a:lnTo>
                      <a:pt x="229961" y="278826"/>
                    </a:lnTo>
                    <a:lnTo>
                      <a:pt x="210748" y="332862"/>
                    </a:lnTo>
                    <a:lnTo>
                      <a:pt x="203964" y="360000"/>
                    </a:lnTo>
                    <a:lnTo>
                      <a:pt x="0" y="360000"/>
                    </a:lnTo>
                    <a:lnTo>
                      <a:pt x="5411" y="326858"/>
                    </a:lnTo>
                    <a:lnTo>
                      <a:pt x="13817" y="268019"/>
                    </a:lnTo>
                    <a:lnTo>
                      <a:pt x="19821" y="206778"/>
                    </a:lnTo>
                    <a:lnTo>
                      <a:pt x="19821" y="150340"/>
                    </a:lnTo>
                    <a:lnTo>
                      <a:pt x="16218" y="97505"/>
                    </a:lnTo>
                    <a:lnTo>
                      <a:pt x="9014" y="57879"/>
                    </a:lnTo>
                    <a:lnTo>
                      <a:pt x="3010" y="12248"/>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50" name="Freeform 18">
                <a:extLst>
                  <a:ext uri="{FF2B5EF4-FFF2-40B4-BE49-F238E27FC236}">
                    <a16:creationId xmlns:a16="http://schemas.microsoft.com/office/drawing/2014/main" id="{3D70F728-91DE-8744-9AB0-B9CFF29AA3B2}"/>
                  </a:ext>
                </a:extLst>
              </p:cNvPr>
              <p:cNvSpPr>
                <a:spLocks noChangeAspect="1"/>
              </p:cNvSpPr>
              <p:nvPr/>
            </p:nvSpPr>
            <p:spPr bwMode="auto">
              <a:xfrm>
                <a:off x="1906903" y="4577490"/>
                <a:ext cx="748098" cy="360000"/>
              </a:xfrm>
              <a:custGeom>
                <a:avLst/>
                <a:gdLst/>
                <a:ahLst/>
                <a:cxnLst/>
                <a:rect l="l" t="t" r="r" b="b"/>
                <a:pathLst>
                  <a:path w="748098" h="360000">
                    <a:moveTo>
                      <a:pt x="509397" y="0"/>
                    </a:moveTo>
                    <a:lnTo>
                      <a:pt x="727863" y="0"/>
                    </a:lnTo>
                    <a:lnTo>
                      <a:pt x="737291" y="49713"/>
                    </a:lnTo>
                    <a:lnTo>
                      <a:pt x="745696" y="119360"/>
                    </a:lnTo>
                    <a:lnTo>
                      <a:pt x="748098" y="189006"/>
                    </a:lnTo>
                    <a:lnTo>
                      <a:pt x="742094" y="257452"/>
                    </a:lnTo>
                    <a:lnTo>
                      <a:pt x="721680" y="346311"/>
                    </a:lnTo>
                    <a:lnTo>
                      <a:pt x="718595" y="360000"/>
                    </a:lnTo>
                    <a:lnTo>
                      <a:pt x="503439" y="360000"/>
                    </a:lnTo>
                    <a:lnTo>
                      <a:pt x="491127" y="300681"/>
                    </a:lnTo>
                    <a:lnTo>
                      <a:pt x="486324" y="234637"/>
                    </a:lnTo>
                    <a:lnTo>
                      <a:pt x="491127" y="169793"/>
                    </a:lnTo>
                    <a:lnTo>
                      <a:pt x="515143" y="20894"/>
                    </a:lnTo>
                    <a:close/>
                    <a:moveTo>
                      <a:pt x="29412" y="0"/>
                    </a:moveTo>
                    <a:lnTo>
                      <a:pt x="233375" y="0"/>
                    </a:lnTo>
                    <a:lnTo>
                      <a:pt x="226951" y="25697"/>
                    </a:lnTo>
                    <a:lnTo>
                      <a:pt x="250967" y="132569"/>
                    </a:lnTo>
                    <a:lnTo>
                      <a:pt x="250967" y="318693"/>
                    </a:lnTo>
                    <a:lnTo>
                      <a:pt x="241788" y="360000"/>
                    </a:lnTo>
                    <a:lnTo>
                      <a:pt x="31112" y="360000"/>
                    </a:lnTo>
                    <a:lnTo>
                      <a:pt x="27618" y="348713"/>
                    </a:lnTo>
                    <a:lnTo>
                      <a:pt x="12008" y="298279"/>
                    </a:lnTo>
                    <a:lnTo>
                      <a:pt x="3602" y="244243"/>
                    </a:lnTo>
                    <a:lnTo>
                      <a:pt x="0" y="186605"/>
                    </a:lnTo>
                    <a:lnTo>
                      <a:pt x="6004" y="126565"/>
                    </a:lnTo>
                    <a:lnTo>
                      <a:pt x="14410" y="79733"/>
                    </a:lnTo>
                    <a:lnTo>
                      <a:pt x="25217" y="25697"/>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51" name="Freeform 18">
                <a:extLst>
                  <a:ext uri="{FF2B5EF4-FFF2-40B4-BE49-F238E27FC236}">
                    <a16:creationId xmlns:a16="http://schemas.microsoft.com/office/drawing/2014/main" id="{18F7F02D-49AC-0DA1-4F00-ABD290FA8A62}"/>
                  </a:ext>
                </a:extLst>
              </p:cNvPr>
              <p:cNvSpPr>
                <a:spLocks noChangeAspect="1"/>
              </p:cNvSpPr>
              <p:nvPr/>
            </p:nvSpPr>
            <p:spPr bwMode="auto">
              <a:xfrm>
                <a:off x="1937210" y="4937490"/>
                <a:ext cx="687484" cy="360000"/>
              </a:xfrm>
              <a:custGeom>
                <a:avLst/>
                <a:gdLst/>
                <a:ahLst/>
                <a:cxnLst/>
                <a:rect l="l" t="t" r="r" b="b"/>
                <a:pathLst>
                  <a:path w="687484" h="360000">
                    <a:moveTo>
                      <a:pt x="472326" y="0"/>
                    </a:moveTo>
                    <a:lnTo>
                      <a:pt x="687484" y="0"/>
                    </a:lnTo>
                    <a:lnTo>
                      <a:pt x="671356" y="71568"/>
                    </a:lnTo>
                    <a:lnTo>
                      <a:pt x="652143" y="159226"/>
                    </a:lnTo>
                    <a:lnTo>
                      <a:pt x="634131" y="250487"/>
                    </a:lnTo>
                    <a:lnTo>
                      <a:pt x="618520" y="346551"/>
                    </a:lnTo>
                    <a:lnTo>
                      <a:pt x="618184" y="360000"/>
                    </a:lnTo>
                    <a:lnTo>
                      <a:pt x="473658" y="360000"/>
                    </a:lnTo>
                    <a:lnTo>
                      <a:pt x="474425" y="357358"/>
                    </a:lnTo>
                    <a:lnTo>
                      <a:pt x="485232" y="318933"/>
                    </a:lnTo>
                    <a:lnTo>
                      <a:pt x="497240" y="274503"/>
                    </a:lnTo>
                    <a:lnTo>
                      <a:pt x="503244" y="228873"/>
                    </a:lnTo>
                    <a:lnTo>
                      <a:pt x="505645" y="176037"/>
                    </a:lnTo>
                    <a:lnTo>
                      <a:pt x="498441" y="122001"/>
                    </a:lnTo>
                    <a:lnTo>
                      <a:pt x="485232" y="65564"/>
                    </a:lnTo>
                    <a:lnTo>
                      <a:pt x="473224" y="4323"/>
                    </a:lnTo>
                    <a:close/>
                    <a:moveTo>
                      <a:pt x="0" y="0"/>
                    </a:moveTo>
                    <a:lnTo>
                      <a:pt x="210676" y="0"/>
                    </a:lnTo>
                    <a:lnTo>
                      <a:pt x="210249" y="1921"/>
                    </a:lnTo>
                    <a:lnTo>
                      <a:pt x="199442" y="47552"/>
                    </a:lnTo>
                    <a:lnTo>
                      <a:pt x="191036" y="100387"/>
                    </a:lnTo>
                    <a:lnTo>
                      <a:pt x="186233" y="152021"/>
                    </a:lnTo>
                    <a:lnTo>
                      <a:pt x="191036" y="204857"/>
                    </a:lnTo>
                    <a:lnTo>
                      <a:pt x="195839" y="318933"/>
                    </a:lnTo>
                    <a:lnTo>
                      <a:pt x="214743" y="360000"/>
                    </a:lnTo>
                    <a:lnTo>
                      <a:pt x="67388" y="360000"/>
                    </a:lnTo>
                    <a:lnTo>
                      <a:pt x="68554" y="327338"/>
                    </a:lnTo>
                    <a:lnTo>
                      <a:pt x="64952" y="257692"/>
                    </a:lnTo>
                    <a:lnTo>
                      <a:pt x="55346" y="189246"/>
                    </a:lnTo>
                    <a:lnTo>
                      <a:pt x="42137" y="126805"/>
                    </a:lnTo>
                    <a:lnTo>
                      <a:pt x="27727" y="82375"/>
                    </a:lnTo>
                    <a:lnTo>
                      <a:pt x="12117" y="39146"/>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52" name="Freeform 18">
                <a:extLst>
                  <a:ext uri="{FF2B5EF4-FFF2-40B4-BE49-F238E27FC236}">
                    <a16:creationId xmlns:a16="http://schemas.microsoft.com/office/drawing/2014/main" id="{33532A95-E92A-19A2-BA56-B7FB255E2C24}"/>
                  </a:ext>
                </a:extLst>
              </p:cNvPr>
              <p:cNvSpPr>
                <a:spLocks noChangeAspect="1"/>
              </p:cNvSpPr>
              <p:nvPr/>
            </p:nvSpPr>
            <p:spPr bwMode="auto">
              <a:xfrm>
                <a:off x="1943060" y="5297490"/>
                <a:ext cx="691661" cy="360000"/>
              </a:xfrm>
              <a:custGeom>
                <a:avLst/>
                <a:gdLst/>
                <a:ahLst/>
                <a:cxnLst/>
                <a:rect l="l" t="t" r="r" b="b"/>
                <a:pathLst>
                  <a:path w="691661" h="360000">
                    <a:moveTo>
                      <a:pt x="469947" y="0"/>
                    </a:moveTo>
                    <a:lnTo>
                      <a:pt x="614473" y="0"/>
                    </a:lnTo>
                    <a:lnTo>
                      <a:pt x="613609" y="34583"/>
                    </a:lnTo>
                    <a:lnTo>
                      <a:pt x="619613" y="76611"/>
                    </a:lnTo>
                    <a:lnTo>
                      <a:pt x="630420" y="117438"/>
                    </a:lnTo>
                    <a:lnTo>
                      <a:pt x="646030" y="157065"/>
                    </a:lnTo>
                    <a:lnTo>
                      <a:pt x="661641" y="196691"/>
                    </a:lnTo>
                    <a:lnTo>
                      <a:pt x="676050" y="235117"/>
                    </a:lnTo>
                    <a:lnTo>
                      <a:pt x="686857" y="274743"/>
                    </a:lnTo>
                    <a:lnTo>
                      <a:pt x="691661" y="319173"/>
                    </a:lnTo>
                    <a:lnTo>
                      <a:pt x="648432" y="338386"/>
                    </a:lnTo>
                    <a:lnTo>
                      <a:pt x="600400" y="349193"/>
                    </a:lnTo>
                    <a:lnTo>
                      <a:pt x="547565" y="351595"/>
                    </a:lnTo>
                    <a:lnTo>
                      <a:pt x="491127" y="349193"/>
                    </a:lnTo>
                    <a:lnTo>
                      <a:pt x="480320" y="316771"/>
                    </a:lnTo>
                    <a:lnTo>
                      <a:pt x="470714" y="277145"/>
                    </a:lnTo>
                    <a:lnTo>
                      <a:pt x="467111" y="235117"/>
                    </a:lnTo>
                    <a:lnTo>
                      <a:pt x="470714" y="189486"/>
                    </a:lnTo>
                    <a:lnTo>
                      <a:pt x="475517" y="103029"/>
                    </a:lnTo>
                    <a:lnTo>
                      <a:pt x="470714" y="89820"/>
                    </a:lnTo>
                    <a:lnTo>
                      <a:pt x="464710" y="74210"/>
                    </a:lnTo>
                    <a:lnTo>
                      <a:pt x="459906" y="56198"/>
                    </a:lnTo>
                    <a:lnTo>
                      <a:pt x="459906" y="34583"/>
                    </a:lnTo>
                    <a:close/>
                    <a:moveTo>
                      <a:pt x="63677" y="0"/>
                    </a:moveTo>
                    <a:lnTo>
                      <a:pt x="211032" y="0"/>
                    </a:lnTo>
                    <a:lnTo>
                      <a:pt x="226951" y="34583"/>
                    </a:lnTo>
                    <a:lnTo>
                      <a:pt x="226951" y="54997"/>
                    </a:lnTo>
                    <a:lnTo>
                      <a:pt x="222148" y="71808"/>
                    </a:lnTo>
                    <a:lnTo>
                      <a:pt x="216144" y="89820"/>
                    </a:lnTo>
                    <a:lnTo>
                      <a:pt x="211341" y="103029"/>
                    </a:lnTo>
                    <a:lnTo>
                      <a:pt x="206538" y="148659"/>
                    </a:lnTo>
                    <a:lnTo>
                      <a:pt x="208939" y="196691"/>
                    </a:lnTo>
                    <a:lnTo>
                      <a:pt x="211341" y="244723"/>
                    </a:lnTo>
                    <a:lnTo>
                      <a:pt x="213743" y="295157"/>
                    </a:lnTo>
                    <a:lnTo>
                      <a:pt x="206538" y="343189"/>
                    </a:lnTo>
                    <a:lnTo>
                      <a:pt x="195731" y="343189"/>
                    </a:lnTo>
                    <a:lnTo>
                      <a:pt x="174116" y="353996"/>
                    </a:lnTo>
                    <a:lnTo>
                      <a:pt x="145297" y="360000"/>
                    </a:lnTo>
                    <a:lnTo>
                      <a:pt x="117679" y="360000"/>
                    </a:lnTo>
                    <a:lnTo>
                      <a:pt x="88859" y="357599"/>
                    </a:lnTo>
                    <a:lnTo>
                      <a:pt x="61241" y="349193"/>
                    </a:lnTo>
                    <a:lnTo>
                      <a:pt x="37225" y="338386"/>
                    </a:lnTo>
                    <a:lnTo>
                      <a:pt x="16811" y="320374"/>
                    </a:lnTo>
                    <a:lnTo>
                      <a:pt x="3603" y="301161"/>
                    </a:lnTo>
                    <a:lnTo>
                      <a:pt x="0" y="277145"/>
                    </a:lnTo>
                    <a:lnTo>
                      <a:pt x="24016" y="224310"/>
                    </a:lnTo>
                    <a:lnTo>
                      <a:pt x="43229" y="167872"/>
                    </a:lnTo>
                    <a:lnTo>
                      <a:pt x="56438" y="103029"/>
                    </a:lnTo>
                    <a:lnTo>
                      <a:pt x="62442" y="34583"/>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grpSp>
        <p:grpSp>
          <p:nvGrpSpPr>
            <p:cNvPr id="32" name="Group 10">
              <a:extLst>
                <a:ext uri="{FF2B5EF4-FFF2-40B4-BE49-F238E27FC236}">
                  <a16:creationId xmlns:a16="http://schemas.microsoft.com/office/drawing/2014/main" id="{6ACDB7EB-6D50-E727-B46C-CB8CC5B97360}"/>
                </a:ext>
              </a:extLst>
            </p:cNvPr>
            <p:cNvGrpSpPr>
              <a:grpSpLocks noChangeAspect="1"/>
            </p:cNvGrpSpPr>
            <p:nvPr/>
          </p:nvGrpSpPr>
          <p:grpSpPr>
            <a:xfrm flipH="1">
              <a:off x="7425032" y="4147891"/>
              <a:ext cx="113003" cy="393021"/>
              <a:chOff x="1755471" y="2057490"/>
              <a:chExt cx="1035089" cy="3600000"/>
            </a:xfrm>
            <a:grpFill/>
          </p:grpSpPr>
          <p:sp>
            <p:nvSpPr>
              <p:cNvPr id="33" name="Freeform 18">
                <a:extLst>
                  <a:ext uri="{FF2B5EF4-FFF2-40B4-BE49-F238E27FC236}">
                    <a16:creationId xmlns:a16="http://schemas.microsoft.com/office/drawing/2014/main" id="{77A4FF2A-A50F-0B94-BDBF-4D2E50F182B1}"/>
                  </a:ext>
                </a:extLst>
              </p:cNvPr>
              <p:cNvSpPr>
                <a:spLocks noChangeAspect="1"/>
              </p:cNvSpPr>
              <p:nvPr/>
            </p:nvSpPr>
            <p:spPr bwMode="auto">
              <a:xfrm>
                <a:off x="2099500" y="2057490"/>
                <a:ext cx="347031" cy="360000"/>
              </a:xfrm>
              <a:custGeom>
                <a:avLst/>
                <a:gdLst/>
                <a:ahLst/>
                <a:cxnLst/>
                <a:rect l="l" t="t" r="r" b="b"/>
                <a:pathLst>
                  <a:path w="347031" h="360000">
                    <a:moveTo>
                      <a:pt x="168112" y="0"/>
                    </a:moveTo>
                    <a:lnTo>
                      <a:pt x="267778" y="32422"/>
                    </a:lnTo>
                    <a:lnTo>
                      <a:pt x="302602" y="87659"/>
                    </a:lnTo>
                    <a:lnTo>
                      <a:pt x="307405" y="91261"/>
                    </a:lnTo>
                    <a:lnTo>
                      <a:pt x="313409" y="93663"/>
                    </a:lnTo>
                    <a:lnTo>
                      <a:pt x="318212" y="93663"/>
                    </a:lnTo>
                    <a:lnTo>
                      <a:pt x="323015" y="96064"/>
                    </a:lnTo>
                    <a:lnTo>
                      <a:pt x="325417" y="96064"/>
                    </a:lnTo>
                    <a:lnTo>
                      <a:pt x="329019" y="100867"/>
                    </a:lnTo>
                    <a:lnTo>
                      <a:pt x="331421" y="104470"/>
                    </a:lnTo>
                    <a:lnTo>
                      <a:pt x="336224" y="111675"/>
                    </a:lnTo>
                    <a:lnTo>
                      <a:pt x="336224" y="187325"/>
                    </a:lnTo>
                    <a:lnTo>
                      <a:pt x="337425" y="216144"/>
                    </a:lnTo>
                    <a:lnTo>
                      <a:pt x="342228" y="242562"/>
                    </a:lnTo>
                    <a:lnTo>
                      <a:pt x="347031" y="266578"/>
                    </a:lnTo>
                    <a:lnTo>
                      <a:pt x="347031" y="288192"/>
                    </a:lnTo>
                    <a:lnTo>
                      <a:pt x="337425" y="314610"/>
                    </a:lnTo>
                    <a:lnTo>
                      <a:pt x="325417" y="338626"/>
                    </a:lnTo>
                    <a:lnTo>
                      <a:pt x="311524" y="360000"/>
                    </a:lnTo>
                    <a:lnTo>
                      <a:pt x="42055" y="360000"/>
                    </a:lnTo>
                    <a:lnTo>
                      <a:pt x="38426" y="351835"/>
                    </a:lnTo>
                    <a:lnTo>
                      <a:pt x="27619" y="336224"/>
                    </a:lnTo>
                    <a:lnTo>
                      <a:pt x="16811" y="323015"/>
                    </a:lnTo>
                    <a:lnTo>
                      <a:pt x="6004" y="305003"/>
                    </a:lnTo>
                    <a:lnTo>
                      <a:pt x="0" y="283389"/>
                    </a:lnTo>
                    <a:lnTo>
                      <a:pt x="0" y="268979"/>
                    </a:lnTo>
                    <a:lnTo>
                      <a:pt x="3603" y="256971"/>
                    </a:lnTo>
                    <a:lnTo>
                      <a:pt x="8406" y="248566"/>
                    </a:lnTo>
                    <a:lnTo>
                      <a:pt x="14410" y="240160"/>
                    </a:lnTo>
                    <a:lnTo>
                      <a:pt x="19213" y="231755"/>
                    </a:lnTo>
                    <a:lnTo>
                      <a:pt x="3603" y="159707"/>
                    </a:lnTo>
                    <a:lnTo>
                      <a:pt x="16811" y="124883"/>
                    </a:lnTo>
                    <a:lnTo>
                      <a:pt x="37225" y="88859"/>
                    </a:lnTo>
                    <a:lnTo>
                      <a:pt x="64843" y="56438"/>
                    </a:lnTo>
                    <a:lnTo>
                      <a:pt x="97265" y="30020"/>
                    </a:lnTo>
                    <a:lnTo>
                      <a:pt x="133289" y="10807"/>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34" name="Freeform 18">
                <a:extLst>
                  <a:ext uri="{FF2B5EF4-FFF2-40B4-BE49-F238E27FC236}">
                    <a16:creationId xmlns:a16="http://schemas.microsoft.com/office/drawing/2014/main" id="{1C14B05B-0718-E316-494C-551A909694B4}"/>
                  </a:ext>
                </a:extLst>
              </p:cNvPr>
              <p:cNvSpPr>
                <a:spLocks noChangeAspect="1"/>
              </p:cNvSpPr>
              <p:nvPr/>
            </p:nvSpPr>
            <p:spPr bwMode="auto">
              <a:xfrm>
                <a:off x="1805171" y="2417490"/>
                <a:ext cx="935688" cy="360000"/>
              </a:xfrm>
              <a:custGeom>
                <a:avLst/>
                <a:gdLst/>
                <a:ahLst/>
                <a:cxnLst/>
                <a:rect l="l" t="t" r="r" b="b"/>
                <a:pathLst>
                  <a:path w="935688" h="360000">
                    <a:moveTo>
                      <a:pt x="349509" y="0"/>
                    </a:moveTo>
                    <a:lnTo>
                      <a:pt x="618978" y="0"/>
                    </a:lnTo>
                    <a:lnTo>
                      <a:pt x="617260" y="2642"/>
                    </a:lnTo>
                    <a:lnTo>
                      <a:pt x="601650" y="29060"/>
                    </a:lnTo>
                    <a:lnTo>
                      <a:pt x="588441" y="53076"/>
                    </a:lnTo>
                    <a:lnTo>
                      <a:pt x="580036" y="80694"/>
                    </a:lnTo>
                    <a:lnTo>
                      <a:pt x="577634" y="111915"/>
                    </a:lnTo>
                    <a:lnTo>
                      <a:pt x="586040" y="144336"/>
                    </a:lnTo>
                    <a:lnTo>
                      <a:pt x="601650" y="165951"/>
                    </a:lnTo>
                    <a:lnTo>
                      <a:pt x="623264" y="183963"/>
                    </a:lnTo>
                    <a:lnTo>
                      <a:pt x="652084" y="197172"/>
                    </a:lnTo>
                    <a:lnTo>
                      <a:pt x="684505" y="207979"/>
                    </a:lnTo>
                    <a:lnTo>
                      <a:pt x="721730" y="218786"/>
                    </a:lnTo>
                    <a:lnTo>
                      <a:pt x="758955" y="227192"/>
                    </a:lnTo>
                    <a:lnTo>
                      <a:pt x="796179" y="237999"/>
                    </a:lnTo>
                    <a:lnTo>
                      <a:pt x="833404" y="248806"/>
                    </a:lnTo>
                    <a:lnTo>
                      <a:pt x="863424" y="264416"/>
                    </a:lnTo>
                    <a:lnTo>
                      <a:pt x="892243" y="283629"/>
                    </a:lnTo>
                    <a:lnTo>
                      <a:pt x="911456" y="307645"/>
                    </a:lnTo>
                    <a:lnTo>
                      <a:pt x="931870" y="347272"/>
                    </a:lnTo>
                    <a:lnTo>
                      <a:pt x="935688" y="360000"/>
                    </a:lnTo>
                    <a:lnTo>
                      <a:pt x="0" y="360000"/>
                    </a:lnTo>
                    <a:lnTo>
                      <a:pt x="3652" y="344870"/>
                    </a:lnTo>
                    <a:lnTo>
                      <a:pt x="14459" y="320854"/>
                    </a:lnTo>
                    <a:lnTo>
                      <a:pt x="38475" y="293236"/>
                    </a:lnTo>
                    <a:lnTo>
                      <a:pt x="67294" y="269220"/>
                    </a:lnTo>
                    <a:lnTo>
                      <a:pt x="102117" y="251208"/>
                    </a:lnTo>
                    <a:lnTo>
                      <a:pt x="139342" y="235597"/>
                    </a:lnTo>
                    <a:lnTo>
                      <a:pt x="177768" y="222388"/>
                    </a:lnTo>
                    <a:lnTo>
                      <a:pt x="217394" y="211581"/>
                    </a:lnTo>
                    <a:lnTo>
                      <a:pt x="257021" y="198372"/>
                    </a:lnTo>
                    <a:lnTo>
                      <a:pt x="294245" y="183963"/>
                    </a:lnTo>
                    <a:lnTo>
                      <a:pt x="326667" y="163549"/>
                    </a:lnTo>
                    <a:lnTo>
                      <a:pt x="355486" y="139533"/>
                    </a:lnTo>
                    <a:lnTo>
                      <a:pt x="355486" y="109513"/>
                    </a:lnTo>
                    <a:lnTo>
                      <a:pt x="356687" y="77092"/>
                    </a:lnTo>
                    <a:lnTo>
                      <a:pt x="356687" y="43469"/>
                    </a:lnTo>
                    <a:lnTo>
                      <a:pt x="355486" y="13449"/>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35" name="Freeform 18">
                <a:extLst>
                  <a:ext uri="{FF2B5EF4-FFF2-40B4-BE49-F238E27FC236}">
                    <a16:creationId xmlns:a16="http://schemas.microsoft.com/office/drawing/2014/main" id="{4A0BA585-B1CB-40BF-4952-64F41E8256C0}"/>
                  </a:ext>
                </a:extLst>
              </p:cNvPr>
              <p:cNvSpPr>
                <a:spLocks noChangeAspect="1"/>
              </p:cNvSpPr>
              <p:nvPr/>
            </p:nvSpPr>
            <p:spPr bwMode="auto">
              <a:xfrm>
                <a:off x="1765678" y="2777490"/>
                <a:ext cx="1014675" cy="360000"/>
              </a:xfrm>
              <a:custGeom>
                <a:avLst/>
                <a:gdLst/>
                <a:ahLst/>
                <a:cxnLst/>
                <a:rect l="l" t="t" r="r" b="b"/>
                <a:pathLst>
                  <a:path w="1014675" h="360000">
                    <a:moveTo>
                      <a:pt x="44380" y="0"/>
                    </a:moveTo>
                    <a:lnTo>
                      <a:pt x="980068" y="0"/>
                    </a:lnTo>
                    <a:lnTo>
                      <a:pt x="990659" y="35304"/>
                    </a:lnTo>
                    <a:lnTo>
                      <a:pt x="1001467" y="89340"/>
                    </a:lnTo>
                    <a:lnTo>
                      <a:pt x="1008671" y="146978"/>
                    </a:lnTo>
                    <a:lnTo>
                      <a:pt x="1013475" y="209420"/>
                    </a:lnTo>
                    <a:lnTo>
                      <a:pt x="1014675" y="270661"/>
                    </a:lnTo>
                    <a:lnTo>
                      <a:pt x="1014675" y="331901"/>
                    </a:lnTo>
                    <a:lnTo>
                      <a:pt x="1014675" y="360000"/>
                    </a:lnTo>
                    <a:lnTo>
                      <a:pt x="827351" y="360000"/>
                    </a:lnTo>
                    <a:lnTo>
                      <a:pt x="827351" y="341508"/>
                    </a:lnTo>
                    <a:lnTo>
                      <a:pt x="822547" y="305484"/>
                    </a:lnTo>
                    <a:lnTo>
                      <a:pt x="814142" y="277865"/>
                    </a:lnTo>
                    <a:lnTo>
                      <a:pt x="798531" y="256251"/>
                    </a:lnTo>
                    <a:lnTo>
                      <a:pt x="794929" y="251448"/>
                    </a:lnTo>
                    <a:lnTo>
                      <a:pt x="794929" y="347512"/>
                    </a:lnTo>
                    <a:lnTo>
                      <a:pt x="790000" y="360000"/>
                    </a:lnTo>
                    <a:lnTo>
                      <a:pt x="231522" y="360000"/>
                    </a:lnTo>
                    <a:lnTo>
                      <a:pt x="226951" y="251448"/>
                    </a:lnTo>
                    <a:lnTo>
                      <a:pt x="222148" y="256251"/>
                    </a:lnTo>
                    <a:lnTo>
                      <a:pt x="208939" y="283869"/>
                    </a:lnTo>
                    <a:lnTo>
                      <a:pt x="202935" y="318693"/>
                    </a:lnTo>
                    <a:lnTo>
                      <a:pt x="198132" y="355917"/>
                    </a:lnTo>
                    <a:lnTo>
                      <a:pt x="198132" y="360000"/>
                    </a:lnTo>
                    <a:lnTo>
                      <a:pt x="2103" y="360000"/>
                    </a:lnTo>
                    <a:lnTo>
                      <a:pt x="0" y="321094"/>
                    </a:lnTo>
                    <a:lnTo>
                      <a:pt x="2402" y="270661"/>
                    </a:lnTo>
                    <a:lnTo>
                      <a:pt x="6004" y="219026"/>
                    </a:lnTo>
                    <a:lnTo>
                      <a:pt x="13209" y="163789"/>
                    </a:lnTo>
                    <a:lnTo>
                      <a:pt x="19213" y="112155"/>
                    </a:lnTo>
                    <a:lnTo>
                      <a:pt x="28819" y="64123"/>
                    </a:lnTo>
                    <a:lnTo>
                      <a:pt x="39626" y="19693"/>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ko-KR" altLang="en-US" sz="2700" dirty="0"/>
              </a:p>
            </p:txBody>
          </p:sp>
          <p:sp>
            <p:nvSpPr>
              <p:cNvPr id="36" name="Freeform 18">
                <a:extLst>
                  <a:ext uri="{FF2B5EF4-FFF2-40B4-BE49-F238E27FC236}">
                    <a16:creationId xmlns:a16="http://schemas.microsoft.com/office/drawing/2014/main" id="{2D6E54FE-A1EA-6FAA-2FF2-E4B9F8EB84B2}"/>
                  </a:ext>
                </a:extLst>
              </p:cNvPr>
              <p:cNvSpPr>
                <a:spLocks noChangeAspect="1"/>
              </p:cNvSpPr>
              <p:nvPr/>
            </p:nvSpPr>
            <p:spPr bwMode="auto">
              <a:xfrm>
                <a:off x="1755471" y="3137490"/>
                <a:ext cx="1035089" cy="360000"/>
              </a:xfrm>
              <a:custGeom>
                <a:avLst/>
                <a:gdLst/>
                <a:ahLst/>
                <a:cxnLst/>
                <a:rect l="l" t="t" r="r" b="b"/>
                <a:pathLst>
                  <a:path w="1035089" h="360000">
                    <a:moveTo>
                      <a:pt x="834556" y="0"/>
                    </a:moveTo>
                    <a:lnTo>
                      <a:pt x="1021880" y="0"/>
                    </a:lnTo>
                    <a:lnTo>
                      <a:pt x="1021880" y="30741"/>
                    </a:lnTo>
                    <a:lnTo>
                      <a:pt x="1021880" y="88379"/>
                    </a:lnTo>
                    <a:lnTo>
                      <a:pt x="1035089" y="273302"/>
                    </a:lnTo>
                    <a:lnTo>
                      <a:pt x="1024686" y="360000"/>
                    </a:lnTo>
                    <a:lnTo>
                      <a:pt x="864533" y="360000"/>
                    </a:lnTo>
                    <a:lnTo>
                      <a:pt x="866977" y="188046"/>
                    </a:lnTo>
                    <a:lnTo>
                      <a:pt x="842961" y="120801"/>
                    </a:lnTo>
                    <a:lnTo>
                      <a:pt x="839359" y="89580"/>
                    </a:lnTo>
                    <a:lnTo>
                      <a:pt x="836957" y="54757"/>
                    </a:lnTo>
                    <a:lnTo>
                      <a:pt x="834556" y="17532"/>
                    </a:lnTo>
                    <a:close/>
                    <a:moveTo>
                      <a:pt x="238727" y="0"/>
                    </a:moveTo>
                    <a:lnTo>
                      <a:pt x="797204" y="0"/>
                    </a:lnTo>
                    <a:lnTo>
                      <a:pt x="784122" y="33142"/>
                    </a:lnTo>
                    <a:lnTo>
                      <a:pt x="773315" y="83576"/>
                    </a:lnTo>
                    <a:lnTo>
                      <a:pt x="770913" y="137612"/>
                    </a:lnTo>
                    <a:lnTo>
                      <a:pt x="770913" y="192849"/>
                    </a:lnTo>
                    <a:lnTo>
                      <a:pt x="778118" y="246885"/>
                    </a:lnTo>
                    <a:lnTo>
                      <a:pt x="786524" y="299720"/>
                    </a:lnTo>
                    <a:lnTo>
                      <a:pt x="794929" y="345350"/>
                    </a:lnTo>
                    <a:lnTo>
                      <a:pt x="797162" y="360000"/>
                    </a:lnTo>
                    <a:lnTo>
                      <a:pt x="241814" y="360000"/>
                    </a:lnTo>
                    <a:lnTo>
                      <a:pt x="244963" y="347752"/>
                    </a:lnTo>
                    <a:lnTo>
                      <a:pt x="255770" y="304523"/>
                    </a:lnTo>
                    <a:lnTo>
                      <a:pt x="266578" y="256491"/>
                    </a:lnTo>
                    <a:lnTo>
                      <a:pt x="271381" y="206058"/>
                    </a:lnTo>
                    <a:lnTo>
                      <a:pt x="266578" y="155624"/>
                    </a:lnTo>
                    <a:lnTo>
                      <a:pt x="238959" y="5524"/>
                    </a:lnTo>
                    <a:close/>
                    <a:moveTo>
                      <a:pt x="9308" y="0"/>
                    </a:moveTo>
                    <a:lnTo>
                      <a:pt x="205337" y="0"/>
                    </a:lnTo>
                    <a:lnTo>
                      <a:pt x="205337" y="35544"/>
                    </a:lnTo>
                    <a:lnTo>
                      <a:pt x="201734" y="75170"/>
                    </a:lnTo>
                    <a:lnTo>
                      <a:pt x="194530" y="112395"/>
                    </a:lnTo>
                    <a:lnTo>
                      <a:pt x="166911" y="201254"/>
                    </a:lnTo>
                    <a:lnTo>
                      <a:pt x="162108" y="249286"/>
                    </a:lnTo>
                    <a:lnTo>
                      <a:pt x="162108" y="297318"/>
                    </a:lnTo>
                    <a:lnTo>
                      <a:pt x="168112" y="347752"/>
                    </a:lnTo>
                    <a:lnTo>
                      <a:pt x="169337" y="360000"/>
                    </a:lnTo>
                    <a:lnTo>
                      <a:pt x="6031" y="360000"/>
                    </a:lnTo>
                    <a:lnTo>
                      <a:pt x="2402" y="288913"/>
                    </a:lnTo>
                    <a:lnTo>
                      <a:pt x="0" y="246885"/>
                    </a:lnTo>
                    <a:lnTo>
                      <a:pt x="2402" y="206058"/>
                    </a:lnTo>
                    <a:lnTo>
                      <a:pt x="9607" y="166431"/>
                    </a:lnTo>
                    <a:lnTo>
                      <a:pt x="15611" y="126805"/>
                    </a:lnTo>
                    <a:lnTo>
                      <a:pt x="18012" y="83576"/>
                    </a:lnTo>
                    <a:lnTo>
                      <a:pt x="13209" y="40347"/>
                    </a:lnTo>
                    <a:lnTo>
                      <a:pt x="9607" y="5524"/>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37" name="Freeform 36">
                <a:extLst>
                  <a:ext uri="{FF2B5EF4-FFF2-40B4-BE49-F238E27FC236}">
                    <a16:creationId xmlns:a16="http://schemas.microsoft.com/office/drawing/2014/main" id="{4A984E4B-9D8C-5D2B-C929-696B48B97964}"/>
                  </a:ext>
                </a:extLst>
              </p:cNvPr>
              <p:cNvSpPr>
                <a:spLocks noChangeAspect="1"/>
              </p:cNvSpPr>
              <p:nvPr/>
            </p:nvSpPr>
            <p:spPr bwMode="auto">
              <a:xfrm>
                <a:off x="1763688" y="3497490"/>
                <a:ext cx="1018654" cy="360000"/>
              </a:xfrm>
              <a:custGeom>
                <a:avLst/>
                <a:gdLst/>
                <a:ahLst/>
                <a:cxnLst/>
                <a:rect l="l" t="t" r="r" b="b"/>
                <a:pathLst>
                  <a:path w="1018654" h="360000">
                    <a:moveTo>
                      <a:pt x="858501" y="0"/>
                    </a:moveTo>
                    <a:lnTo>
                      <a:pt x="1018654" y="0"/>
                    </a:lnTo>
                    <a:lnTo>
                      <a:pt x="1014649" y="33382"/>
                    </a:lnTo>
                    <a:lnTo>
                      <a:pt x="1007444" y="155864"/>
                    </a:lnTo>
                    <a:lnTo>
                      <a:pt x="1009845" y="273543"/>
                    </a:lnTo>
                    <a:lnTo>
                      <a:pt x="1016085" y="360000"/>
                    </a:lnTo>
                    <a:lnTo>
                      <a:pt x="911780" y="360000"/>
                    </a:lnTo>
                    <a:lnTo>
                      <a:pt x="916183" y="352795"/>
                    </a:lnTo>
                    <a:lnTo>
                      <a:pt x="916183" y="323976"/>
                    </a:lnTo>
                    <a:lnTo>
                      <a:pt x="913781" y="291555"/>
                    </a:lnTo>
                    <a:lnTo>
                      <a:pt x="905376" y="256731"/>
                    </a:lnTo>
                    <a:lnTo>
                      <a:pt x="895769" y="217105"/>
                    </a:lnTo>
                    <a:lnTo>
                      <a:pt x="884962" y="179880"/>
                    </a:lnTo>
                    <a:lnTo>
                      <a:pt x="874155" y="142655"/>
                    </a:lnTo>
                    <a:lnTo>
                      <a:pt x="863348" y="110234"/>
                    </a:lnTo>
                    <a:lnTo>
                      <a:pt x="857344" y="81414"/>
                    </a:lnTo>
                    <a:close/>
                    <a:moveTo>
                      <a:pt x="235783" y="0"/>
                    </a:moveTo>
                    <a:lnTo>
                      <a:pt x="791131" y="0"/>
                    </a:lnTo>
                    <a:lnTo>
                      <a:pt x="846004" y="360000"/>
                    </a:lnTo>
                    <a:lnTo>
                      <a:pt x="181933" y="360000"/>
                    </a:lnTo>
                    <a:lnTo>
                      <a:pt x="228125" y="29780"/>
                    </a:lnTo>
                    <a:close/>
                    <a:moveTo>
                      <a:pt x="0" y="0"/>
                    </a:moveTo>
                    <a:lnTo>
                      <a:pt x="163306" y="0"/>
                    </a:lnTo>
                    <a:lnTo>
                      <a:pt x="166884" y="35784"/>
                    </a:lnTo>
                    <a:lnTo>
                      <a:pt x="166884" y="83816"/>
                    </a:lnTo>
                    <a:lnTo>
                      <a:pt x="160880" y="131848"/>
                    </a:lnTo>
                    <a:lnTo>
                      <a:pt x="156077" y="151061"/>
                    </a:lnTo>
                    <a:lnTo>
                      <a:pt x="147671" y="177479"/>
                    </a:lnTo>
                    <a:lnTo>
                      <a:pt x="136864" y="208699"/>
                    </a:lnTo>
                    <a:lnTo>
                      <a:pt x="126057" y="243523"/>
                    </a:lnTo>
                    <a:lnTo>
                      <a:pt x="116451" y="275944"/>
                    </a:lnTo>
                    <a:lnTo>
                      <a:pt x="112848" y="308366"/>
                    </a:lnTo>
                    <a:lnTo>
                      <a:pt x="110447" y="337185"/>
                    </a:lnTo>
                    <a:lnTo>
                      <a:pt x="112728" y="360000"/>
                    </a:lnTo>
                    <a:lnTo>
                      <a:pt x="14833" y="360000"/>
                    </a:lnTo>
                    <a:lnTo>
                      <a:pt x="16784" y="328779"/>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38" name="Freeform 18">
                <a:extLst>
                  <a:ext uri="{FF2B5EF4-FFF2-40B4-BE49-F238E27FC236}">
                    <a16:creationId xmlns:a16="http://schemas.microsoft.com/office/drawing/2014/main" id="{16337063-FD68-4AD9-400D-DCA80A0BABD4}"/>
                  </a:ext>
                </a:extLst>
              </p:cNvPr>
              <p:cNvSpPr>
                <a:spLocks noChangeAspect="1"/>
              </p:cNvSpPr>
              <p:nvPr/>
            </p:nvSpPr>
            <p:spPr bwMode="auto">
              <a:xfrm>
                <a:off x="1756672" y="3857490"/>
                <a:ext cx="1032687" cy="360000"/>
              </a:xfrm>
              <a:custGeom>
                <a:avLst/>
                <a:gdLst/>
                <a:ahLst/>
                <a:cxnLst/>
                <a:rect l="l" t="t" r="r" b="b"/>
                <a:pathLst>
                  <a:path w="1032687" h="360000">
                    <a:moveTo>
                      <a:pt x="915409" y="0"/>
                    </a:moveTo>
                    <a:lnTo>
                      <a:pt x="1019713" y="0"/>
                    </a:lnTo>
                    <a:lnTo>
                      <a:pt x="1021880" y="30020"/>
                    </a:lnTo>
                    <a:lnTo>
                      <a:pt x="1032687" y="140494"/>
                    </a:lnTo>
                    <a:lnTo>
                      <a:pt x="1032687" y="180120"/>
                    </a:lnTo>
                    <a:lnTo>
                      <a:pt x="1021880" y="212542"/>
                    </a:lnTo>
                    <a:lnTo>
                      <a:pt x="1005069" y="243763"/>
                    </a:lnTo>
                    <a:lnTo>
                      <a:pt x="978651" y="270180"/>
                    </a:lnTo>
                    <a:lnTo>
                      <a:pt x="949832" y="291795"/>
                    </a:lnTo>
                    <a:lnTo>
                      <a:pt x="919812" y="306204"/>
                    </a:lnTo>
                    <a:lnTo>
                      <a:pt x="888591" y="318212"/>
                    </a:lnTo>
                    <a:lnTo>
                      <a:pt x="888591" y="308606"/>
                    </a:lnTo>
                    <a:lnTo>
                      <a:pt x="886190" y="302602"/>
                    </a:lnTo>
                    <a:lnTo>
                      <a:pt x="884989" y="295397"/>
                    </a:lnTo>
                    <a:lnTo>
                      <a:pt x="884989" y="291795"/>
                    </a:lnTo>
                    <a:lnTo>
                      <a:pt x="884989" y="284590"/>
                    </a:lnTo>
                    <a:lnTo>
                      <a:pt x="884989" y="276184"/>
                    </a:lnTo>
                    <a:lnTo>
                      <a:pt x="890993" y="270180"/>
                    </a:lnTo>
                    <a:lnTo>
                      <a:pt x="898198" y="265377"/>
                    </a:lnTo>
                    <a:lnTo>
                      <a:pt x="901800" y="258172"/>
                    </a:lnTo>
                    <a:lnTo>
                      <a:pt x="906603" y="249767"/>
                    </a:lnTo>
                    <a:lnTo>
                      <a:pt x="909005" y="241361"/>
                    </a:lnTo>
                    <a:lnTo>
                      <a:pt x="904202" y="238959"/>
                    </a:lnTo>
                    <a:lnTo>
                      <a:pt x="899398" y="238959"/>
                    </a:lnTo>
                    <a:lnTo>
                      <a:pt x="898198" y="238959"/>
                    </a:lnTo>
                    <a:lnTo>
                      <a:pt x="898198" y="236558"/>
                    </a:lnTo>
                    <a:lnTo>
                      <a:pt x="898198" y="234156"/>
                    </a:lnTo>
                    <a:lnTo>
                      <a:pt x="895796" y="232955"/>
                    </a:lnTo>
                    <a:lnTo>
                      <a:pt x="895796" y="225751"/>
                    </a:lnTo>
                    <a:lnTo>
                      <a:pt x="922214" y="210140"/>
                    </a:lnTo>
                    <a:lnTo>
                      <a:pt x="946230" y="190927"/>
                    </a:lnTo>
                    <a:lnTo>
                      <a:pt x="967844" y="169313"/>
                    </a:lnTo>
                    <a:lnTo>
                      <a:pt x="965442" y="158506"/>
                    </a:lnTo>
                    <a:lnTo>
                      <a:pt x="963041" y="150100"/>
                    </a:lnTo>
                    <a:lnTo>
                      <a:pt x="960639" y="142895"/>
                    </a:lnTo>
                    <a:lnTo>
                      <a:pt x="957037" y="136891"/>
                    </a:lnTo>
                    <a:lnTo>
                      <a:pt x="943828" y="129687"/>
                    </a:lnTo>
                    <a:lnTo>
                      <a:pt x="933021" y="136891"/>
                    </a:lnTo>
                    <a:lnTo>
                      <a:pt x="928218" y="151301"/>
                    </a:lnTo>
                    <a:lnTo>
                      <a:pt x="923414" y="166911"/>
                    </a:lnTo>
                    <a:lnTo>
                      <a:pt x="917410" y="177719"/>
                    </a:lnTo>
                    <a:lnTo>
                      <a:pt x="906603" y="188526"/>
                    </a:lnTo>
                    <a:lnTo>
                      <a:pt x="888591" y="193329"/>
                    </a:lnTo>
                    <a:lnTo>
                      <a:pt x="880186" y="57639"/>
                    </a:lnTo>
                    <a:close/>
                    <a:moveTo>
                      <a:pt x="185562" y="0"/>
                    </a:moveTo>
                    <a:lnTo>
                      <a:pt x="849633" y="0"/>
                    </a:lnTo>
                    <a:lnTo>
                      <a:pt x="871780" y="145297"/>
                    </a:lnTo>
                    <a:lnTo>
                      <a:pt x="874182" y="188526"/>
                    </a:lnTo>
                    <a:lnTo>
                      <a:pt x="871780" y="238959"/>
                    </a:lnTo>
                    <a:lnTo>
                      <a:pt x="864575" y="294196"/>
                    </a:lnTo>
                    <a:lnTo>
                      <a:pt x="858571" y="348232"/>
                    </a:lnTo>
                    <a:lnTo>
                      <a:pt x="856819" y="360000"/>
                    </a:lnTo>
                    <a:lnTo>
                      <a:pt x="588348" y="360000"/>
                    </a:lnTo>
                    <a:lnTo>
                      <a:pt x="587191" y="342228"/>
                    </a:lnTo>
                    <a:lnTo>
                      <a:pt x="524749" y="49233"/>
                    </a:lnTo>
                    <a:lnTo>
                      <a:pt x="515143" y="49233"/>
                    </a:lnTo>
                    <a:lnTo>
                      <a:pt x="509139" y="68446"/>
                    </a:lnTo>
                    <a:lnTo>
                      <a:pt x="504335" y="92462"/>
                    </a:lnTo>
                    <a:lnTo>
                      <a:pt x="504335" y="121281"/>
                    </a:lnTo>
                    <a:lnTo>
                      <a:pt x="485123" y="171715"/>
                    </a:lnTo>
                    <a:lnTo>
                      <a:pt x="474315" y="223349"/>
                    </a:lnTo>
                    <a:lnTo>
                      <a:pt x="467111" y="280988"/>
                    </a:lnTo>
                    <a:lnTo>
                      <a:pt x="465910" y="339827"/>
                    </a:lnTo>
                    <a:lnTo>
                      <a:pt x="464328" y="360000"/>
                    </a:lnTo>
                    <a:lnTo>
                      <a:pt x="184454" y="360000"/>
                    </a:lnTo>
                    <a:lnTo>
                      <a:pt x="178919" y="319413"/>
                    </a:lnTo>
                    <a:lnTo>
                      <a:pt x="175316" y="262976"/>
                    </a:lnTo>
                    <a:lnTo>
                      <a:pt x="170513" y="208939"/>
                    </a:lnTo>
                    <a:lnTo>
                      <a:pt x="168112" y="156104"/>
                    </a:lnTo>
                    <a:lnTo>
                      <a:pt x="170513" y="110474"/>
                    </a:lnTo>
                    <a:lnTo>
                      <a:pt x="175316" y="73249"/>
                    </a:lnTo>
                    <a:close/>
                    <a:moveTo>
                      <a:pt x="18462" y="0"/>
                    </a:moveTo>
                    <a:lnTo>
                      <a:pt x="116357" y="0"/>
                    </a:lnTo>
                    <a:lnTo>
                      <a:pt x="116477" y="1201"/>
                    </a:lnTo>
                    <a:lnTo>
                      <a:pt x="151300" y="54036"/>
                    </a:lnTo>
                    <a:lnTo>
                      <a:pt x="144096" y="188526"/>
                    </a:lnTo>
                    <a:lnTo>
                      <a:pt x="127284" y="193329"/>
                    </a:lnTo>
                    <a:lnTo>
                      <a:pt x="116477" y="169313"/>
                    </a:lnTo>
                    <a:lnTo>
                      <a:pt x="106871" y="140494"/>
                    </a:lnTo>
                    <a:lnTo>
                      <a:pt x="79252" y="129687"/>
                    </a:lnTo>
                    <a:lnTo>
                      <a:pt x="72048" y="164510"/>
                    </a:lnTo>
                    <a:lnTo>
                      <a:pt x="96064" y="188526"/>
                    </a:lnTo>
                    <a:lnTo>
                      <a:pt x="122481" y="214943"/>
                    </a:lnTo>
                    <a:lnTo>
                      <a:pt x="140493" y="241361"/>
                    </a:lnTo>
                    <a:lnTo>
                      <a:pt x="135690" y="243763"/>
                    </a:lnTo>
                    <a:lnTo>
                      <a:pt x="130887" y="243763"/>
                    </a:lnTo>
                    <a:lnTo>
                      <a:pt x="129686" y="243763"/>
                    </a:lnTo>
                    <a:lnTo>
                      <a:pt x="129686" y="246164"/>
                    </a:lnTo>
                    <a:lnTo>
                      <a:pt x="129686" y="247365"/>
                    </a:lnTo>
                    <a:lnTo>
                      <a:pt x="127284" y="249767"/>
                    </a:lnTo>
                    <a:lnTo>
                      <a:pt x="127284" y="256972"/>
                    </a:lnTo>
                    <a:lnTo>
                      <a:pt x="140493" y="262976"/>
                    </a:lnTo>
                    <a:lnTo>
                      <a:pt x="146497" y="276184"/>
                    </a:lnTo>
                    <a:lnTo>
                      <a:pt x="151300" y="294196"/>
                    </a:lnTo>
                    <a:lnTo>
                      <a:pt x="146497" y="300200"/>
                    </a:lnTo>
                    <a:lnTo>
                      <a:pt x="144096" y="306204"/>
                    </a:lnTo>
                    <a:lnTo>
                      <a:pt x="140493" y="313409"/>
                    </a:lnTo>
                    <a:lnTo>
                      <a:pt x="135690" y="318212"/>
                    </a:lnTo>
                    <a:lnTo>
                      <a:pt x="111674" y="302602"/>
                    </a:lnTo>
                    <a:lnTo>
                      <a:pt x="87658" y="289393"/>
                    </a:lnTo>
                    <a:lnTo>
                      <a:pt x="66044" y="276184"/>
                    </a:lnTo>
                    <a:lnTo>
                      <a:pt x="44429" y="258172"/>
                    </a:lnTo>
                    <a:lnTo>
                      <a:pt x="26417" y="236558"/>
                    </a:lnTo>
                    <a:lnTo>
                      <a:pt x="10807" y="208939"/>
                    </a:lnTo>
                    <a:lnTo>
                      <a:pt x="0" y="169313"/>
                    </a:lnTo>
                    <a:lnTo>
                      <a:pt x="0" y="129687"/>
                    </a:lnTo>
                    <a:lnTo>
                      <a:pt x="4803" y="90060"/>
                    </a:lnTo>
                    <a:lnTo>
                      <a:pt x="10807" y="49233"/>
                    </a:lnTo>
                    <a:lnTo>
                      <a:pt x="18012" y="7205"/>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39" name="Freeform 18">
                <a:extLst>
                  <a:ext uri="{FF2B5EF4-FFF2-40B4-BE49-F238E27FC236}">
                    <a16:creationId xmlns:a16="http://schemas.microsoft.com/office/drawing/2014/main" id="{7AE9296F-3264-47C5-0B3A-BCB8F715C016}"/>
                  </a:ext>
                </a:extLst>
              </p:cNvPr>
              <p:cNvSpPr>
                <a:spLocks noChangeAspect="1"/>
              </p:cNvSpPr>
              <p:nvPr/>
            </p:nvSpPr>
            <p:spPr bwMode="auto">
              <a:xfrm>
                <a:off x="1941253" y="4217490"/>
                <a:ext cx="698451" cy="360000"/>
              </a:xfrm>
              <a:custGeom>
                <a:avLst/>
                <a:gdLst/>
                <a:ahLst/>
                <a:cxnLst/>
                <a:rect l="l" t="t" r="r" b="b"/>
                <a:pathLst>
                  <a:path w="698451" h="360000">
                    <a:moveTo>
                      <a:pt x="405233" y="0"/>
                    </a:moveTo>
                    <a:lnTo>
                      <a:pt x="673705" y="0"/>
                    </a:lnTo>
                    <a:lnTo>
                      <a:pt x="667052" y="44670"/>
                    </a:lnTo>
                    <a:lnTo>
                      <a:pt x="664650" y="99907"/>
                    </a:lnTo>
                    <a:lnTo>
                      <a:pt x="664650" y="150340"/>
                    </a:lnTo>
                    <a:lnTo>
                      <a:pt x="670654" y="210380"/>
                    </a:lnTo>
                    <a:lnTo>
                      <a:pt x="681461" y="274023"/>
                    </a:lnTo>
                    <a:lnTo>
                      <a:pt x="694670" y="340067"/>
                    </a:lnTo>
                    <a:lnTo>
                      <a:pt x="698451" y="360000"/>
                    </a:lnTo>
                    <a:lnTo>
                      <a:pt x="479985" y="360000"/>
                    </a:lnTo>
                    <a:lnTo>
                      <a:pt x="472522" y="332862"/>
                    </a:lnTo>
                    <a:lnTo>
                      <a:pt x="452109" y="284830"/>
                    </a:lnTo>
                    <a:lnTo>
                      <a:pt x="432896" y="234396"/>
                    </a:lnTo>
                    <a:lnTo>
                      <a:pt x="417285" y="185164"/>
                    </a:lnTo>
                    <a:close/>
                    <a:moveTo>
                      <a:pt x="1339" y="0"/>
                    </a:moveTo>
                    <a:lnTo>
                      <a:pt x="281214" y="0"/>
                    </a:lnTo>
                    <a:lnTo>
                      <a:pt x="277993" y="41068"/>
                    </a:lnTo>
                    <a:lnTo>
                      <a:pt x="273189" y="103509"/>
                    </a:lnTo>
                    <a:lnTo>
                      <a:pt x="264784" y="164750"/>
                    </a:lnTo>
                    <a:lnTo>
                      <a:pt x="249173" y="223589"/>
                    </a:lnTo>
                    <a:lnTo>
                      <a:pt x="229961" y="278826"/>
                    </a:lnTo>
                    <a:lnTo>
                      <a:pt x="210748" y="332862"/>
                    </a:lnTo>
                    <a:lnTo>
                      <a:pt x="203964" y="360000"/>
                    </a:lnTo>
                    <a:lnTo>
                      <a:pt x="0" y="360000"/>
                    </a:lnTo>
                    <a:lnTo>
                      <a:pt x="5411" y="326858"/>
                    </a:lnTo>
                    <a:lnTo>
                      <a:pt x="13817" y="268019"/>
                    </a:lnTo>
                    <a:lnTo>
                      <a:pt x="19821" y="206778"/>
                    </a:lnTo>
                    <a:lnTo>
                      <a:pt x="19821" y="150340"/>
                    </a:lnTo>
                    <a:lnTo>
                      <a:pt x="16218" y="97505"/>
                    </a:lnTo>
                    <a:lnTo>
                      <a:pt x="9014" y="57879"/>
                    </a:lnTo>
                    <a:lnTo>
                      <a:pt x="3010" y="12248"/>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40" name="Freeform 18">
                <a:extLst>
                  <a:ext uri="{FF2B5EF4-FFF2-40B4-BE49-F238E27FC236}">
                    <a16:creationId xmlns:a16="http://schemas.microsoft.com/office/drawing/2014/main" id="{208083B0-70EF-78C3-3FA1-6E260DE98046}"/>
                  </a:ext>
                </a:extLst>
              </p:cNvPr>
              <p:cNvSpPr>
                <a:spLocks noChangeAspect="1"/>
              </p:cNvSpPr>
              <p:nvPr/>
            </p:nvSpPr>
            <p:spPr bwMode="auto">
              <a:xfrm>
                <a:off x="1906903" y="4577490"/>
                <a:ext cx="748098" cy="360000"/>
              </a:xfrm>
              <a:custGeom>
                <a:avLst/>
                <a:gdLst/>
                <a:ahLst/>
                <a:cxnLst/>
                <a:rect l="l" t="t" r="r" b="b"/>
                <a:pathLst>
                  <a:path w="748098" h="360000">
                    <a:moveTo>
                      <a:pt x="509397" y="0"/>
                    </a:moveTo>
                    <a:lnTo>
                      <a:pt x="727863" y="0"/>
                    </a:lnTo>
                    <a:lnTo>
                      <a:pt x="737291" y="49713"/>
                    </a:lnTo>
                    <a:lnTo>
                      <a:pt x="745696" y="119360"/>
                    </a:lnTo>
                    <a:lnTo>
                      <a:pt x="748098" y="189006"/>
                    </a:lnTo>
                    <a:lnTo>
                      <a:pt x="742094" y="257452"/>
                    </a:lnTo>
                    <a:lnTo>
                      <a:pt x="721680" y="346311"/>
                    </a:lnTo>
                    <a:lnTo>
                      <a:pt x="718595" y="360000"/>
                    </a:lnTo>
                    <a:lnTo>
                      <a:pt x="503439" y="360000"/>
                    </a:lnTo>
                    <a:lnTo>
                      <a:pt x="491127" y="300681"/>
                    </a:lnTo>
                    <a:lnTo>
                      <a:pt x="486324" y="234637"/>
                    </a:lnTo>
                    <a:lnTo>
                      <a:pt x="491127" y="169793"/>
                    </a:lnTo>
                    <a:lnTo>
                      <a:pt x="515143" y="20894"/>
                    </a:lnTo>
                    <a:close/>
                    <a:moveTo>
                      <a:pt x="29412" y="0"/>
                    </a:moveTo>
                    <a:lnTo>
                      <a:pt x="233375" y="0"/>
                    </a:lnTo>
                    <a:lnTo>
                      <a:pt x="226951" y="25697"/>
                    </a:lnTo>
                    <a:lnTo>
                      <a:pt x="250967" y="132569"/>
                    </a:lnTo>
                    <a:lnTo>
                      <a:pt x="250967" y="318693"/>
                    </a:lnTo>
                    <a:lnTo>
                      <a:pt x="241788" y="360000"/>
                    </a:lnTo>
                    <a:lnTo>
                      <a:pt x="31112" y="360000"/>
                    </a:lnTo>
                    <a:lnTo>
                      <a:pt x="27618" y="348713"/>
                    </a:lnTo>
                    <a:lnTo>
                      <a:pt x="12008" y="298279"/>
                    </a:lnTo>
                    <a:lnTo>
                      <a:pt x="3602" y="244243"/>
                    </a:lnTo>
                    <a:lnTo>
                      <a:pt x="0" y="186605"/>
                    </a:lnTo>
                    <a:lnTo>
                      <a:pt x="6004" y="126565"/>
                    </a:lnTo>
                    <a:lnTo>
                      <a:pt x="14410" y="79733"/>
                    </a:lnTo>
                    <a:lnTo>
                      <a:pt x="25217" y="25697"/>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41" name="Freeform 18">
                <a:extLst>
                  <a:ext uri="{FF2B5EF4-FFF2-40B4-BE49-F238E27FC236}">
                    <a16:creationId xmlns:a16="http://schemas.microsoft.com/office/drawing/2014/main" id="{3970B3F0-5508-932A-F85F-65DE6E7B3777}"/>
                  </a:ext>
                </a:extLst>
              </p:cNvPr>
              <p:cNvSpPr>
                <a:spLocks noChangeAspect="1"/>
              </p:cNvSpPr>
              <p:nvPr/>
            </p:nvSpPr>
            <p:spPr bwMode="auto">
              <a:xfrm>
                <a:off x="1937210" y="4937490"/>
                <a:ext cx="687484" cy="360000"/>
              </a:xfrm>
              <a:custGeom>
                <a:avLst/>
                <a:gdLst/>
                <a:ahLst/>
                <a:cxnLst/>
                <a:rect l="l" t="t" r="r" b="b"/>
                <a:pathLst>
                  <a:path w="687484" h="360000">
                    <a:moveTo>
                      <a:pt x="472326" y="0"/>
                    </a:moveTo>
                    <a:lnTo>
                      <a:pt x="687484" y="0"/>
                    </a:lnTo>
                    <a:lnTo>
                      <a:pt x="671356" y="71568"/>
                    </a:lnTo>
                    <a:lnTo>
                      <a:pt x="652143" y="159226"/>
                    </a:lnTo>
                    <a:lnTo>
                      <a:pt x="634131" y="250487"/>
                    </a:lnTo>
                    <a:lnTo>
                      <a:pt x="618520" y="346551"/>
                    </a:lnTo>
                    <a:lnTo>
                      <a:pt x="618184" y="360000"/>
                    </a:lnTo>
                    <a:lnTo>
                      <a:pt x="473658" y="360000"/>
                    </a:lnTo>
                    <a:lnTo>
                      <a:pt x="474425" y="357358"/>
                    </a:lnTo>
                    <a:lnTo>
                      <a:pt x="485232" y="318933"/>
                    </a:lnTo>
                    <a:lnTo>
                      <a:pt x="497240" y="274503"/>
                    </a:lnTo>
                    <a:lnTo>
                      <a:pt x="503244" y="228873"/>
                    </a:lnTo>
                    <a:lnTo>
                      <a:pt x="505645" y="176037"/>
                    </a:lnTo>
                    <a:lnTo>
                      <a:pt x="498441" y="122001"/>
                    </a:lnTo>
                    <a:lnTo>
                      <a:pt x="485232" y="65564"/>
                    </a:lnTo>
                    <a:lnTo>
                      <a:pt x="473224" y="4323"/>
                    </a:lnTo>
                    <a:close/>
                    <a:moveTo>
                      <a:pt x="0" y="0"/>
                    </a:moveTo>
                    <a:lnTo>
                      <a:pt x="210676" y="0"/>
                    </a:lnTo>
                    <a:lnTo>
                      <a:pt x="210249" y="1921"/>
                    </a:lnTo>
                    <a:lnTo>
                      <a:pt x="199442" y="47552"/>
                    </a:lnTo>
                    <a:lnTo>
                      <a:pt x="191036" y="100387"/>
                    </a:lnTo>
                    <a:lnTo>
                      <a:pt x="186233" y="152021"/>
                    </a:lnTo>
                    <a:lnTo>
                      <a:pt x="191036" y="204857"/>
                    </a:lnTo>
                    <a:lnTo>
                      <a:pt x="195839" y="318933"/>
                    </a:lnTo>
                    <a:lnTo>
                      <a:pt x="214743" y="360000"/>
                    </a:lnTo>
                    <a:lnTo>
                      <a:pt x="67388" y="360000"/>
                    </a:lnTo>
                    <a:lnTo>
                      <a:pt x="68554" y="327338"/>
                    </a:lnTo>
                    <a:lnTo>
                      <a:pt x="64952" y="257692"/>
                    </a:lnTo>
                    <a:lnTo>
                      <a:pt x="55346" y="189246"/>
                    </a:lnTo>
                    <a:lnTo>
                      <a:pt x="42137" y="126805"/>
                    </a:lnTo>
                    <a:lnTo>
                      <a:pt x="27727" y="82375"/>
                    </a:lnTo>
                    <a:lnTo>
                      <a:pt x="12117" y="39146"/>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42" name="Freeform 18">
                <a:extLst>
                  <a:ext uri="{FF2B5EF4-FFF2-40B4-BE49-F238E27FC236}">
                    <a16:creationId xmlns:a16="http://schemas.microsoft.com/office/drawing/2014/main" id="{3F403BA0-FABE-336C-24D2-B94F1619D5E8}"/>
                  </a:ext>
                </a:extLst>
              </p:cNvPr>
              <p:cNvSpPr>
                <a:spLocks noChangeAspect="1"/>
              </p:cNvSpPr>
              <p:nvPr/>
            </p:nvSpPr>
            <p:spPr bwMode="auto">
              <a:xfrm>
                <a:off x="1943060" y="5297490"/>
                <a:ext cx="691661" cy="360000"/>
              </a:xfrm>
              <a:custGeom>
                <a:avLst/>
                <a:gdLst/>
                <a:ahLst/>
                <a:cxnLst/>
                <a:rect l="l" t="t" r="r" b="b"/>
                <a:pathLst>
                  <a:path w="691661" h="360000">
                    <a:moveTo>
                      <a:pt x="469947" y="0"/>
                    </a:moveTo>
                    <a:lnTo>
                      <a:pt x="614473" y="0"/>
                    </a:lnTo>
                    <a:lnTo>
                      <a:pt x="613609" y="34583"/>
                    </a:lnTo>
                    <a:lnTo>
                      <a:pt x="619613" y="76611"/>
                    </a:lnTo>
                    <a:lnTo>
                      <a:pt x="630420" y="117438"/>
                    </a:lnTo>
                    <a:lnTo>
                      <a:pt x="646030" y="157065"/>
                    </a:lnTo>
                    <a:lnTo>
                      <a:pt x="661641" y="196691"/>
                    </a:lnTo>
                    <a:lnTo>
                      <a:pt x="676050" y="235117"/>
                    </a:lnTo>
                    <a:lnTo>
                      <a:pt x="686857" y="274743"/>
                    </a:lnTo>
                    <a:lnTo>
                      <a:pt x="691661" y="319173"/>
                    </a:lnTo>
                    <a:lnTo>
                      <a:pt x="648432" y="338386"/>
                    </a:lnTo>
                    <a:lnTo>
                      <a:pt x="600400" y="349193"/>
                    </a:lnTo>
                    <a:lnTo>
                      <a:pt x="547565" y="351595"/>
                    </a:lnTo>
                    <a:lnTo>
                      <a:pt x="491127" y="349193"/>
                    </a:lnTo>
                    <a:lnTo>
                      <a:pt x="480320" y="316771"/>
                    </a:lnTo>
                    <a:lnTo>
                      <a:pt x="470714" y="277145"/>
                    </a:lnTo>
                    <a:lnTo>
                      <a:pt x="467111" y="235117"/>
                    </a:lnTo>
                    <a:lnTo>
                      <a:pt x="470714" y="189486"/>
                    </a:lnTo>
                    <a:lnTo>
                      <a:pt x="475517" y="103029"/>
                    </a:lnTo>
                    <a:lnTo>
                      <a:pt x="470714" y="89820"/>
                    </a:lnTo>
                    <a:lnTo>
                      <a:pt x="464710" y="74210"/>
                    </a:lnTo>
                    <a:lnTo>
                      <a:pt x="459906" y="56198"/>
                    </a:lnTo>
                    <a:lnTo>
                      <a:pt x="459906" y="34583"/>
                    </a:lnTo>
                    <a:close/>
                    <a:moveTo>
                      <a:pt x="63677" y="0"/>
                    </a:moveTo>
                    <a:lnTo>
                      <a:pt x="211032" y="0"/>
                    </a:lnTo>
                    <a:lnTo>
                      <a:pt x="226951" y="34583"/>
                    </a:lnTo>
                    <a:lnTo>
                      <a:pt x="226951" y="54997"/>
                    </a:lnTo>
                    <a:lnTo>
                      <a:pt x="222148" y="71808"/>
                    </a:lnTo>
                    <a:lnTo>
                      <a:pt x="216144" y="89820"/>
                    </a:lnTo>
                    <a:lnTo>
                      <a:pt x="211341" y="103029"/>
                    </a:lnTo>
                    <a:lnTo>
                      <a:pt x="206538" y="148659"/>
                    </a:lnTo>
                    <a:lnTo>
                      <a:pt x="208939" y="196691"/>
                    </a:lnTo>
                    <a:lnTo>
                      <a:pt x="211341" y="244723"/>
                    </a:lnTo>
                    <a:lnTo>
                      <a:pt x="213743" y="295157"/>
                    </a:lnTo>
                    <a:lnTo>
                      <a:pt x="206538" y="343189"/>
                    </a:lnTo>
                    <a:lnTo>
                      <a:pt x="195731" y="343189"/>
                    </a:lnTo>
                    <a:lnTo>
                      <a:pt x="174116" y="353996"/>
                    </a:lnTo>
                    <a:lnTo>
                      <a:pt x="145297" y="360000"/>
                    </a:lnTo>
                    <a:lnTo>
                      <a:pt x="117679" y="360000"/>
                    </a:lnTo>
                    <a:lnTo>
                      <a:pt x="88859" y="357599"/>
                    </a:lnTo>
                    <a:lnTo>
                      <a:pt x="61241" y="349193"/>
                    </a:lnTo>
                    <a:lnTo>
                      <a:pt x="37225" y="338386"/>
                    </a:lnTo>
                    <a:lnTo>
                      <a:pt x="16811" y="320374"/>
                    </a:lnTo>
                    <a:lnTo>
                      <a:pt x="3603" y="301161"/>
                    </a:lnTo>
                    <a:lnTo>
                      <a:pt x="0" y="277145"/>
                    </a:lnTo>
                    <a:lnTo>
                      <a:pt x="24016" y="224310"/>
                    </a:lnTo>
                    <a:lnTo>
                      <a:pt x="43229" y="167872"/>
                    </a:lnTo>
                    <a:lnTo>
                      <a:pt x="56438" y="103029"/>
                    </a:lnTo>
                    <a:lnTo>
                      <a:pt x="62442" y="34583"/>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grpSp>
      </p:grpSp>
      <p:grpSp>
        <p:nvGrpSpPr>
          <p:cNvPr id="54" name="Group 10">
            <a:extLst>
              <a:ext uri="{FF2B5EF4-FFF2-40B4-BE49-F238E27FC236}">
                <a16:creationId xmlns:a16="http://schemas.microsoft.com/office/drawing/2014/main" id="{B032A5A8-BB6E-3FFC-96E4-7206539E9AD6}"/>
              </a:ext>
            </a:extLst>
          </p:cNvPr>
          <p:cNvGrpSpPr>
            <a:grpSpLocks noChangeAspect="1"/>
          </p:cNvGrpSpPr>
          <p:nvPr/>
        </p:nvGrpSpPr>
        <p:grpSpPr>
          <a:xfrm flipH="1">
            <a:off x="7691754" y="2122683"/>
            <a:ext cx="113003" cy="393021"/>
            <a:chOff x="1755471" y="2057490"/>
            <a:chExt cx="1035089" cy="3600000"/>
          </a:xfrm>
          <a:solidFill>
            <a:schemeClr val="tx1">
              <a:lumMod val="95000"/>
              <a:lumOff val="5000"/>
            </a:schemeClr>
          </a:solidFill>
        </p:grpSpPr>
        <p:sp>
          <p:nvSpPr>
            <p:cNvPr id="66" name="Freeform 18">
              <a:extLst>
                <a:ext uri="{FF2B5EF4-FFF2-40B4-BE49-F238E27FC236}">
                  <a16:creationId xmlns:a16="http://schemas.microsoft.com/office/drawing/2014/main" id="{BF6907FB-0FBC-1D41-51E0-C2C38D873FE3}"/>
                </a:ext>
              </a:extLst>
            </p:cNvPr>
            <p:cNvSpPr>
              <a:spLocks noChangeAspect="1"/>
            </p:cNvSpPr>
            <p:nvPr/>
          </p:nvSpPr>
          <p:spPr bwMode="auto">
            <a:xfrm>
              <a:off x="2099500" y="2057490"/>
              <a:ext cx="347031" cy="360000"/>
            </a:xfrm>
            <a:custGeom>
              <a:avLst/>
              <a:gdLst/>
              <a:ahLst/>
              <a:cxnLst/>
              <a:rect l="l" t="t" r="r" b="b"/>
              <a:pathLst>
                <a:path w="347031" h="360000">
                  <a:moveTo>
                    <a:pt x="168112" y="0"/>
                  </a:moveTo>
                  <a:lnTo>
                    <a:pt x="267778" y="32422"/>
                  </a:lnTo>
                  <a:lnTo>
                    <a:pt x="302602" y="87659"/>
                  </a:lnTo>
                  <a:lnTo>
                    <a:pt x="307405" y="91261"/>
                  </a:lnTo>
                  <a:lnTo>
                    <a:pt x="313409" y="93663"/>
                  </a:lnTo>
                  <a:lnTo>
                    <a:pt x="318212" y="93663"/>
                  </a:lnTo>
                  <a:lnTo>
                    <a:pt x="323015" y="96064"/>
                  </a:lnTo>
                  <a:lnTo>
                    <a:pt x="325417" y="96064"/>
                  </a:lnTo>
                  <a:lnTo>
                    <a:pt x="329019" y="100867"/>
                  </a:lnTo>
                  <a:lnTo>
                    <a:pt x="331421" y="104470"/>
                  </a:lnTo>
                  <a:lnTo>
                    <a:pt x="336224" y="111675"/>
                  </a:lnTo>
                  <a:lnTo>
                    <a:pt x="336224" y="187325"/>
                  </a:lnTo>
                  <a:lnTo>
                    <a:pt x="337425" y="216144"/>
                  </a:lnTo>
                  <a:lnTo>
                    <a:pt x="342228" y="242562"/>
                  </a:lnTo>
                  <a:lnTo>
                    <a:pt x="347031" y="266578"/>
                  </a:lnTo>
                  <a:lnTo>
                    <a:pt x="347031" y="288192"/>
                  </a:lnTo>
                  <a:lnTo>
                    <a:pt x="337425" y="314610"/>
                  </a:lnTo>
                  <a:lnTo>
                    <a:pt x="325417" y="338626"/>
                  </a:lnTo>
                  <a:lnTo>
                    <a:pt x="311524" y="360000"/>
                  </a:lnTo>
                  <a:lnTo>
                    <a:pt x="42055" y="360000"/>
                  </a:lnTo>
                  <a:lnTo>
                    <a:pt x="38426" y="351835"/>
                  </a:lnTo>
                  <a:lnTo>
                    <a:pt x="27619" y="336224"/>
                  </a:lnTo>
                  <a:lnTo>
                    <a:pt x="16811" y="323015"/>
                  </a:lnTo>
                  <a:lnTo>
                    <a:pt x="6004" y="305003"/>
                  </a:lnTo>
                  <a:lnTo>
                    <a:pt x="0" y="283389"/>
                  </a:lnTo>
                  <a:lnTo>
                    <a:pt x="0" y="268979"/>
                  </a:lnTo>
                  <a:lnTo>
                    <a:pt x="3603" y="256971"/>
                  </a:lnTo>
                  <a:lnTo>
                    <a:pt x="8406" y="248566"/>
                  </a:lnTo>
                  <a:lnTo>
                    <a:pt x="14410" y="240160"/>
                  </a:lnTo>
                  <a:lnTo>
                    <a:pt x="19213" y="231755"/>
                  </a:lnTo>
                  <a:lnTo>
                    <a:pt x="3603" y="159707"/>
                  </a:lnTo>
                  <a:lnTo>
                    <a:pt x="16811" y="124883"/>
                  </a:lnTo>
                  <a:lnTo>
                    <a:pt x="37225" y="88859"/>
                  </a:lnTo>
                  <a:lnTo>
                    <a:pt x="64843" y="56438"/>
                  </a:lnTo>
                  <a:lnTo>
                    <a:pt x="97265" y="30020"/>
                  </a:lnTo>
                  <a:lnTo>
                    <a:pt x="133289" y="10807"/>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67" name="Freeform 18">
              <a:extLst>
                <a:ext uri="{FF2B5EF4-FFF2-40B4-BE49-F238E27FC236}">
                  <a16:creationId xmlns:a16="http://schemas.microsoft.com/office/drawing/2014/main" id="{BA35DB8D-F48B-E703-8964-8605E9A48D10}"/>
                </a:ext>
              </a:extLst>
            </p:cNvPr>
            <p:cNvSpPr>
              <a:spLocks noChangeAspect="1"/>
            </p:cNvSpPr>
            <p:nvPr/>
          </p:nvSpPr>
          <p:spPr bwMode="auto">
            <a:xfrm>
              <a:off x="1805171" y="2417490"/>
              <a:ext cx="935688" cy="360000"/>
            </a:xfrm>
            <a:custGeom>
              <a:avLst/>
              <a:gdLst/>
              <a:ahLst/>
              <a:cxnLst/>
              <a:rect l="l" t="t" r="r" b="b"/>
              <a:pathLst>
                <a:path w="935688" h="360000">
                  <a:moveTo>
                    <a:pt x="349509" y="0"/>
                  </a:moveTo>
                  <a:lnTo>
                    <a:pt x="618978" y="0"/>
                  </a:lnTo>
                  <a:lnTo>
                    <a:pt x="617260" y="2642"/>
                  </a:lnTo>
                  <a:lnTo>
                    <a:pt x="601650" y="29060"/>
                  </a:lnTo>
                  <a:lnTo>
                    <a:pt x="588441" y="53076"/>
                  </a:lnTo>
                  <a:lnTo>
                    <a:pt x="580036" y="80694"/>
                  </a:lnTo>
                  <a:lnTo>
                    <a:pt x="577634" y="111915"/>
                  </a:lnTo>
                  <a:lnTo>
                    <a:pt x="586040" y="144336"/>
                  </a:lnTo>
                  <a:lnTo>
                    <a:pt x="601650" y="165951"/>
                  </a:lnTo>
                  <a:lnTo>
                    <a:pt x="623264" y="183963"/>
                  </a:lnTo>
                  <a:lnTo>
                    <a:pt x="652084" y="197172"/>
                  </a:lnTo>
                  <a:lnTo>
                    <a:pt x="684505" y="207979"/>
                  </a:lnTo>
                  <a:lnTo>
                    <a:pt x="721730" y="218786"/>
                  </a:lnTo>
                  <a:lnTo>
                    <a:pt x="758955" y="227192"/>
                  </a:lnTo>
                  <a:lnTo>
                    <a:pt x="796179" y="237999"/>
                  </a:lnTo>
                  <a:lnTo>
                    <a:pt x="833404" y="248806"/>
                  </a:lnTo>
                  <a:lnTo>
                    <a:pt x="863424" y="264416"/>
                  </a:lnTo>
                  <a:lnTo>
                    <a:pt x="892243" y="283629"/>
                  </a:lnTo>
                  <a:lnTo>
                    <a:pt x="911456" y="307645"/>
                  </a:lnTo>
                  <a:lnTo>
                    <a:pt x="931870" y="347272"/>
                  </a:lnTo>
                  <a:lnTo>
                    <a:pt x="935688" y="360000"/>
                  </a:lnTo>
                  <a:lnTo>
                    <a:pt x="0" y="360000"/>
                  </a:lnTo>
                  <a:lnTo>
                    <a:pt x="3652" y="344870"/>
                  </a:lnTo>
                  <a:lnTo>
                    <a:pt x="14459" y="320854"/>
                  </a:lnTo>
                  <a:lnTo>
                    <a:pt x="38475" y="293236"/>
                  </a:lnTo>
                  <a:lnTo>
                    <a:pt x="67294" y="269220"/>
                  </a:lnTo>
                  <a:lnTo>
                    <a:pt x="102117" y="251208"/>
                  </a:lnTo>
                  <a:lnTo>
                    <a:pt x="139342" y="235597"/>
                  </a:lnTo>
                  <a:lnTo>
                    <a:pt x="177768" y="222388"/>
                  </a:lnTo>
                  <a:lnTo>
                    <a:pt x="217394" y="211581"/>
                  </a:lnTo>
                  <a:lnTo>
                    <a:pt x="257021" y="198372"/>
                  </a:lnTo>
                  <a:lnTo>
                    <a:pt x="294245" y="183963"/>
                  </a:lnTo>
                  <a:lnTo>
                    <a:pt x="326667" y="163549"/>
                  </a:lnTo>
                  <a:lnTo>
                    <a:pt x="355486" y="139533"/>
                  </a:lnTo>
                  <a:lnTo>
                    <a:pt x="355486" y="109513"/>
                  </a:lnTo>
                  <a:lnTo>
                    <a:pt x="356687" y="77092"/>
                  </a:lnTo>
                  <a:lnTo>
                    <a:pt x="356687" y="43469"/>
                  </a:lnTo>
                  <a:lnTo>
                    <a:pt x="355486" y="13449"/>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68" name="Freeform 18">
              <a:extLst>
                <a:ext uri="{FF2B5EF4-FFF2-40B4-BE49-F238E27FC236}">
                  <a16:creationId xmlns:a16="http://schemas.microsoft.com/office/drawing/2014/main" id="{12A35C7C-1826-940D-3E6F-004BBDFF139F}"/>
                </a:ext>
              </a:extLst>
            </p:cNvPr>
            <p:cNvSpPr>
              <a:spLocks noChangeAspect="1"/>
            </p:cNvSpPr>
            <p:nvPr/>
          </p:nvSpPr>
          <p:spPr bwMode="auto">
            <a:xfrm>
              <a:off x="1765678" y="2777490"/>
              <a:ext cx="1014675" cy="360000"/>
            </a:xfrm>
            <a:custGeom>
              <a:avLst/>
              <a:gdLst/>
              <a:ahLst/>
              <a:cxnLst/>
              <a:rect l="l" t="t" r="r" b="b"/>
              <a:pathLst>
                <a:path w="1014675" h="360000">
                  <a:moveTo>
                    <a:pt x="44380" y="0"/>
                  </a:moveTo>
                  <a:lnTo>
                    <a:pt x="980068" y="0"/>
                  </a:lnTo>
                  <a:lnTo>
                    <a:pt x="990659" y="35304"/>
                  </a:lnTo>
                  <a:lnTo>
                    <a:pt x="1001467" y="89340"/>
                  </a:lnTo>
                  <a:lnTo>
                    <a:pt x="1008671" y="146978"/>
                  </a:lnTo>
                  <a:lnTo>
                    <a:pt x="1013475" y="209420"/>
                  </a:lnTo>
                  <a:lnTo>
                    <a:pt x="1014675" y="270661"/>
                  </a:lnTo>
                  <a:lnTo>
                    <a:pt x="1014675" y="331901"/>
                  </a:lnTo>
                  <a:lnTo>
                    <a:pt x="1014675" y="360000"/>
                  </a:lnTo>
                  <a:lnTo>
                    <a:pt x="827351" y="360000"/>
                  </a:lnTo>
                  <a:lnTo>
                    <a:pt x="827351" y="341508"/>
                  </a:lnTo>
                  <a:lnTo>
                    <a:pt x="822547" y="305484"/>
                  </a:lnTo>
                  <a:lnTo>
                    <a:pt x="814142" y="277865"/>
                  </a:lnTo>
                  <a:lnTo>
                    <a:pt x="798531" y="256251"/>
                  </a:lnTo>
                  <a:lnTo>
                    <a:pt x="794929" y="251448"/>
                  </a:lnTo>
                  <a:lnTo>
                    <a:pt x="794929" y="347512"/>
                  </a:lnTo>
                  <a:lnTo>
                    <a:pt x="790000" y="360000"/>
                  </a:lnTo>
                  <a:lnTo>
                    <a:pt x="231522" y="360000"/>
                  </a:lnTo>
                  <a:lnTo>
                    <a:pt x="226951" y="251448"/>
                  </a:lnTo>
                  <a:lnTo>
                    <a:pt x="222148" y="256251"/>
                  </a:lnTo>
                  <a:lnTo>
                    <a:pt x="208939" y="283869"/>
                  </a:lnTo>
                  <a:lnTo>
                    <a:pt x="202935" y="318693"/>
                  </a:lnTo>
                  <a:lnTo>
                    <a:pt x="198132" y="355917"/>
                  </a:lnTo>
                  <a:lnTo>
                    <a:pt x="198132" y="360000"/>
                  </a:lnTo>
                  <a:lnTo>
                    <a:pt x="2103" y="360000"/>
                  </a:lnTo>
                  <a:lnTo>
                    <a:pt x="0" y="321094"/>
                  </a:lnTo>
                  <a:lnTo>
                    <a:pt x="2402" y="270661"/>
                  </a:lnTo>
                  <a:lnTo>
                    <a:pt x="6004" y="219026"/>
                  </a:lnTo>
                  <a:lnTo>
                    <a:pt x="13209" y="163789"/>
                  </a:lnTo>
                  <a:lnTo>
                    <a:pt x="19213" y="112155"/>
                  </a:lnTo>
                  <a:lnTo>
                    <a:pt x="28819" y="64123"/>
                  </a:lnTo>
                  <a:lnTo>
                    <a:pt x="39626" y="19693"/>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69" name="Freeform 18">
              <a:extLst>
                <a:ext uri="{FF2B5EF4-FFF2-40B4-BE49-F238E27FC236}">
                  <a16:creationId xmlns:a16="http://schemas.microsoft.com/office/drawing/2014/main" id="{2834CBF7-9BFD-B31E-9C42-0EB32767AAC8}"/>
                </a:ext>
              </a:extLst>
            </p:cNvPr>
            <p:cNvSpPr>
              <a:spLocks noChangeAspect="1"/>
            </p:cNvSpPr>
            <p:nvPr/>
          </p:nvSpPr>
          <p:spPr bwMode="auto">
            <a:xfrm>
              <a:off x="1755471" y="3137490"/>
              <a:ext cx="1035089" cy="360000"/>
            </a:xfrm>
            <a:custGeom>
              <a:avLst/>
              <a:gdLst/>
              <a:ahLst/>
              <a:cxnLst/>
              <a:rect l="l" t="t" r="r" b="b"/>
              <a:pathLst>
                <a:path w="1035089" h="360000">
                  <a:moveTo>
                    <a:pt x="834556" y="0"/>
                  </a:moveTo>
                  <a:lnTo>
                    <a:pt x="1021880" y="0"/>
                  </a:lnTo>
                  <a:lnTo>
                    <a:pt x="1021880" y="30741"/>
                  </a:lnTo>
                  <a:lnTo>
                    <a:pt x="1021880" y="88379"/>
                  </a:lnTo>
                  <a:lnTo>
                    <a:pt x="1035089" y="273302"/>
                  </a:lnTo>
                  <a:lnTo>
                    <a:pt x="1024686" y="360000"/>
                  </a:lnTo>
                  <a:lnTo>
                    <a:pt x="864533" y="360000"/>
                  </a:lnTo>
                  <a:lnTo>
                    <a:pt x="866977" y="188046"/>
                  </a:lnTo>
                  <a:lnTo>
                    <a:pt x="842961" y="120801"/>
                  </a:lnTo>
                  <a:lnTo>
                    <a:pt x="839359" y="89580"/>
                  </a:lnTo>
                  <a:lnTo>
                    <a:pt x="836957" y="54757"/>
                  </a:lnTo>
                  <a:lnTo>
                    <a:pt x="834556" y="17532"/>
                  </a:lnTo>
                  <a:close/>
                  <a:moveTo>
                    <a:pt x="238727" y="0"/>
                  </a:moveTo>
                  <a:lnTo>
                    <a:pt x="797204" y="0"/>
                  </a:lnTo>
                  <a:lnTo>
                    <a:pt x="784122" y="33142"/>
                  </a:lnTo>
                  <a:lnTo>
                    <a:pt x="773315" y="83576"/>
                  </a:lnTo>
                  <a:lnTo>
                    <a:pt x="770913" y="137612"/>
                  </a:lnTo>
                  <a:lnTo>
                    <a:pt x="770913" y="192849"/>
                  </a:lnTo>
                  <a:lnTo>
                    <a:pt x="778118" y="246885"/>
                  </a:lnTo>
                  <a:lnTo>
                    <a:pt x="786524" y="299720"/>
                  </a:lnTo>
                  <a:lnTo>
                    <a:pt x="794929" y="345350"/>
                  </a:lnTo>
                  <a:lnTo>
                    <a:pt x="797162" y="360000"/>
                  </a:lnTo>
                  <a:lnTo>
                    <a:pt x="241814" y="360000"/>
                  </a:lnTo>
                  <a:lnTo>
                    <a:pt x="244963" y="347752"/>
                  </a:lnTo>
                  <a:lnTo>
                    <a:pt x="255770" y="304523"/>
                  </a:lnTo>
                  <a:lnTo>
                    <a:pt x="266578" y="256491"/>
                  </a:lnTo>
                  <a:lnTo>
                    <a:pt x="271381" y="206058"/>
                  </a:lnTo>
                  <a:lnTo>
                    <a:pt x="266578" y="155624"/>
                  </a:lnTo>
                  <a:lnTo>
                    <a:pt x="238959" y="5524"/>
                  </a:lnTo>
                  <a:close/>
                  <a:moveTo>
                    <a:pt x="9308" y="0"/>
                  </a:moveTo>
                  <a:lnTo>
                    <a:pt x="205337" y="0"/>
                  </a:lnTo>
                  <a:lnTo>
                    <a:pt x="205337" y="35544"/>
                  </a:lnTo>
                  <a:lnTo>
                    <a:pt x="201734" y="75170"/>
                  </a:lnTo>
                  <a:lnTo>
                    <a:pt x="194530" y="112395"/>
                  </a:lnTo>
                  <a:lnTo>
                    <a:pt x="166911" y="201254"/>
                  </a:lnTo>
                  <a:lnTo>
                    <a:pt x="162108" y="249286"/>
                  </a:lnTo>
                  <a:lnTo>
                    <a:pt x="162108" y="297318"/>
                  </a:lnTo>
                  <a:lnTo>
                    <a:pt x="168112" y="347752"/>
                  </a:lnTo>
                  <a:lnTo>
                    <a:pt x="169337" y="360000"/>
                  </a:lnTo>
                  <a:lnTo>
                    <a:pt x="6031" y="360000"/>
                  </a:lnTo>
                  <a:lnTo>
                    <a:pt x="2402" y="288913"/>
                  </a:lnTo>
                  <a:lnTo>
                    <a:pt x="0" y="246885"/>
                  </a:lnTo>
                  <a:lnTo>
                    <a:pt x="2402" y="206058"/>
                  </a:lnTo>
                  <a:lnTo>
                    <a:pt x="9607" y="166431"/>
                  </a:lnTo>
                  <a:lnTo>
                    <a:pt x="15611" y="126805"/>
                  </a:lnTo>
                  <a:lnTo>
                    <a:pt x="18012" y="83576"/>
                  </a:lnTo>
                  <a:lnTo>
                    <a:pt x="13209" y="40347"/>
                  </a:lnTo>
                  <a:lnTo>
                    <a:pt x="9607" y="5524"/>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70" name="Freeform 69">
              <a:extLst>
                <a:ext uri="{FF2B5EF4-FFF2-40B4-BE49-F238E27FC236}">
                  <a16:creationId xmlns:a16="http://schemas.microsoft.com/office/drawing/2014/main" id="{C5F3C6AD-CC76-6C31-0B3A-47AFE79318B7}"/>
                </a:ext>
              </a:extLst>
            </p:cNvPr>
            <p:cNvSpPr>
              <a:spLocks noChangeAspect="1"/>
            </p:cNvSpPr>
            <p:nvPr/>
          </p:nvSpPr>
          <p:spPr bwMode="auto">
            <a:xfrm>
              <a:off x="1763688" y="3497490"/>
              <a:ext cx="1018654" cy="360000"/>
            </a:xfrm>
            <a:custGeom>
              <a:avLst/>
              <a:gdLst/>
              <a:ahLst/>
              <a:cxnLst/>
              <a:rect l="l" t="t" r="r" b="b"/>
              <a:pathLst>
                <a:path w="1018654" h="360000">
                  <a:moveTo>
                    <a:pt x="858501" y="0"/>
                  </a:moveTo>
                  <a:lnTo>
                    <a:pt x="1018654" y="0"/>
                  </a:lnTo>
                  <a:lnTo>
                    <a:pt x="1014649" y="33382"/>
                  </a:lnTo>
                  <a:lnTo>
                    <a:pt x="1007444" y="155864"/>
                  </a:lnTo>
                  <a:lnTo>
                    <a:pt x="1009845" y="273543"/>
                  </a:lnTo>
                  <a:lnTo>
                    <a:pt x="1016085" y="360000"/>
                  </a:lnTo>
                  <a:lnTo>
                    <a:pt x="911780" y="360000"/>
                  </a:lnTo>
                  <a:lnTo>
                    <a:pt x="916183" y="352795"/>
                  </a:lnTo>
                  <a:lnTo>
                    <a:pt x="916183" y="323976"/>
                  </a:lnTo>
                  <a:lnTo>
                    <a:pt x="913781" y="291555"/>
                  </a:lnTo>
                  <a:lnTo>
                    <a:pt x="905376" y="256731"/>
                  </a:lnTo>
                  <a:lnTo>
                    <a:pt x="895769" y="217105"/>
                  </a:lnTo>
                  <a:lnTo>
                    <a:pt x="884962" y="179880"/>
                  </a:lnTo>
                  <a:lnTo>
                    <a:pt x="874155" y="142655"/>
                  </a:lnTo>
                  <a:lnTo>
                    <a:pt x="863348" y="110234"/>
                  </a:lnTo>
                  <a:lnTo>
                    <a:pt x="857344" y="81414"/>
                  </a:lnTo>
                  <a:close/>
                  <a:moveTo>
                    <a:pt x="235783" y="0"/>
                  </a:moveTo>
                  <a:lnTo>
                    <a:pt x="791131" y="0"/>
                  </a:lnTo>
                  <a:lnTo>
                    <a:pt x="846004" y="360000"/>
                  </a:lnTo>
                  <a:lnTo>
                    <a:pt x="181933" y="360000"/>
                  </a:lnTo>
                  <a:lnTo>
                    <a:pt x="228125" y="29780"/>
                  </a:lnTo>
                  <a:close/>
                  <a:moveTo>
                    <a:pt x="0" y="0"/>
                  </a:moveTo>
                  <a:lnTo>
                    <a:pt x="163306" y="0"/>
                  </a:lnTo>
                  <a:lnTo>
                    <a:pt x="166884" y="35784"/>
                  </a:lnTo>
                  <a:lnTo>
                    <a:pt x="166884" y="83816"/>
                  </a:lnTo>
                  <a:lnTo>
                    <a:pt x="160880" y="131848"/>
                  </a:lnTo>
                  <a:lnTo>
                    <a:pt x="156077" y="151061"/>
                  </a:lnTo>
                  <a:lnTo>
                    <a:pt x="147671" y="177479"/>
                  </a:lnTo>
                  <a:lnTo>
                    <a:pt x="136864" y="208699"/>
                  </a:lnTo>
                  <a:lnTo>
                    <a:pt x="126057" y="243523"/>
                  </a:lnTo>
                  <a:lnTo>
                    <a:pt x="116451" y="275944"/>
                  </a:lnTo>
                  <a:lnTo>
                    <a:pt x="112848" y="308366"/>
                  </a:lnTo>
                  <a:lnTo>
                    <a:pt x="110447" y="337185"/>
                  </a:lnTo>
                  <a:lnTo>
                    <a:pt x="112728" y="360000"/>
                  </a:lnTo>
                  <a:lnTo>
                    <a:pt x="14833" y="360000"/>
                  </a:lnTo>
                  <a:lnTo>
                    <a:pt x="16784" y="328779"/>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71" name="Freeform 18">
              <a:extLst>
                <a:ext uri="{FF2B5EF4-FFF2-40B4-BE49-F238E27FC236}">
                  <a16:creationId xmlns:a16="http://schemas.microsoft.com/office/drawing/2014/main" id="{C74C4B72-A844-CF9C-55FE-62DF346DA9A9}"/>
                </a:ext>
              </a:extLst>
            </p:cNvPr>
            <p:cNvSpPr>
              <a:spLocks noChangeAspect="1"/>
            </p:cNvSpPr>
            <p:nvPr/>
          </p:nvSpPr>
          <p:spPr bwMode="auto">
            <a:xfrm>
              <a:off x="1756672" y="3857490"/>
              <a:ext cx="1032687" cy="360000"/>
            </a:xfrm>
            <a:custGeom>
              <a:avLst/>
              <a:gdLst/>
              <a:ahLst/>
              <a:cxnLst/>
              <a:rect l="l" t="t" r="r" b="b"/>
              <a:pathLst>
                <a:path w="1032687" h="360000">
                  <a:moveTo>
                    <a:pt x="915409" y="0"/>
                  </a:moveTo>
                  <a:lnTo>
                    <a:pt x="1019713" y="0"/>
                  </a:lnTo>
                  <a:lnTo>
                    <a:pt x="1021880" y="30020"/>
                  </a:lnTo>
                  <a:lnTo>
                    <a:pt x="1032687" y="140494"/>
                  </a:lnTo>
                  <a:lnTo>
                    <a:pt x="1032687" y="180120"/>
                  </a:lnTo>
                  <a:lnTo>
                    <a:pt x="1021880" y="212542"/>
                  </a:lnTo>
                  <a:lnTo>
                    <a:pt x="1005069" y="243763"/>
                  </a:lnTo>
                  <a:lnTo>
                    <a:pt x="978651" y="270180"/>
                  </a:lnTo>
                  <a:lnTo>
                    <a:pt x="949832" y="291795"/>
                  </a:lnTo>
                  <a:lnTo>
                    <a:pt x="919812" y="306204"/>
                  </a:lnTo>
                  <a:lnTo>
                    <a:pt x="888591" y="318212"/>
                  </a:lnTo>
                  <a:lnTo>
                    <a:pt x="888591" y="308606"/>
                  </a:lnTo>
                  <a:lnTo>
                    <a:pt x="886190" y="302602"/>
                  </a:lnTo>
                  <a:lnTo>
                    <a:pt x="884989" y="295397"/>
                  </a:lnTo>
                  <a:lnTo>
                    <a:pt x="884989" y="291795"/>
                  </a:lnTo>
                  <a:lnTo>
                    <a:pt x="884989" y="284590"/>
                  </a:lnTo>
                  <a:lnTo>
                    <a:pt x="884989" y="276184"/>
                  </a:lnTo>
                  <a:lnTo>
                    <a:pt x="890993" y="270180"/>
                  </a:lnTo>
                  <a:lnTo>
                    <a:pt x="898198" y="265377"/>
                  </a:lnTo>
                  <a:lnTo>
                    <a:pt x="901800" y="258172"/>
                  </a:lnTo>
                  <a:lnTo>
                    <a:pt x="906603" y="249767"/>
                  </a:lnTo>
                  <a:lnTo>
                    <a:pt x="909005" y="241361"/>
                  </a:lnTo>
                  <a:lnTo>
                    <a:pt x="904202" y="238959"/>
                  </a:lnTo>
                  <a:lnTo>
                    <a:pt x="899398" y="238959"/>
                  </a:lnTo>
                  <a:lnTo>
                    <a:pt x="898198" y="238959"/>
                  </a:lnTo>
                  <a:lnTo>
                    <a:pt x="898198" y="236558"/>
                  </a:lnTo>
                  <a:lnTo>
                    <a:pt x="898198" y="234156"/>
                  </a:lnTo>
                  <a:lnTo>
                    <a:pt x="895796" y="232955"/>
                  </a:lnTo>
                  <a:lnTo>
                    <a:pt x="895796" y="225751"/>
                  </a:lnTo>
                  <a:lnTo>
                    <a:pt x="922214" y="210140"/>
                  </a:lnTo>
                  <a:lnTo>
                    <a:pt x="946230" y="190927"/>
                  </a:lnTo>
                  <a:lnTo>
                    <a:pt x="967844" y="169313"/>
                  </a:lnTo>
                  <a:lnTo>
                    <a:pt x="965442" y="158506"/>
                  </a:lnTo>
                  <a:lnTo>
                    <a:pt x="963041" y="150100"/>
                  </a:lnTo>
                  <a:lnTo>
                    <a:pt x="960639" y="142895"/>
                  </a:lnTo>
                  <a:lnTo>
                    <a:pt x="957037" y="136891"/>
                  </a:lnTo>
                  <a:lnTo>
                    <a:pt x="943828" y="129687"/>
                  </a:lnTo>
                  <a:lnTo>
                    <a:pt x="933021" y="136891"/>
                  </a:lnTo>
                  <a:lnTo>
                    <a:pt x="928218" y="151301"/>
                  </a:lnTo>
                  <a:lnTo>
                    <a:pt x="923414" y="166911"/>
                  </a:lnTo>
                  <a:lnTo>
                    <a:pt x="917410" y="177719"/>
                  </a:lnTo>
                  <a:lnTo>
                    <a:pt x="906603" y="188526"/>
                  </a:lnTo>
                  <a:lnTo>
                    <a:pt x="888591" y="193329"/>
                  </a:lnTo>
                  <a:lnTo>
                    <a:pt x="880186" y="57639"/>
                  </a:lnTo>
                  <a:close/>
                  <a:moveTo>
                    <a:pt x="185562" y="0"/>
                  </a:moveTo>
                  <a:lnTo>
                    <a:pt x="849633" y="0"/>
                  </a:lnTo>
                  <a:lnTo>
                    <a:pt x="871780" y="145297"/>
                  </a:lnTo>
                  <a:lnTo>
                    <a:pt x="874182" y="188526"/>
                  </a:lnTo>
                  <a:lnTo>
                    <a:pt x="871780" y="238959"/>
                  </a:lnTo>
                  <a:lnTo>
                    <a:pt x="864575" y="294196"/>
                  </a:lnTo>
                  <a:lnTo>
                    <a:pt x="858571" y="348232"/>
                  </a:lnTo>
                  <a:lnTo>
                    <a:pt x="856819" y="360000"/>
                  </a:lnTo>
                  <a:lnTo>
                    <a:pt x="588348" y="360000"/>
                  </a:lnTo>
                  <a:lnTo>
                    <a:pt x="587191" y="342228"/>
                  </a:lnTo>
                  <a:lnTo>
                    <a:pt x="524749" y="49233"/>
                  </a:lnTo>
                  <a:lnTo>
                    <a:pt x="515143" y="49233"/>
                  </a:lnTo>
                  <a:lnTo>
                    <a:pt x="509139" y="68446"/>
                  </a:lnTo>
                  <a:lnTo>
                    <a:pt x="504335" y="92462"/>
                  </a:lnTo>
                  <a:lnTo>
                    <a:pt x="504335" y="121281"/>
                  </a:lnTo>
                  <a:lnTo>
                    <a:pt x="485123" y="171715"/>
                  </a:lnTo>
                  <a:lnTo>
                    <a:pt x="474315" y="223349"/>
                  </a:lnTo>
                  <a:lnTo>
                    <a:pt x="467111" y="280988"/>
                  </a:lnTo>
                  <a:lnTo>
                    <a:pt x="465910" y="339827"/>
                  </a:lnTo>
                  <a:lnTo>
                    <a:pt x="464328" y="360000"/>
                  </a:lnTo>
                  <a:lnTo>
                    <a:pt x="184454" y="360000"/>
                  </a:lnTo>
                  <a:lnTo>
                    <a:pt x="178919" y="319413"/>
                  </a:lnTo>
                  <a:lnTo>
                    <a:pt x="175316" y="262976"/>
                  </a:lnTo>
                  <a:lnTo>
                    <a:pt x="170513" y="208939"/>
                  </a:lnTo>
                  <a:lnTo>
                    <a:pt x="168112" y="156104"/>
                  </a:lnTo>
                  <a:lnTo>
                    <a:pt x="170513" y="110474"/>
                  </a:lnTo>
                  <a:lnTo>
                    <a:pt x="175316" y="73249"/>
                  </a:lnTo>
                  <a:close/>
                  <a:moveTo>
                    <a:pt x="18462" y="0"/>
                  </a:moveTo>
                  <a:lnTo>
                    <a:pt x="116357" y="0"/>
                  </a:lnTo>
                  <a:lnTo>
                    <a:pt x="116477" y="1201"/>
                  </a:lnTo>
                  <a:lnTo>
                    <a:pt x="151300" y="54036"/>
                  </a:lnTo>
                  <a:lnTo>
                    <a:pt x="144096" y="188526"/>
                  </a:lnTo>
                  <a:lnTo>
                    <a:pt x="127284" y="193329"/>
                  </a:lnTo>
                  <a:lnTo>
                    <a:pt x="116477" y="169313"/>
                  </a:lnTo>
                  <a:lnTo>
                    <a:pt x="106871" y="140494"/>
                  </a:lnTo>
                  <a:lnTo>
                    <a:pt x="79252" y="129687"/>
                  </a:lnTo>
                  <a:lnTo>
                    <a:pt x="72048" y="164510"/>
                  </a:lnTo>
                  <a:lnTo>
                    <a:pt x="96064" y="188526"/>
                  </a:lnTo>
                  <a:lnTo>
                    <a:pt x="122481" y="214943"/>
                  </a:lnTo>
                  <a:lnTo>
                    <a:pt x="140493" y="241361"/>
                  </a:lnTo>
                  <a:lnTo>
                    <a:pt x="135690" y="243763"/>
                  </a:lnTo>
                  <a:lnTo>
                    <a:pt x="130887" y="243763"/>
                  </a:lnTo>
                  <a:lnTo>
                    <a:pt x="129686" y="243763"/>
                  </a:lnTo>
                  <a:lnTo>
                    <a:pt x="129686" y="246164"/>
                  </a:lnTo>
                  <a:lnTo>
                    <a:pt x="129686" y="247365"/>
                  </a:lnTo>
                  <a:lnTo>
                    <a:pt x="127284" y="249767"/>
                  </a:lnTo>
                  <a:lnTo>
                    <a:pt x="127284" y="256972"/>
                  </a:lnTo>
                  <a:lnTo>
                    <a:pt x="140493" y="262976"/>
                  </a:lnTo>
                  <a:lnTo>
                    <a:pt x="146497" y="276184"/>
                  </a:lnTo>
                  <a:lnTo>
                    <a:pt x="151300" y="294196"/>
                  </a:lnTo>
                  <a:lnTo>
                    <a:pt x="146497" y="300200"/>
                  </a:lnTo>
                  <a:lnTo>
                    <a:pt x="144096" y="306204"/>
                  </a:lnTo>
                  <a:lnTo>
                    <a:pt x="140493" y="313409"/>
                  </a:lnTo>
                  <a:lnTo>
                    <a:pt x="135690" y="318212"/>
                  </a:lnTo>
                  <a:lnTo>
                    <a:pt x="111674" y="302602"/>
                  </a:lnTo>
                  <a:lnTo>
                    <a:pt x="87658" y="289393"/>
                  </a:lnTo>
                  <a:lnTo>
                    <a:pt x="66044" y="276184"/>
                  </a:lnTo>
                  <a:lnTo>
                    <a:pt x="44429" y="258172"/>
                  </a:lnTo>
                  <a:lnTo>
                    <a:pt x="26417" y="236558"/>
                  </a:lnTo>
                  <a:lnTo>
                    <a:pt x="10807" y="208939"/>
                  </a:lnTo>
                  <a:lnTo>
                    <a:pt x="0" y="169313"/>
                  </a:lnTo>
                  <a:lnTo>
                    <a:pt x="0" y="129687"/>
                  </a:lnTo>
                  <a:lnTo>
                    <a:pt x="4803" y="90060"/>
                  </a:lnTo>
                  <a:lnTo>
                    <a:pt x="10807" y="49233"/>
                  </a:lnTo>
                  <a:lnTo>
                    <a:pt x="18012" y="7205"/>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72" name="Freeform 18">
              <a:extLst>
                <a:ext uri="{FF2B5EF4-FFF2-40B4-BE49-F238E27FC236}">
                  <a16:creationId xmlns:a16="http://schemas.microsoft.com/office/drawing/2014/main" id="{B5BBC31E-616D-8476-2893-BDBA98227B64}"/>
                </a:ext>
              </a:extLst>
            </p:cNvPr>
            <p:cNvSpPr>
              <a:spLocks noChangeAspect="1"/>
            </p:cNvSpPr>
            <p:nvPr/>
          </p:nvSpPr>
          <p:spPr bwMode="auto">
            <a:xfrm>
              <a:off x="1941253" y="4217490"/>
              <a:ext cx="698451" cy="360000"/>
            </a:xfrm>
            <a:custGeom>
              <a:avLst/>
              <a:gdLst/>
              <a:ahLst/>
              <a:cxnLst/>
              <a:rect l="l" t="t" r="r" b="b"/>
              <a:pathLst>
                <a:path w="698451" h="360000">
                  <a:moveTo>
                    <a:pt x="405233" y="0"/>
                  </a:moveTo>
                  <a:lnTo>
                    <a:pt x="673705" y="0"/>
                  </a:lnTo>
                  <a:lnTo>
                    <a:pt x="667052" y="44670"/>
                  </a:lnTo>
                  <a:lnTo>
                    <a:pt x="664650" y="99907"/>
                  </a:lnTo>
                  <a:lnTo>
                    <a:pt x="664650" y="150340"/>
                  </a:lnTo>
                  <a:lnTo>
                    <a:pt x="670654" y="210380"/>
                  </a:lnTo>
                  <a:lnTo>
                    <a:pt x="681461" y="274023"/>
                  </a:lnTo>
                  <a:lnTo>
                    <a:pt x="694670" y="340067"/>
                  </a:lnTo>
                  <a:lnTo>
                    <a:pt x="698451" y="360000"/>
                  </a:lnTo>
                  <a:lnTo>
                    <a:pt x="479985" y="360000"/>
                  </a:lnTo>
                  <a:lnTo>
                    <a:pt x="472522" y="332862"/>
                  </a:lnTo>
                  <a:lnTo>
                    <a:pt x="452109" y="284830"/>
                  </a:lnTo>
                  <a:lnTo>
                    <a:pt x="432896" y="234396"/>
                  </a:lnTo>
                  <a:lnTo>
                    <a:pt x="417285" y="185164"/>
                  </a:lnTo>
                  <a:close/>
                  <a:moveTo>
                    <a:pt x="1339" y="0"/>
                  </a:moveTo>
                  <a:lnTo>
                    <a:pt x="281214" y="0"/>
                  </a:lnTo>
                  <a:lnTo>
                    <a:pt x="277993" y="41068"/>
                  </a:lnTo>
                  <a:lnTo>
                    <a:pt x="273189" y="103509"/>
                  </a:lnTo>
                  <a:lnTo>
                    <a:pt x="264784" y="164750"/>
                  </a:lnTo>
                  <a:lnTo>
                    <a:pt x="249173" y="223589"/>
                  </a:lnTo>
                  <a:lnTo>
                    <a:pt x="229961" y="278826"/>
                  </a:lnTo>
                  <a:lnTo>
                    <a:pt x="210748" y="332862"/>
                  </a:lnTo>
                  <a:lnTo>
                    <a:pt x="203964" y="360000"/>
                  </a:lnTo>
                  <a:lnTo>
                    <a:pt x="0" y="360000"/>
                  </a:lnTo>
                  <a:lnTo>
                    <a:pt x="5411" y="326858"/>
                  </a:lnTo>
                  <a:lnTo>
                    <a:pt x="13817" y="268019"/>
                  </a:lnTo>
                  <a:lnTo>
                    <a:pt x="19821" y="206778"/>
                  </a:lnTo>
                  <a:lnTo>
                    <a:pt x="19821" y="150340"/>
                  </a:lnTo>
                  <a:lnTo>
                    <a:pt x="16218" y="97505"/>
                  </a:lnTo>
                  <a:lnTo>
                    <a:pt x="9014" y="57879"/>
                  </a:lnTo>
                  <a:lnTo>
                    <a:pt x="3010" y="12248"/>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73" name="Freeform 18">
              <a:extLst>
                <a:ext uri="{FF2B5EF4-FFF2-40B4-BE49-F238E27FC236}">
                  <a16:creationId xmlns:a16="http://schemas.microsoft.com/office/drawing/2014/main" id="{1CF10E25-DFE5-C9D4-2347-BBD00892ACF7}"/>
                </a:ext>
              </a:extLst>
            </p:cNvPr>
            <p:cNvSpPr>
              <a:spLocks noChangeAspect="1"/>
            </p:cNvSpPr>
            <p:nvPr/>
          </p:nvSpPr>
          <p:spPr bwMode="auto">
            <a:xfrm>
              <a:off x="1906903" y="4577490"/>
              <a:ext cx="748098" cy="360000"/>
            </a:xfrm>
            <a:custGeom>
              <a:avLst/>
              <a:gdLst/>
              <a:ahLst/>
              <a:cxnLst/>
              <a:rect l="l" t="t" r="r" b="b"/>
              <a:pathLst>
                <a:path w="748098" h="360000">
                  <a:moveTo>
                    <a:pt x="509397" y="0"/>
                  </a:moveTo>
                  <a:lnTo>
                    <a:pt x="727863" y="0"/>
                  </a:lnTo>
                  <a:lnTo>
                    <a:pt x="737291" y="49713"/>
                  </a:lnTo>
                  <a:lnTo>
                    <a:pt x="745696" y="119360"/>
                  </a:lnTo>
                  <a:lnTo>
                    <a:pt x="748098" y="189006"/>
                  </a:lnTo>
                  <a:lnTo>
                    <a:pt x="742094" y="257452"/>
                  </a:lnTo>
                  <a:lnTo>
                    <a:pt x="721680" y="346311"/>
                  </a:lnTo>
                  <a:lnTo>
                    <a:pt x="718595" y="360000"/>
                  </a:lnTo>
                  <a:lnTo>
                    <a:pt x="503439" y="360000"/>
                  </a:lnTo>
                  <a:lnTo>
                    <a:pt x="491127" y="300681"/>
                  </a:lnTo>
                  <a:lnTo>
                    <a:pt x="486324" y="234637"/>
                  </a:lnTo>
                  <a:lnTo>
                    <a:pt x="491127" y="169793"/>
                  </a:lnTo>
                  <a:lnTo>
                    <a:pt x="515143" y="20894"/>
                  </a:lnTo>
                  <a:close/>
                  <a:moveTo>
                    <a:pt x="29412" y="0"/>
                  </a:moveTo>
                  <a:lnTo>
                    <a:pt x="233375" y="0"/>
                  </a:lnTo>
                  <a:lnTo>
                    <a:pt x="226951" y="25697"/>
                  </a:lnTo>
                  <a:lnTo>
                    <a:pt x="250967" y="132569"/>
                  </a:lnTo>
                  <a:lnTo>
                    <a:pt x="250967" y="318693"/>
                  </a:lnTo>
                  <a:lnTo>
                    <a:pt x="241788" y="360000"/>
                  </a:lnTo>
                  <a:lnTo>
                    <a:pt x="31112" y="360000"/>
                  </a:lnTo>
                  <a:lnTo>
                    <a:pt x="27618" y="348713"/>
                  </a:lnTo>
                  <a:lnTo>
                    <a:pt x="12008" y="298279"/>
                  </a:lnTo>
                  <a:lnTo>
                    <a:pt x="3602" y="244243"/>
                  </a:lnTo>
                  <a:lnTo>
                    <a:pt x="0" y="186605"/>
                  </a:lnTo>
                  <a:lnTo>
                    <a:pt x="6004" y="126565"/>
                  </a:lnTo>
                  <a:lnTo>
                    <a:pt x="14410" y="79733"/>
                  </a:lnTo>
                  <a:lnTo>
                    <a:pt x="25217" y="25697"/>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74" name="Freeform 18">
              <a:extLst>
                <a:ext uri="{FF2B5EF4-FFF2-40B4-BE49-F238E27FC236}">
                  <a16:creationId xmlns:a16="http://schemas.microsoft.com/office/drawing/2014/main" id="{39B06568-7DA6-5E23-C645-BEC45CC52F98}"/>
                </a:ext>
              </a:extLst>
            </p:cNvPr>
            <p:cNvSpPr>
              <a:spLocks noChangeAspect="1"/>
            </p:cNvSpPr>
            <p:nvPr/>
          </p:nvSpPr>
          <p:spPr bwMode="auto">
            <a:xfrm>
              <a:off x="1937210" y="4937490"/>
              <a:ext cx="687484" cy="360000"/>
            </a:xfrm>
            <a:custGeom>
              <a:avLst/>
              <a:gdLst/>
              <a:ahLst/>
              <a:cxnLst/>
              <a:rect l="l" t="t" r="r" b="b"/>
              <a:pathLst>
                <a:path w="687484" h="360000">
                  <a:moveTo>
                    <a:pt x="472326" y="0"/>
                  </a:moveTo>
                  <a:lnTo>
                    <a:pt x="687484" y="0"/>
                  </a:lnTo>
                  <a:lnTo>
                    <a:pt x="671356" y="71568"/>
                  </a:lnTo>
                  <a:lnTo>
                    <a:pt x="652143" y="159226"/>
                  </a:lnTo>
                  <a:lnTo>
                    <a:pt x="634131" y="250487"/>
                  </a:lnTo>
                  <a:lnTo>
                    <a:pt x="618520" y="346551"/>
                  </a:lnTo>
                  <a:lnTo>
                    <a:pt x="618184" y="360000"/>
                  </a:lnTo>
                  <a:lnTo>
                    <a:pt x="473658" y="360000"/>
                  </a:lnTo>
                  <a:lnTo>
                    <a:pt x="474425" y="357358"/>
                  </a:lnTo>
                  <a:lnTo>
                    <a:pt x="485232" y="318933"/>
                  </a:lnTo>
                  <a:lnTo>
                    <a:pt x="497240" y="274503"/>
                  </a:lnTo>
                  <a:lnTo>
                    <a:pt x="503244" y="228873"/>
                  </a:lnTo>
                  <a:lnTo>
                    <a:pt x="505645" y="176037"/>
                  </a:lnTo>
                  <a:lnTo>
                    <a:pt x="498441" y="122001"/>
                  </a:lnTo>
                  <a:lnTo>
                    <a:pt x="485232" y="65564"/>
                  </a:lnTo>
                  <a:lnTo>
                    <a:pt x="473224" y="4323"/>
                  </a:lnTo>
                  <a:close/>
                  <a:moveTo>
                    <a:pt x="0" y="0"/>
                  </a:moveTo>
                  <a:lnTo>
                    <a:pt x="210676" y="0"/>
                  </a:lnTo>
                  <a:lnTo>
                    <a:pt x="210249" y="1921"/>
                  </a:lnTo>
                  <a:lnTo>
                    <a:pt x="199442" y="47552"/>
                  </a:lnTo>
                  <a:lnTo>
                    <a:pt x="191036" y="100387"/>
                  </a:lnTo>
                  <a:lnTo>
                    <a:pt x="186233" y="152021"/>
                  </a:lnTo>
                  <a:lnTo>
                    <a:pt x="191036" y="204857"/>
                  </a:lnTo>
                  <a:lnTo>
                    <a:pt x="195839" y="318933"/>
                  </a:lnTo>
                  <a:lnTo>
                    <a:pt x="214743" y="360000"/>
                  </a:lnTo>
                  <a:lnTo>
                    <a:pt x="67388" y="360000"/>
                  </a:lnTo>
                  <a:lnTo>
                    <a:pt x="68554" y="327338"/>
                  </a:lnTo>
                  <a:lnTo>
                    <a:pt x="64952" y="257692"/>
                  </a:lnTo>
                  <a:lnTo>
                    <a:pt x="55346" y="189246"/>
                  </a:lnTo>
                  <a:lnTo>
                    <a:pt x="42137" y="126805"/>
                  </a:lnTo>
                  <a:lnTo>
                    <a:pt x="27727" y="82375"/>
                  </a:lnTo>
                  <a:lnTo>
                    <a:pt x="12117" y="39146"/>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75" name="Freeform 18">
              <a:extLst>
                <a:ext uri="{FF2B5EF4-FFF2-40B4-BE49-F238E27FC236}">
                  <a16:creationId xmlns:a16="http://schemas.microsoft.com/office/drawing/2014/main" id="{2BD4E1ED-E26E-7CB4-9B87-B2EF12D8A976}"/>
                </a:ext>
              </a:extLst>
            </p:cNvPr>
            <p:cNvSpPr>
              <a:spLocks noChangeAspect="1"/>
            </p:cNvSpPr>
            <p:nvPr/>
          </p:nvSpPr>
          <p:spPr bwMode="auto">
            <a:xfrm>
              <a:off x="1943060" y="5297490"/>
              <a:ext cx="691661" cy="360000"/>
            </a:xfrm>
            <a:custGeom>
              <a:avLst/>
              <a:gdLst/>
              <a:ahLst/>
              <a:cxnLst/>
              <a:rect l="l" t="t" r="r" b="b"/>
              <a:pathLst>
                <a:path w="691661" h="360000">
                  <a:moveTo>
                    <a:pt x="469947" y="0"/>
                  </a:moveTo>
                  <a:lnTo>
                    <a:pt x="614473" y="0"/>
                  </a:lnTo>
                  <a:lnTo>
                    <a:pt x="613609" y="34583"/>
                  </a:lnTo>
                  <a:lnTo>
                    <a:pt x="619613" y="76611"/>
                  </a:lnTo>
                  <a:lnTo>
                    <a:pt x="630420" y="117438"/>
                  </a:lnTo>
                  <a:lnTo>
                    <a:pt x="646030" y="157065"/>
                  </a:lnTo>
                  <a:lnTo>
                    <a:pt x="661641" y="196691"/>
                  </a:lnTo>
                  <a:lnTo>
                    <a:pt x="676050" y="235117"/>
                  </a:lnTo>
                  <a:lnTo>
                    <a:pt x="686857" y="274743"/>
                  </a:lnTo>
                  <a:lnTo>
                    <a:pt x="691661" y="319173"/>
                  </a:lnTo>
                  <a:lnTo>
                    <a:pt x="648432" y="338386"/>
                  </a:lnTo>
                  <a:lnTo>
                    <a:pt x="600400" y="349193"/>
                  </a:lnTo>
                  <a:lnTo>
                    <a:pt x="547565" y="351595"/>
                  </a:lnTo>
                  <a:lnTo>
                    <a:pt x="491127" y="349193"/>
                  </a:lnTo>
                  <a:lnTo>
                    <a:pt x="480320" y="316771"/>
                  </a:lnTo>
                  <a:lnTo>
                    <a:pt x="470714" y="277145"/>
                  </a:lnTo>
                  <a:lnTo>
                    <a:pt x="467111" y="235117"/>
                  </a:lnTo>
                  <a:lnTo>
                    <a:pt x="470714" y="189486"/>
                  </a:lnTo>
                  <a:lnTo>
                    <a:pt x="475517" y="103029"/>
                  </a:lnTo>
                  <a:lnTo>
                    <a:pt x="470714" y="89820"/>
                  </a:lnTo>
                  <a:lnTo>
                    <a:pt x="464710" y="74210"/>
                  </a:lnTo>
                  <a:lnTo>
                    <a:pt x="459906" y="56198"/>
                  </a:lnTo>
                  <a:lnTo>
                    <a:pt x="459906" y="34583"/>
                  </a:lnTo>
                  <a:close/>
                  <a:moveTo>
                    <a:pt x="63677" y="0"/>
                  </a:moveTo>
                  <a:lnTo>
                    <a:pt x="211032" y="0"/>
                  </a:lnTo>
                  <a:lnTo>
                    <a:pt x="226951" y="34583"/>
                  </a:lnTo>
                  <a:lnTo>
                    <a:pt x="226951" y="54997"/>
                  </a:lnTo>
                  <a:lnTo>
                    <a:pt x="222148" y="71808"/>
                  </a:lnTo>
                  <a:lnTo>
                    <a:pt x="216144" y="89820"/>
                  </a:lnTo>
                  <a:lnTo>
                    <a:pt x="211341" y="103029"/>
                  </a:lnTo>
                  <a:lnTo>
                    <a:pt x="206538" y="148659"/>
                  </a:lnTo>
                  <a:lnTo>
                    <a:pt x="208939" y="196691"/>
                  </a:lnTo>
                  <a:lnTo>
                    <a:pt x="211341" y="244723"/>
                  </a:lnTo>
                  <a:lnTo>
                    <a:pt x="213743" y="295157"/>
                  </a:lnTo>
                  <a:lnTo>
                    <a:pt x="206538" y="343189"/>
                  </a:lnTo>
                  <a:lnTo>
                    <a:pt x="195731" y="343189"/>
                  </a:lnTo>
                  <a:lnTo>
                    <a:pt x="174116" y="353996"/>
                  </a:lnTo>
                  <a:lnTo>
                    <a:pt x="145297" y="360000"/>
                  </a:lnTo>
                  <a:lnTo>
                    <a:pt x="117679" y="360000"/>
                  </a:lnTo>
                  <a:lnTo>
                    <a:pt x="88859" y="357599"/>
                  </a:lnTo>
                  <a:lnTo>
                    <a:pt x="61241" y="349193"/>
                  </a:lnTo>
                  <a:lnTo>
                    <a:pt x="37225" y="338386"/>
                  </a:lnTo>
                  <a:lnTo>
                    <a:pt x="16811" y="320374"/>
                  </a:lnTo>
                  <a:lnTo>
                    <a:pt x="3603" y="301161"/>
                  </a:lnTo>
                  <a:lnTo>
                    <a:pt x="0" y="277145"/>
                  </a:lnTo>
                  <a:lnTo>
                    <a:pt x="24016" y="224310"/>
                  </a:lnTo>
                  <a:lnTo>
                    <a:pt x="43229" y="167872"/>
                  </a:lnTo>
                  <a:lnTo>
                    <a:pt x="56438" y="103029"/>
                  </a:lnTo>
                  <a:lnTo>
                    <a:pt x="62442" y="34583"/>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grpSp>
      <p:grpSp>
        <p:nvGrpSpPr>
          <p:cNvPr id="55" name="Group 10">
            <a:extLst>
              <a:ext uri="{FF2B5EF4-FFF2-40B4-BE49-F238E27FC236}">
                <a16:creationId xmlns:a16="http://schemas.microsoft.com/office/drawing/2014/main" id="{33C776D1-75FE-232E-4D19-E40F934CFA0C}"/>
              </a:ext>
            </a:extLst>
          </p:cNvPr>
          <p:cNvGrpSpPr>
            <a:grpSpLocks noChangeAspect="1"/>
          </p:cNvGrpSpPr>
          <p:nvPr/>
        </p:nvGrpSpPr>
        <p:grpSpPr>
          <a:xfrm flipH="1">
            <a:off x="7831463" y="2119226"/>
            <a:ext cx="113003" cy="393021"/>
            <a:chOff x="1755471" y="2057490"/>
            <a:chExt cx="1035089" cy="3600000"/>
          </a:xfrm>
          <a:solidFill>
            <a:schemeClr val="tx1">
              <a:lumMod val="95000"/>
              <a:lumOff val="5000"/>
            </a:schemeClr>
          </a:solidFill>
        </p:grpSpPr>
        <p:sp>
          <p:nvSpPr>
            <p:cNvPr id="56" name="Freeform 18">
              <a:extLst>
                <a:ext uri="{FF2B5EF4-FFF2-40B4-BE49-F238E27FC236}">
                  <a16:creationId xmlns:a16="http://schemas.microsoft.com/office/drawing/2014/main" id="{7D680452-0E6F-1085-55FA-E8D8D1DBD8D4}"/>
                </a:ext>
              </a:extLst>
            </p:cNvPr>
            <p:cNvSpPr>
              <a:spLocks noChangeAspect="1"/>
            </p:cNvSpPr>
            <p:nvPr/>
          </p:nvSpPr>
          <p:spPr bwMode="auto">
            <a:xfrm>
              <a:off x="2099500" y="2057490"/>
              <a:ext cx="347031" cy="360000"/>
            </a:xfrm>
            <a:custGeom>
              <a:avLst/>
              <a:gdLst/>
              <a:ahLst/>
              <a:cxnLst/>
              <a:rect l="l" t="t" r="r" b="b"/>
              <a:pathLst>
                <a:path w="347031" h="360000">
                  <a:moveTo>
                    <a:pt x="168112" y="0"/>
                  </a:moveTo>
                  <a:lnTo>
                    <a:pt x="267778" y="32422"/>
                  </a:lnTo>
                  <a:lnTo>
                    <a:pt x="302602" y="87659"/>
                  </a:lnTo>
                  <a:lnTo>
                    <a:pt x="307405" y="91261"/>
                  </a:lnTo>
                  <a:lnTo>
                    <a:pt x="313409" y="93663"/>
                  </a:lnTo>
                  <a:lnTo>
                    <a:pt x="318212" y="93663"/>
                  </a:lnTo>
                  <a:lnTo>
                    <a:pt x="323015" y="96064"/>
                  </a:lnTo>
                  <a:lnTo>
                    <a:pt x="325417" y="96064"/>
                  </a:lnTo>
                  <a:lnTo>
                    <a:pt x="329019" y="100867"/>
                  </a:lnTo>
                  <a:lnTo>
                    <a:pt x="331421" y="104470"/>
                  </a:lnTo>
                  <a:lnTo>
                    <a:pt x="336224" y="111675"/>
                  </a:lnTo>
                  <a:lnTo>
                    <a:pt x="336224" y="187325"/>
                  </a:lnTo>
                  <a:lnTo>
                    <a:pt x="337425" y="216144"/>
                  </a:lnTo>
                  <a:lnTo>
                    <a:pt x="342228" y="242562"/>
                  </a:lnTo>
                  <a:lnTo>
                    <a:pt x="347031" y="266578"/>
                  </a:lnTo>
                  <a:lnTo>
                    <a:pt x="347031" y="288192"/>
                  </a:lnTo>
                  <a:lnTo>
                    <a:pt x="337425" y="314610"/>
                  </a:lnTo>
                  <a:lnTo>
                    <a:pt x="325417" y="338626"/>
                  </a:lnTo>
                  <a:lnTo>
                    <a:pt x="311524" y="360000"/>
                  </a:lnTo>
                  <a:lnTo>
                    <a:pt x="42055" y="360000"/>
                  </a:lnTo>
                  <a:lnTo>
                    <a:pt x="38426" y="351835"/>
                  </a:lnTo>
                  <a:lnTo>
                    <a:pt x="27619" y="336224"/>
                  </a:lnTo>
                  <a:lnTo>
                    <a:pt x="16811" y="323015"/>
                  </a:lnTo>
                  <a:lnTo>
                    <a:pt x="6004" y="305003"/>
                  </a:lnTo>
                  <a:lnTo>
                    <a:pt x="0" y="283389"/>
                  </a:lnTo>
                  <a:lnTo>
                    <a:pt x="0" y="268979"/>
                  </a:lnTo>
                  <a:lnTo>
                    <a:pt x="3603" y="256971"/>
                  </a:lnTo>
                  <a:lnTo>
                    <a:pt x="8406" y="248566"/>
                  </a:lnTo>
                  <a:lnTo>
                    <a:pt x="14410" y="240160"/>
                  </a:lnTo>
                  <a:lnTo>
                    <a:pt x="19213" y="231755"/>
                  </a:lnTo>
                  <a:lnTo>
                    <a:pt x="3603" y="159707"/>
                  </a:lnTo>
                  <a:lnTo>
                    <a:pt x="16811" y="124883"/>
                  </a:lnTo>
                  <a:lnTo>
                    <a:pt x="37225" y="88859"/>
                  </a:lnTo>
                  <a:lnTo>
                    <a:pt x="64843" y="56438"/>
                  </a:lnTo>
                  <a:lnTo>
                    <a:pt x="97265" y="30020"/>
                  </a:lnTo>
                  <a:lnTo>
                    <a:pt x="133289" y="10807"/>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57" name="Freeform 18">
              <a:extLst>
                <a:ext uri="{FF2B5EF4-FFF2-40B4-BE49-F238E27FC236}">
                  <a16:creationId xmlns:a16="http://schemas.microsoft.com/office/drawing/2014/main" id="{48AF1D17-6A45-13E1-00D8-F211C77C6102}"/>
                </a:ext>
              </a:extLst>
            </p:cNvPr>
            <p:cNvSpPr>
              <a:spLocks noChangeAspect="1"/>
            </p:cNvSpPr>
            <p:nvPr/>
          </p:nvSpPr>
          <p:spPr bwMode="auto">
            <a:xfrm>
              <a:off x="1805171" y="2417490"/>
              <a:ext cx="935688" cy="360000"/>
            </a:xfrm>
            <a:custGeom>
              <a:avLst/>
              <a:gdLst/>
              <a:ahLst/>
              <a:cxnLst/>
              <a:rect l="l" t="t" r="r" b="b"/>
              <a:pathLst>
                <a:path w="935688" h="360000">
                  <a:moveTo>
                    <a:pt x="349509" y="0"/>
                  </a:moveTo>
                  <a:lnTo>
                    <a:pt x="618978" y="0"/>
                  </a:lnTo>
                  <a:lnTo>
                    <a:pt x="617260" y="2642"/>
                  </a:lnTo>
                  <a:lnTo>
                    <a:pt x="601650" y="29060"/>
                  </a:lnTo>
                  <a:lnTo>
                    <a:pt x="588441" y="53076"/>
                  </a:lnTo>
                  <a:lnTo>
                    <a:pt x="580036" y="80694"/>
                  </a:lnTo>
                  <a:lnTo>
                    <a:pt x="577634" y="111915"/>
                  </a:lnTo>
                  <a:lnTo>
                    <a:pt x="586040" y="144336"/>
                  </a:lnTo>
                  <a:lnTo>
                    <a:pt x="601650" y="165951"/>
                  </a:lnTo>
                  <a:lnTo>
                    <a:pt x="623264" y="183963"/>
                  </a:lnTo>
                  <a:lnTo>
                    <a:pt x="652084" y="197172"/>
                  </a:lnTo>
                  <a:lnTo>
                    <a:pt x="684505" y="207979"/>
                  </a:lnTo>
                  <a:lnTo>
                    <a:pt x="721730" y="218786"/>
                  </a:lnTo>
                  <a:lnTo>
                    <a:pt x="758955" y="227192"/>
                  </a:lnTo>
                  <a:lnTo>
                    <a:pt x="796179" y="237999"/>
                  </a:lnTo>
                  <a:lnTo>
                    <a:pt x="833404" y="248806"/>
                  </a:lnTo>
                  <a:lnTo>
                    <a:pt x="863424" y="264416"/>
                  </a:lnTo>
                  <a:lnTo>
                    <a:pt x="892243" y="283629"/>
                  </a:lnTo>
                  <a:lnTo>
                    <a:pt x="911456" y="307645"/>
                  </a:lnTo>
                  <a:lnTo>
                    <a:pt x="931870" y="347272"/>
                  </a:lnTo>
                  <a:lnTo>
                    <a:pt x="935688" y="360000"/>
                  </a:lnTo>
                  <a:lnTo>
                    <a:pt x="0" y="360000"/>
                  </a:lnTo>
                  <a:lnTo>
                    <a:pt x="3652" y="344870"/>
                  </a:lnTo>
                  <a:lnTo>
                    <a:pt x="14459" y="320854"/>
                  </a:lnTo>
                  <a:lnTo>
                    <a:pt x="38475" y="293236"/>
                  </a:lnTo>
                  <a:lnTo>
                    <a:pt x="67294" y="269220"/>
                  </a:lnTo>
                  <a:lnTo>
                    <a:pt x="102117" y="251208"/>
                  </a:lnTo>
                  <a:lnTo>
                    <a:pt x="139342" y="235597"/>
                  </a:lnTo>
                  <a:lnTo>
                    <a:pt x="177768" y="222388"/>
                  </a:lnTo>
                  <a:lnTo>
                    <a:pt x="217394" y="211581"/>
                  </a:lnTo>
                  <a:lnTo>
                    <a:pt x="257021" y="198372"/>
                  </a:lnTo>
                  <a:lnTo>
                    <a:pt x="294245" y="183963"/>
                  </a:lnTo>
                  <a:lnTo>
                    <a:pt x="326667" y="163549"/>
                  </a:lnTo>
                  <a:lnTo>
                    <a:pt x="355486" y="139533"/>
                  </a:lnTo>
                  <a:lnTo>
                    <a:pt x="355486" y="109513"/>
                  </a:lnTo>
                  <a:lnTo>
                    <a:pt x="356687" y="77092"/>
                  </a:lnTo>
                  <a:lnTo>
                    <a:pt x="356687" y="43469"/>
                  </a:lnTo>
                  <a:lnTo>
                    <a:pt x="355486" y="13449"/>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dirty="0"/>
            </a:p>
          </p:txBody>
        </p:sp>
        <p:sp>
          <p:nvSpPr>
            <p:cNvPr id="58" name="Freeform 18">
              <a:extLst>
                <a:ext uri="{FF2B5EF4-FFF2-40B4-BE49-F238E27FC236}">
                  <a16:creationId xmlns:a16="http://schemas.microsoft.com/office/drawing/2014/main" id="{7CD0E126-E1D5-F093-FFC9-DA424F5B447C}"/>
                </a:ext>
              </a:extLst>
            </p:cNvPr>
            <p:cNvSpPr>
              <a:spLocks noChangeAspect="1"/>
            </p:cNvSpPr>
            <p:nvPr/>
          </p:nvSpPr>
          <p:spPr bwMode="auto">
            <a:xfrm>
              <a:off x="1765678" y="2777490"/>
              <a:ext cx="1014675" cy="360000"/>
            </a:xfrm>
            <a:custGeom>
              <a:avLst/>
              <a:gdLst/>
              <a:ahLst/>
              <a:cxnLst/>
              <a:rect l="l" t="t" r="r" b="b"/>
              <a:pathLst>
                <a:path w="1014675" h="360000">
                  <a:moveTo>
                    <a:pt x="44380" y="0"/>
                  </a:moveTo>
                  <a:lnTo>
                    <a:pt x="980068" y="0"/>
                  </a:lnTo>
                  <a:lnTo>
                    <a:pt x="990659" y="35304"/>
                  </a:lnTo>
                  <a:lnTo>
                    <a:pt x="1001467" y="89340"/>
                  </a:lnTo>
                  <a:lnTo>
                    <a:pt x="1008671" y="146978"/>
                  </a:lnTo>
                  <a:lnTo>
                    <a:pt x="1013475" y="209420"/>
                  </a:lnTo>
                  <a:lnTo>
                    <a:pt x="1014675" y="270661"/>
                  </a:lnTo>
                  <a:lnTo>
                    <a:pt x="1014675" y="331901"/>
                  </a:lnTo>
                  <a:lnTo>
                    <a:pt x="1014675" y="360000"/>
                  </a:lnTo>
                  <a:lnTo>
                    <a:pt x="827351" y="360000"/>
                  </a:lnTo>
                  <a:lnTo>
                    <a:pt x="827351" y="341508"/>
                  </a:lnTo>
                  <a:lnTo>
                    <a:pt x="822547" y="305484"/>
                  </a:lnTo>
                  <a:lnTo>
                    <a:pt x="814142" y="277865"/>
                  </a:lnTo>
                  <a:lnTo>
                    <a:pt x="798531" y="256251"/>
                  </a:lnTo>
                  <a:lnTo>
                    <a:pt x="794929" y="251448"/>
                  </a:lnTo>
                  <a:lnTo>
                    <a:pt x="794929" y="347512"/>
                  </a:lnTo>
                  <a:lnTo>
                    <a:pt x="790000" y="360000"/>
                  </a:lnTo>
                  <a:lnTo>
                    <a:pt x="231522" y="360000"/>
                  </a:lnTo>
                  <a:lnTo>
                    <a:pt x="226951" y="251448"/>
                  </a:lnTo>
                  <a:lnTo>
                    <a:pt x="222148" y="256251"/>
                  </a:lnTo>
                  <a:lnTo>
                    <a:pt x="208939" y="283869"/>
                  </a:lnTo>
                  <a:lnTo>
                    <a:pt x="202935" y="318693"/>
                  </a:lnTo>
                  <a:lnTo>
                    <a:pt x="198132" y="355917"/>
                  </a:lnTo>
                  <a:lnTo>
                    <a:pt x="198132" y="360000"/>
                  </a:lnTo>
                  <a:lnTo>
                    <a:pt x="2103" y="360000"/>
                  </a:lnTo>
                  <a:lnTo>
                    <a:pt x="0" y="321094"/>
                  </a:lnTo>
                  <a:lnTo>
                    <a:pt x="2402" y="270661"/>
                  </a:lnTo>
                  <a:lnTo>
                    <a:pt x="6004" y="219026"/>
                  </a:lnTo>
                  <a:lnTo>
                    <a:pt x="13209" y="163789"/>
                  </a:lnTo>
                  <a:lnTo>
                    <a:pt x="19213" y="112155"/>
                  </a:lnTo>
                  <a:lnTo>
                    <a:pt x="28819" y="64123"/>
                  </a:lnTo>
                  <a:lnTo>
                    <a:pt x="39626" y="19693"/>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59" name="Freeform 18">
              <a:extLst>
                <a:ext uri="{FF2B5EF4-FFF2-40B4-BE49-F238E27FC236}">
                  <a16:creationId xmlns:a16="http://schemas.microsoft.com/office/drawing/2014/main" id="{870F92C2-686C-42CA-6E22-D9D02234F49F}"/>
                </a:ext>
              </a:extLst>
            </p:cNvPr>
            <p:cNvSpPr>
              <a:spLocks noChangeAspect="1"/>
            </p:cNvSpPr>
            <p:nvPr/>
          </p:nvSpPr>
          <p:spPr bwMode="auto">
            <a:xfrm>
              <a:off x="1755471" y="3137490"/>
              <a:ext cx="1035089" cy="360000"/>
            </a:xfrm>
            <a:custGeom>
              <a:avLst/>
              <a:gdLst/>
              <a:ahLst/>
              <a:cxnLst/>
              <a:rect l="l" t="t" r="r" b="b"/>
              <a:pathLst>
                <a:path w="1035089" h="360000">
                  <a:moveTo>
                    <a:pt x="834556" y="0"/>
                  </a:moveTo>
                  <a:lnTo>
                    <a:pt x="1021880" y="0"/>
                  </a:lnTo>
                  <a:lnTo>
                    <a:pt x="1021880" y="30741"/>
                  </a:lnTo>
                  <a:lnTo>
                    <a:pt x="1021880" y="88379"/>
                  </a:lnTo>
                  <a:lnTo>
                    <a:pt x="1035089" y="273302"/>
                  </a:lnTo>
                  <a:lnTo>
                    <a:pt x="1024686" y="360000"/>
                  </a:lnTo>
                  <a:lnTo>
                    <a:pt x="864533" y="360000"/>
                  </a:lnTo>
                  <a:lnTo>
                    <a:pt x="866977" y="188046"/>
                  </a:lnTo>
                  <a:lnTo>
                    <a:pt x="842961" y="120801"/>
                  </a:lnTo>
                  <a:lnTo>
                    <a:pt x="839359" y="89580"/>
                  </a:lnTo>
                  <a:lnTo>
                    <a:pt x="836957" y="54757"/>
                  </a:lnTo>
                  <a:lnTo>
                    <a:pt x="834556" y="17532"/>
                  </a:lnTo>
                  <a:close/>
                  <a:moveTo>
                    <a:pt x="238727" y="0"/>
                  </a:moveTo>
                  <a:lnTo>
                    <a:pt x="797204" y="0"/>
                  </a:lnTo>
                  <a:lnTo>
                    <a:pt x="784122" y="33142"/>
                  </a:lnTo>
                  <a:lnTo>
                    <a:pt x="773315" y="83576"/>
                  </a:lnTo>
                  <a:lnTo>
                    <a:pt x="770913" y="137612"/>
                  </a:lnTo>
                  <a:lnTo>
                    <a:pt x="770913" y="192849"/>
                  </a:lnTo>
                  <a:lnTo>
                    <a:pt x="778118" y="246885"/>
                  </a:lnTo>
                  <a:lnTo>
                    <a:pt x="786524" y="299720"/>
                  </a:lnTo>
                  <a:lnTo>
                    <a:pt x="794929" y="345350"/>
                  </a:lnTo>
                  <a:lnTo>
                    <a:pt x="797162" y="360000"/>
                  </a:lnTo>
                  <a:lnTo>
                    <a:pt x="241814" y="360000"/>
                  </a:lnTo>
                  <a:lnTo>
                    <a:pt x="244963" y="347752"/>
                  </a:lnTo>
                  <a:lnTo>
                    <a:pt x="255770" y="304523"/>
                  </a:lnTo>
                  <a:lnTo>
                    <a:pt x="266578" y="256491"/>
                  </a:lnTo>
                  <a:lnTo>
                    <a:pt x="271381" y="206058"/>
                  </a:lnTo>
                  <a:lnTo>
                    <a:pt x="266578" y="155624"/>
                  </a:lnTo>
                  <a:lnTo>
                    <a:pt x="238959" y="5524"/>
                  </a:lnTo>
                  <a:close/>
                  <a:moveTo>
                    <a:pt x="9308" y="0"/>
                  </a:moveTo>
                  <a:lnTo>
                    <a:pt x="205337" y="0"/>
                  </a:lnTo>
                  <a:lnTo>
                    <a:pt x="205337" y="35544"/>
                  </a:lnTo>
                  <a:lnTo>
                    <a:pt x="201734" y="75170"/>
                  </a:lnTo>
                  <a:lnTo>
                    <a:pt x="194530" y="112395"/>
                  </a:lnTo>
                  <a:lnTo>
                    <a:pt x="166911" y="201254"/>
                  </a:lnTo>
                  <a:lnTo>
                    <a:pt x="162108" y="249286"/>
                  </a:lnTo>
                  <a:lnTo>
                    <a:pt x="162108" y="297318"/>
                  </a:lnTo>
                  <a:lnTo>
                    <a:pt x="168112" y="347752"/>
                  </a:lnTo>
                  <a:lnTo>
                    <a:pt x="169337" y="360000"/>
                  </a:lnTo>
                  <a:lnTo>
                    <a:pt x="6031" y="360000"/>
                  </a:lnTo>
                  <a:lnTo>
                    <a:pt x="2402" y="288913"/>
                  </a:lnTo>
                  <a:lnTo>
                    <a:pt x="0" y="246885"/>
                  </a:lnTo>
                  <a:lnTo>
                    <a:pt x="2402" y="206058"/>
                  </a:lnTo>
                  <a:lnTo>
                    <a:pt x="9607" y="166431"/>
                  </a:lnTo>
                  <a:lnTo>
                    <a:pt x="15611" y="126805"/>
                  </a:lnTo>
                  <a:lnTo>
                    <a:pt x="18012" y="83576"/>
                  </a:lnTo>
                  <a:lnTo>
                    <a:pt x="13209" y="40347"/>
                  </a:lnTo>
                  <a:lnTo>
                    <a:pt x="9607" y="5524"/>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dirty="0"/>
            </a:p>
          </p:txBody>
        </p:sp>
        <p:sp>
          <p:nvSpPr>
            <p:cNvPr id="60" name="Freeform 59">
              <a:extLst>
                <a:ext uri="{FF2B5EF4-FFF2-40B4-BE49-F238E27FC236}">
                  <a16:creationId xmlns:a16="http://schemas.microsoft.com/office/drawing/2014/main" id="{9999D0A1-28BF-9089-39E3-F3C55AC9428F}"/>
                </a:ext>
              </a:extLst>
            </p:cNvPr>
            <p:cNvSpPr>
              <a:spLocks noChangeAspect="1"/>
            </p:cNvSpPr>
            <p:nvPr/>
          </p:nvSpPr>
          <p:spPr bwMode="auto">
            <a:xfrm>
              <a:off x="1763688" y="3497490"/>
              <a:ext cx="1018654" cy="360000"/>
            </a:xfrm>
            <a:custGeom>
              <a:avLst/>
              <a:gdLst/>
              <a:ahLst/>
              <a:cxnLst/>
              <a:rect l="l" t="t" r="r" b="b"/>
              <a:pathLst>
                <a:path w="1018654" h="360000">
                  <a:moveTo>
                    <a:pt x="858501" y="0"/>
                  </a:moveTo>
                  <a:lnTo>
                    <a:pt x="1018654" y="0"/>
                  </a:lnTo>
                  <a:lnTo>
                    <a:pt x="1014649" y="33382"/>
                  </a:lnTo>
                  <a:lnTo>
                    <a:pt x="1007444" y="155864"/>
                  </a:lnTo>
                  <a:lnTo>
                    <a:pt x="1009845" y="273543"/>
                  </a:lnTo>
                  <a:lnTo>
                    <a:pt x="1016085" y="360000"/>
                  </a:lnTo>
                  <a:lnTo>
                    <a:pt x="911780" y="360000"/>
                  </a:lnTo>
                  <a:lnTo>
                    <a:pt x="916183" y="352795"/>
                  </a:lnTo>
                  <a:lnTo>
                    <a:pt x="916183" y="323976"/>
                  </a:lnTo>
                  <a:lnTo>
                    <a:pt x="913781" y="291555"/>
                  </a:lnTo>
                  <a:lnTo>
                    <a:pt x="905376" y="256731"/>
                  </a:lnTo>
                  <a:lnTo>
                    <a:pt x="895769" y="217105"/>
                  </a:lnTo>
                  <a:lnTo>
                    <a:pt x="884962" y="179880"/>
                  </a:lnTo>
                  <a:lnTo>
                    <a:pt x="874155" y="142655"/>
                  </a:lnTo>
                  <a:lnTo>
                    <a:pt x="863348" y="110234"/>
                  </a:lnTo>
                  <a:lnTo>
                    <a:pt x="857344" y="81414"/>
                  </a:lnTo>
                  <a:close/>
                  <a:moveTo>
                    <a:pt x="235783" y="0"/>
                  </a:moveTo>
                  <a:lnTo>
                    <a:pt x="791131" y="0"/>
                  </a:lnTo>
                  <a:lnTo>
                    <a:pt x="846004" y="360000"/>
                  </a:lnTo>
                  <a:lnTo>
                    <a:pt x="181933" y="360000"/>
                  </a:lnTo>
                  <a:lnTo>
                    <a:pt x="228125" y="29780"/>
                  </a:lnTo>
                  <a:close/>
                  <a:moveTo>
                    <a:pt x="0" y="0"/>
                  </a:moveTo>
                  <a:lnTo>
                    <a:pt x="163306" y="0"/>
                  </a:lnTo>
                  <a:lnTo>
                    <a:pt x="166884" y="35784"/>
                  </a:lnTo>
                  <a:lnTo>
                    <a:pt x="166884" y="83816"/>
                  </a:lnTo>
                  <a:lnTo>
                    <a:pt x="160880" y="131848"/>
                  </a:lnTo>
                  <a:lnTo>
                    <a:pt x="156077" y="151061"/>
                  </a:lnTo>
                  <a:lnTo>
                    <a:pt x="147671" y="177479"/>
                  </a:lnTo>
                  <a:lnTo>
                    <a:pt x="136864" y="208699"/>
                  </a:lnTo>
                  <a:lnTo>
                    <a:pt x="126057" y="243523"/>
                  </a:lnTo>
                  <a:lnTo>
                    <a:pt x="116451" y="275944"/>
                  </a:lnTo>
                  <a:lnTo>
                    <a:pt x="112848" y="308366"/>
                  </a:lnTo>
                  <a:lnTo>
                    <a:pt x="110447" y="337185"/>
                  </a:lnTo>
                  <a:lnTo>
                    <a:pt x="112728" y="360000"/>
                  </a:lnTo>
                  <a:lnTo>
                    <a:pt x="14833" y="360000"/>
                  </a:lnTo>
                  <a:lnTo>
                    <a:pt x="16784" y="32877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61" name="Freeform 18">
              <a:extLst>
                <a:ext uri="{FF2B5EF4-FFF2-40B4-BE49-F238E27FC236}">
                  <a16:creationId xmlns:a16="http://schemas.microsoft.com/office/drawing/2014/main" id="{19D7E2AD-4437-BCBC-79C4-23B2C2423330}"/>
                </a:ext>
              </a:extLst>
            </p:cNvPr>
            <p:cNvSpPr>
              <a:spLocks noChangeAspect="1"/>
            </p:cNvSpPr>
            <p:nvPr/>
          </p:nvSpPr>
          <p:spPr bwMode="auto">
            <a:xfrm>
              <a:off x="1756672" y="3857490"/>
              <a:ext cx="1032687" cy="360000"/>
            </a:xfrm>
            <a:custGeom>
              <a:avLst/>
              <a:gdLst/>
              <a:ahLst/>
              <a:cxnLst/>
              <a:rect l="l" t="t" r="r" b="b"/>
              <a:pathLst>
                <a:path w="1032687" h="360000">
                  <a:moveTo>
                    <a:pt x="915409" y="0"/>
                  </a:moveTo>
                  <a:lnTo>
                    <a:pt x="1019713" y="0"/>
                  </a:lnTo>
                  <a:lnTo>
                    <a:pt x="1021880" y="30020"/>
                  </a:lnTo>
                  <a:lnTo>
                    <a:pt x="1032687" y="140494"/>
                  </a:lnTo>
                  <a:lnTo>
                    <a:pt x="1032687" y="180120"/>
                  </a:lnTo>
                  <a:lnTo>
                    <a:pt x="1021880" y="212542"/>
                  </a:lnTo>
                  <a:lnTo>
                    <a:pt x="1005069" y="243763"/>
                  </a:lnTo>
                  <a:lnTo>
                    <a:pt x="978651" y="270180"/>
                  </a:lnTo>
                  <a:lnTo>
                    <a:pt x="949832" y="291795"/>
                  </a:lnTo>
                  <a:lnTo>
                    <a:pt x="919812" y="306204"/>
                  </a:lnTo>
                  <a:lnTo>
                    <a:pt x="888591" y="318212"/>
                  </a:lnTo>
                  <a:lnTo>
                    <a:pt x="888591" y="308606"/>
                  </a:lnTo>
                  <a:lnTo>
                    <a:pt x="886190" y="302602"/>
                  </a:lnTo>
                  <a:lnTo>
                    <a:pt x="884989" y="295397"/>
                  </a:lnTo>
                  <a:lnTo>
                    <a:pt x="884989" y="291795"/>
                  </a:lnTo>
                  <a:lnTo>
                    <a:pt x="884989" y="284590"/>
                  </a:lnTo>
                  <a:lnTo>
                    <a:pt x="884989" y="276184"/>
                  </a:lnTo>
                  <a:lnTo>
                    <a:pt x="890993" y="270180"/>
                  </a:lnTo>
                  <a:lnTo>
                    <a:pt x="898198" y="265377"/>
                  </a:lnTo>
                  <a:lnTo>
                    <a:pt x="901800" y="258172"/>
                  </a:lnTo>
                  <a:lnTo>
                    <a:pt x="906603" y="249767"/>
                  </a:lnTo>
                  <a:lnTo>
                    <a:pt x="909005" y="241361"/>
                  </a:lnTo>
                  <a:lnTo>
                    <a:pt x="904202" y="238959"/>
                  </a:lnTo>
                  <a:lnTo>
                    <a:pt x="899398" y="238959"/>
                  </a:lnTo>
                  <a:lnTo>
                    <a:pt x="898198" y="238959"/>
                  </a:lnTo>
                  <a:lnTo>
                    <a:pt x="898198" y="236558"/>
                  </a:lnTo>
                  <a:lnTo>
                    <a:pt x="898198" y="234156"/>
                  </a:lnTo>
                  <a:lnTo>
                    <a:pt x="895796" y="232955"/>
                  </a:lnTo>
                  <a:lnTo>
                    <a:pt x="895796" y="225751"/>
                  </a:lnTo>
                  <a:lnTo>
                    <a:pt x="922214" y="210140"/>
                  </a:lnTo>
                  <a:lnTo>
                    <a:pt x="946230" y="190927"/>
                  </a:lnTo>
                  <a:lnTo>
                    <a:pt x="967844" y="169313"/>
                  </a:lnTo>
                  <a:lnTo>
                    <a:pt x="965442" y="158506"/>
                  </a:lnTo>
                  <a:lnTo>
                    <a:pt x="963041" y="150100"/>
                  </a:lnTo>
                  <a:lnTo>
                    <a:pt x="960639" y="142895"/>
                  </a:lnTo>
                  <a:lnTo>
                    <a:pt x="957037" y="136891"/>
                  </a:lnTo>
                  <a:lnTo>
                    <a:pt x="943828" y="129687"/>
                  </a:lnTo>
                  <a:lnTo>
                    <a:pt x="933021" y="136891"/>
                  </a:lnTo>
                  <a:lnTo>
                    <a:pt x="928218" y="151301"/>
                  </a:lnTo>
                  <a:lnTo>
                    <a:pt x="923414" y="166911"/>
                  </a:lnTo>
                  <a:lnTo>
                    <a:pt x="917410" y="177719"/>
                  </a:lnTo>
                  <a:lnTo>
                    <a:pt x="906603" y="188526"/>
                  </a:lnTo>
                  <a:lnTo>
                    <a:pt x="888591" y="193329"/>
                  </a:lnTo>
                  <a:lnTo>
                    <a:pt x="880186" y="57639"/>
                  </a:lnTo>
                  <a:close/>
                  <a:moveTo>
                    <a:pt x="185562" y="0"/>
                  </a:moveTo>
                  <a:lnTo>
                    <a:pt x="849633" y="0"/>
                  </a:lnTo>
                  <a:lnTo>
                    <a:pt x="871780" y="145297"/>
                  </a:lnTo>
                  <a:lnTo>
                    <a:pt x="874182" y="188526"/>
                  </a:lnTo>
                  <a:lnTo>
                    <a:pt x="871780" y="238959"/>
                  </a:lnTo>
                  <a:lnTo>
                    <a:pt x="864575" y="294196"/>
                  </a:lnTo>
                  <a:lnTo>
                    <a:pt x="858571" y="348232"/>
                  </a:lnTo>
                  <a:lnTo>
                    <a:pt x="856819" y="360000"/>
                  </a:lnTo>
                  <a:lnTo>
                    <a:pt x="588348" y="360000"/>
                  </a:lnTo>
                  <a:lnTo>
                    <a:pt x="587191" y="342228"/>
                  </a:lnTo>
                  <a:lnTo>
                    <a:pt x="524749" y="49233"/>
                  </a:lnTo>
                  <a:lnTo>
                    <a:pt x="515143" y="49233"/>
                  </a:lnTo>
                  <a:lnTo>
                    <a:pt x="509139" y="68446"/>
                  </a:lnTo>
                  <a:lnTo>
                    <a:pt x="504335" y="92462"/>
                  </a:lnTo>
                  <a:lnTo>
                    <a:pt x="504335" y="121281"/>
                  </a:lnTo>
                  <a:lnTo>
                    <a:pt x="485123" y="171715"/>
                  </a:lnTo>
                  <a:lnTo>
                    <a:pt x="474315" y="223349"/>
                  </a:lnTo>
                  <a:lnTo>
                    <a:pt x="467111" y="280988"/>
                  </a:lnTo>
                  <a:lnTo>
                    <a:pt x="465910" y="339827"/>
                  </a:lnTo>
                  <a:lnTo>
                    <a:pt x="464328" y="360000"/>
                  </a:lnTo>
                  <a:lnTo>
                    <a:pt x="184454" y="360000"/>
                  </a:lnTo>
                  <a:lnTo>
                    <a:pt x="178919" y="319413"/>
                  </a:lnTo>
                  <a:lnTo>
                    <a:pt x="175316" y="262976"/>
                  </a:lnTo>
                  <a:lnTo>
                    <a:pt x="170513" y="208939"/>
                  </a:lnTo>
                  <a:lnTo>
                    <a:pt x="168112" y="156104"/>
                  </a:lnTo>
                  <a:lnTo>
                    <a:pt x="170513" y="110474"/>
                  </a:lnTo>
                  <a:lnTo>
                    <a:pt x="175316" y="73249"/>
                  </a:lnTo>
                  <a:close/>
                  <a:moveTo>
                    <a:pt x="18462" y="0"/>
                  </a:moveTo>
                  <a:lnTo>
                    <a:pt x="116357" y="0"/>
                  </a:lnTo>
                  <a:lnTo>
                    <a:pt x="116477" y="1201"/>
                  </a:lnTo>
                  <a:lnTo>
                    <a:pt x="151300" y="54036"/>
                  </a:lnTo>
                  <a:lnTo>
                    <a:pt x="144096" y="188526"/>
                  </a:lnTo>
                  <a:lnTo>
                    <a:pt x="127284" y="193329"/>
                  </a:lnTo>
                  <a:lnTo>
                    <a:pt x="116477" y="169313"/>
                  </a:lnTo>
                  <a:lnTo>
                    <a:pt x="106871" y="140494"/>
                  </a:lnTo>
                  <a:lnTo>
                    <a:pt x="79252" y="129687"/>
                  </a:lnTo>
                  <a:lnTo>
                    <a:pt x="72048" y="164510"/>
                  </a:lnTo>
                  <a:lnTo>
                    <a:pt x="96064" y="188526"/>
                  </a:lnTo>
                  <a:lnTo>
                    <a:pt x="122481" y="214943"/>
                  </a:lnTo>
                  <a:lnTo>
                    <a:pt x="140493" y="241361"/>
                  </a:lnTo>
                  <a:lnTo>
                    <a:pt x="135690" y="243763"/>
                  </a:lnTo>
                  <a:lnTo>
                    <a:pt x="130887" y="243763"/>
                  </a:lnTo>
                  <a:lnTo>
                    <a:pt x="129686" y="243763"/>
                  </a:lnTo>
                  <a:lnTo>
                    <a:pt x="129686" y="246164"/>
                  </a:lnTo>
                  <a:lnTo>
                    <a:pt x="129686" y="247365"/>
                  </a:lnTo>
                  <a:lnTo>
                    <a:pt x="127284" y="249767"/>
                  </a:lnTo>
                  <a:lnTo>
                    <a:pt x="127284" y="256972"/>
                  </a:lnTo>
                  <a:lnTo>
                    <a:pt x="140493" y="262976"/>
                  </a:lnTo>
                  <a:lnTo>
                    <a:pt x="146497" y="276184"/>
                  </a:lnTo>
                  <a:lnTo>
                    <a:pt x="151300" y="294196"/>
                  </a:lnTo>
                  <a:lnTo>
                    <a:pt x="146497" y="300200"/>
                  </a:lnTo>
                  <a:lnTo>
                    <a:pt x="144096" y="306204"/>
                  </a:lnTo>
                  <a:lnTo>
                    <a:pt x="140493" y="313409"/>
                  </a:lnTo>
                  <a:lnTo>
                    <a:pt x="135690" y="318212"/>
                  </a:lnTo>
                  <a:lnTo>
                    <a:pt x="111674" y="302602"/>
                  </a:lnTo>
                  <a:lnTo>
                    <a:pt x="87658" y="289393"/>
                  </a:lnTo>
                  <a:lnTo>
                    <a:pt x="66044" y="276184"/>
                  </a:lnTo>
                  <a:lnTo>
                    <a:pt x="44429" y="258172"/>
                  </a:lnTo>
                  <a:lnTo>
                    <a:pt x="26417" y="236558"/>
                  </a:lnTo>
                  <a:lnTo>
                    <a:pt x="10807" y="208939"/>
                  </a:lnTo>
                  <a:lnTo>
                    <a:pt x="0" y="169313"/>
                  </a:lnTo>
                  <a:lnTo>
                    <a:pt x="0" y="129687"/>
                  </a:lnTo>
                  <a:lnTo>
                    <a:pt x="4803" y="90060"/>
                  </a:lnTo>
                  <a:lnTo>
                    <a:pt x="10807" y="49233"/>
                  </a:lnTo>
                  <a:lnTo>
                    <a:pt x="18012" y="7205"/>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62" name="Freeform 18">
              <a:extLst>
                <a:ext uri="{FF2B5EF4-FFF2-40B4-BE49-F238E27FC236}">
                  <a16:creationId xmlns:a16="http://schemas.microsoft.com/office/drawing/2014/main" id="{2F014087-3D34-7ACA-AD15-BA8D8A4673E1}"/>
                </a:ext>
              </a:extLst>
            </p:cNvPr>
            <p:cNvSpPr>
              <a:spLocks noChangeAspect="1"/>
            </p:cNvSpPr>
            <p:nvPr/>
          </p:nvSpPr>
          <p:spPr bwMode="auto">
            <a:xfrm>
              <a:off x="1941253" y="4217490"/>
              <a:ext cx="698451" cy="360000"/>
            </a:xfrm>
            <a:custGeom>
              <a:avLst/>
              <a:gdLst/>
              <a:ahLst/>
              <a:cxnLst/>
              <a:rect l="l" t="t" r="r" b="b"/>
              <a:pathLst>
                <a:path w="698451" h="360000">
                  <a:moveTo>
                    <a:pt x="405233" y="0"/>
                  </a:moveTo>
                  <a:lnTo>
                    <a:pt x="673705" y="0"/>
                  </a:lnTo>
                  <a:lnTo>
                    <a:pt x="667052" y="44670"/>
                  </a:lnTo>
                  <a:lnTo>
                    <a:pt x="664650" y="99907"/>
                  </a:lnTo>
                  <a:lnTo>
                    <a:pt x="664650" y="150340"/>
                  </a:lnTo>
                  <a:lnTo>
                    <a:pt x="670654" y="210380"/>
                  </a:lnTo>
                  <a:lnTo>
                    <a:pt x="681461" y="274023"/>
                  </a:lnTo>
                  <a:lnTo>
                    <a:pt x="694670" y="340067"/>
                  </a:lnTo>
                  <a:lnTo>
                    <a:pt x="698451" y="360000"/>
                  </a:lnTo>
                  <a:lnTo>
                    <a:pt x="479985" y="360000"/>
                  </a:lnTo>
                  <a:lnTo>
                    <a:pt x="472522" y="332862"/>
                  </a:lnTo>
                  <a:lnTo>
                    <a:pt x="452109" y="284830"/>
                  </a:lnTo>
                  <a:lnTo>
                    <a:pt x="432896" y="234396"/>
                  </a:lnTo>
                  <a:lnTo>
                    <a:pt x="417285" y="185164"/>
                  </a:lnTo>
                  <a:close/>
                  <a:moveTo>
                    <a:pt x="1339" y="0"/>
                  </a:moveTo>
                  <a:lnTo>
                    <a:pt x="281214" y="0"/>
                  </a:lnTo>
                  <a:lnTo>
                    <a:pt x="277993" y="41068"/>
                  </a:lnTo>
                  <a:lnTo>
                    <a:pt x="273189" y="103509"/>
                  </a:lnTo>
                  <a:lnTo>
                    <a:pt x="264784" y="164750"/>
                  </a:lnTo>
                  <a:lnTo>
                    <a:pt x="249173" y="223589"/>
                  </a:lnTo>
                  <a:lnTo>
                    <a:pt x="229961" y="278826"/>
                  </a:lnTo>
                  <a:lnTo>
                    <a:pt x="210748" y="332862"/>
                  </a:lnTo>
                  <a:lnTo>
                    <a:pt x="203964" y="360000"/>
                  </a:lnTo>
                  <a:lnTo>
                    <a:pt x="0" y="360000"/>
                  </a:lnTo>
                  <a:lnTo>
                    <a:pt x="5411" y="326858"/>
                  </a:lnTo>
                  <a:lnTo>
                    <a:pt x="13817" y="268019"/>
                  </a:lnTo>
                  <a:lnTo>
                    <a:pt x="19821" y="206778"/>
                  </a:lnTo>
                  <a:lnTo>
                    <a:pt x="19821" y="150340"/>
                  </a:lnTo>
                  <a:lnTo>
                    <a:pt x="16218" y="97505"/>
                  </a:lnTo>
                  <a:lnTo>
                    <a:pt x="9014" y="57879"/>
                  </a:lnTo>
                  <a:lnTo>
                    <a:pt x="3010" y="12248"/>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63" name="Freeform 18">
              <a:extLst>
                <a:ext uri="{FF2B5EF4-FFF2-40B4-BE49-F238E27FC236}">
                  <a16:creationId xmlns:a16="http://schemas.microsoft.com/office/drawing/2014/main" id="{59DE532E-12CE-29C4-041A-7B46E53DCBBF}"/>
                </a:ext>
              </a:extLst>
            </p:cNvPr>
            <p:cNvSpPr>
              <a:spLocks noChangeAspect="1"/>
            </p:cNvSpPr>
            <p:nvPr/>
          </p:nvSpPr>
          <p:spPr bwMode="auto">
            <a:xfrm>
              <a:off x="1906903" y="4577490"/>
              <a:ext cx="748098" cy="360000"/>
            </a:xfrm>
            <a:custGeom>
              <a:avLst/>
              <a:gdLst/>
              <a:ahLst/>
              <a:cxnLst/>
              <a:rect l="l" t="t" r="r" b="b"/>
              <a:pathLst>
                <a:path w="748098" h="360000">
                  <a:moveTo>
                    <a:pt x="509397" y="0"/>
                  </a:moveTo>
                  <a:lnTo>
                    <a:pt x="727863" y="0"/>
                  </a:lnTo>
                  <a:lnTo>
                    <a:pt x="737291" y="49713"/>
                  </a:lnTo>
                  <a:lnTo>
                    <a:pt x="745696" y="119360"/>
                  </a:lnTo>
                  <a:lnTo>
                    <a:pt x="748098" y="189006"/>
                  </a:lnTo>
                  <a:lnTo>
                    <a:pt x="742094" y="257452"/>
                  </a:lnTo>
                  <a:lnTo>
                    <a:pt x="721680" y="346311"/>
                  </a:lnTo>
                  <a:lnTo>
                    <a:pt x="718595" y="360000"/>
                  </a:lnTo>
                  <a:lnTo>
                    <a:pt x="503439" y="360000"/>
                  </a:lnTo>
                  <a:lnTo>
                    <a:pt x="491127" y="300681"/>
                  </a:lnTo>
                  <a:lnTo>
                    <a:pt x="486324" y="234637"/>
                  </a:lnTo>
                  <a:lnTo>
                    <a:pt x="491127" y="169793"/>
                  </a:lnTo>
                  <a:lnTo>
                    <a:pt x="515143" y="20894"/>
                  </a:lnTo>
                  <a:close/>
                  <a:moveTo>
                    <a:pt x="29412" y="0"/>
                  </a:moveTo>
                  <a:lnTo>
                    <a:pt x="233375" y="0"/>
                  </a:lnTo>
                  <a:lnTo>
                    <a:pt x="226951" y="25697"/>
                  </a:lnTo>
                  <a:lnTo>
                    <a:pt x="250967" y="132569"/>
                  </a:lnTo>
                  <a:lnTo>
                    <a:pt x="250967" y="318693"/>
                  </a:lnTo>
                  <a:lnTo>
                    <a:pt x="241788" y="360000"/>
                  </a:lnTo>
                  <a:lnTo>
                    <a:pt x="31112" y="360000"/>
                  </a:lnTo>
                  <a:lnTo>
                    <a:pt x="27618" y="348713"/>
                  </a:lnTo>
                  <a:lnTo>
                    <a:pt x="12008" y="298279"/>
                  </a:lnTo>
                  <a:lnTo>
                    <a:pt x="3602" y="244243"/>
                  </a:lnTo>
                  <a:lnTo>
                    <a:pt x="0" y="186605"/>
                  </a:lnTo>
                  <a:lnTo>
                    <a:pt x="6004" y="126565"/>
                  </a:lnTo>
                  <a:lnTo>
                    <a:pt x="14410" y="79733"/>
                  </a:lnTo>
                  <a:lnTo>
                    <a:pt x="25217" y="25697"/>
                  </a:lnTo>
                  <a:close/>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64" name="Freeform 18">
              <a:extLst>
                <a:ext uri="{FF2B5EF4-FFF2-40B4-BE49-F238E27FC236}">
                  <a16:creationId xmlns:a16="http://schemas.microsoft.com/office/drawing/2014/main" id="{5FE6BBC6-9199-622C-A5C9-3F25F998309D}"/>
                </a:ext>
              </a:extLst>
            </p:cNvPr>
            <p:cNvSpPr>
              <a:spLocks noChangeAspect="1"/>
            </p:cNvSpPr>
            <p:nvPr/>
          </p:nvSpPr>
          <p:spPr bwMode="auto">
            <a:xfrm>
              <a:off x="1937210" y="4937490"/>
              <a:ext cx="687484" cy="360000"/>
            </a:xfrm>
            <a:custGeom>
              <a:avLst/>
              <a:gdLst/>
              <a:ahLst/>
              <a:cxnLst/>
              <a:rect l="l" t="t" r="r" b="b"/>
              <a:pathLst>
                <a:path w="687484" h="360000">
                  <a:moveTo>
                    <a:pt x="472326" y="0"/>
                  </a:moveTo>
                  <a:lnTo>
                    <a:pt x="687484" y="0"/>
                  </a:lnTo>
                  <a:lnTo>
                    <a:pt x="671356" y="71568"/>
                  </a:lnTo>
                  <a:lnTo>
                    <a:pt x="652143" y="159226"/>
                  </a:lnTo>
                  <a:lnTo>
                    <a:pt x="634131" y="250487"/>
                  </a:lnTo>
                  <a:lnTo>
                    <a:pt x="618520" y="346551"/>
                  </a:lnTo>
                  <a:lnTo>
                    <a:pt x="618184" y="360000"/>
                  </a:lnTo>
                  <a:lnTo>
                    <a:pt x="473658" y="360000"/>
                  </a:lnTo>
                  <a:lnTo>
                    <a:pt x="474425" y="357358"/>
                  </a:lnTo>
                  <a:lnTo>
                    <a:pt x="485232" y="318933"/>
                  </a:lnTo>
                  <a:lnTo>
                    <a:pt x="497240" y="274503"/>
                  </a:lnTo>
                  <a:lnTo>
                    <a:pt x="503244" y="228873"/>
                  </a:lnTo>
                  <a:lnTo>
                    <a:pt x="505645" y="176037"/>
                  </a:lnTo>
                  <a:lnTo>
                    <a:pt x="498441" y="122001"/>
                  </a:lnTo>
                  <a:lnTo>
                    <a:pt x="485232" y="65564"/>
                  </a:lnTo>
                  <a:lnTo>
                    <a:pt x="473224" y="4323"/>
                  </a:lnTo>
                  <a:close/>
                  <a:moveTo>
                    <a:pt x="0" y="0"/>
                  </a:moveTo>
                  <a:lnTo>
                    <a:pt x="210676" y="0"/>
                  </a:lnTo>
                  <a:lnTo>
                    <a:pt x="210249" y="1921"/>
                  </a:lnTo>
                  <a:lnTo>
                    <a:pt x="199442" y="47552"/>
                  </a:lnTo>
                  <a:lnTo>
                    <a:pt x="191036" y="100387"/>
                  </a:lnTo>
                  <a:lnTo>
                    <a:pt x="186233" y="152021"/>
                  </a:lnTo>
                  <a:lnTo>
                    <a:pt x="191036" y="204857"/>
                  </a:lnTo>
                  <a:lnTo>
                    <a:pt x="195839" y="318933"/>
                  </a:lnTo>
                  <a:lnTo>
                    <a:pt x="214743" y="360000"/>
                  </a:lnTo>
                  <a:lnTo>
                    <a:pt x="67388" y="360000"/>
                  </a:lnTo>
                  <a:lnTo>
                    <a:pt x="68554" y="327338"/>
                  </a:lnTo>
                  <a:lnTo>
                    <a:pt x="64952" y="257692"/>
                  </a:lnTo>
                  <a:lnTo>
                    <a:pt x="55346" y="189246"/>
                  </a:lnTo>
                  <a:lnTo>
                    <a:pt x="42137" y="126805"/>
                  </a:lnTo>
                  <a:lnTo>
                    <a:pt x="27727" y="82375"/>
                  </a:lnTo>
                  <a:lnTo>
                    <a:pt x="12117" y="39146"/>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dirty="0"/>
            </a:p>
          </p:txBody>
        </p:sp>
        <p:sp>
          <p:nvSpPr>
            <p:cNvPr id="65" name="Freeform 18">
              <a:extLst>
                <a:ext uri="{FF2B5EF4-FFF2-40B4-BE49-F238E27FC236}">
                  <a16:creationId xmlns:a16="http://schemas.microsoft.com/office/drawing/2014/main" id="{D01F94D3-7717-F81C-B614-3E561A4DF8EE}"/>
                </a:ext>
              </a:extLst>
            </p:cNvPr>
            <p:cNvSpPr>
              <a:spLocks noChangeAspect="1"/>
            </p:cNvSpPr>
            <p:nvPr/>
          </p:nvSpPr>
          <p:spPr bwMode="auto">
            <a:xfrm>
              <a:off x="1943060" y="5297490"/>
              <a:ext cx="691661" cy="360000"/>
            </a:xfrm>
            <a:custGeom>
              <a:avLst/>
              <a:gdLst/>
              <a:ahLst/>
              <a:cxnLst/>
              <a:rect l="l" t="t" r="r" b="b"/>
              <a:pathLst>
                <a:path w="691661" h="360000">
                  <a:moveTo>
                    <a:pt x="469947" y="0"/>
                  </a:moveTo>
                  <a:lnTo>
                    <a:pt x="614473" y="0"/>
                  </a:lnTo>
                  <a:lnTo>
                    <a:pt x="613609" y="34583"/>
                  </a:lnTo>
                  <a:lnTo>
                    <a:pt x="619613" y="76611"/>
                  </a:lnTo>
                  <a:lnTo>
                    <a:pt x="630420" y="117438"/>
                  </a:lnTo>
                  <a:lnTo>
                    <a:pt x="646030" y="157065"/>
                  </a:lnTo>
                  <a:lnTo>
                    <a:pt x="661641" y="196691"/>
                  </a:lnTo>
                  <a:lnTo>
                    <a:pt x="676050" y="235117"/>
                  </a:lnTo>
                  <a:lnTo>
                    <a:pt x="686857" y="274743"/>
                  </a:lnTo>
                  <a:lnTo>
                    <a:pt x="691661" y="319173"/>
                  </a:lnTo>
                  <a:lnTo>
                    <a:pt x="648432" y="338386"/>
                  </a:lnTo>
                  <a:lnTo>
                    <a:pt x="600400" y="349193"/>
                  </a:lnTo>
                  <a:lnTo>
                    <a:pt x="547565" y="351595"/>
                  </a:lnTo>
                  <a:lnTo>
                    <a:pt x="491127" y="349193"/>
                  </a:lnTo>
                  <a:lnTo>
                    <a:pt x="480320" y="316771"/>
                  </a:lnTo>
                  <a:lnTo>
                    <a:pt x="470714" y="277145"/>
                  </a:lnTo>
                  <a:lnTo>
                    <a:pt x="467111" y="235117"/>
                  </a:lnTo>
                  <a:lnTo>
                    <a:pt x="470714" y="189486"/>
                  </a:lnTo>
                  <a:lnTo>
                    <a:pt x="475517" y="103029"/>
                  </a:lnTo>
                  <a:lnTo>
                    <a:pt x="470714" y="89820"/>
                  </a:lnTo>
                  <a:lnTo>
                    <a:pt x="464710" y="74210"/>
                  </a:lnTo>
                  <a:lnTo>
                    <a:pt x="459906" y="56198"/>
                  </a:lnTo>
                  <a:lnTo>
                    <a:pt x="459906" y="34583"/>
                  </a:lnTo>
                  <a:close/>
                  <a:moveTo>
                    <a:pt x="63677" y="0"/>
                  </a:moveTo>
                  <a:lnTo>
                    <a:pt x="211032" y="0"/>
                  </a:lnTo>
                  <a:lnTo>
                    <a:pt x="226951" y="34583"/>
                  </a:lnTo>
                  <a:lnTo>
                    <a:pt x="226951" y="54997"/>
                  </a:lnTo>
                  <a:lnTo>
                    <a:pt x="222148" y="71808"/>
                  </a:lnTo>
                  <a:lnTo>
                    <a:pt x="216144" y="89820"/>
                  </a:lnTo>
                  <a:lnTo>
                    <a:pt x="211341" y="103029"/>
                  </a:lnTo>
                  <a:lnTo>
                    <a:pt x="206538" y="148659"/>
                  </a:lnTo>
                  <a:lnTo>
                    <a:pt x="208939" y="196691"/>
                  </a:lnTo>
                  <a:lnTo>
                    <a:pt x="211341" y="244723"/>
                  </a:lnTo>
                  <a:lnTo>
                    <a:pt x="213743" y="295157"/>
                  </a:lnTo>
                  <a:lnTo>
                    <a:pt x="206538" y="343189"/>
                  </a:lnTo>
                  <a:lnTo>
                    <a:pt x="195731" y="343189"/>
                  </a:lnTo>
                  <a:lnTo>
                    <a:pt x="174116" y="353996"/>
                  </a:lnTo>
                  <a:lnTo>
                    <a:pt x="145297" y="360000"/>
                  </a:lnTo>
                  <a:lnTo>
                    <a:pt x="117679" y="360000"/>
                  </a:lnTo>
                  <a:lnTo>
                    <a:pt x="88859" y="357599"/>
                  </a:lnTo>
                  <a:lnTo>
                    <a:pt x="61241" y="349193"/>
                  </a:lnTo>
                  <a:lnTo>
                    <a:pt x="37225" y="338386"/>
                  </a:lnTo>
                  <a:lnTo>
                    <a:pt x="16811" y="320374"/>
                  </a:lnTo>
                  <a:lnTo>
                    <a:pt x="3603" y="301161"/>
                  </a:lnTo>
                  <a:lnTo>
                    <a:pt x="0" y="277145"/>
                  </a:lnTo>
                  <a:lnTo>
                    <a:pt x="24016" y="224310"/>
                  </a:lnTo>
                  <a:lnTo>
                    <a:pt x="43229" y="167872"/>
                  </a:lnTo>
                  <a:lnTo>
                    <a:pt x="56438" y="103029"/>
                  </a:lnTo>
                  <a:lnTo>
                    <a:pt x="62442" y="34583"/>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grpSp>
      <p:sp>
        <p:nvSpPr>
          <p:cNvPr id="9" name="TextBox 8">
            <a:extLst>
              <a:ext uri="{FF2B5EF4-FFF2-40B4-BE49-F238E27FC236}">
                <a16:creationId xmlns:a16="http://schemas.microsoft.com/office/drawing/2014/main" id="{F2F7399E-4335-9388-FEE7-FBE6C4581962}"/>
              </a:ext>
            </a:extLst>
          </p:cNvPr>
          <p:cNvSpPr txBox="1"/>
          <p:nvPr/>
        </p:nvSpPr>
        <p:spPr>
          <a:xfrm>
            <a:off x="8645236" y="3703782"/>
            <a:ext cx="184731" cy="369332"/>
          </a:xfrm>
          <a:prstGeom prst="rect">
            <a:avLst/>
          </a:prstGeom>
          <a:noFill/>
        </p:spPr>
        <p:txBody>
          <a:bodyPr wrap="none" rtlCol="0">
            <a:spAutoFit/>
          </a:bodyPr>
          <a:lstStyle/>
          <a:p>
            <a:endParaRPr lang="en-UG" dirty="0"/>
          </a:p>
        </p:txBody>
      </p:sp>
      <p:pic>
        <p:nvPicPr>
          <p:cNvPr id="76" name="Picture 1" descr="page1image7096368">
            <a:extLst>
              <a:ext uri="{FF2B5EF4-FFF2-40B4-BE49-F238E27FC236}">
                <a16:creationId xmlns:a16="http://schemas.microsoft.com/office/drawing/2014/main" id="{F03F35FB-6BD9-01B6-2DDD-BE0FED494D4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flipH="1">
            <a:off x="11140650" y="-10654"/>
            <a:ext cx="993595" cy="922368"/>
          </a:xfrm>
          <a:prstGeom prst="rect">
            <a:avLst/>
          </a:prstGeom>
          <a:noFill/>
          <a:extLst>
            <a:ext uri="{909E8E84-426E-40DD-AFC4-6F175D3DCCD1}">
              <a14:hiddenFill xmlns:a14="http://schemas.microsoft.com/office/drawing/2010/main">
                <a:solidFill>
                  <a:srgbClr val="FFFFFF"/>
                </a:solidFill>
              </a14:hiddenFill>
            </a:ext>
          </a:extLst>
        </p:spPr>
      </p:pic>
      <p:grpSp>
        <p:nvGrpSpPr>
          <p:cNvPr id="77" name="Group 76">
            <a:extLst>
              <a:ext uri="{FF2B5EF4-FFF2-40B4-BE49-F238E27FC236}">
                <a16:creationId xmlns:a16="http://schemas.microsoft.com/office/drawing/2014/main" id="{E50AFD36-BA27-0589-AD07-3E06B0844DD8}"/>
              </a:ext>
            </a:extLst>
          </p:cNvPr>
          <p:cNvGrpSpPr/>
          <p:nvPr/>
        </p:nvGrpSpPr>
        <p:grpSpPr>
          <a:xfrm rot="16200000">
            <a:off x="-2635069" y="3951143"/>
            <a:ext cx="5532437" cy="281277"/>
            <a:chOff x="1524000" y="3591612"/>
            <a:chExt cx="9144000" cy="1688576"/>
          </a:xfrm>
        </p:grpSpPr>
        <p:sp>
          <p:nvSpPr>
            <p:cNvPr id="78" name="Rectangle 77">
              <a:extLst>
                <a:ext uri="{FF2B5EF4-FFF2-40B4-BE49-F238E27FC236}">
                  <a16:creationId xmlns:a16="http://schemas.microsoft.com/office/drawing/2014/main" id="{EEA26B7F-E253-57A7-A5EE-11CD02CE3359}"/>
                </a:ext>
              </a:extLst>
            </p:cNvPr>
            <p:cNvSpPr/>
            <p:nvPr/>
          </p:nvSpPr>
          <p:spPr>
            <a:xfrm>
              <a:off x="1524000" y="3591612"/>
              <a:ext cx="9144000" cy="56560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C43525E6-4B68-CE53-150B-E495900A840F}"/>
                </a:ext>
              </a:extLst>
            </p:cNvPr>
            <p:cNvSpPr/>
            <p:nvPr/>
          </p:nvSpPr>
          <p:spPr>
            <a:xfrm>
              <a:off x="1524000" y="4141901"/>
              <a:ext cx="9144000" cy="565609"/>
            </a:xfrm>
            <a:prstGeom prst="rect">
              <a:avLst/>
            </a:prstGeom>
            <a:solidFill>
              <a:srgbClr val="FFFF00"/>
            </a:solidFill>
            <a:ln>
              <a:solidFill>
                <a:srgbClr val="FFFF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D20655B6-9592-518A-12C1-7523028B3453}"/>
                </a:ext>
              </a:extLst>
            </p:cNvPr>
            <p:cNvSpPr/>
            <p:nvPr/>
          </p:nvSpPr>
          <p:spPr>
            <a:xfrm>
              <a:off x="1524000" y="4714579"/>
              <a:ext cx="9144000" cy="565609"/>
            </a:xfrm>
            <a:prstGeom prst="rect">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pic>
        <p:nvPicPr>
          <p:cNvPr id="81" name="Picture 80" descr="A coat of arms with animals and symbols&#10;&#10;Description automatically generated">
            <a:extLst>
              <a:ext uri="{FF2B5EF4-FFF2-40B4-BE49-F238E27FC236}">
                <a16:creationId xmlns:a16="http://schemas.microsoft.com/office/drawing/2014/main" id="{CA8E14A6-1C9C-E0EE-AFE2-567963349B38}"/>
              </a:ext>
            </a:extLst>
          </p:cNvPr>
          <p:cNvPicPr>
            <a:picLocks noChangeAspect="1"/>
          </p:cNvPicPr>
          <p:nvPr/>
        </p:nvPicPr>
        <p:blipFill>
          <a:blip r:embed="rId3"/>
          <a:stretch>
            <a:fillRect/>
          </a:stretch>
        </p:blipFill>
        <p:spPr>
          <a:xfrm>
            <a:off x="11303371" y="6050884"/>
            <a:ext cx="888629" cy="710266"/>
          </a:xfrm>
          <a:prstGeom prst="rect">
            <a:avLst/>
          </a:prstGeom>
        </p:spPr>
      </p:pic>
    </p:spTree>
    <p:extLst>
      <p:ext uri="{BB962C8B-B14F-4D97-AF65-F5344CB8AC3E}">
        <p14:creationId xmlns:p14="http://schemas.microsoft.com/office/powerpoint/2010/main" val="8535994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6CE0131-7452-4117-41FC-C56549A49A0D}"/>
              </a:ext>
            </a:extLst>
          </p:cNvPr>
          <p:cNvSpPr>
            <a:spLocks noGrp="1"/>
          </p:cNvSpPr>
          <p:nvPr>
            <p:ph type="title"/>
          </p:nvPr>
        </p:nvSpPr>
        <p:spPr>
          <a:xfrm>
            <a:off x="-9490" y="17063"/>
            <a:ext cx="12192000" cy="1325563"/>
          </a:xfrm>
          <a:solidFill>
            <a:schemeClr val="accent1"/>
          </a:solidFill>
        </p:spPr>
        <p:txBody>
          <a:bodyPr>
            <a:normAutofit/>
          </a:bodyPr>
          <a:lstStyle/>
          <a:p>
            <a:r>
              <a:rPr lang="en-UG" sz="4800" b="1" dirty="0">
                <a:solidFill>
                  <a:schemeClr val="bg1"/>
                </a:solidFill>
                <a:latin typeface="Arial" panose="020B0604020202020204" pitchFamily="34" charset="0"/>
                <a:cs typeface="Arial" panose="020B0604020202020204" pitchFamily="34" charset="0"/>
              </a:rPr>
              <a:t>Limitations and Challenges</a:t>
            </a:r>
          </a:p>
        </p:txBody>
      </p:sp>
      <p:grpSp>
        <p:nvGrpSpPr>
          <p:cNvPr id="7" name="그룹 2">
            <a:extLst>
              <a:ext uri="{FF2B5EF4-FFF2-40B4-BE49-F238E27FC236}">
                <a16:creationId xmlns:a16="http://schemas.microsoft.com/office/drawing/2014/main" id="{25252C9E-8541-F47D-CC1A-13093D43F64D}"/>
              </a:ext>
            </a:extLst>
          </p:cNvPr>
          <p:cNvGrpSpPr/>
          <p:nvPr/>
        </p:nvGrpSpPr>
        <p:grpSpPr>
          <a:xfrm>
            <a:off x="1563237" y="1477014"/>
            <a:ext cx="9483454" cy="4979203"/>
            <a:chOff x="869810" y="1738271"/>
            <a:chExt cx="4725230" cy="3630712"/>
          </a:xfrm>
        </p:grpSpPr>
        <p:sp>
          <p:nvSpPr>
            <p:cNvPr id="8" name="Rectangle 1">
              <a:extLst>
                <a:ext uri="{FF2B5EF4-FFF2-40B4-BE49-F238E27FC236}">
                  <a16:creationId xmlns:a16="http://schemas.microsoft.com/office/drawing/2014/main" id="{292C4F73-091E-83ED-9126-505BEFC80ED5}"/>
                </a:ext>
              </a:extLst>
            </p:cNvPr>
            <p:cNvSpPr/>
            <p:nvPr/>
          </p:nvSpPr>
          <p:spPr>
            <a:xfrm>
              <a:off x="896289" y="1738271"/>
              <a:ext cx="4698751" cy="8238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AAE4C22-D31F-64AB-CD8E-CBC3D17A4100}"/>
                </a:ext>
              </a:extLst>
            </p:cNvPr>
            <p:cNvSpPr/>
            <p:nvPr/>
          </p:nvSpPr>
          <p:spPr>
            <a:xfrm>
              <a:off x="896289" y="2947524"/>
              <a:ext cx="4698751" cy="8238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DBF7250-868A-55F7-B7C4-916D4A1C491E}"/>
                </a:ext>
              </a:extLst>
            </p:cNvPr>
            <p:cNvSpPr/>
            <p:nvPr/>
          </p:nvSpPr>
          <p:spPr>
            <a:xfrm>
              <a:off x="896289" y="4157047"/>
              <a:ext cx="4698751" cy="823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Parallelogram 10">
              <a:extLst>
                <a:ext uri="{FF2B5EF4-FFF2-40B4-BE49-F238E27FC236}">
                  <a16:creationId xmlns:a16="http://schemas.microsoft.com/office/drawing/2014/main" id="{B0A5A61E-B34A-8261-91E3-DC75FF92B7FE}"/>
                </a:ext>
              </a:extLst>
            </p:cNvPr>
            <p:cNvSpPr/>
            <p:nvPr/>
          </p:nvSpPr>
          <p:spPr>
            <a:xfrm flipH="1">
              <a:off x="896282" y="2562137"/>
              <a:ext cx="4698749" cy="389300"/>
            </a:xfrm>
            <a:prstGeom prst="parallelogram">
              <a:avLst>
                <a:gd name="adj" fmla="val 118527"/>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arallelogram 11">
              <a:extLst>
                <a:ext uri="{FF2B5EF4-FFF2-40B4-BE49-F238E27FC236}">
                  <a16:creationId xmlns:a16="http://schemas.microsoft.com/office/drawing/2014/main" id="{723CF720-C57B-5CEF-C0EC-D88E7EB10528}"/>
                </a:ext>
              </a:extLst>
            </p:cNvPr>
            <p:cNvSpPr/>
            <p:nvPr/>
          </p:nvSpPr>
          <p:spPr>
            <a:xfrm flipH="1">
              <a:off x="896281" y="3770775"/>
              <a:ext cx="4698749" cy="389300"/>
            </a:xfrm>
            <a:prstGeom prst="parallelogram">
              <a:avLst>
                <a:gd name="adj" fmla="val 118527"/>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ECE06ACB-570D-8D17-C31F-59CA37004C80}"/>
                </a:ext>
              </a:extLst>
            </p:cNvPr>
            <p:cNvSpPr txBox="1"/>
            <p:nvPr/>
          </p:nvSpPr>
          <p:spPr>
            <a:xfrm>
              <a:off x="952686" y="1837278"/>
              <a:ext cx="779665" cy="646331"/>
            </a:xfrm>
            <a:prstGeom prst="rect">
              <a:avLst/>
            </a:prstGeom>
            <a:noFill/>
          </p:spPr>
          <p:txBody>
            <a:bodyPr wrap="square" rtlCol="0">
              <a:spAutoFit/>
            </a:bodyPr>
            <a:lstStyle/>
            <a:p>
              <a:pPr algn="ctr"/>
              <a:r>
                <a:rPr lang="en-US" altLang="ko-KR" sz="3600" b="1" dirty="0">
                  <a:solidFill>
                    <a:schemeClr val="bg1"/>
                  </a:solidFill>
                  <a:cs typeface="Arial" pitchFamily="34" charset="0"/>
                </a:rPr>
                <a:t>01</a:t>
              </a:r>
              <a:endParaRPr lang="ko-KR" altLang="en-US" sz="3600" b="1" dirty="0">
                <a:solidFill>
                  <a:schemeClr val="bg1"/>
                </a:solidFill>
                <a:cs typeface="Arial" pitchFamily="34" charset="0"/>
              </a:endParaRPr>
            </a:p>
          </p:txBody>
        </p:sp>
        <p:sp>
          <p:nvSpPr>
            <p:cNvPr id="14" name="TextBox 13">
              <a:extLst>
                <a:ext uri="{FF2B5EF4-FFF2-40B4-BE49-F238E27FC236}">
                  <a16:creationId xmlns:a16="http://schemas.microsoft.com/office/drawing/2014/main" id="{45A0DDCD-BB52-6D95-41D9-535877E61033}"/>
                </a:ext>
              </a:extLst>
            </p:cNvPr>
            <p:cNvSpPr txBox="1"/>
            <p:nvPr/>
          </p:nvSpPr>
          <p:spPr>
            <a:xfrm>
              <a:off x="869810" y="4312003"/>
              <a:ext cx="779665" cy="646331"/>
            </a:xfrm>
            <a:prstGeom prst="rect">
              <a:avLst/>
            </a:prstGeom>
            <a:noFill/>
          </p:spPr>
          <p:txBody>
            <a:bodyPr wrap="square" rtlCol="0">
              <a:spAutoFit/>
            </a:bodyPr>
            <a:lstStyle/>
            <a:p>
              <a:pPr algn="ctr"/>
              <a:r>
                <a:rPr lang="en-US" altLang="ko-KR" sz="3600" b="1" dirty="0">
                  <a:solidFill>
                    <a:schemeClr val="bg1"/>
                  </a:solidFill>
                  <a:cs typeface="Arial" pitchFamily="34" charset="0"/>
                </a:rPr>
                <a:t>03</a:t>
              </a:r>
              <a:endParaRPr lang="ko-KR" altLang="en-US" sz="3600" b="1" dirty="0">
                <a:solidFill>
                  <a:schemeClr val="bg1"/>
                </a:solidFill>
                <a:cs typeface="Arial" pitchFamily="34" charset="0"/>
              </a:endParaRPr>
            </a:p>
          </p:txBody>
        </p:sp>
        <p:grpSp>
          <p:nvGrpSpPr>
            <p:cNvPr id="15" name="Group 11">
              <a:extLst>
                <a:ext uri="{FF2B5EF4-FFF2-40B4-BE49-F238E27FC236}">
                  <a16:creationId xmlns:a16="http://schemas.microsoft.com/office/drawing/2014/main" id="{239F786B-EF8E-E404-E581-04E56E543810}"/>
                </a:ext>
              </a:extLst>
            </p:cNvPr>
            <p:cNvGrpSpPr/>
            <p:nvPr/>
          </p:nvGrpSpPr>
          <p:grpSpPr>
            <a:xfrm>
              <a:off x="1891638" y="1751340"/>
              <a:ext cx="3703392" cy="734911"/>
              <a:chOff x="803640" y="3298790"/>
              <a:chExt cx="2219879" cy="734911"/>
            </a:xfrm>
          </p:grpSpPr>
          <p:sp>
            <p:nvSpPr>
              <p:cNvPr id="31" name="TextBox 30">
                <a:extLst>
                  <a:ext uri="{FF2B5EF4-FFF2-40B4-BE49-F238E27FC236}">
                    <a16:creationId xmlns:a16="http://schemas.microsoft.com/office/drawing/2014/main" id="{B62AD527-EDA6-BA84-0295-4DFB7C49A097}"/>
                  </a:ext>
                </a:extLst>
              </p:cNvPr>
              <p:cNvSpPr txBox="1"/>
              <p:nvPr/>
            </p:nvSpPr>
            <p:spPr>
              <a:xfrm>
                <a:off x="934924" y="3572015"/>
                <a:ext cx="2088595" cy="461686"/>
              </a:xfrm>
              <a:prstGeom prst="rect">
                <a:avLst/>
              </a:prstGeom>
              <a:noFill/>
            </p:spPr>
            <p:txBody>
              <a:bodyPr wrap="square" rtlCol="0">
                <a:spAutoFit/>
              </a:bodyPr>
              <a:lstStyle/>
              <a:p>
                <a:r>
                  <a:rPr lang="en-GB" sz="1400" b="0" i="0" u="none" strike="noStrike" dirty="0">
                    <a:solidFill>
                      <a:schemeClr val="bg1"/>
                    </a:solidFill>
                    <a:effectLst/>
                    <a:latin typeface="Arial" panose="020B0604020202020204" pitchFamily="34" charset="0"/>
                  </a:rPr>
                  <a:t>The algorithm cannot find duplicates where all data points are completely dissimilar across all considered variables.</a:t>
                </a:r>
                <a:endParaRPr lang="ko-KR" altLang="en-US" sz="1400" dirty="0">
                  <a:solidFill>
                    <a:schemeClr val="bg1"/>
                  </a:solidFill>
                  <a:cs typeface="Arial" pitchFamily="34" charset="0"/>
                </a:endParaRPr>
              </a:p>
            </p:txBody>
          </p:sp>
          <p:sp>
            <p:nvSpPr>
              <p:cNvPr id="32" name="TextBox 31">
                <a:extLst>
                  <a:ext uri="{FF2B5EF4-FFF2-40B4-BE49-F238E27FC236}">
                    <a16:creationId xmlns:a16="http://schemas.microsoft.com/office/drawing/2014/main" id="{B1C4E7A3-B6DF-95AD-37FC-361BD7B8B5C1}"/>
                  </a:ext>
                </a:extLst>
              </p:cNvPr>
              <p:cNvSpPr txBox="1"/>
              <p:nvPr/>
            </p:nvSpPr>
            <p:spPr>
              <a:xfrm>
                <a:off x="803640" y="3298790"/>
                <a:ext cx="2059657" cy="325896"/>
              </a:xfrm>
              <a:prstGeom prst="rect">
                <a:avLst/>
              </a:prstGeom>
              <a:noFill/>
            </p:spPr>
            <p:txBody>
              <a:bodyPr wrap="square" rtlCol="0">
                <a:spAutoFit/>
              </a:bodyPr>
              <a:lstStyle/>
              <a:p>
                <a:r>
                  <a:rPr lang="en-GB" sz="1800" b="1" i="0" u="none" strike="noStrike" dirty="0">
                    <a:solidFill>
                      <a:schemeClr val="bg1"/>
                    </a:solidFill>
                    <a:effectLst/>
                    <a:latin typeface="Arial" panose="020B0604020202020204" pitchFamily="34" charset="0"/>
                  </a:rPr>
                  <a:t>Data Variability</a:t>
                </a:r>
                <a:endParaRPr lang="ko-KR" altLang="en-US" sz="1200" b="1" dirty="0">
                  <a:solidFill>
                    <a:schemeClr val="bg1"/>
                  </a:solidFill>
                  <a:cs typeface="Arial" pitchFamily="34" charset="0"/>
                </a:endParaRPr>
              </a:p>
            </p:txBody>
          </p:sp>
        </p:grpSp>
        <p:grpSp>
          <p:nvGrpSpPr>
            <p:cNvPr id="16" name="Group 20">
              <a:extLst>
                <a:ext uri="{FF2B5EF4-FFF2-40B4-BE49-F238E27FC236}">
                  <a16:creationId xmlns:a16="http://schemas.microsoft.com/office/drawing/2014/main" id="{49B30E5B-F188-812F-3846-1402896C8592}"/>
                </a:ext>
              </a:extLst>
            </p:cNvPr>
            <p:cNvGrpSpPr/>
            <p:nvPr/>
          </p:nvGrpSpPr>
          <p:grpSpPr>
            <a:xfrm flipH="1">
              <a:off x="952685" y="2893659"/>
              <a:ext cx="4582532" cy="890978"/>
              <a:chOff x="1076507" y="3482128"/>
              <a:chExt cx="4582532" cy="890978"/>
            </a:xfrm>
          </p:grpSpPr>
          <p:sp>
            <p:nvSpPr>
              <p:cNvPr id="27" name="TextBox 26">
                <a:extLst>
                  <a:ext uri="{FF2B5EF4-FFF2-40B4-BE49-F238E27FC236}">
                    <a16:creationId xmlns:a16="http://schemas.microsoft.com/office/drawing/2014/main" id="{E5E5390A-A55C-3229-37B5-57B970977BD7}"/>
                  </a:ext>
                </a:extLst>
              </p:cNvPr>
              <p:cNvSpPr txBox="1"/>
              <p:nvPr/>
            </p:nvSpPr>
            <p:spPr>
              <a:xfrm>
                <a:off x="1076507" y="3687431"/>
                <a:ext cx="779665" cy="646331"/>
              </a:xfrm>
              <a:prstGeom prst="rect">
                <a:avLst/>
              </a:prstGeom>
              <a:noFill/>
            </p:spPr>
            <p:txBody>
              <a:bodyPr wrap="square" rtlCol="0">
                <a:spAutoFit/>
              </a:bodyPr>
              <a:lstStyle/>
              <a:p>
                <a:pPr algn="ctr"/>
                <a:r>
                  <a:rPr lang="en-US" altLang="ko-KR" sz="3600" b="1" dirty="0">
                    <a:solidFill>
                      <a:schemeClr val="bg1"/>
                    </a:solidFill>
                    <a:cs typeface="Arial" pitchFamily="34" charset="0"/>
                  </a:rPr>
                  <a:t>02</a:t>
                </a:r>
                <a:endParaRPr lang="ko-KR" altLang="en-US" sz="3600" b="1" dirty="0">
                  <a:solidFill>
                    <a:schemeClr val="bg1"/>
                  </a:solidFill>
                  <a:cs typeface="Arial" pitchFamily="34" charset="0"/>
                </a:endParaRPr>
              </a:p>
            </p:txBody>
          </p:sp>
          <p:grpSp>
            <p:nvGrpSpPr>
              <p:cNvPr id="28" name="Group 14">
                <a:extLst>
                  <a:ext uri="{FF2B5EF4-FFF2-40B4-BE49-F238E27FC236}">
                    <a16:creationId xmlns:a16="http://schemas.microsoft.com/office/drawing/2014/main" id="{637F7056-032B-513D-0EF4-90DB503E6AC8}"/>
                  </a:ext>
                </a:extLst>
              </p:cNvPr>
              <p:cNvGrpSpPr/>
              <p:nvPr/>
            </p:nvGrpSpPr>
            <p:grpSpPr>
              <a:xfrm>
                <a:off x="1915985" y="3482128"/>
                <a:ext cx="3743054" cy="890978"/>
                <a:chOff x="715124" y="3236384"/>
                <a:chExt cx="2243653" cy="890978"/>
              </a:xfrm>
            </p:grpSpPr>
            <p:sp>
              <p:nvSpPr>
                <p:cNvPr id="29" name="TextBox 28">
                  <a:extLst>
                    <a:ext uri="{FF2B5EF4-FFF2-40B4-BE49-F238E27FC236}">
                      <a16:creationId xmlns:a16="http://schemas.microsoft.com/office/drawing/2014/main" id="{3A1F84BD-3044-AF45-5CA7-5829E1229110}"/>
                    </a:ext>
                  </a:extLst>
                </p:cNvPr>
                <p:cNvSpPr txBox="1"/>
                <p:nvPr/>
              </p:nvSpPr>
              <p:spPr>
                <a:xfrm>
                  <a:off x="722089" y="3475570"/>
                  <a:ext cx="2236688" cy="651792"/>
                </a:xfrm>
                <a:prstGeom prst="rect">
                  <a:avLst/>
                </a:prstGeom>
                <a:noFill/>
              </p:spPr>
              <p:txBody>
                <a:bodyPr wrap="square" rtlCol="0">
                  <a:spAutoFit/>
                </a:bodyPr>
                <a:lstStyle/>
                <a:p>
                  <a:pPr algn="just"/>
                  <a:r>
                    <a:rPr lang="en-GB" sz="1400" b="0" i="0" u="none" strike="noStrike" dirty="0">
                      <a:solidFill>
                        <a:schemeClr val="bg1"/>
                      </a:solidFill>
                      <a:effectLst/>
                      <a:latin typeface="Arial" panose="020B0604020202020204" pitchFamily="34" charset="0"/>
                    </a:rPr>
                    <a:t>Lack of a ground-truth dataset prevents current evaluation using metrics like precision, recall, and F-score. Future evaluations will be performed after manual reviews of probable duplicates</a:t>
                  </a:r>
                  <a:endParaRPr lang="ko-KR" altLang="en-US" sz="1400" dirty="0">
                    <a:solidFill>
                      <a:schemeClr val="bg1"/>
                    </a:solidFill>
                    <a:cs typeface="Arial" pitchFamily="34" charset="0"/>
                  </a:endParaRPr>
                </a:p>
              </p:txBody>
            </p:sp>
            <p:sp>
              <p:nvSpPr>
                <p:cNvPr id="30" name="TextBox 29">
                  <a:extLst>
                    <a:ext uri="{FF2B5EF4-FFF2-40B4-BE49-F238E27FC236}">
                      <a16:creationId xmlns:a16="http://schemas.microsoft.com/office/drawing/2014/main" id="{1F545977-E53F-D72A-6881-EF3B959B13AF}"/>
                    </a:ext>
                  </a:extLst>
                </p:cNvPr>
                <p:cNvSpPr txBox="1"/>
                <p:nvPr/>
              </p:nvSpPr>
              <p:spPr>
                <a:xfrm>
                  <a:off x="715124" y="3236384"/>
                  <a:ext cx="2059657" cy="325896"/>
                </a:xfrm>
                <a:prstGeom prst="rect">
                  <a:avLst/>
                </a:prstGeom>
                <a:noFill/>
              </p:spPr>
              <p:txBody>
                <a:bodyPr wrap="square" rtlCol="0">
                  <a:spAutoFit/>
                </a:bodyPr>
                <a:lstStyle/>
                <a:p>
                  <a:pPr algn="r"/>
                  <a:r>
                    <a:rPr lang="en-GB" sz="1800" b="1" i="0" u="none" strike="noStrike" dirty="0">
                      <a:solidFill>
                        <a:schemeClr val="bg1"/>
                      </a:solidFill>
                      <a:effectLst/>
                      <a:latin typeface="Arial" panose="020B0604020202020204" pitchFamily="34" charset="0"/>
                    </a:rPr>
                    <a:t>Ground-Truth Dataset</a:t>
                  </a:r>
                  <a:endParaRPr lang="ko-KR" altLang="en-US" sz="1200" b="1" dirty="0">
                    <a:solidFill>
                      <a:schemeClr val="bg1"/>
                    </a:solidFill>
                    <a:cs typeface="Arial" pitchFamily="34" charset="0"/>
                  </a:endParaRPr>
                </a:p>
              </p:txBody>
            </p:sp>
          </p:grpSp>
        </p:grpSp>
        <p:grpSp>
          <p:nvGrpSpPr>
            <p:cNvPr id="17" name="Group 17">
              <a:extLst>
                <a:ext uri="{FF2B5EF4-FFF2-40B4-BE49-F238E27FC236}">
                  <a16:creationId xmlns:a16="http://schemas.microsoft.com/office/drawing/2014/main" id="{620537EE-7FE2-D88D-4962-CA6CCA0F746A}"/>
                </a:ext>
              </a:extLst>
            </p:cNvPr>
            <p:cNvGrpSpPr/>
            <p:nvPr/>
          </p:nvGrpSpPr>
          <p:grpSpPr>
            <a:xfrm>
              <a:off x="1802040" y="4102297"/>
              <a:ext cx="3792990" cy="1159662"/>
              <a:chOff x="749933" y="3240027"/>
              <a:chExt cx="2273585" cy="1159662"/>
            </a:xfrm>
          </p:grpSpPr>
          <p:sp>
            <p:nvSpPr>
              <p:cNvPr id="25" name="TextBox 24">
                <a:extLst>
                  <a:ext uri="{FF2B5EF4-FFF2-40B4-BE49-F238E27FC236}">
                    <a16:creationId xmlns:a16="http://schemas.microsoft.com/office/drawing/2014/main" id="{D16C0AD5-FE52-73FF-7B9F-64F6805D883B}"/>
                  </a:ext>
                </a:extLst>
              </p:cNvPr>
              <p:cNvSpPr txBox="1"/>
              <p:nvPr/>
            </p:nvSpPr>
            <p:spPr>
              <a:xfrm>
                <a:off x="776786" y="3503475"/>
                <a:ext cx="2246732" cy="896214"/>
              </a:xfrm>
              <a:prstGeom prst="rect">
                <a:avLst/>
              </a:prstGeom>
              <a:noFill/>
            </p:spPr>
            <p:txBody>
              <a:bodyPr wrap="square" rtlCol="0">
                <a:spAutoFit/>
              </a:bodyPr>
              <a:lstStyle/>
              <a:p>
                <a:pPr marL="171450" indent="-171450" algn="just" rtl="0">
                  <a:spcBef>
                    <a:spcPts val="0"/>
                  </a:spcBef>
                  <a:spcAft>
                    <a:spcPts val="0"/>
                  </a:spcAft>
                  <a:buFont typeface="Arial" panose="020B0604020202020204" pitchFamily="34" charset="0"/>
                  <a:buChar char="•"/>
                </a:pPr>
                <a:r>
                  <a:rPr lang="en-GB" sz="1200" b="0" i="0" u="none" strike="noStrike" dirty="0">
                    <a:solidFill>
                      <a:schemeClr val="bg1"/>
                    </a:solidFill>
                    <a:effectLst/>
                    <a:latin typeface="Arial" panose="020B0604020202020204" pitchFamily="34" charset="0"/>
                    <a:cs typeface="Arial" panose="020B0604020202020204" pitchFamily="34" charset="0"/>
                  </a:rPr>
                  <a:t>Low completeness rate for variables like phone numbers affects the performance of the model.</a:t>
                </a:r>
                <a:endParaRPr lang="en-GB" sz="1200" dirty="0">
                  <a:solidFill>
                    <a:schemeClr val="bg1"/>
                  </a:solidFill>
                  <a:latin typeface="Arial" panose="020B0604020202020204" pitchFamily="34" charset="0"/>
                  <a:cs typeface="Arial" panose="020B0604020202020204" pitchFamily="34" charset="0"/>
                </a:endParaRPr>
              </a:p>
              <a:p>
                <a:pPr marL="171450" indent="-171450" algn="just" rtl="0">
                  <a:spcBef>
                    <a:spcPts val="0"/>
                  </a:spcBef>
                  <a:spcAft>
                    <a:spcPts val="0"/>
                  </a:spcAft>
                  <a:buFont typeface="Arial" panose="020B0604020202020204" pitchFamily="34" charset="0"/>
                  <a:buChar char="•"/>
                </a:pPr>
                <a:r>
                  <a:rPr lang="en-GB" sz="1200" b="0" i="0" u="none" strike="noStrike" dirty="0">
                    <a:solidFill>
                      <a:schemeClr val="bg1"/>
                    </a:solidFill>
                    <a:effectLst/>
                    <a:latin typeface="Arial" panose="020B0604020202020204" pitchFamily="34" charset="0"/>
                    <a:cs typeface="Arial" panose="020B0604020202020204" pitchFamily="34" charset="0"/>
                  </a:rPr>
                  <a:t> Quality issues where multiple clients share the same phone number, negatively impacting the algorithm's performance.</a:t>
                </a:r>
              </a:p>
              <a:p>
                <a:pPr marL="171450" indent="-171450" algn="just" rtl="0">
                  <a:spcBef>
                    <a:spcPts val="0"/>
                  </a:spcBef>
                  <a:spcAft>
                    <a:spcPts val="0"/>
                  </a:spcAft>
                  <a:buFont typeface="Arial" panose="020B0604020202020204" pitchFamily="34" charset="0"/>
                  <a:buChar char="•"/>
                </a:pPr>
                <a:r>
                  <a:rPr lang="en-GB" sz="1200" dirty="0">
                    <a:solidFill>
                      <a:schemeClr val="bg1"/>
                    </a:solidFill>
                    <a:latin typeface="Arial" panose="020B0604020202020204" pitchFamily="34" charset="0"/>
                    <a:cs typeface="Arial" panose="020B0604020202020204" pitchFamily="34" charset="0"/>
                  </a:rPr>
                  <a:t>Inconsistent formatting across facilities</a:t>
                </a:r>
                <a:endParaRPr lang="en-GB" sz="1200" b="0" dirty="0">
                  <a:solidFill>
                    <a:schemeClr val="bg1"/>
                  </a:solidFill>
                  <a:effectLst/>
                  <a:latin typeface="Arial" panose="020B0604020202020204" pitchFamily="34" charset="0"/>
                  <a:cs typeface="Arial" panose="020B0604020202020204" pitchFamily="34" charset="0"/>
                </a:endParaRPr>
              </a:p>
              <a:p>
                <a:br>
                  <a:rPr lang="en-GB" sz="1200" dirty="0">
                    <a:solidFill>
                      <a:schemeClr val="bg1"/>
                    </a:solidFill>
                  </a:rPr>
                </a:br>
                <a:endParaRPr lang="ko-KR" altLang="en-US" sz="1200" dirty="0">
                  <a:solidFill>
                    <a:schemeClr val="bg1"/>
                  </a:solidFill>
                  <a:cs typeface="Arial" pitchFamily="34" charset="0"/>
                </a:endParaRPr>
              </a:p>
            </p:txBody>
          </p:sp>
          <p:sp>
            <p:nvSpPr>
              <p:cNvPr id="26" name="TextBox 25">
                <a:extLst>
                  <a:ext uri="{FF2B5EF4-FFF2-40B4-BE49-F238E27FC236}">
                    <a16:creationId xmlns:a16="http://schemas.microsoft.com/office/drawing/2014/main" id="{FB62A42B-F2E8-A808-CA2D-144340B46A83}"/>
                  </a:ext>
                </a:extLst>
              </p:cNvPr>
              <p:cNvSpPr txBox="1"/>
              <p:nvPr/>
            </p:nvSpPr>
            <p:spPr>
              <a:xfrm>
                <a:off x="749933" y="3240027"/>
                <a:ext cx="2059657" cy="325896"/>
              </a:xfrm>
              <a:prstGeom prst="rect">
                <a:avLst/>
              </a:prstGeom>
              <a:noFill/>
            </p:spPr>
            <p:txBody>
              <a:bodyPr wrap="square" rtlCol="0">
                <a:spAutoFit/>
              </a:bodyPr>
              <a:lstStyle/>
              <a:p>
                <a:r>
                  <a:rPr lang="en-GB" sz="1800" b="1" i="0" u="none" strike="noStrike" dirty="0">
                    <a:solidFill>
                      <a:schemeClr val="bg1"/>
                    </a:solidFill>
                    <a:effectLst/>
                    <a:latin typeface="Arial" panose="020B0604020202020204" pitchFamily="34" charset="0"/>
                  </a:rPr>
                  <a:t>Data Completeness and Quality</a:t>
                </a:r>
                <a:endParaRPr lang="ko-KR" altLang="en-US" sz="1200" b="1" dirty="0">
                  <a:solidFill>
                    <a:schemeClr val="bg1"/>
                  </a:solidFill>
                  <a:cs typeface="Arial" pitchFamily="34" charset="0"/>
                </a:endParaRPr>
              </a:p>
            </p:txBody>
          </p:sp>
        </p:grpSp>
        <p:sp>
          <p:nvSpPr>
            <p:cNvPr id="19" name="Parallelogram 22">
              <a:extLst>
                <a:ext uri="{FF2B5EF4-FFF2-40B4-BE49-F238E27FC236}">
                  <a16:creationId xmlns:a16="http://schemas.microsoft.com/office/drawing/2014/main" id="{F5B289C6-9613-207F-E1A0-90923A5FEAE3}"/>
                </a:ext>
              </a:extLst>
            </p:cNvPr>
            <p:cNvSpPr/>
            <p:nvPr/>
          </p:nvSpPr>
          <p:spPr>
            <a:xfrm flipH="1">
              <a:off x="896281" y="4979683"/>
              <a:ext cx="4698749" cy="389300"/>
            </a:xfrm>
            <a:prstGeom prst="parallelogram">
              <a:avLst>
                <a:gd name="adj" fmla="val 118527"/>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3" name="Picture 1" descr="page1image7096368">
            <a:extLst>
              <a:ext uri="{FF2B5EF4-FFF2-40B4-BE49-F238E27FC236}">
                <a16:creationId xmlns:a16="http://schemas.microsoft.com/office/drawing/2014/main" id="{89C96273-EBE1-1875-875A-577FC0714AC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flipH="1">
            <a:off x="11140650" y="-10654"/>
            <a:ext cx="993595" cy="922368"/>
          </a:xfrm>
          <a:prstGeom prst="rect">
            <a:avLst/>
          </a:prstGeom>
          <a:noFill/>
          <a:extLst>
            <a:ext uri="{909E8E84-426E-40DD-AFC4-6F175D3DCCD1}">
              <a14:hiddenFill xmlns:a14="http://schemas.microsoft.com/office/drawing/2010/main">
                <a:solidFill>
                  <a:srgbClr val="FFFFFF"/>
                </a:solidFill>
              </a14:hiddenFill>
            </a:ext>
          </a:extLst>
        </p:spPr>
      </p:pic>
      <p:grpSp>
        <p:nvGrpSpPr>
          <p:cNvPr id="24" name="Group 23">
            <a:extLst>
              <a:ext uri="{FF2B5EF4-FFF2-40B4-BE49-F238E27FC236}">
                <a16:creationId xmlns:a16="http://schemas.microsoft.com/office/drawing/2014/main" id="{9E427A11-DDCA-40B0-C55B-C0661F543A83}"/>
              </a:ext>
            </a:extLst>
          </p:cNvPr>
          <p:cNvGrpSpPr/>
          <p:nvPr/>
        </p:nvGrpSpPr>
        <p:grpSpPr>
          <a:xfrm rot="16200000">
            <a:off x="-2626537" y="3959674"/>
            <a:ext cx="5515374" cy="281277"/>
            <a:chOff x="1524000" y="3591612"/>
            <a:chExt cx="9144000" cy="1688576"/>
          </a:xfrm>
        </p:grpSpPr>
        <p:sp>
          <p:nvSpPr>
            <p:cNvPr id="33" name="Rectangle 32">
              <a:extLst>
                <a:ext uri="{FF2B5EF4-FFF2-40B4-BE49-F238E27FC236}">
                  <a16:creationId xmlns:a16="http://schemas.microsoft.com/office/drawing/2014/main" id="{AF892D2C-3DB0-25E9-60D1-E55ACE65D8F0}"/>
                </a:ext>
              </a:extLst>
            </p:cNvPr>
            <p:cNvSpPr/>
            <p:nvPr/>
          </p:nvSpPr>
          <p:spPr>
            <a:xfrm>
              <a:off x="1524000" y="3591612"/>
              <a:ext cx="9144000" cy="56560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5FD2B6E7-081B-52ED-80D2-52D263C6A2DE}"/>
                </a:ext>
              </a:extLst>
            </p:cNvPr>
            <p:cNvSpPr/>
            <p:nvPr/>
          </p:nvSpPr>
          <p:spPr>
            <a:xfrm>
              <a:off x="1524000" y="4141901"/>
              <a:ext cx="9144000" cy="565609"/>
            </a:xfrm>
            <a:prstGeom prst="rect">
              <a:avLst/>
            </a:prstGeom>
            <a:solidFill>
              <a:srgbClr val="FFFF00"/>
            </a:solidFill>
            <a:ln>
              <a:solidFill>
                <a:srgbClr val="FFFF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AB15A424-0199-31BC-F134-77115C5906E0}"/>
                </a:ext>
              </a:extLst>
            </p:cNvPr>
            <p:cNvSpPr/>
            <p:nvPr/>
          </p:nvSpPr>
          <p:spPr>
            <a:xfrm>
              <a:off x="1524000" y="4714579"/>
              <a:ext cx="9144000" cy="565609"/>
            </a:xfrm>
            <a:prstGeom prst="rect">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pic>
        <p:nvPicPr>
          <p:cNvPr id="36" name="Picture 35" descr="A coat of arms with animals and symbols&#10;&#10;Description automatically generated">
            <a:extLst>
              <a:ext uri="{FF2B5EF4-FFF2-40B4-BE49-F238E27FC236}">
                <a16:creationId xmlns:a16="http://schemas.microsoft.com/office/drawing/2014/main" id="{3C245135-B4A4-FF68-2518-0336FDBCFAD0}"/>
              </a:ext>
            </a:extLst>
          </p:cNvPr>
          <p:cNvPicPr>
            <a:picLocks noChangeAspect="1"/>
          </p:cNvPicPr>
          <p:nvPr/>
        </p:nvPicPr>
        <p:blipFill>
          <a:blip r:embed="rId3"/>
          <a:stretch>
            <a:fillRect/>
          </a:stretch>
        </p:blipFill>
        <p:spPr>
          <a:xfrm>
            <a:off x="11303371" y="6050884"/>
            <a:ext cx="888629" cy="710266"/>
          </a:xfrm>
          <a:prstGeom prst="rect">
            <a:avLst/>
          </a:prstGeom>
        </p:spPr>
      </p:pic>
    </p:spTree>
    <p:extLst>
      <p:ext uri="{BB962C8B-B14F-4D97-AF65-F5344CB8AC3E}">
        <p14:creationId xmlns:p14="http://schemas.microsoft.com/office/powerpoint/2010/main" val="32016921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grpSp>
        <p:nvGrpSpPr>
          <p:cNvPr id="41" name="Group 40">
            <a:extLst>
              <a:ext uri="{FF2B5EF4-FFF2-40B4-BE49-F238E27FC236}">
                <a16:creationId xmlns:a16="http://schemas.microsoft.com/office/drawing/2014/main" id="{78419BE9-4486-DB61-C960-F6609508B45F}"/>
              </a:ext>
            </a:extLst>
          </p:cNvPr>
          <p:cNvGrpSpPr/>
          <p:nvPr/>
        </p:nvGrpSpPr>
        <p:grpSpPr>
          <a:xfrm rot="16200000">
            <a:off x="-3297851" y="3288361"/>
            <a:ext cx="6858000" cy="281277"/>
            <a:chOff x="1524000" y="3591612"/>
            <a:chExt cx="9144000" cy="1688576"/>
          </a:xfrm>
        </p:grpSpPr>
        <p:sp>
          <p:nvSpPr>
            <p:cNvPr id="42" name="Rectangle 41">
              <a:extLst>
                <a:ext uri="{FF2B5EF4-FFF2-40B4-BE49-F238E27FC236}">
                  <a16:creationId xmlns:a16="http://schemas.microsoft.com/office/drawing/2014/main" id="{E194AC23-1B37-9FA0-E3BD-68C11A54F90E}"/>
                </a:ext>
              </a:extLst>
            </p:cNvPr>
            <p:cNvSpPr/>
            <p:nvPr/>
          </p:nvSpPr>
          <p:spPr>
            <a:xfrm>
              <a:off x="1524000" y="3591612"/>
              <a:ext cx="9144000" cy="56560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168CDE52-2CD7-54DC-22FD-248A9AA6CBBC}"/>
                </a:ext>
              </a:extLst>
            </p:cNvPr>
            <p:cNvSpPr/>
            <p:nvPr/>
          </p:nvSpPr>
          <p:spPr>
            <a:xfrm>
              <a:off x="1524000" y="4141901"/>
              <a:ext cx="9144000" cy="565609"/>
            </a:xfrm>
            <a:prstGeom prst="rect">
              <a:avLst/>
            </a:prstGeom>
            <a:solidFill>
              <a:srgbClr val="FFFF00"/>
            </a:solidFill>
            <a:ln>
              <a:solidFill>
                <a:srgbClr val="FFFF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F7B6BCE5-EF17-616F-059B-173070061A8D}"/>
                </a:ext>
              </a:extLst>
            </p:cNvPr>
            <p:cNvSpPr/>
            <p:nvPr/>
          </p:nvSpPr>
          <p:spPr>
            <a:xfrm>
              <a:off x="1524000" y="4714579"/>
              <a:ext cx="9144000" cy="565609"/>
            </a:xfrm>
            <a:prstGeom prst="rect">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4" name="Title 1">
            <a:extLst>
              <a:ext uri="{FF2B5EF4-FFF2-40B4-BE49-F238E27FC236}">
                <a16:creationId xmlns:a16="http://schemas.microsoft.com/office/drawing/2014/main" id="{F6CE0131-7452-4117-41FC-C56549A49A0D}"/>
              </a:ext>
            </a:extLst>
          </p:cNvPr>
          <p:cNvSpPr>
            <a:spLocks noGrp="1"/>
          </p:cNvSpPr>
          <p:nvPr>
            <p:ph type="title"/>
          </p:nvPr>
        </p:nvSpPr>
        <p:spPr>
          <a:xfrm>
            <a:off x="0" y="0"/>
            <a:ext cx="12192000" cy="1325563"/>
          </a:xfrm>
          <a:solidFill>
            <a:schemeClr val="accent1"/>
          </a:solidFill>
        </p:spPr>
        <p:txBody>
          <a:bodyPr>
            <a:normAutofit/>
          </a:bodyPr>
          <a:lstStyle/>
          <a:p>
            <a:r>
              <a:rPr lang="en-UG" sz="4800" b="1" dirty="0">
                <a:solidFill>
                  <a:schemeClr val="bg1"/>
                </a:solidFill>
                <a:latin typeface="Arial" panose="020B0604020202020204" pitchFamily="34" charset="0"/>
                <a:cs typeface="Arial" panose="020B0604020202020204" pitchFamily="34" charset="0"/>
              </a:rPr>
              <a:t>Recommendations</a:t>
            </a:r>
          </a:p>
        </p:txBody>
      </p:sp>
      <p:grpSp>
        <p:nvGrpSpPr>
          <p:cNvPr id="57" name="Group 56">
            <a:extLst>
              <a:ext uri="{FF2B5EF4-FFF2-40B4-BE49-F238E27FC236}">
                <a16:creationId xmlns:a16="http://schemas.microsoft.com/office/drawing/2014/main" id="{85E92FAB-8E1F-3F2D-53A8-5651A29C384E}"/>
              </a:ext>
            </a:extLst>
          </p:cNvPr>
          <p:cNvGrpSpPr/>
          <p:nvPr/>
        </p:nvGrpSpPr>
        <p:grpSpPr>
          <a:xfrm>
            <a:off x="452583" y="1440873"/>
            <a:ext cx="11166762" cy="4922981"/>
            <a:chOff x="457200" y="521625"/>
            <a:chExt cx="8229678" cy="3528088"/>
          </a:xfrm>
        </p:grpSpPr>
        <p:grpSp>
          <p:nvGrpSpPr>
            <p:cNvPr id="58" name="Group 57">
              <a:extLst>
                <a:ext uri="{FF2B5EF4-FFF2-40B4-BE49-F238E27FC236}">
                  <a16:creationId xmlns:a16="http://schemas.microsoft.com/office/drawing/2014/main" id="{BC1E9354-EBDC-911F-AFED-82426C2BF6A2}"/>
                </a:ext>
              </a:extLst>
            </p:cNvPr>
            <p:cNvGrpSpPr/>
            <p:nvPr/>
          </p:nvGrpSpPr>
          <p:grpSpPr>
            <a:xfrm>
              <a:off x="457200" y="1314150"/>
              <a:ext cx="8229678" cy="2735563"/>
              <a:chOff x="457200" y="1314150"/>
              <a:chExt cx="8229678" cy="2735563"/>
            </a:xfrm>
          </p:grpSpPr>
          <p:sp>
            <p:nvSpPr>
              <p:cNvPr id="110" name="Google Shape;1503;p45">
                <a:extLst>
                  <a:ext uri="{FF2B5EF4-FFF2-40B4-BE49-F238E27FC236}">
                    <a16:creationId xmlns:a16="http://schemas.microsoft.com/office/drawing/2014/main" id="{D985EA6B-9E4D-A6E5-73C7-2CED8D3135C4}"/>
                  </a:ext>
                </a:extLst>
              </p:cNvPr>
              <p:cNvSpPr/>
              <p:nvPr/>
            </p:nvSpPr>
            <p:spPr>
              <a:xfrm>
                <a:off x="457200" y="3366176"/>
                <a:ext cx="8229678" cy="683537"/>
              </a:xfrm>
              <a:custGeom>
                <a:avLst/>
                <a:gdLst/>
                <a:ahLst/>
                <a:cxnLst/>
                <a:rect l="l" t="t" r="r" b="b"/>
                <a:pathLst>
                  <a:path w="153032" h="19587" extrusionOk="0">
                    <a:moveTo>
                      <a:pt x="1" y="0"/>
                    </a:moveTo>
                    <a:lnTo>
                      <a:pt x="1" y="19586"/>
                    </a:lnTo>
                    <a:lnTo>
                      <a:pt x="153032" y="19586"/>
                    </a:lnTo>
                    <a:lnTo>
                      <a:pt x="153032" y="0"/>
                    </a:ln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504;p45">
                <a:extLst>
                  <a:ext uri="{FF2B5EF4-FFF2-40B4-BE49-F238E27FC236}">
                    <a16:creationId xmlns:a16="http://schemas.microsoft.com/office/drawing/2014/main" id="{ECC03B88-9A1D-E35B-39A1-676002355A56}"/>
                  </a:ext>
                </a:extLst>
              </p:cNvPr>
              <p:cNvSpPr/>
              <p:nvPr/>
            </p:nvSpPr>
            <p:spPr>
              <a:xfrm>
                <a:off x="457200" y="2682167"/>
                <a:ext cx="8229678" cy="683537"/>
              </a:xfrm>
              <a:custGeom>
                <a:avLst/>
                <a:gdLst/>
                <a:ahLst/>
                <a:cxnLst/>
                <a:rect l="l" t="t" r="r" b="b"/>
                <a:pathLst>
                  <a:path w="153032" h="19587" extrusionOk="0">
                    <a:moveTo>
                      <a:pt x="1" y="0"/>
                    </a:moveTo>
                    <a:lnTo>
                      <a:pt x="1" y="19586"/>
                    </a:lnTo>
                    <a:lnTo>
                      <a:pt x="153032" y="19586"/>
                    </a:lnTo>
                    <a:lnTo>
                      <a:pt x="153032" y="0"/>
                    </a:lnTo>
                    <a:close/>
                  </a:path>
                </a:pathLst>
              </a:custGeom>
              <a:solidFill>
                <a:srgbClr val="D9D9D9">
                  <a:alpha val="57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505;p45">
                <a:extLst>
                  <a:ext uri="{FF2B5EF4-FFF2-40B4-BE49-F238E27FC236}">
                    <a16:creationId xmlns:a16="http://schemas.microsoft.com/office/drawing/2014/main" id="{FD6636EC-FC1E-3A3A-D729-A6B2262DAC8D}"/>
                  </a:ext>
                </a:extLst>
              </p:cNvPr>
              <p:cNvSpPr/>
              <p:nvPr/>
            </p:nvSpPr>
            <p:spPr>
              <a:xfrm>
                <a:off x="457200" y="1998159"/>
                <a:ext cx="8229678" cy="683537"/>
              </a:xfrm>
              <a:custGeom>
                <a:avLst/>
                <a:gdLst/>
                <a:ahLst/>
                <a:cxnLst/>
                <a:rect l="l" t="t" r="r" b="b"/>
                <a:pathLst>
                  <a:path w="153032" h="19587" extrusionOk="0">
                    <a:moveTo>
                      <a:pt x="1" y="0"/>
                    </a:moveTo>
                    <a:lnTo>
                      <a:pt x="1" y="19586"/>
                    </a:lnTo>
                    <a:lnTo>
                      <a:pt x="153032" y="19586"/>
                    </a:lnTo>
                    <a:lnTo>
                      <a:pt x="153032" y="0"/>
                    </a:ln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506;p45">
                <a:extLst>
                  <a:ext uri="{FF2B5EF4-FFF2-40B4-BE49-F238E27FC236}">
                    <a16:creationId xmlns:a16="http://schemas.microsoft.com/office/drawing/2014/main" id="{2ABD7B0C-DE12-1829-8E03-BB998B107382}"/>
                  </a:ext>
                </a:extLst>
              </p:cNvPr>
              <p:cNvSpPr/>
              <p:nvPr/>
            </p:nvSpPr>
            <p:spPr>
              <a:xfrm>
                <a:off x="457200" y="1314150"/>
                <a:ext cx="8229678" cy="683537"/>
              </a:xfrm>
              <a:custGeom>
                <a:avLst/>
                <a:gdLst/>
                <a:ahLst/>
                <a:cxnLst/>
                <a:rect l="l" t="t" r="r" b="b"/>
                <a:pathLst>
                  <a:path w="153032" h="19587" extrusionOk="0">
                    <a:moveTo>
                      <a:pt x="1" y="0"/>
                    </a:moveTo>
                    <a:lnTo>
                      <a:pt x="1" y="19586"/>
                    </a:lnTo>
                    <a:lnTo>
                      <a:pt x="153032" y="19586"/>
                    </a:lnTo>
                    <a:lnTo>
                      <a:pt x="153032" y="0"/>
                    </a:lnTo>
                    <a:close/>
                  </a:path>
                </a:pathLst>
              </a:custGeom>
              <a:solidFill>
                <a:srgbClr val="D9D9D9">
                  <a:alpha val="57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 name="Group 58">
              <a:extLst>
                <a:ext uri="{FF2B5EF4-FFF2-40B4-BE49-F238E27FC236}">
                  <a16:creationId xmlns:a16="http://schemas.microsoft.com/office/drawing/2014/main" id="{F9FC30B7-FCA6-DA0B-971D-3ED456E246BD}"/>
                </a:ext>
              </a:extLst>
            </p:cNvPr>
            <p:cNvGrpSpPr/>
            <p:nvPr/>
          </p:nvGrpSpPr>
          <p:grpSpPr>
            <a:xfrm>
              <a:off x="1500876" y="521625"/>
              <a:ext cx="7110487" cy="3527574"/>
              <a:chOff x="1500876" y="521625"/>
              <a:chExt cx="7110487" cy="3527574"/>
            </a:xfrm>
          </p:grpSpPr>
          <p:sp>
            <p:nvSpPr>
              <p:cNvPr id="60" name="Google Shape;1507;p45">
                <a:extLst>
                  <a:ext uri="{FF2B5EF4-FFF2-40B4-BE49-F238E27FC236}">
                    <a16:creationId xmlns:a16="http://schemas.microsoft.com/office/drawing/2014/main" id="{85E882E7-6461-8756-A796-92F76B615B84}"/>
                  </a:ext>
                </a:extLst>
              </p:cNvPr>
              <p:cNvSpPr/>
              <p:nvPr/>
            </p:nvSpPr>
            <p:spPr>
              <a:xfrm>
                <a:off x="2864746" y="521625"/>
                <a:ext cx="1133652" cy="1477153"/>
              </a:xfrm>
              <a:custGeom>
                <a:avLst/>
                <a:gdLst/>
                <a:ahLst/>
                <a:cxnLst/>
                <a:rect l="l" t="t" r="r" b="b"/>
                <a:pathLst>
                  <a:path w="39339" h="46125" extrusionOk="0">
                    <a:moveTo>
                      <a:pt x="39338" y="16288"/>
                    </a:moveTo>
                    <a:lnTo>
                      <a:pt x="19669" y="0"/>
                    </a:lnTo>
                    <a:lnTo>
                      <a:pt x="0" y="16288"/>
                    </a:lnTo>
                    <a:lnTo>
                      <a:pt x="6001" y="16288"/>
                    </a:lnTo>
                    <a:lnTo>
                      <a:pt x="6001" y="46125"/>
                    </a:lnTo>
                    <a:lnTo>
                      <a:pt x="33338" y="46125"/>
                    </a:lnTo>
                    <a:lnTo>
                      <a:pt x="33338" y="16288"/>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1" name="Google Shape;1508;p45">
                <a:extLst>
                  <a:ext uri="{FF2B5EF4-FFF2-40B4-BE49-F238E27FC236}">
                    <a16:creationId xmlns:a16="http://schemas.microsoft.com/office/drawing/2014/main" id="{A496C54D-F783-A960-5331-EC1A9D483790}"/>
                  </a:ext>
                </a:extLst>
              </p:cNvPr>
              <p:cNvGrpSpPr/>
              <p:nvPr/>
            </p:nvGrpSpPr>
            <p:grpSpPr>
              <a:xfrm>
                <a:off x="2407998" y="1445006"/>
                <a:ext cx="1382022" cy="1237275"/>
                <a:chOff x="1670599" y="2690450"/>
                <a:chExt cx="1707675" cy="1528821"/>
              </a:xfrm>
            </p:grpSpPr>
            <p:sp>
              <p:nvSpPr>
                <p:cNvPr id="105" name="Google Shape;1509;p45">
                  <a:extLst>
                    <a:ext uri="{FF2B5EF4-FFF2-40B4-BE49-F238E27FC236}">
                      <a16:creationId xmlns:a16="http://schemas.microsoft.com/office/drawing/2014/main" id="{E01A02D1-B99F-ABC0-E0B2-537B43295021}"/>
                    </a:ext>
                  </a:extLst>
                </p:cNvPr>
                <p:cNvSpPr/>
                <p:nvPr/>
              </p:nvSpPr>
              <p:spPr>
                <a:xfrm>
                  <a:off x="2351954" y="2690450"/>
                  <a:ext cx="995271" cy="683675"/>
                </a:xfrm>
                <a:custGeom>
                  <a:avLst/>
                  <a:gdLst/>
                  <a:ahLst/>
                  <a:cxnLst/>
                  <a:rect l="l" t="t" r="r" b="b"/>
                  <a:pathLst>
                    <a:path w="23254" h="18101" extrusionOk="0">
                      <a:moveTo>
                        <a:pt x="16845" y="1"/>
                      </a:moveTo>
                      <a:cubicBezTo>
                        <a:pt x="9441" y="1"/>
                        <a:pt x="200" y="4141"/>
                        <a:pt x="1" y="10505"/>
                      </a:cubicBezTo>
                      <a:cubicBezTo>
                        <a:pt x="1" y="10778"/>
                        <a:pt x="4168" y="18101"/>
                        <a:pt x="7621" y="18101"/>
                      </a:cubicBezTo>
                      <a:lnTo>
                        <a:pt x="23254" y="18101"/>
                      </a:lnTo>
                      <a:lnTo>
                        <a:pt x="23254" y="8564"/>
                      </a:lnTo>
                      <a:cubicBezTo>
                        <a:pt x="23254" y="3837"/>
                        <a:pt x="21992" y="75"/>
                        <a:pt x="17158" y="3"/>
                      </a:cubicBezTo>
                      <a:cubicBezTo>
                        <a:pt x="17054" y="2"/>
                        <a:pt x="16949" y="1"/>
                        <a:pt x="1684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510;p45">
                  <a:extLst>
                    <a:ext uri="{FF2B5EF4-FFF2-40B4-BE49-F238E27FC236}">
                      <a16:creationId xmlns:a16="http://schemas.microsoft.com/office/drawing/2014/main" id="{ABF2963D-269D-132E-2DFD-919C2BD02CEA}"/>
                    </a:ext>
                  </a:extLst>
                </p:cNvPr>
                <p:cNvSpPr/>
                <p:nvPr/>
              </p:nvSpPr>
              <p:spPr>
                <a:xfrm>
                  <a:off x="2351954" y="2690450"/>
                  <a:ext cx="995271" cy="683675"/>
                </a:xfrm>
                <a:custGeom>
                  <a:avLst/>
                  <a:gdLst/>
                  <a:ahLst/>
                  <a:cxnLst/>
                  <a:rect l="l" t="t" r="r" b="b"/>
                  <a:pathLst>
                    <a:path w="23254" h="18101" extrusionOk="0">
                      <a:moveTo>
                        <a:pt x="16845" y="1"/>
                      </a:moveTo>
                      <a:cubicBezTo>
                        <a:pt x="9441" y="1"/>
                        <a:pt x="200" y="4141"/>
                        <a:pt x="1" y="10505"/>
                      </a:cubicBezTo>
                      <a:cubicBezTo>
                        <a:pt x="1" y="10778"/>
                        <a:pt x="4168" y="18101"/>
                        <a:pt x="7621" y="18101"/>
                      </a:cubicBezTo>
                      <a:lnTo>
                        <a:pt x="23254" y="18101"/>
                      </a:lnTo>
                      <a:lnTo>
                        <a:pt x="23254" y="8564"/>
                      </a:lnTo>
                      <a:cubicBezTo>
                        <a:pt x="23254" y="3837"/>
                        <a:pt x="21992" y="75"/>
                        <a:pt x="17158" y="3"/>
                      </a:cubicBezTo>
                      <a:cubicBezTo>
                        <a:pt x="17054" y="2"/>
                        <a:pt x="16949" y="1"/>
                        <a:pt x="16845" y="1"/>
                      </a:cubicBezTo>
                      <a:close/>
                    </a:path>
                  </a:pathLst>
                </a:custGeom>
                <a:solidFill>
                  <a:srgbClr val="000000">
                    <a:alpha val="42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511;p45">
                  <a:extLst>
                    <a:ext uri="{FF2B5EF4-FFF2-40B4-BE49-F238E27FC236}">
                      <a16:creationId xmlns:a16="http://schemas.microsoft.com/office/drawing/2014/main" id="{61DA1957-A497-A156-2828-356B18D4C803}"/>
                    </a:ext>
                  </a:extLst>
                </p:cNvPr>
                <p:cNvSpPr/>
                <p:nvPr/>
              </p:nvSpPr>
              <p:spPr>
                <a:xfrm>
                  <a:off x="1670599" y="2690455"/>
                  <a:ext cx="1439621" cy="1528816"/>
                </a:xfrm>
                <a:custGeom>
                  <a:avLst/>
                  <a:gdLst/>
                  <a:ahLst/>
                  <a:cxnLst/>
                  <a:rect l="l" t="t" r="r" b="b"/>
                  <a:pathLst>
                    <a:path w="33636" h="35720" extrusionOk="0">
                      <a:moveTo>
                        <a:pt x="6882" y="0"/>
                      </a:moveTo>
                      <a:cubicBezTo>
                        <a:pt x="3418" y="0"/>
                        <a:pt x="1" y="3560"/>
                        <a:pt x="1" y="8573"/>
                      </a:cubicBezTo>
                      <a:lnTo>
                        <a:pt x="1" y="35719"/>
                      </a:lnTo>
                      <a:lnTo>
                        <a:pt x="27647" y="35719"/>
                      </a:lnTo>
                      <a:lnTo>
                        <a:pt x="27647" y="8573"/>
                      </a:lnTo>
                      <a:cubicBezTo>
                        <a:pt x="27647" y="298"/>
                        <a:pt x="33338" y="48"/>
                        <a:pt x="33636" y="12"/>
                      </a:cubicBezTo>
                      <a:cubicBezTo>
                        <a:pt x="33636" y="12"/>
                        <a:pt x="12597" y="0"/>
                        <a:pt x="688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512;p45">
                  <a:extLst>
                    <a:ext uri="{FF2B5EF4-FFF2-40B4-BE49-F238E27FC236}">
                      <a16:creationId xmlns:a16="http://schemas.microsoft.com/office/drawing/2014/main" id="{2FE56A1F-0A0B-4852-A68D-D35B124E1ED5}"/>
                    </a:ext>
                  </a:extLst>
                </p:cNvPr>
                <p:cNvSpPr/>
                <p:nvPr/>
              </p:nvSpPr>
              <p:spPr>
                <a:xfrm>
                  <a:off x="2827866" y="2690455"/>
                  <a:ext cx="550408" cy="1528816"/>
                </a:xfrm>
                <a:custGeom>
                  <a:avLst/>
                  <a:gdLst/>
                  <a:ahLst/>
                  <a:cxnLst/>
                  <a:rect l="l" t="t" r="r" b="b"/>
                  <a:pathLst>
                    <a:path w="12860" h="35720" extrusionOk="0">
                      <a:moveTo>
                        <a:pt x="6347" y="0"/>
                      </a:moveTo>
                      <a:lnTo>
                        <a:pt x="6287" y="12"/>
                      </a:lnTo>
                      <a:cubicBezTo>
                        <a:pt x="5585" y="72"/>
                        <a:pt x="4215" y="203"/>
                        <a:pt x="2906" y="1251"/>
                      </a:cubicBezTo>
                      <a:cubicBezTo>
                        <a:pt x="977" y="2786"/>
                        <a:pt x="1" y="5346"/>
                        <a:pt x="1" y="8835"/>
                      </a:cubicBezTo>
                      <a:lnTo>
                        <a:pt x="1" y="35719"/>
                      </a:lnTo>
                      <a:lnTo>
                        <a:pt x="775" y="35719"/>
                      </a:lnTo>
                      <a:lnTo>
                        <a:pt x="775" y="8835"/>
                      </a:lnTo>
                      <a:cubicBezTo>
                        <a:pt x="775" y="1703"/>
                        <a:pt x="5049" y="893"/>
                        <a:pt x="6359" y="786"/>
                      </a:cubicBezTo>
                      <a:lnTo>
                        <a:pt x="6382" y="774"/>
                      </a:lnTo>
                      <a:cubicBezTo>
                        <a:pt x="10264" y="846"/>
                        <a:pt x="12086" y="3322"/>
                        <a:pt x="12086" y="8835"/>
                      </a:cubicBezTo>
                      <a:lnTo>
                        <a:pt x="12086" y="15990"/>
                      </a:lnTo>
                      <a:lnTo>
                        <a:pt x="12859" y="15990"/>
                      </a:lnTo>
                      <a:lnTo>
                        <a:pt x="12859" y="8835"/>
                      </a:lnTo>
                      <a:cubicBezTo>
                        <a:pt x="12859" y="2882"/>
                        <a:pt x="10728" y="72"/>
                        <a:pt x="637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 name="Google Shape;1513;p45">
                <a:extLst>
                  <a:ext uri="{FF2B5EF4-FFF2-40B4-BE49-F238E27FC236}">
                    <a16:creationId xmlns:a16="http://schemas.microsoft.com/office/drawing/2014/main" id="{BEAD25E8-7526-CF59-5C27-A7EFC4ED1C79}"/>
                  </a:ext>
                </a:extLst>
              </p:cNvPr>
              <p:cNvGrpSpPr/>
              <p:nvPr/>
            </p:nvGrpSpPr>
            <p:grpSpPr>
              <a:xfrm>
                <a:off x="1954204" y="2128981"/>
                <a:ext cx="1382022" cy="1237275"/>
                <a:chOff x="1670599" y="2690450"/>
                <a:chExt cx="1707675" cy="1528821"/>
              </a:xfrm>
            </p:grpSpPr>
            <p:sp>
              <p:nvSpPr>
                <p:cNvPr id="101" name="Google Shape;1514;p45">
                  <a:extLst>
                    <a:ext uri="{FF2B5EF4-FFF2-40B4-BE49-F238E27FC236}">
                      <a16:creationId xmlns:a16="http://schemas.microsoft.com/office/drawing/2014/main" id="{B94C2CE6-648B-8724-6236-18223FE9C833}"/>
                    </a:ext>
                  </a:extLst>
                </p:cNvPr>
                <p:cNvSpPr/>
                <p:nvPr/>
              </p:nvSpPr>
              <p:spPr>
                <a:xfrm>
                  <a:off x="2351954" y="2690450"/>
                  <a:ext cx="995271" cy="683675"/>
                </a:xfrm>
                <a:custGeom>
                  <a:avLst/>
                  <a:gdLst/>
                  <a:ahLst/>
                  <a:cxnLst/>
                  <a:rect l="l" t="t" r="r" b="b"/>
                  <a:pathLst>
                    <a:path w="23254" h="18101" extrusionOk="0">
                      <a:moveTo>
                        <a:pt x="16845" y="1"/>
                      </a:moveTo>
                      <a:cubicBezTo>
                        <a:pt x="9441" y="1"/>
                        <a:pt x="200" y="4141"/>
                        <a:pt x="1" y="10505"/>
                      </a:cubicBezTo>
                      <a:cubicBezTo>
                        <a:pt x="1" y="10778"/>
                        <a:pt x="4168" y="18101"/>
                        <a:pt x="7621" y="18101"/>
                      </a:cubicBezTo>
                      <a:lnTo>
                        <a:pt x="23254" y="18101"/>
                      </a:lnTo>
                      <a:lnTo>
                        <a:pt x="23254" y="8564"/>
                      </a:lnTo>
                      <a:cubicBezTo>
                        <a:pt x="23254" y="3837"/>
                        <a:pt x="21992" y="75"/>
                        <a:pt x="17158" y="3"/>
                      </a:cubicBezTo>
                      <a:cubicBezTo>
                        <a:pt x="17054" y="2"/>
                        <a:pt x="16949" y="1"/>
                        <a:pt x="1684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515;p45">
                  <a:extLst>
                    <a:ext uri="{FF2B5EF4-FFF2-40B4-BE49-F238E27FC236}">
                      <a16:creationId xmlns:a16="http://schemas.microsoft.com/office/drawing/2014/main" id="{6869C147-2290-0281-E195-6DC02FF96CE1}"/>
                    </a:ext>
                  </a:extLst>
                </p:cNvPr>
                <p:cNvSpPr/>
                <p:nvPr/>
              </p:nvSpPr>
              <p:spPr>
                <a:xfrm>
                  <a:off x="2351954" y="2690450"/>
                  <a:ext cx="995271" cy="683675"/>
                </a:xfrm>
                <a:custGeom>
                  <a:avLst/>
                  <a:gdLst/>
                  <a:ahLst/>
                  <a:cxnLst/>
                  <a:rect l="l" t="t" r="r" b="b"/>
                  <a:pathLst>
                    <a:path w="23254" h="18101" extrusionOk="0">
                      <a:moveTo>
                        <a:pt x="16845" y="1"/>
                      </a:moveTo>
                      <a:cubicBezTo>
                        <a:pt x="9441" y="1"/>
                        <a:pt x="200" y="4141"/>
                        <a:pt x="1" y="10505"/>
                      </a:cubicBezTo>
                      <a:cubicBezTo>
                        <a:pt x="1" y="10778"/>
                        <a:pt x="4168" y="18101"/>
                        <a:pt x="7621" y="18101"/>
                      </a:cubicBezTo>
                      <a:lnTo>
                        <a:pt x="23254" y="18101"/>
                      </a:lnTo>
                      <a:lnTo>
                        <a:pt x="23254" y="8564"/>
                      </a:lnTo>
                      <a:cubicBezTo>
                        <a:pt x="23254" y="3837"/>
                        <a:pt x="21992" y="75"/>
                        <a:pt x="17158" y="3"/>
                      </a:cubicBezTo>
                      <a:cubicBezTo>
                        <a:pt x="17054" y="2"/>
                        <a:pt x="16949" y="1"/>
                        <a:pt x="16845" y="1"/>
                      </a:cubicBezTo>
                      <a:close/>
                    </a:path>
                  </a:pathLst>
                </a:custGeom>
                <a:solidFill>
                  <a:srgbClr val="000000">
                    <a:alpha val="42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516;p45">
                  <a:extLst>
                    <a:ext uri="{FF2B5EF4-FFF2-40B4-BE49-F238E27FC236}">
                      <a16:creationId xmlns:a16="http://schemas.microsoft.com/office/drawing/2014/main" id="{AB6CD30B-1661-BCEB-02E3-BB0E0505925B}"/>
                    </a:ext>
                  </a:extLst>
                </p:cNvPr>
                <p:cNvSpPr/>
                <p:nvPr/>
              </p:nvSpPr>
              <p:spPr>
                <a:xfrm>
                  <a:off x="1670599" y="2690455"/>
                  <a:ext cx="1439621" cy="1528816"/>
                </a:xfrm>
                <a:custGeom>
                  <a:avLst/>
                  <a:gdLst/>
                  <a:ahLst/>
                  <a:cxnLst/>
                  <a:rect l="l" t="t" r="r" b="b"/>
                  <a:pathLst>
                    <a:path w="33636" h="35720" extrusionOk="0">
                      <a:moveTo>
                        <a:pt x="6882" y="0"/>
                      </a:moveTo>
                      <a:cubicBezTo>
                        <a:pt x="3418" y="0"/>
                        <a:pt x="1" y="3560"/>
                        <a:pt x="1" y="8573"/>
                      </a:cubicBezTo>
                      <a:lnTo>
                        <a:pt x="1" y="35719"/>
                      </a:lnTo>
                      <a:lnTo>
                        <a:pt x="27647" y="35719"/>
                      </a:lnTo>
                      <a:lnTo>
                        <a:pt x="27647" y="8573"/>
                      </a:lnTo>
                      <a:cubicBezTo>
                        <a:pt x="27647" y="298"/>
                        <a:pt x="33338" y="48"/>
                        <a:pt x="33636" y="12"/>
                      </a:cubicBezTo>
                      <a:cubicBezTo>
                        <a:pt x="33636" y="12"/>
                        <a:pt x="12597" y="0"/>
                        <a:pt x="688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517;p45">
                  <a:extLst>
                    <a:ext uri="{FF2B5EF4-FFF2-40B4-BE49-F238E27FC236}">
                      <a16:creationId xmlns:a16="http://schemas.microsoft.com/office/drawing/2014/main" id="{CA8D710D-9200-BCF1-0A15-A6AE699345FA}"/>
                    </a:ext>
                  </a:extLst>
                </p:cNvPr>
                <p:cNvSpPr/>
                <p:nvPr/>
              </p:nvSpPr>
              <p:spPr>
                <a:xfrm>
                  <a:off x="2827866" y="2690455"/>
                  <a:ext cx="550408" cy="1528816"/>
                </a:xfrm>
                <a:custGeom>
                  <a:avLst/>
                  <a:gdLst/>
                  <a:ahLst/>
                  <a:cxnLst/>
                  <a:rect l="l" t="t" r="r" b="b"/>
                  <a:pathLst>
                    <a:path w="12860" h="35720" extrusionOk="0">
                      <a:moveTo>
                        <a:pt x="6347" y="0"/>
                      </a:moveTo>
                      <a:lnTo>
                        <a:pt x="6287" y="12"/>
                      </a:lnTo>
                      <a:cubicBezTo>
                        <a:pt x="5585" y="72"/>
                        <a:pt x="4215" y="203"/>
                        <a:pt x="2906" y="1251"/>
                      </a:cubicBezTo>
                      <a:cubicBezTo>
                        <a:pt x="977" y="2786"/>
                        <a:pt x="1" y="5346"/>
                        <a:pt x="1" y="8835"/>
                      </a:cubicBezTo>
                      <a:lnTo>
                        <a:pt x="1" y="35719"/>
                      </a:lnTo>
                      <a:lnTo>
                        <a:pt x="775" y="35719"/>
                      </a:lnTo>
                      <a:lnTo>
                        <a:pt x="775" y="8835"/>
                      </a:lnTo>
                      <a:cubicBezTo>
                        <a:pt x="775" y="1703"/>
                        <a:pt x="5049" y="893"/>
                        <a:pt x="6359" y="786"/>
                      </a:cubicBezTo>
                      <a:lnTo>
                        <a:pt x="6382" y="774"/>
                      </a:lnTo>
                      <a:cubicBezTo>
                        <a:pt x="10264" y="846"/>
                        <a:pt x="12086" y="3322"/>
                        <a:pt x="12086" y="8835"/>
                      </a:cubicBezTo>
                      <a:lnTo>
                        <a:pt x="12086" y="15990"/>
                      </a:lnTo>
                      <a:lnTo>
                        <a:pt x="12859" y="15990"/>
                      </a:lnTo>
                      <a:lnTo>
                        <a:pt x="12859" y="8835"/>
                      </a:lnTo>
                      <a:cubicBezTo>
                        <a:pt x="12859" y="2882"/>
                        <a:pt x="10728" y="72"/>
                        <a:pt x="637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 name="Google Shape;1518;p45">
                <a:extLst>
                  <a:ext uri="{FF2B5EF4-FFF2-40B4-BE49-F238E27FC236}">
                    <a16:creationId xmlns:a16="http://schemas.microsoft.com/office/drawing/2014/main" id="{AE742064-0CFA-0ABE-845B-8E799D9D4E7F}"/>
                  </a:ext>
                </a:extLst>
              </p:cNvPr>
              <p:cNvGrpSpPr/>
              <p:nvPr/>
            </p:nvGrpSpPr>
            <p:grpSpPr>
              <a:xfrm>
                <a:off x="1500876" y="2811924"/>
                <a:ext cx="1382022" cy="1237275"/>
                <a:chOff x="1670599" y="2690450"/>
                <a:chExt cx="1707675" cy="1528821"/>
              </a:xfrm>
            </p:grpSpPr>
            <p:sp>
              <p:nvSpPr>
                <p:cNvPr id="97" name="Google Shape;1519;p45">
                  <a:extLst>
                    <a:ext uri="{FF2B5EF4-FFF2-40B4-BE49-F238E27FC236}">
                      <a16:creationId xmlns:a16="http://schemas.microsoft.com/office/drawing/2014/main" id="{18113076-DB7F-B4BC-C99E-37441436BE6B}"/>
                    </a:ext>
                  </a:extLst>
                </p:cNvPr>
                <p:cNvSpPr/>
                <p:nvPr/>
              </p:nvSpPr>
              <p:spPr>
                <a:xfrm>
                  <a:off x="2351954" y="2690450"/>
                  <a:ext cx="995271" cy="683675"/>
                </a:xfrm>
                <a:custGeom>
                  <a:avLst/>
                  <a:gdLst/>
                  <a:ahLst/>
                  <a:cxnLst/>
                  <a:rect l="l" t="t" r="r" b="b"/>
                  <a:pathLst>
                    <a:path w="23254" h="18101" extrusionOk="0">
                      <a:moveTo>
                        <a:pt x="16845" y="1"/>
                      </a:moveTo>
                      <a:cubicBezTo>
                        <a:pt x="9441" y="1"/>
                        <a:pt x="200" y="4141"/>
                        <a:pt x="1" y="10505"/>
                      </a:cubicBezTo>
                      <a:cubicBezTo>
                        <a:pt x="1" y="10778"/>
                        <a:pt x="4168" y="18101"/>
                        <a:pt x="7621" y="18101"/>
                      </a:cubicBezTo>
                      <a:lnTo>
                        <a:pt x="23254" y="18101"/>
                      </a:lnTo>
                      <a:lnTo>
                        <a:pt x="23254" y="8564"/>
                      </a:lnTo>
                      <a:cubicBezTo>
                        <a:pt x="23254" y="3837"/>
                        <a:pt x="21992" y="75"/>
                        <a:pt x="17158" y="3"/>
                      </a:cubicBezTo>
                      <a:cubicBezTo>
                        <a:pt x="17054" y="2"/>
                        <a:pt x="16949" y="1"/>
                        <a:pt x="168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520;p45">
                  <a:extLst>
                    <a:ext uri="{FF2B5EF4-FFF2-40B4-BE49-F238E27FC236}">
                      <a16:creationId xmlns:a16="http://schemas.microsoft.com/office/drawing/2014/main" id="{AC6D8CCF-BE8F-30D7-4F9D-A9AA1801A6DF}"/>
                    </a:ext>
                  </a:extLst>
                </p:cNvPr>
                <p:cNvSpPr/>
                <p:nvPr/>
              </p:nvSpPr>
              <p:spPr>
                <a:xfrm>
                  <a:off x="2351954" y="2690450"/>
                  <a:ext cx="995271" cy="683675"/>
                </a:xfrm>
                <a:custGeom>
                  <a:avLst/>
                  <a:gdLst/>
                  <a:ahLst/>
                  <a:cxnLst/>
                  <a:rect l="l" t="t" r="r" b="b"/>
                  <a:pathLst>
                    <a:path w="23254" h="18101" extrusionOk="0">
                      <a:moveTo>
                        <a:pt x="16845" y="1"/>
                      </a:moveTo>
                      <a:cubicBezTo>
                        <a:pt x="9441" y="1"/>
                        <a:pt x="200" y="4141"/>
                        <a:pt x="1" y="10505"/>
                      </a:cubicBezTo>
                      <a:cubicBezTo>
                        <a:pt x="1" y="10778"/>
                        <a:pt x="4168" y="18101"/>
                        <a:pt x="7621" y="18101"/>
                      </a:cubicBezTo>
                      <a:lnTo>
                        <a:pt x="23254" y="18101"/>
                      </a:lnTo>
                      <a:lnTo>
                        <a:pt x="23254" y="8564"/>
                      </a:lnTo>
                      <a:cubicBezTo>
                        <a:pt x="23254" y="3837"/>
                        <a:pt x="21992" y="75"/>
                        <a:pt x="17158" y="3"/>
                      </a:cubicBezTo>
                      <a:cubicBezTo>
                        <a:pt x="17054" y="2"/>
                        <a:pt x="16949" y="1"/>
                        <a:pt x="16845" y="1"/>
                      </a:cubicBezTo>
                      <a:close/>
                    </a:path>
                  </a:pathLst>
                </a:custGeom>
                <a:solidFill>
                  <a:srgbClr val="000000">
                    <a:alpha val="42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521;p45">
                  <a:extLst>
                    <a:ext uri="{FF2B5EF4-FFF2-40B4-BE49-F238E27FC236}">
                      <a16:creationId xmlns:a16="http://schemas.microsoft.com/office/drawing/2014/main" id="{07E91E5A-796D-0299-013E-0FCD6E906B11}"/>
                    </a:ext>
                  </a:extLst>
                </p:cNvPr>
                <p:cNvSpPr/>
                <p:nvPr/>
              </p:nvSpPr>
              <p:spPr>
                <a:xfrm>
                  <a:off x="1670599" y="2690455"/>
                  <a:ext cx="1439621" cy="1528816"/>
                </a:xfrm>
                <a:custGeom>
                  <a:avLst/>
                  <a:gdLst/>
                  <a:ahLst/>
                  <a:cxnLst/>
                  <a:rect l="l" t="t" r="r" b="b"/>
                  <a:pathLst>
                    <a:path w="33636" h="35720" extrusionOk="0">
                      <a:moveTo>
                        <a:pt x="6882" y="0"/>
                      </a:moveTo>
                      <a:cubicBezTo>
                        <a:pt x="3418" y="0"/>
                        <a:pt x="1" y="3560"/>
                        <a:pt x="1" y="8573"/>
                      </a:cubicBezTo>
                      <a:lnTo>
                        <a:pt x="1" y="35719"/>
                      </a:lnTo>
                      <a:lnTo>
                        <a:pt x="27647" y="35719"/>
                      </a:lnTo>
                      <a:lnTo>
                        <a:pt x="27647" y="8573"/>
                      </a:lnTo>
                      <a:cubicBezTo>
                        <a:pt x="27647" y="298"/>
                        <a:pt x="33338" y="48"/>
                        <a:pt x="33636" y="12"/>
                      </a:cubicBezTo>
                      <a:cubicBezTo>
                        <a:pt x="33636" y="12"/>
                        <a:pt x="12597" y="0"/>
                        <a:pt x="688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522;p45">
                  <a:extLst>
                    <a:ext uri="{FF2B5EF4-FFF2-40B4-BE49-F238E27FC236}">
                      <a16:creationId xmlns:a16="http://schemas.microsoft.com/office/drawing/2014/main" id="{06C80054-55B0-125A-0CA3-F09E5591D667}"/>
                    </a:ext>
                  </a:extLst>
                </p:cNvPr>
                <p:cNvSpPr/>
                <p:nvPr/>
              </p:nvSpPr>
              <p:spPr>
                <a:xfrm>
                  <a:off x="2827866" y="2690455"/>
                  <a:ext cx="550408" cy="1528816"/>
                </a:xfrm>
                <a:custGeom>
                  <a:avLst/>
                  <a:gdLst/>
                  <a:ahLst/>
                  <a:cxnLst/>
                  <a:rect l="l" t="t" r="r" b="b"/>
                  <a:pathLst>
                    <a:path w="12860" h="35720" extrusionOk="0">
                      <a:moveTo>
                        <a:pt x="6347" y="0"/>
                      </a:moveTo>
                      <a:lnTo>
                        <a:pt x="6287" y="12"/>
                      </a:lnTo>
                      <a:cubicBezTo>
                        <a:pt x="5585" y="72"/>
                        <a:pt x="4215" y="203"/>
                        <a:pt x="2906" y="1251"/>
                      </a:cubicBezTo>
                      <a:cubicBezTo>
                        <a:pt x="977" y="2786"/>
                        <a:pt x="1" y="5346"/>
                        <a:pt x="1" y="8835"/>
                      </a:cubicBezTo>
                      <a:lnTo>
                        <a:pt x="1" y="35719"/>
                      </a:lnTo>
                      <a:lnTo>
                        <a:pt x="775" y="35719"/>
                      </a:lnTo>
                      <a:lnTo>
                        <a:pt x="775" y="8835"/>
                      </a:lnTo>
                      <a:cubicBezTo>
                        <a:pt x="775" y="1703"/>
                        <a:pt x="5049" y="893"/>
                        <a:pt x="6359" y="786"/>
                      </a:cubicBezTo>
                      <a:lnTo>
                        <a:pt x="6382" y="774"/>
                      </a:lnTo>
                      <a:cubicBezTo>
                        <a:pt x="10264" y="846"/>
                        <a:pt x="12086" y="3322"/>
                        <a:pt x="12086" y="8835"/>
                      </a:cubicBezTo>
                      <a:lnTo>
                        <a:pt x="12086" y="15990"/>
                      </a:lnTo>
                      <a:lnTo>
                        <a:pt x="12859" y="15990"/>
                      </a:lnTo>
                      <a:lnTo>
                        <a:pt x="12859" y="8835"/>
                      </a:lnTo>
                      <a:cubicBezTo>
                        <a:pt x="12859" y="2882"/>
                        <a:pt x="10728" y="72"/>
                        <a:pt x="637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 name="Google Shape;1530;p45">
                <a:extLst>
                  <a:ext uri="{FF2B5EF4-FFF2-40B4-BE49-F238E27FC236}">
                    <a16:creationId xmlns:a16="http://schemas.microsoft.com/office/drawing/2014/main" id="{FFF6DF6E-80CA-E7C3-DBB9-BE21D067F0FE}"/>
                  </a:ext>
                </a:extLst>
              </p:cNvPr>
              <p:cNvSpPr txBox="1"/>
              <p:nvPr/>
            </p:nvSpPr>
            <p:spPr>
              <a:xfrm>
                <a:off x="4509660" y="1466374"/>
                <a:ext cx="4091941" cy="4812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GB" sz="1100" b="0" i="0" u="none" strike="noStrike" dirty="0">
                    <a:solidFill>
                      <a:srgbClr val="000000"/>
                    </a:solidFill>
                    <a:effectLst/>
                    <a:latin typeface="Arial" panose="020B0604020202020204" pitchFamily="34" charset="0"/>
                  </a:rPr>
                  <a:t>Increase efforts in capturing NINs to simplify the unique identification of clients. Duplicates were easily identifiable for clients who had NINs</a:t>
                </a:r>
                <a:endParaRPr sz="1100" dirty="0">
                  <a:latin typeface="Roboto"/>
                  <a:ea typeface="Roboto"/>
                  <a:cs typeface="Roboto"/>
                  <a:sym typeface="Roboto"/>
                </a:endParaRPr>
              </a:p>
            </p:txBody>
          </p:sp>
          <p:sp>
            <p:nvSpPr>
              <p:cNvPr id="90" name="Google Shape;1533;p45">
                <a:extLst>
                  <a:ext uri="{FF2B5EF4-FFF2-40B4-BE49-F238E27FC236}">
                    <a16:creationId xmlns:a16="http://schemas.microsoft.com/office/drawing/2014/main" id="{9530100E-3FBE-ED82-F2B7-CB1050A15A5E}"/>
                  </a:ext>
                </a:extLst>
              </p:cNvPr>
              <p:cNvSpPr txBox="1"/>
              <p:nvPr/>
            </p:nvSpPr>
            <p:spPr>
              <a:xfrm>
                <a:off x="4509660" y="2301144"/>
                <a:ext cx="4101703" cy="481200"/>
              </a:xfrm>
              <a:prstGeom prst="rect">
                <a:avLst/>
              </a:prstGeom>
              <a:noFill/>
              <a:ln>
                <a:noFill/>
              </a:ln>
            </p:spPr>
            <p:txBody>
              <a:bodyPr spcFirstLastPara="1" wrap="square" lIns="91425" tIns="91425" rIns="91425" bIns="91425" anchor="ctr" anchorCtr="0">
                <a:noAutofit/>
              </a:bodyPr>
              <a:lstStyle/>
              <a:p>
                <a:pPr algn="just" rtl="0">
                  <a:spcBef>
                    <a:spcPts val="0"/>
                  </a:spcBef>
                  <a:spcAft>
                    <a:spcPts val="0"/>
                  </a:spcAft>
                </a:pPr>
                <a:r>
                  <a:rPr lang="en-GB" sz="1100" b="0" i="0" u="none" strike="noStrike" dirty="0">
                    <a:solidFill>
                      <a:srgbClr val="000000"/>
                    </a:solidFill>
                    <a:effectLst/>
                    <a:latin typeface="Arial" panose="020B0604020202020204" pitchFamily="34" charset="0"/>
                    <a:cs typeface="Arial" panose="020B0604020202020204" pitchFamily="34" charset="0"/>
                  </a:rPr>
                  <a:t>The adoption of a centralized patient registry that is accessible across facilities</a:t>
                </a:r>
                <a:endParaRPr lang="en-GB" sz="1100" b="0" dirty="0">
                  <a:effectLst/>
                  <a:latin typeface="Arial" panose="020B0604020202020204" pitchFamily="34" charset="0"/>
                  <a:cs typeface="Arial" panose="020B0604020202020204" pitchFamily="34" charset="0"/>
                </a:endParaRPr>
              </a:p>
              <a:p>
                <a:pPr algn="just"/>
                <a:br>
                  <a:rPr lang="en-GB" sz="1100" dirty="0">
                    <a:latin typeface="Arial" panose="020B0604020202020204" pitchFamily="34" charset="0"/>
                    <a:cs typeface="Arial" panose="020B0604020202020204" pitchFamily="34" charset="0"/>
                  </a:rPr>
                </a:br>
                <a:endParaRPr sz="1100" dirty="0">
                  <a:latin typeface="Arial" panose="020B0604020202020204" pitchFamily="34" charset="0"/>
                  <a:ea typeface="Roboto"/>
                  <a:cs typeface="Arial" panose="020B0604020202020204" pitchFamily="34" charset="0"/>
                  <a:sym typeface="Roboto"/>
                </a:endParaRPr>
              </a:p>
            </p:txBody>
          </p:sp>
          <p:sp>
            <p:nvSpPr>
              <p:cNvPr id="88" name="Google Shape;1536;p45">
                <a:extLst>
                  <a:ext uri="{FF2B5EF4-FFF2-40B4-BE49-F238E27FC236}">
                    <a16:creationId xmlns:a16="http://schemas.microsoft.com/office/drawing/2014/main" id="{1A37988A-84C5-4732-470F-DAA5F2087C94}"/>
                  </a:ext>
                </a:extLst>
              </p:cNvPr>
              <p:cNvSpPr txBox="1"/>
              <p:nvPr/>
            </p:nvSpPr>
            <p:spPr>
              <a:xfrm>
                <a:off x="4585176" y="2783337"/>
                <a:ext cx="3962156" cy="4812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GB" sz="1100" b="0" i="0" u="none" strike="noStrike" dirty="0">
                    <a:solidFill>
                      <a:srgbClr val="000000"/>
                    </a:solidFill>
                    <a:effectLst/>
                    <a:latin typeface="Arial" panose="020B0604020202020204" pitchFamily="34" charset="0"/>
                  </a:rPr>
                  <a:t>Integrate the weighted average algorithm into the routine operations of EMRs at the facility level, as most duplicates are identified within the same facilities</a:t>
                </a:r>
                <a:endParaRPr sz="1100" dirty="0">
                  <a:latin typeface="Roboto"/>
                  <a:ea typeface="Roboto"/>
                  <a:cs typeface="Roboto"/>
                  <a:sym typeface="Roboto"/>
                </a:endParaRPr>
              </a:p>
            </p:txBody>
          </p:sp>
          <p:sp>
            <p:nvSpPr>
              <p:cNvPr id="86" name="Google Shape;1539;p45">
                <a:extLst>
                  <a:ext uri="{FF2B5EF4-FFF2-40B4-BE49-F238E27FC236}">
                    <a16:creationId xmlns:a16="http://schemas.microsoft.com/office/drawing/2014/main" id="{29D977A3-178F-6A45-B379-A23D99A41FAF}"/>
                  </a:ext>
                </a:extLst>
              </p:cNvPr>
              <p:cNvSpPr txBox="1"/>
              <p:nvPr/>
            </p:nvSpPr>
            <p:spPr>
              <a:xfrm>
                <a:off x="4585176" y="3466824"/>
                <a:ext cx="3962156" cy="4812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GB" sz="1100" b="0" i="0" u="none" strike="noStrike" dirty="0">
                    <a:solidFill>
                      <a:srgbClr val="000000"/>
                    </a:solidFill>
                    <a:effectLst/>
                    <a:latin typeface="Arial" panose="020B0604020202020204" pitchFamily="34" charset="0"/>
                  </a:rPr>
                  <a:t>Training of healthcare facility staff to improve data quality </a:t>
                </a:r>
                <a:endParaRPr sz="1100" dirty="0">
                  <a:latin typeface="Roboto"/>
                  <a:ea typeface="Roboto"/>
                  <a:cs typeface="Roboto"/>
                  <a:sym typeface="Roboto"/>
                </a:endParaRPr>
              </a:p>
            </p:txBody>
          </p:sp>
          <p:sp>
            <p:nvSpPr>
              <p:cNvPr id="70" name="Google Shape;1543;p45">
                <a:extLst>
                  <a:ext uri="{FF2B5EF4-FFF2-40B4-BE49-F238E27FC236}">
                    <a16:creationId xmlns:a16="http://schemas.microsoft.com/office/drawing/2014/main" id="{7B8B068D-68BB-F20D-4078-A68082240578}"/>
                  </a:ext>
                </a:extLst>
              </p:cNvPr>
              <p:cNvSpPr/>
              <p:nvPr/>
            </p:nvSpPr>
            <p:spPr>
              <a:xfrm rot="10800000">
                <a:off x="4142100" y="1584213"/>
                <a:ext cx="183000" cy="143400"/>
              </a:xfrm>
              <a:prstGeom prst="chevron">
                <a:avLst>
                  <a:gd name="adj" fmla="val 5000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1" name="Google Shape;1544;p45">
                <a:extLst>
                  <a:ext uri="{FF2B5EF4-FFF2-40B4-BE49-F238E27FC236}">
                    <a16:creationId xmlns:a16="http://schemas.microsoft.com/office/drawing/2014/main" id="{14AAB939-80E9-BF5E-6198-38EE7647C0BE}"/>
                  </a:ext>
                </a:extLst>
              </p:cNvPr>
              <p:cNvGrpSpPr/>
              <p:nvPr/>
            </p:nvGrpSpPr>
            <p:grpSpPr>
              <a:xfrm>
                <a:off x="3625200" y="2268213"/>
                <a:ext cx="699900" cy="143400"/>
                <a:chOff x="3625200" y="2268213"/>
                <a:chExt cx="699900" cy="143400"/>
              </a:xfrm>
            </p:grpSpPr>
            <p:sp>
              <p:nvSpPr>
                <p:cNvPr id="81" name="Google Shape;1545;p45">
                  <a:extLst>
                    <a:ext uri="{FF2B5EF4-FFF2-40B4-BE49-F238E27FC236}">
                      <a16:creationId xmlns:a16="http://schemas.microsoft.com/office/drawing/2014/main" id="{0E55A962-B3A3-3B6C-7CB0-2121BB8C2407}"/>
                    </a:ext>
                  </a:extLst>
                </p:cNvPr>
                <p:cNvSpPr/>
                <p:nvPr/>
              </p:nvSpPr>
              <p:spPr>
                <a:xfrm rot="10800000">
                  <a:off x="4142100" y="2268213"/>
                  <a:ext cx="183000" cy="143400"/>
                </a:xfrm>
                <a:prstGeom prst="chevron">
                  <a:avLst>
                    <a:gd name="adj" fmla="val 5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2" name="Google Shape;1546;p45">
                  <a:extLst>
                    <a:ext uri="{FF2B5EF4-FFF2-40B4-BE49-F238E27FC236}">
                      <a16:creationId xmlns:a16="http://schemas.microsoft.com/office/drawing/2014/main" id="{D97FEDFD-7B88-BAF5-D110-528FB8A7BEA2}"/>
                    </a:ext>
                  </a:extLst>
                </p:cNvPr>
                <p:cNvCxnSpPr>
                  <a:stCxn id="81" idx="3"/>
                </p:cNvCxnSpPr>
                <p:nvPr/>
              </p:nvCxnSpPr>
              <p:spPr>
                <a:xfrm rot="10800000">
                  <a:off x="3625200" y="2339913"/>
                  <a:ext cx="516900" cy="0"/>
                </a:xfrm>
                <a:prstGeom prst="straightConnector1">
                  <a:avLst/>
                </a:prstGeom>
                <a:noFill/>
                <a:ln w="9525" cap="flat" cmpd="sng">
                  <a:solidFill>
                    <a:schemeClr val="accent5"/>
                  </a:solidFill>
                  <a:prstDash val="solid"/>
                  <a:round/>
                  <a:headEnd type="none" w="med" len="med"/>
                  <a:tailEnd type="none" w="med" len="med"/>
                </a:ln>
              </p:spPr>
            </p:cxnSp>
          </p:grpSp>
          <p:grpSp>
            <p:nvGrpSpPr>
              <p:cNvPr id="72" name="Google Shape;1547;p45">
                <a:extLst>
                  <a:ext uri="{FF2B5EF4-FFF2-40B4-BE49-F238E27FC236}">
                    <a16:creationId xmlns:a16="http://schemas.microsoft.com/office/drawing/2014/main" id="{0728BB49-2015-C036-90F6-CA526DBCCD23}"/>
                  </a:ext>
                </a:extLst>
              </p:cNvPr>
              <p:cNvGrpSpPr/>
              <p:nvPr/>
            </p:nvGrpSpPr>
            <p:grpSpPr>
              <a:xfrm>
                <a:off x="3071400" y="2952225"/>
                <a:ext cx="1253700" cy="143400"/>
                <a:chOff x="3071400" y="2952225"/>
                <a:chExt cx="1253700" cy="143400"/>
              </a:xfrm>
            </p:grpSpPr>
            <p:sp>
              <p:nvSpPr>
                <p:cNvPr id="79" name="Google Shape;1548;p45">
                  <a:extLst>
                    <a:ext uri="{FF2B5EF4-FFF2-40B4-BE49-F238E27FC236}">
                      <a16:creationId xmlns:a16="http://schemas.microsoft.com/office/drawing/2014/main" id="{8260051D-6C92-3340-C64C-126EBF2DB2E4}"/>
                    </a:ext>
                  </a:extLst>
                </p:cNvPr>
                <p:cNvSpPr/>
                <p:nvPr/>
              </p:nvSpPr>
              <p:spPr>
                <a:xfrm rot="10800000">
                  <a:off x="4142100" y="2952225"/>
                  <a:ext cx="183000" cy="143400"/>
                </a:xfrm>
                <a:prstGeom prst="chevron">
                  <a:avLst>
                    <a:gd name="adj" fmla="val 5000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0" name="Google Shape;1549;p45">
                  <a:extLst>
                    <a:ext uri="{FF2B5EF4-FFF2-40B4-BE49-F238E27FC236}">
                      <a16:creationId xmlns:a16="http://schemas.microsoft.com/office/drawing/2014/main" id="{3093BFBD-9A40-C7BB-0991-7E046E646086}"/>
                    </a:ext>
                  </a:extLst>
                </p:cNvPr>
                <p:cNvCxnSpPr/>
                <p:nvPr/>
              </p:nvCxnSpPr>
              <p:spPr>
                <a:xfrm rot="10800000">
                  <a:off x="3071400" y="3023913"/>
                  <a:ext cx="1070700" cy="0"/>
                </a:xfrm>
                <a:prstGeom prst="straightConnector1">
                  <a:avLst/>
                </a:prstGeom>
                <a:noFill/>
                <a:ln w="9525" cap="flat" cmpd="sng">
                  <a:solidFill>
                    <a:schemeClr val="accent3"/>
                  </a:solidFill>
                  <a:prstDash val="solid"/>
                  <a:round/>
                  <a:headEnd type="none" w="med" len="med"/>
                  <a:tailEnd type="none" w="med" len="med"/>
                </a:ln>
              </p:spPr>
            </p:cxnSp>
          </p:grpSp>
          <p:grpSp>
            <p:nvGrpSpPr>
              <p:cNvPr id="73" name="Google Shape;1550;p45">
                <a:extLst>
                  <a:ext uri="{FF2B5EF4-FFF2-40B4-BE49-F238E27FC236}">
                    <a16:creationId xmlns:a16="http://schemas.microsoft.com/office/drawing/2014/main" id="{B84F2E9E-BDE1-35E7-EAD3-66D842E1007E}"/>
                  </a:ext>
                </a:extLst>
              </p:cNvPr>
              <p:cNvGrpSpPr/>
              <p:nvPr/>
            </p:nvGrpSpPr>
            <p:grpSpPr>
              <a:xfrm>
                <a:off x="2636100" y="3635713"/>
                <a:ext cx="1689000" cy="143400"/>
                <a:chOff x="2636100" y="3635713"/>
                <a:chExt cx="1689000" cy="143400"/>
              </a:xfrm>
            </p:grpSpPr>
            <p:sp>
              <p:nvSpPr>
                <p:cNvPr id="77" name="Google Shape;1551;p45">
                  <a:extLst>
                    <a:ext uri="{FF2B5EF4-FFF2-40B4-BE49-F238E27FC236}">
                      <a16:creationId xmlns:a16="http://schemas.microsoft.com/office/drawing/2014/main" id="{BC0358E3-44A3-A7E1-FCCF-D80EA38E139D}"/>
                    </a:ext>
                  </a:extLst>
                </p:cNvPr>
                <p:cNvSpPr/>
                <p:nvPr/>
              </p:nvSpPr>
              <p:spPr>
                <a:xfrm rot="10800000">
                  <a:off x="4142100" y="3635713"/>
                  <a:ext cx="183000" cy="143400"/>
                </a:xfrm>
                <a:prstGeom prst="chevron">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8" name="Google Shape;1552;p45">
                  <a:extLst>
                    <a:ext uri="{FF2B5EF4-FFF2-40B4-BE49-F238E27FC236}">
                      <a16:creationId xmlns:a16="http://schemas.microsoft.com/office/drawing/2014/main" id="{6CE4CA92-78E0-7450-C1A1-2B7E17A4FCD2}"/>
                    </a:ext>
                  </a:extLst>
                </p:cNvPr>
                <p:cNvCxnSpPr/>
                <p:nvPr/>
              </p:nvCxnSpPr>
              <p:spPr>
                <a:xfrm rot="10800000">
                  <a:off x="2636100" y="3707413"/>
                  <a:ext cx="1506000" cy="0"/>
                </a:xfrm>
                <a:prstGeom prst="straightConnector1">
                  <a:avLst/>
                </a:prstGeom>
                <a:noFill/>
                <a:ln w="9525" cap="flat" cmpd="sng">
                  <a:solidFill>
                    <a:schemeClr val="accent2"/>
                  </a:solidFill>
                  <a:prstDash val="solid"/>
                  <a:round/>
                  <a:headEnd type="none" w="med" len="med"/>
                  <a:tailEnd type="none" w="med" len="med"/>
                </a:ln>
              </p:spPr>
            </p:cxnSp>
          </p:grpSp>
        </p:grpSp>
      </p:grpSp>
      <p:pic>
        <p:nvPicPr>
          <p:cNvPr id="40" name="Picture 1" descr="page1image7096368">
            <a:extLst>
              <a:ext uri="{FF2B5EF4-FFF2-40B4-BE49-F238E27FC236}">
                <a16:creationId xmlns:a16="http://schemas.microsoft.com/office/drawing/2014/main" id="{B86B2C6D-AB31-207C-75EF-BED52DCA929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flipH="1">
            <a:off x="11140650" y="-10654"/>
            <a:ext cx="993595" cy="9223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44" descr="A coat of arms with animals and symbols&#10;&#10;Description automatically generated">
            <a:extLst>
              <a:ext uri="{FF2B5EF4-FFF2-40B4-BE49-F238E27FC236}">
                <a16:creationId xmlns:a16="http://schemas.microsoft.com/office/drawing/2014/main" id="{38B3480D-2A89-7AF8-4C5D-0893D5522A97}"/>
              </a:ext>
            </a:extLst>
          </p:cNvPr>
          <p:cNvPicPr>
            <a:picLocks noChangeAspect="1"/>
          </p:cNvPicPr>
          <p:nvPr/>
        </p:nvPicPr>
        <p:blipFill>
          <a:blip r:embed="rId3"/>
          <a:stretch>
            <a:fillRect/>
          </a:stretch>
        </p:blipFill>
        <p:spPr>
          <a:xfrm>
            <a:off x="11303371" y="6050884"/>
            <a:ext cx="888629" cy="710266"/>
          </a:xfrm>
          <a:prstGeom prst="rect">
            <a:avLst/>
          </a:prstGeom>
        </p:spPr>
      </p:pic>
    </p:spTree>
    <p:extLst>
      <p:ext uri="{BB962C8B-B14F-4D97-AF65-F5344CB8AC3E}">
        <p14:creationId xmlns:p14="http://schemas.microsoft.com/office/powerpoint/2010/main" val="13728124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6CE0131-7452-4117-41FC-C56549A49A0D}"/>
              </a:ext>
            </a:extLst>
          </p:cNvPr>
          <p:cNvSpPr>
            <a:spLocks noGrp="1"/>
          </p:cNvSpPr>
          <p:nvPr>
            <p:ph type="title"/>
          </p:nvPr>
        </p:nvSpPr>
        <p:spPr>
          <a:xfrm>
            <a:off x="0" y="0"/>
            <a:ext cx="12192000" cy="1325563"/>
          </a:xfrm>
          <a:solidFill>
            <a:schemeClr val="accent1"/>
          </a:solidFill>
        </p:spPr>
        <p:txBody>
          <a:bodyPr>
            <a:normAutofit/>
          </a:bodyPr>
          <a:lstStyle/>
          <a:p>
            <a:r>
              <a:rPr lang="en-UG" sz="4800" b="1" dirty="0">
                <a:solidFill>
                  <a:schemeClr val="bg1"/>
                </a:solidFill>
                <a:latin typeface="Arial" panose="020B0604020202020204" pitchFamily="34" charset="0"/>
                <a:cs typeface="Arial" panose="020B0604020202020204" pitchFamily="34" charset="0"/>
              </a:rPr>
              <a:t>Lessons Learned</a:t>
            </a:r>
          </a:p>
        </p:txBody>
      </p:sp>
      <p:grpSp>
        <p:nvGrpSpPr>
          <p:cNvPr id="7" name="Group 6">
            <a:extLst>
              <a:ext uri="{FF2B5EF4-FFF2-40B4-BE49-F238E27FC236}">
                <a16:creationId xmlns:a16="http://schemas.microsoft.com/office/drawing/2014/main" id="{311D684A-CC3C-BF9B-5F5A-118840D84440}"/>
              </a:ext>
            </a:extLst>
          </p:cNvPr>
          <p:cNvGrpSpPr/>
          <p:nvPr/>
        </p:nvGrpSpPr>
        <p:grpSpPr>
          <a:xfrm>
            <a:off x="2370902" y="1635124"/>
            <a:ext cx="3469154" cy="4142021"/>
            <a:chOff x="458975" y="1381325"/>
            <a:chExt cx="1920900" cy="3049925"/>
          </a:xfrm>
        </p:grpSpPr>
        <p:sp>
          <p:nvSpPr>
            <p:cNvPr id="8" name="Google Shape;385;p24">
              <a:extLst>
                <a:ext uri="{FF2B5EF4-FFF2-40B4-BE49-F238E27FC236}">
                  <a16:creationId xmlns:a16="http://schemas.microsoft.com/office/drawing/2014/main" id="{435B8F67-B899-C393-B9DE-B9EE7803345C}"/>
                </a:ext>
              </a:extLst>
            </p:cNvPr>
            <p:cNvSpPr/>
            <p:nvPr/>
          </p:nvSpPr>
          <p:spPr>
            <a:xfrm>
              <a:off x="458975" y="2167450"/>
              <a:ext cx="1920900" cy="2263800"/>
            </a:xfrm>
            <a:prstGeom prst="round2SameRect">
              <a:avLst>
                <a:gd name="adj1" fmla="val 16667"/>
                <a:gd name="adj2" fmla="val 0"/>
              </a:avLst>
            </a:prstGeom>
            <a:solidFill>
              <a:schemeClr val="tx2">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389;p24">
              <a:extLst>
                <a:ext uri="{FF2B5EF4-FFF2-40B4-BE49-F238E27FC236}">
                  <a16:creationId xmlns:a16="http://schemas.microsoft.com/office/drawing/2014/main" id="{19DD95DA-75D1-93D0-37CD-724D605B607F}"/>
                </a:ext>
              </a:extLst>
            </p:cNvPr>
            <p:cNvSpPr/>
            <p:nvPr/>
          </p:nvSpPr>
          <p:spPr>
            <a:xfrm>
              <a:off x="744325" y="1381325"/>
              <a:ext cx="1346598" cy="590004"/>
            </a:xfrm>
            <a:prstGeom prst="flowChartTerminator">
              <a:avLst/>
            </a:prstGeom>
            <a:solidFill>
              <a:schemeClr val="tx2">
                <a:lumMod val="60000"/>
                <a:lumOff val="40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800">
                  <a:solidFill>
                    <a:schemeClr val="lt1"/>
                  </a:solidFill>
                  <a:latin typeface="Fira Sans Extra Condensed Medium"/>
                  <a:ea typeface="Fira Sans Extra Condensed Medium"/>
                  <a:cs typeface="Fira Sans Extra Condensed Medium"/>
                  <a:sym typeface="Fira Sans Extra Condensed Medium"/>
                </a:rPr>
                <a:t>01</a:t>
              </a:r>
              <a:endParaRPr sz="1800">
                <a:solidFill>
                  <a:schemeClr val="lt1"/>
                </a:solidFill>
                <a:latin typeface="Fira Sans Extra Condensed Medium"/>
                <a:ea typeface="Fira Sans Extra Condensed Medium"/>
                <a:cs typeface="Fira Sans Extra Condensed Medium"/>
                <a:sym typeface="Fira Sans Extra Condensed Medium"/>
              </a:endParaRPr>
            </a:p>
          </p:txBody>
        </p:sp>
        <p:sp>
          <p:nvSpPr>
            <p:cNvPr id="14" name="Google Shape;398;p24">
              <a:extLst>
                <a:ext uri="{FF2B5EF4-FFF2-40B4-BE49-F238E27FC236}">
                  <a16:creationId xmlns:a16="http://schemas.microsoft.com/office/drawing/2014/main" id="{F8EFEC28-199F-E85F-9C96-10DF8CCDDD6C}"/>
                </a:ext>
              </a:extLst>
            </p:cNvPr>
            <p:cNvSpPr txBox="1"/>
            <p:nvPr/>
          </p:nvSpPr>
          <p:spPr>
            <a:xfrm>
              <a:off x="722268" y="3084550"/>
              <a:ext cx="1395000" cy="429600"/>
            </a:xfrm>
            <a:prstGeom prst="rect">
              <a:avLst/>
            </a:prstGeom>
            <a:noFill/>
            <a:ln>
              <a:noFill/>
            </a:ln>
          </p:spPr>
          <p:txBody>
            <a:bodyPr spcFirstLastPara="1" wrap="square" lIns="91425" tIns="91425" rIns="91425" bIns="91425" anchor="ctr" anchorCtr="0">
              <a:noAutofit/>
            </a:bodyPr>
            <a:lstStyle/>
            <a:p>
              <a:pPr algn="ctr"/>
              <a:r>
                <a:rPr lang="en-GB" sz="2000" dirty="0">
                  <a:solidFill>
                    <a:schemeClr val="bg1"/>
                  </a:solidFill>
                  <a:latin typeface="Arial" panose="020B0604020202020204" pitchFamily="34" charset="0"/>
                  <a:cs typeface="Arial" panose="020B0604020202020204" pitchFamily="34" charset="0"/>
                </a:rPr>
                <a:t>Combining deterministic and probabilistic matching techniques significantly improved our ability to identify duplicates</a:t>
              </a:r>
            </a:p>
          </p:txBody>
        </p:sp>
      </p:grpSp>
      <p:grpSp>
        <p:nvGrpSpPr>
          <p:cNvPr id="13" name="Group 12">
            <a:extLst>
              <a:ext uri="{FF2B5EF4-FFF2-40B4-BE49-F238E27FC236}">
                <a16:creationId xmlns:a16="http://schemas.microsoft.com/office/drawing/2014/main" id="{2DADFF76-1DD8-B644-E79B-78CAFFFB80BF}"/>
              </a:ext>
            </a:extLst>
          </p:cNvPr>
          <p:cNvGrpSpPr/>
          <p:nvPr/>
        </p:nvGrpSpPr>
        <p:grpSpPr>
          <a:xfrm rot="16200000">
            <a:off x="-2713043" y="4038607"/>
            <a:ext cx="5707366" cy="281277"/>
            <a:chOff x="1524000" y="3591612"/>
            <a:chExt cx="9144000" cy="1688576"/>
          </a:xfrm>
        </p:grpSpPr>
        <p:sp>
          <p:nvSpPr>
            <p:cNvPr id="18" name="Rectangle 17">
              <a:extLst>
                <a:ext uri="{FF2B5EF4-FFF2-40B4-BE49-F238E27FC236}">
                  <a16:creationId xmlns:a16="http://schemas.microsoft.com/office/drawing/2014/main" id="{4CC6AC18-EE43-63B0-DA71-0F872233A12C}"/>
                </a:ext>
              </a:extLst>
            </p:cNvPr>
            <p:cNvSpPr/>
            <p:nvPr/>
          </p:nvSpPr>
          <p:spPr>
            <a:xfrm>
              <a:off x="1524000" y="4714579"/>
              <a:ext cx="9144000" cy="565609"/>
            </a:xfrm>
            <a:prstGeom prst="rect">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C250002-BECF-CDC6-71F9-6538564119D7}"/>
                </a:ext>
              </a:extLst>
            </p:cNvPr>
            <p:cNvSpPr/>
            <p:nvPr/>
          </p:nvSpPr>
          <p:spPr>
            <a:xfrm>
              <a:off x="1524000" y="3591612"/>
              <a:ext cx="9144000" cy="56560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4F97A308-3DE3-06EB-E785-B077448528F0}"/>
                </a:ext>
              </a:extLst>
            </p:cNvPr>
            <p:cNvSpPr/>
            <p:nvPr/>
          </p:nvSpPr>
          <p:spPr>
            <a:xfrm>
              <a:off x="1524000" y="4141901"/>
              <a:ext cx="9144000" cy="565609"/>
            </a:xfrm>
            <a:prstGeom prst="rect">
              <a:avLst/>
            </a:prstGeom>
            <a:solidFill>
              <a:srgbClr val="FFFF00"/>
            </a:solidFill>
            <a:ln>
              <a:solidFill>
                <a:srgbClr val="FFFF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pic>
        <p:nvPicPr>
          <p:cNvPr id="12" name="Picture 1" descr="page1image7096368">
            <a:extLst>
              <a:ext uri="{FF2B5EF4-FFF2-40B4-BE49-F238E27FC236}">
                <a16:creationId xmlns:a16="http://schemas.microsoft.com/office/drawing/2014/main" id="{7061872F-B809-36FF-D25F-AEC83A32222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flipH="1">
            <a:off x="11140650" y="-10654"/>
            <a:ext cx="993595" cy="92236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A coat of arms with animals and symbols&#10;&#10;Description automatically generated">
            <a:extLst>
              <a:ext uri="{FF2B5EF4-FFF2-40B4-BE49-F238E27FC236}">
                <a16:creationId xmlns:a16="http://schemas.microsoft.com/office/drawing/2014/main" id="{D703EEA9-2D08-E780-72C6-C19457068213}"/>
              </a:ext>
            </a:extLst>
          </p:cNvPr>
          <p:cNvPicPr>
            <a:picLocks noChangeAspect="1"/>
          </p:cNvPicPr>
          <p:nvPr/>
        </p:nvPicPr>
        <p:blipFill>
          <a:blip r:embed="rId3"/>
          <a:stretch>
            <a:fillRect/>
          </a:stretch>
        </p:blipFill>
        <p:spPr>
          <a:xfrm>
            <a:off x="11303371" y="6050884"/>
            <a:ext cx="888629" cy="710266"/>
          </a:xfrm>
          <a:prstGeom prst="rect">
            <a:avLst/>
          </a:prstGeom>
        </p:spPr>
      </p:pic>
      <p:grpSp>
        <p:nvGrpSpPr>
          <p:cNvPr id="20" name="Group 19">
            <a:extLst>
              <a:ext uri="{FF2B5EF4-FFF2-40B4-BE49-F238E27FC236}">
                <a16:creationId xmlns:a16="http://schemas.microsoft.com/office/drawing/2014/main" id="{90234A61-8435-C3E1-00D0-4910097784F4}"/>
              </a:ext>
            </a:extLst>
          </p:cNvPr>
          <p:cNvGrpSpPr/>
          <p:nvPr/>
        </p:nvGrpSpPr>
        <p:grpSpPr>
          <a:xfrm>
            <a:off x="6315564" y="1635124"/>
            <a:ext cx="3469154" cy="4142021"/>
            <a:chOff x="458975" y="1381325"/>
            <a:chExt cx="1920900" cy="3049925"/>
          </a:xfrm>
        </p:grpSpPr>
        <p:sp>
          <p:nvSpPr>
            <p:cNvPr id="21" name="Google Shape;385;p24">
              <a:extLst>
                <a:ext uri="{FF2B5EF4-FFF2-40B4-BE49-F238E27FC236}">
                  <a16:creationId xmlns:a16="http://schemas.microsoft.com/office/drawing/2014/main" id="{2EF58EB2-5068-BDB7-BE14-3D4AC3267D99}"/>
                </a:ext>
              </a:extLst>
            </p:cNvPr>
            <p:cNvSpPr/>
            <p:nvPr/>
          </p:nvSpPr>
          <p:spPr>
            <a:xfrm>
              <a:off x="458975" y="2167450"/>
              <a:ext cx="1920900" cy="2263800"/>
            </a:xfrm>
            <a:prstGeom prst="round2SameRect">
              <a:avLst>
                <a:gd name="adj1" fmla="val 16667"/>
                <a:gd name="adj2" fmla="val 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89;p24">
              <a:extLst>
                <a:ext uri="{FF2B5EF4-FFF2-40B4-BE49-F238E27FC236}">
                  <a16:creationId xmlns:a16="http://schemas.microsoft.com/office/drawing/2014/main" id="{6B57354C-F8D5-F09E-8761-8B61B1104A4E}"/>
                </a:ext>
              </a:extLst>
            </p:cNvPr>
            <p:cNvSpPr/>
            <p:nvPr/>
          </p:nvSpPr>
          <p:spPr>
            <a:xfrm>
              <a:off x="744325" y="1381325"/>
              <a:ext cx="1346598" cy="590004"/>
            </a:xfrm>
            <a:prstGeom prst="flowChartTerminator">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800" dirty="0">
                  <a:solidFill>
                    <a:schemeClr val="lt1"/>
                  </a:solidFill>
                  <a:latin typeface="Fira Sans Extra Condensed Medium"/>
                  <a:ea typeface="Fira Sans Extra Condensed Medium"/>
                  <a:cs typeface="Fira Sans Extra Condensed Medium"/>
                  <a:sym typeface="Fira Sans Extra Condensed Medium"/>
                </a:rPr>
                <a:t>02</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23" name="Google Shape;398;p24">
              <a:extLst>
                <a:ext uri="{FF2B5EF4-FFF2-40B4-BE49-F238E27FC236}">
                  <a16:creationId xmlns:a16="http://schemas.microsoft.com/office/drawing/2014/main" id="{B0765D43-64F9-C115-B62F-AAE8E3E2BD09}"/>
                </a:ext>
              </a:extLst>
            </p:cNvPr>
            <p:cNvSpPr txBox="1"/>
            <p:nvPr/>
          </p:nvSpPr>
          <p:spPr>
            <a:xfrm>
              <a:off x="722268" y="3084550"/>
              <a:ext cx="1395000" cy="429600"/>
            </a:xfrm>
            <a:prstGeom prst="rect">
              <a:avLst/>
            </a:prstGeom>
            <a:noFill/>
            <a:ln>
              <a:noFill/>
            </a:ln>
          </p:spPr>
          <p:txBody>
            <a:bodyPr spcFirstLastPara="1" wrap="square" lIns="91425" tIns="91425" rIns="91425" bIns="91425" anchor="ctr" anchorCtr="0">
              <a:noAutofit/>
            </a:bodyPr>
            <a:lstStyle/>
            <a:p>
              <a:pPr algn="ctr"/>
              <a:r>
                <a:rPr lang="en-GB" sz="2000" dirty="0">
                  <a:solidFill>
                    <a:schemeClr val="bg1"/>
                  </a:solidFill>
                  <a:latin typeface="Arial" panose="020B0604020202020204" pitchFamily="34" charset="0"/>
                  <a:cs typeface="Arial" panose="020B0604020202020204" pitchFamily="34" charset="0"/>
                </a:rPr>
                <a:t>Involving field verification teams provided valuable insights into improving our algorithm's reliability</a:t>
              </a:r>
            </a:p>
          </p:txBody>
        </p:sp>
      </p:grpSp>
    </p:spTree>
    <p:extLst>
      <p:ext uri="{BB962C8B-B14F-4D97-AF65-F5344CB8AC3E}">
        <p14:creationId xmlns:p14="http://schemas.microsoft.com/office/powerpoint/2010/main" val="31544590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6CE0131-7452-4117-41FC-C56549A49A0D}"/>
              </a:ext>
            </a:extLst>
          </p:cNvPr>
          <p:cNvSpPr>
            <a:spLocks noGrp="1"/>
          </p:cNvSpPr>
          <p:nvPr>
            <p:ph type="title"/>
          </p:nvPr>
        </p:nvSpPr>
        <p:spPr>
          <a:xfrm>
            <a:off x="0" y="0"/>
            <a:ext cx="12192000" cy="1325563"/>
          </a:xfrm>
          <a:solidFill>
            <a:schemeClr val="accent1"/>
          </a:solidFill>
        </p:spPr>
        <p:txBody>
          <a:bodyPr>
            <a:normAutofit/>
          </a:bodyPr>
          <a:lstStyle/>
          <a:p>
            <a:r>
              <a:rPr lang="en-UG" sz="4800" b="1" dirty="0">
                <a:solidFill>
                  <a:schemeClr val="bg1"/>
                </a:solidFill>
                <a:latin typeface="Arial" panose="020B0604020202020204" pitchFamily="34" charset="0"/>
                <a:cs typeface="Arial" panose="020B0604020202020204" pitchFamily="34" charset="0"/>
              </a:rPr>
              <a:t>Next Steps</a:t>
            </a:r>
          </a:p>
        </p:txBody>
      </p:sp>
      <p:sp>
        <p:nvSpPr>
          <p:cNvPr id="2" name="TextBox 1">
            <a:extLst>
              <a:ext uri="{FF2B5EF4-FFF2-40B4-BE49-F238E27FC236}">
                <a16:creationId xmlns:a16="http://schemas.microsoft.com/office/drawing/2014/main" id="{0DD4ABA0-1B9E-E406-8B6C-EBA13995A739}"/>
              </a:ext>
            </a:extLst>
          </p:cNvPr>
          <p:cNvSpPr txBox="1"/>
          <p:nvPr/>
        </p:nvSpPr>
        <p:spPr>
          <a:xfrm>
            <a:off x="731519" y="1874728"/>
            <a:ext cx="9708543" cy="3108543"/>
          </a:xfrm>
          <a:prstGeom prst="rect">
            <a:avLst/>
          </a:prstGeom>
          <a:noFill/>
        </p:spPr>
        <p:txBody>
          <a:bodyPr wrap="square" rtlCol="0">
            <a:spAutoFit/>
          </a:bodyPr>
          <a:lstStyle/>
          <a:p>
            <a:pPr marL="457200" indent="-457200">
              <a:buFont typeface="Wingdings" pitchFamily="2" charset="2"/>
              <a:buChar char="v"/>
            </a:pPr>
            <a:r>
              <a:rPr lang="en-UG" sz="2800" b="1" dirty="0"/>
              <a:t>Explore Machine Learning Techniques: </a:t>
            </a:r>
            <a:r>
              <a:rPr lang="en-UG" sz="2800" dirty="0"/>
              <a:t>decision trees, SVM, XGBoost, etc</a:t>
            </a:r>
          </a:p>
          <a:p>
            <a:pPr marL="914400" lvl="1" indent="-457200">
              <a:buFont typeface="Wingdings" pitchFamily="2" charset="2"/>
              <a:buChar char="v"/>
            </a:pPr>
            <a:r>
              <a:rPr lang="en-UG" sz="2800" dirty="0"/>
              <a:t>After creating a ground truth dataset</a:t>
            </a:r>
          </a:p>
          <a:p>
            <a:pPr marL="457200" indent="-457200">
              <a:buFont typeface="Wingdings" pitchFamily="2" charset="2"/>
              <a:buChar char="v"/>
            </a:pPr>
            <a:r>
              <a:rPr lang="en-UG" sz="2800" b="1" dirty="0"/>
              <a:t>Incorporate Additional Variables: </a:t>
            </a:r>
            <a:r>
              <a:rPr lang="en-UG" sz="2800" dirty="0"/>
              <a:t>Suggested by the field verification team:- to imp</a:t>
            </a:r>
            <a:r>
              <a:rPr lang="en-GB" sz="2800" dirty="0" err="1"/>
              <a:t>ro</a:t>
            </a:r>
            <a:r>
              <a:rPr lang="en-UG" sz="2800" dirty="0"/>
              <a:t>ve on the probable candidates</a:t>
            </a:r>
          </a:p>
          <a:p>
            <a:pPr marL="914400" lvl="1" indent="-457200">
              <a:buFont typeface="Wingdings" pitchFamily="2" charset="2"/>
              <a:buChar char="v"/>
            </a:pPr>
            <a:r>
              <a:rPr lang="en-UG" sz="2800" dirty="0"/>
              <a:t>Current Regimen, Next of Kin, Viral Load Copies, or Suppression Status</a:t>
            </a:r>
          </a:p>
        </p:txBody>
      </p:sp>
      <p:pic>
        <p:nvPicPr>
          <p:cNvPr id="41" name="Picture 1" descr="page1image7096368">
            <a:extLst>
              <a:ext uri="{FF2B5EF4-FFF2-40B4-BE49-F238E27FC236}">
                <a16:creationId xmlns:a16="http://schemas.microsoft.com/office/drawing/2014/main" id="{9353ACD5-17C6-365A-A3C3-65183E91A73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flipH="1">
            <a:off x="11140650" y="-10654"/>
            <a:ext cx="993595" cy="922368"/>
          </a:xfrm>
          <a:prstGeom prst="rect">
            <a:avLst/>
          </a:prstGeom>
          <a:noFill/>
          <a:extLst>
            <a:ext uri="{909E8E84-426E-40DD-AFC4-6F175D3DCCD1}">
              <a14:hiddenFill xmlns:a14="http://schemas.microsoft.com/office/drawing/2010/main">
                <a:solidFill>
                  <a:srgbClr val="FFFFFF"/>
                </a:solidFill>
              </a14:hiddenFill>
            </a:ext>
          </a:extLst>
        </p:spPr>
      </p:pic>
      <p:grpSp>
        <p:nvGrpSpPr>
          <p:cNvPr id="42" name="Group 41">
            <a:extLst>
              <a:ext uri="{FF2B5EF4-FFF2-40B4-BE49-F238E27FC236}">
                <a16:creationId xmlns:a16="http://schemas.microsoft.com/office/drawing/2014/main" id="{5CAAED65-64D1-9672-D5FC-9963D1BED1CE}"/>
              </a:ext>
            </a:extLst>
          </p:cNvPr>
          <p:cNvGrpSpPr/>
          <p:nvPr/>
        </p:nvGrpSpPr>
        <p:grpSpPr>
          <a:xfrm rot="16200000">
            <a:off x="-2635069" y="3951143"/>
            <a:ext cx="5532437" cy="281277"/>
            <a:chOff x="1524000" y="3591612"/>
            <a:chExt cx="9144000" cy="1688576"/>
          </a:xfrm>
        </p:grpSpPr>
        <p:sp>
          <p:nvSpPr>
            <p:cNvPr id="43" name="Rectangle 42">
              <a:extLst>
                <a:ext uri="{FF2B5EF4-FFF2-40B4-BE49-F238E27FC236}">
                  <a16:creationId xmlns:a16="http://schemas.microsoft.com/office/drawing/2014/main" id="{83E45AF3-611B-230D-0829-3F18B7F301EE}"/>
                </a:ext>
              </a:extLst>
            </p:cNvPr>
            <p:cNvSpPr/>
            <p:nvPr/>
          </p:nvSpPr>
          <p:spPr>
            <a:xfrm>
              <a:off x="1524000" y="3591612"/>
              <a:ext cx="9144000" cy="56560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69ACB004-B098-3E01-B1DF-0E42356F0A94}"/>
                </a:ext>
              </a:extLst>
            </p:cNvPr>
            <p:cNvSpPr/>
            <p:nvPr/>
          </p:nvSpPr>
          <p:spPr>
            <a:xfrm>
              <a:off x="1524000" y="4141901"/>
              <a:ext cx="9144000" cy="565609"/>
            </a:xfrm>
            <a:prstGeom prst="rect">
              <a:avLst/>
            </a:prstGeom>
            <a:solidFill>
              <a:srgbClr val="FFFF00"/>
            </a:solidFill>
            <a:ln>
              <a:solidFill>
                <a:srgbClr val="FFFF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1BF5F842-8BAA-A1D3-392D-7A3D4E64B577}"/>
                </a:ext>
              </a:extLst>
            </p:cNvPr>
            <p:cNvSpPr/>
            <p:nvPr/>
          </p:nvSpPr>
          <p:spPr>
            <a:xfrm>
              <a:off x="1524000" y="4714579"/>
              <a:ext cx="9144000" cy="565609"/>
            </a:xfrm>
            <a:prstGeom prst="rect">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pic>
        <p:nvPicPr>
          <p:cNvPr id="46" name="Picture 45" descr="A coat of arms with animals and symbols&#10;&#10;Description automatically generated">
            <a:extLst>
              <a:ext uri="{FF2B5EF4-FFF2-40B4-BE49-F238E27FC236}">
                <a16:creationId xmlns:a16="http://schemas.microsoft.com/office/drawing/2014/main" id="{11B02EB0-E6F9-23C6-FEF7-3F0D8DD23FA9}"/>
              </a:ext>
            </a:extLst>
          </p:cNvPr>
          <p:cNvPicPr>
            <a:picLocks noChangeAspect="1"/>
          </p:cNvPicPr>
          <p:nvPr/>
        </p:nvPicPr>
        <p:blipFill>
          <a:blip r:embed="rId3"/>
          <a:stretch>
            <a:fillRect/>
          </a:stretch>
        </p:blipFill>
        <p:spPr>
          <a:xfrm>
            <a:off x="11303371" y="6050884"/>
            <a:ext cx="888629" cy="710266"/>
          </a:xfrm>
          <a:prstGeom prst="rect">
            <a:avLst/>
          </a:prstGeom>
        </p:spPr>
      </p:pic>
    </p:spTree>
    <p:extLst>
      <p:ext uri="{BB962C8B-B14F-4D97-AF65-F5344CB8AC3E}">
        <p14:creationId xmlns:p14="http://schemas.microsoft.com/office/powerpoint/2010/main" val="27070050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6CE0131-7452-4117-41FC-C56549A49A0D}"/>
              </a:ext>
            </a:extLst>
          </p:cNvPr>
          <p:cNvSpPr>
            <a:spLocks noGrp="1"/>
          </p:cNvSpPr>
          <p:nvPr>
            <p:ph type="title"/>
          </p:nvPr>
        </p:nvSpPr>
        <p:spPr>
          <a:xfrm>
            <a:off x="0" y="0"/>
            <a:ext cx="12192000" cy="1325563"/>
          </a:xfrm>
          <a:solidFill>
            <a:schemeClr val="accent1"/>
          </a:solidFill>
        </p:spPr>
        <p:txBody>
          <a:bodyPr>
            <a:normAutofit/>
          </a:bodyPr>
          <a:lstStyle/>
          <a:p>
            <a:r>
              <a:rPr lang="en-UG" sz="4800" b="1" dirty="0">
                <a:solidFill>
                  <a:schemeClr val="bg1"/>
                </a:solidFill>
                <a:latin typeface="Arial" panose="020B0604020202020204" pitchFamily="34" charset="0"/>
                <a:cs typeface="Arial" panose="020B0604020202020204" pitchFamily="34" charset="0"/>
              </a:rPr>
              <a:t>Conclusion</a:t>
            </a:r>
          </a:p>
        </p:txBody>
      </p:sp>
      <p:grpSp>
        <p:nvGrpSpPr>
          <p:cNvPr id="13" name="Group 12">
            <a:extLst>
              <a:ext uri="{FF2B5EF4-FFF2-40B4-BE49-F238E27FC236}">
                <a16:creationId xmlns:a16="http://schemas.microsoft.com/office/drawing/2014/main" id="{2DADFF76-1DD8-B644-E79B-78CAFFFB80BF}"/>
              </a:ext>
            </a:extLst>
          </p:cNvPr>
          <p:cNvGrpSpPr/>
          <p:nvPr/>
        </p:nvGrpSpPr>
        <p:grpSpPr>
          <a:xfrm rot="16200000">
            <a:off x="-2713043" y="4038607"/>
            <a:ext cx="5707366" cy="281277"/>
            <a:chOff x="1524000" y="3591612"/>
            <a:chExt cx="9144000" cy="1688576"/>
          </a:xfrm>
        </p:grpSpPr>
        <p:sp>
          <p:nvSpPr>
            <p:cNvPr id="18" name="Rectangle 17">
              <a:extLst>
                <a:ext uri="{FF2B5EF4-FFF2-40B4-BE49-F238E27FC236}">
                  <a16:creationId xmlns:a16="http://schemas.microsoft.com/office/drawing/2014/main" id="{4CC6AC18-EE43-63B0-DA71-0F872233A12C}"/>
                </a:ext>
              </a:extLst>
            </p:cNvPr>
            <p:cNvSpPr/>
            <p:nvPr/>
          </p:nvSpPr>
          <p:spPr>
            <a:xfrm>
              <a:off x="1524000" y="4714579"/>
              <a:ext cx="9144000" cy="565609"/>
            </a:xfrm>
            <a:prstGeom prst="rect">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C250002-BECF-CDC6-71F9-6538564119D7}"/>
                </a:ext>
              </a:extLst>
            </p:cNvPr>
            <p:cNvSpPr/>
            <p:nvPr/>
          </p:nvSpPr>
          <p:spPr>
            <a:xfrm>
              <a:off x="1524000" y="3591612"/>
              <a:ext cx="9144000" cy="56560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4F97A308-3DE3-06EB-E785-B077448528F0}"/>
                </a:ext>
              </a:extLst>
            </p:cNvPr>
            <p:cNvSpPr/>
            <p:nvPr/>
          </p:nvSpPr>
          <p:spPr>
            <a:xfrm>
              <a:off x="1524000" y="4141901"/>
              <a:ext cx="9144000" cy="565609"/>
            </a:xfrm>
            <a:prstGeom prst="rect">
              <a:avLst/>
            </a:prstGeom>
            <a:solidFill>
              <a:srgbClr val="FFFF00"/>
            </a:solidFill>
            <a:ln>
              <a:solidFill>
                <a:srgbClr val="FFFF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pic>
        <p:nvPicPr>
          <p:cNvPr id="12" name="Picture 1" descr="page1image7096368">
            <a:extLst>
              <a:ext uri="{FF2B5EF4-FFF2-40B4-BE49-F238E27FC236}">
                <a16:creationId xmlns:a16="http://schemas.microsoft.com/office/drawing/2014/main" id="{7061872F-B809-36FF-D25F-AEC83A32222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flipH="1">
            <a:off x="11140650" y="-10654"/>
            <a:ext cx="993595" cy="92236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A coat of arms with animals and symbols&#10;&#10;Description automatically generated">
            <a:extLst>
              <a:ext uri="{FF2B5EF4-FFF2-40B4-BE49-F238E27FC236}">
                <a16:creationId xmlns:a16="http://schemas.microsoft.com/office/drawing/2014/main" id="{D703EEA9-2D08-E780-72C6-C19457068213}"/>
              </a:ext>
            </a:extLst>
          </p:cNvPr>
          <p:cNvPicPr>
            <a:picLocks noChangeAspect="1"/>
          </p:cNvPicPr>
          <p:nvPr/>
        </p:nvPicPr>
        <p:blipFill>
          <a:blip r:embed="rId3"/>
          <a:stretch>
            <a:fillRect/>
          </a:stretch>
        </p:blipFill>
        <p:spPr>
          <a:xfrm>
            <a:off x="11303371" y="6050884"/>
            <a:ext cx="888629" cy="710266"/>
          </a:xfrm>
          <a:prstGeom prst="rect">
            <a:avLst/>
          </a:prstGeom>
        </p:spPr>
      </p:pic>
      <p:sp>
        <p:nvSpPr>
          <p:cNvPr id="20" name="TextBox 19">
            <a:extLst>
              <a:ext uri="{FF2B5EF4-FFF2-40B4-BE49-F238E27FC236}">
                <a16:creationId xmlns:a16="http://schemas.microsoft.com/office/drawing/2014/main" id="{726346A2-A23F-10BE-4616-AC9364A5FDA8}"/>
              </a:ext>
            </a:extLst>
          </p:cNvPr>
          <p:cNvSpPr txBox="1"/>
          <p:nvPr/>
        </p:nvSpPr>
        <p:spPr>
          <a:xfrm>
            <a:off x="1533443" y="2480807"/>
            <a:ext cx="9406393" cy="1384995"/>
          </a:xfrm>
          <a:prstGeom prst="rect">
            <a:avLst/>
          </a:prstGeom>
          <a:noFill/>
        </p:spPr>
        <p:txBody>
          <a:bodyPr wrap="square">
            <a:spAutoFit/>
          </a:bodyPr>
          <a:lstStyle/>
          <a:p>
            <a:r>
              <a:rPr lang="en-GB" sz="2800" dirty="0"/>
              <a:t>Developing reliable patient identification and record-matching algorithms is important to ensuring quality care, improving patient outcomes, and better resource utilization</a:t>
            </a:r>
          </a:p>
        </p:txBody>
      </p:sp>
    </p:spTree>
    <p:extLst>
      <p:ext uri="{BB962C8B-B14F-4D97-AF65-F5344CB8AC3E}">
        <p14:creationId xmlns:p14="http://schemas.microsoft.com/office/powerpoint/2010/main" val="35244261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d button thank you icon Royalty Free Vector Image">
            <a:extLst>
              <a:ext uri="{FF2B5EF4-FFF2-40B4-BE49-F238E27FC236}">
                <a16:creationId xmlns:a16="http://schemas.microsoft.com/office/drawing/2014/main" id="{F5352C05-3D9D-42DE-BFB3-2757DF85B61A}"/>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8611" b="86019" l="10000" r="90000">
                        <a14:foregroundMark x1="41000" y1="28981" x2="39100" y2="58519"/>
                        <a14:foregroundMark x1="27700" y1="36296" x2="34800" y2="63981"/>
                        <a14:foregroundMark x1="26600" y1="32500" x2="78400" y2="47685"/>
                        <a14:foregroundMark x1="52100" y1="23981" x2="53500" y2="41389"/>
                        <a14:foregroundMark x1="38900" y1="20463" x2="49000" y2="35556"/>
                        <a14:foregroundMark x1="44200" y1="21481" x2="69600" y2="35370"/>
                        <a14:foregroundMark x1="65200" y1="24722" x2="65200" y2="44444"/>
                        <a14:foregroundMark x1="71900" y1="31852" x2="70200" y2="51389"/>
                        <a14:foregroundMark x1="69200" y1="60463" x2="59800" y2="47500"/>
                        <a14:foregroundMark x1="75300" y1="54259" x2="61100" y2="48333"/>
                        <a14:foregroundMark x1="59800" y1="30370" x2="56700" y2="41389"/>
                        <a14:foregroundMark x1="57500" y1="68426" x2="54000" y2="46759"/>
                        <a14:foregroundMark x1="38300" y1="61667" x2="67900" y2="65926"/>
                        <a14:foregroundMark x1="47100" y1="46019" x2="58300" y2="52593"/>
                        <a14:foregroundMark x1="46500" y1="58148" x2="52700" y2="57963"/>
                        <a14:foregroundMark x1="45400" y1="46204" x2="50600" y2="57407"/>
                        <a14:foregroundMark x1="36200" y1="40370" x2="46700" y2="51389"/>
                        <a14:foregroundMark x1="43100" y1="64167" x2="50600" y2="68796"/>
                      </a14:backgroundRemoval>
                    </a14:imgEffect>
                  </a14:imgLayer>
                </a14:imgProps>
              </a:ext>
              <a:ext uri="{28A0092B-C50C-407E-A947-70E740481C1C}">
                <a14:useLocalDpi xmlns:a14="http://schemas.microsoft.com/office/drawing/2010/main" val="0"/>
              </a:ext>
            </a:extLst>
          </a:blip>
          <a:srcRect b="13043"/>
          <a:stretch/>
        </p:blipFill>
        <p:spPr bwMode="auto">
          <a:xfrm>
            <a:off x="4810886" y="1650479"/>
            <a:ext cx="1814574" cy="1704122"/>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A1BF3A79-4A9C-5F46-9AB0-952F721B75B5}"/>
              </a:ext>
            </a:extLst>
          </p:cNvPr>
          <p:cNvSpPr>
            <a:spLocks noGrp="1"/>
          </p:cNvSpPr>
          <p:nvPr>
            <p:ph type="sldNum" sz="quarter" idx="12"/>
          </p:nvPr>
        </p:nvSpPr>
        <p:spPr/>
        <p:txBody>
          <a:bodyPr/>
          <a:lstStyle/>
          <a:p>
            <a:fld id="{530A2974-CF23-4321-A093-14AFF8CC1BFB}" type="slidenum">
              <a:rPr lang="en-UG" smtClean="0"/>
              <a:t>16</a:t>
            </a:fld>
            <a:endParaRPr lang="en-UG"/>
          </a:p>
        </p:txBody>
      </p:sp>
      <p:sp>
        <p:nvSpPr>
          <p:cNvPr id="4" name="TextBox 3">
            <a:extLst>
              <a:ext uri="{FF2B5EF4-FFF2-40B4-BE49-F238E27FC236}">
                <a16:creationId xmlns:a16="http://schemas.microsoft.com/office/drawing/2014/main" id="{4B137988-174E-B5F5-85F4-A462B8D71098}"/>
              </a:ext>
            </a:extLst>
          </p:cNvPr>
          <p:cNvSpPr txBox="1"/>
          <p:nvPr/>
        </p:nvSpPr>
        <p:spPr>
          <a:xfrm>
            <a:off x="5993071" y="3429000"/>
            <a:ext cx="2757822" cy="369332"/>
          </a:xfrm>
          <a:prstGeom prst="rect">
            <a:avLst/>
          </a:prstGeom>
          <a:noFill/>
        </p:spPr>
        <p:txBody>
          <a:bodyPr wrap="square" rtlCol="0">
            <a:spAutoFit/>
          </a:bodyPr>
          <a:lstStyle/>
          <a:p>
            <a:r>
              <a:rPr lang="en-UG" dirty="0"/>
              <a:t>Questions?</a:t>
            </a:r>
          </a:p>
        </p:txBody>
      </p:sp>
      <p:grpSp>
        <p:nvGrpSpPr>
          <p:cNvPr id="6" name="Group 5">
            <a:extLst>
              <a:ext uri="{FF2B5EF4-FFF2-40B4-BE49-F238E27FC236}">
                <a16:creationId xmlns:a16="http://schemas.microsoft.com/office/drawing/2014/main" id="{269F785C-04AD-8E6F-8160-E60DF091D6B4}"/>
              </a:ext>
            </a:extLst>
          </p:cNvPr>
          <p:cNvGrpSpPr/>
          <p:nvPr/>
        </p:nvGrpSpPr>
        <p:grpSpPr>
          <a:xfrm>
            <a:off x="0" y="6356350"/>
            <a:ext cx="12192000" cy="501650"/>
            <a:chOff x="1524000" y="3591612"/>
            <a:chExt cx="9144000" cy="1688576"/>
          </a:xfrm>
        </p:grpSpPr>
        <p:sp>
          <p:nvSpPr>
            <p:cNvPr id="7" name="Rectangle 6">
              <a:extLst>
                <a:ext uri="{FF2B5EF4-FFF2-40B4-BE49-F238E27FC236}">
                  <a16:creationId xmlns:a16="http://schemas.microsoft.com/office/drawing/2014/main" id="{3DEB7D33-DABF-07DC-C392-D736BF1B5436}"/>
                </a:ext>
              </a:extLst>
            </p:cNvPr>
            <p:cNvSpPr/>
            <p:nvPr/>
          </p:nvSpPr>
          <p:spPr>
            <a:xfrm>
              <a:off x="1524000" y="3591612"/>
              <a:ext cx="9144000" cy="56560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FBFC4A22-C262-3A9D-CAFF-0AE0B8AD9F1F}"/>
                </a:ext>
              </a:extLst>
            </p:cNvPr>
            <p:cNvSpPr/>
            <p:nvPr/>
          </p:nvSpPr>
          <p:spPr>
            <a:xfrm>
              <a:off x="1524000" y="4141901"/>
              <a:ext cx="9144000" cy="565609"/>
            </a:xfrm>
            <a:prstGeom prst="rect">
              <a:avLst/>
            </a:prstGeom>
            <a:solidFill>
              <a:srgbClr val="FFFF00"/>
            </a:solidFill>
            <a:ln>
              <a:solidFill>
                <a:srgbClr val="FFFF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6DF554D-1741-F69A-5FE4-D252B9948AC8}"/>
                </a:ext>
              </a:extLst>
            </p:cNvPr>
            <p:cNvSpPr/>
            <p:nvPr/>
          </p:nvSpPr>
          <p:spPr>
            <a:xfrm>
              <a:off x="1524000" y="4714579"/>
              <a:ext cx="9144000" cy="565609"/>
            </a:xfrm>
            <a:prstGeom prst="rect">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43741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grpSp>
        <p:nvGrpSpPr>
          <p:cNvPr id="18" name="Group 17">
            <a:extLst>
              <a:ext uri="{FF2B5EF4-FFF2-40B4-BE49-F238E27FC236}">
                <a16:creationId xmlns:a16="http://schemas.microsoft.com/office/drawing/2014/main" id="{AB5E311A-95F6-780F-7B12-AF5E876F4A16}"/>
              </a:ext>
            </a:extLst>
          </p:cNvPr>
          <p:cNvGrpSpPr/>
          <p:nvPr/>
        </p:nvGrpSpPr>
        <p:grpSpPr>
          <a:xfrm rot="16200000">
            <a:off x="-3297851" y="3288361"/>
            <a:ext cx="6858000" cy="281277"/>
            <a:chOff x="1524000" y="3591612"/>
            <a:chExt cx="9144000" cy="1688576"/>
          </a:xfrm>
        </p:grpSpPr>
        <p:sp>
          <p:nvSpPr>
            <p:cNvPr id="19" name="Rectangle 18">
              <a:extLst>
                <a:ext uri="{FF2B5EF4-FFF2-40B4-BE49-F238E27FC236}">
                  <a16:creationId xmlns:a16="http://schemas.microsoft.com/office/drawing/2014/main" id="{962D8B5F-789C-3AD0-D9AF-F0AD79E0AA90}"/>
                </a:ext>
              </a:extLst>
            </p:cNvPr>
            <p:cNvSpPr/>
            <p:nvPr/>
          </p:nvSpPr>
          <p:spPr>
            <a:xfrm>
              <a:off x="1524000" y="3591612"/>
              <a:ext cx="9144000" cy="56560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F90C3F3-CB7E-8371-18ED-9861E11BC4C2}"/>
                </a:ext>
              </a:extLst>
            </p:cNvPr>
            <p:cNvSpPr/>
            <p:nvPr/>
          </p:nvSpPr>
          <p:spPr>
            <a:xfrm>
              <a:off x="1524000" y="4141901"/>
              <a:ext cx="9144000" cy="565609"/>
            </a:xfrm>
            <a:prstGeom prst="rect">
              <a:avLst/>
            </a:prstGeom>
            <a:solidFill>
              <a:srgbClr val="FFFF00"/>
            </a:solidFill>
            <a:ln>
              <a:solidFill>
                <a:srgbClr val="FFFF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02A6683-D319-B552-7D31-856E47D957A2}"/>
                </a:ext>
              </a:extLst>
            </p:cNvPr>
            <p:cNvSpPr/>
            <p:nvPr/>
          </p:nvSpPr>
          <p:spPr>
            <a:xfrm>
              <a:off x="1524000" y="4714579"/>
              <a:ext cx="9144000" cy="565609"/>
            </a:xfrm>
            <a:prstGeom prst="rect">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71" name="Google Shape;71;p16"/>
          <p:cNvSpPr/>
          <p:nvPr/>
        </p:nvSpPr>
        <p:spPr>
          <a:xfrm>
            <a:off x="4137845" y="1976828"/>
            <a:ext cx="3905200" cy="3905200"/>
          </a:xfrm>
          <a:prstGeom prst="blockArc">
            <a:avLst>
              <a:gd name="adj1" fmla="val 10972264"/>
              <a:gd name="adj2" fmla="val 16016779"/>
              <a:gd name="adj3" fmla="val 5875"/>
            </a:avLst>
          </a:prstGeom>
          <a:solidFill>
            <a:schemeClr val="accent6"/>
          </a:solidFill>
          <a:ln>
            <a:noFill/>
          </a:ln>
        </p:spPr>
        <p:txBody>
          <a:bodyPr spcFirstLastPara="1" wrap="square" lIns="121900" tIns="121900" rIns="121900" bIns="121900" anchor="ctr" anchorCtr="0">
            <a:noAutofit/>
          </a:bodyPr>
          <a:lstStyle/>
          <a:p>
            <a:endParaRPr sz="2400"/>
          </a:p>
        </p:txBody>
      </p:sp>
      <p:sp>
        <p:nvSpPr>
          <p:cNvPr id="73" name="Google Shape;73;p16"/>
          <p:cNvSpPr txBox="1"/>
          <p:nvPr/>
        </p:nvSpPr>
        <p:spPr>
          <a:xfrm>
            <a:off x="271787" y="2138849"/>
            <a:ext cx="3042887" cy="323200"/>
          </a:xfrm>
          <a:prstGeom prst="rect">
            <a:avLst/>
          </a:prstGeom>
          <a:noFill/>
          <a:ln>
            <a:noFill/>
          </a:ln>
        </p:spPr>
        <p:txBody>
          <a:bodyPr spcFirstLastPara="1" wrap="square" lIns="121900" tIns="121900" rIns="121900" bIns="121900" anchor="ctr" anchorCtr="0">
            <a:noAutofit/>
          </a:bodyPr>
          <a:lstStyle/>
          <a:p>
            <a:pPr lvl="0"/>
            <a:r>
              <a:rPr lang="en-US" sz="2400" b="0" dirty="0">
                <a:latin typeface="Arial" panose="020B0604020202020204" pitchFamily="34" charset="0"/>
                <a:cs typeface="Arial" panose="020B0604020202020204" pitchFamily="34" charset="0"/>
              </a:rPr>
              <a:t>Patients accessing ART at multiple sites</a:t>
            </a:r>
            <a:endParaRPr lang="en-GB" sz="2400" dirty="0">
              <a:latin typeface="Arial" panose="020B0604020202020204" pitchFamily="34" charset="0"/>
              <a:cs typeface="Arial" panose="020B0604020202020204" pitchFamily="34" charset="0"/>
            </a:endParaRPr>
          </a:p>
        </p:txBody>
      </p:sp>
      <p:sp>
        <p:nvSpPr>
          <p:cNvPr id="74" name="Google Shape;74;p16"/>
          <p:cNvSpPr/>
          <p:nvPr/>
        </p:nvSpPr>
        <p:spPr>
          <a:xfrm rot="3639110">
            <a:off x="4137583" y="1976752"/>
            <a:ext cx="3905203" cy="3905203"/>
          </a:xfrm>
          <a:prstGeom prst="blockArc">
            <a:avLst>
              <a:gd name="adj1" fmla="val 12723392"/>
              <a:gd name="adj2" fmla="val 18053478"/>
              <a:gd name="adj3" fmla="val 5602"/>
            </a:avLst>
          </a:prstGeom>
          <a:solidFill>
            <a:schemeClr val="accent1"/>
          </a:solidFill>
          <a:ln>
            <a:noFill/>
          </a:ln>
        </p:spPr>
        <p:txBody>
          <a:bodyPr spcFirstLastPara="1" wrap="square" lIns="121900" tIns="121900" rIns="121900" bIns="121900" anchor="ctr" anchorCtr="0">
            <a:noAutofit/>
          </a:bodyPr>
          <a:lstStyle/>
          <a:p>
            <a:endParaRPr sz="2400"/>
          </a:p>
        </p:txBody>
      </p:sp>
      <p:sp>
        <p:nvSpPr>
          <p:cNvPr id="76" name="Google Shape;76;p16"/>
          <p:cNvSpPr/>
          <p:nvPr/>
        </p:nvSpPr>
        <p:spPr>
          <a:xfrm rot="10800000">
            <a:off x="4137680" y="1976783"/>
            <a:ext cx="3905200" cy="3905200"/>
          </a:xfrm>
          <a:prstGeom prst="blockArc">
            <a:avLst>
              <a:gd name="adj1" fmla="val 12723392"/>
              <a:gd name="adj2" fmla="val 16016779"/>
              <a:gd name="adj3" fmla="val 5875"/>
            </a:avLst>
          </a:prstGeom>
          <a:solidFill>
            <a:schemeClr val="accent4"/>
          </a:solidFill>
          <a:ln>
            <a:noFill/>
          </a:ln>
        </p:spPr>
        <p:txBody>
          <a:bodyPr spcFirstLastPara="1" wrap="square" lIns="121900" tIns="121900" rIns="121900" bIns="121900" anchor="ctr" anchorCtr="0">
            <a:noAutofit/>
          </a:bodyPr>
          <a:lstStyle/>
          <a:p>
            <a:endParaRPr sz="2400"/>
          </a:p>
        </p:txBody>
      </p:sp>
      <p:sp>
        <p:nvSpPr>
          <p:cNvPr id="77" name="Google Shape;77;p16"/>
          <p:cNvSpPr/>
          <p:nvPr/>
        </p:nvSpPr>
        <p:spPr>
          <a:xfrm rot="10800000">
            <a:off x="4137680" y="1976823"/>
            <a:ext cx="3905200" cy="3905200"/>
          </a:xfrm>
          <a:prstGeom prst="blockArc">
            <a:avLst>
              <a:gd name="adj1" fmla="val 11069542"/>
              <a:gd name="adj2" fmla="val 16016779"/>
              <a:gd name="adj3" fmla="val 5875"/>
            </a:avLst>
          </a:prstGeom>
          <a:solidFill>
            <a:schemeClr val="accent3"/>
          </a:solidFill>
          <a:ln>
            <a:noFill/>
          </a:ln>
        </p:spPr>
        <p:txBody>
          <a:bodyPr spcFirstLastPara="1" wrap="square" lIns="121900" tIns="121900" rIns="121900" bIns="121900" anchor="ctr" anchorCtr="0">
            <a:noAutofit/>
          </a:bodyPr>
          <a:lstStyle/>
          <a:p>
            <a:endParaRPr sz="2400"/>
          </a:p>
        </p:txBody>
      </p:sp>
      <p:sp>
        <p:nvSpPr>
          <p:cNvPr id="78" name="Google Shape;78;p16"/>
          <p:cNvSpPr/>
          <p:nvPr/>
        </p:nvSpPr>
        <p:spPr>
          <a:xfrm rot="-7135991">
            <a:off x="4143035" y="1976860"/>
            <a:ext cx="3905005" cy="3905005"/>
          </a:xfrm>
          <a:prstGeom prst="blockArc">
            <a:avLst>
              <a:gd name="adj1" fmla="val 12596888"/>
              <a:gd name="adj2" fmla="val 17971299"/>
              <a:gd name="adj3" fmla="val 6260"/>
            </a:avLst>
          </a:prstGeom>
          <a:solidFill>
            <a:schemeClr val="accent4"/>
          </a:solidFill>
          <a:ln>
            <a:noFill/>
          </a:ln>
        </p:spPr>
        <p:txBody>
          <a:bodyPr spcFirstLastPara="1" wrap="square" lIns="121900" tIns="121900" rIns="121900" bIns="121900" anchor="ctr" anchorCtr="0">
            <a:noAutofit/>
          </a:bodyPr>
          <a:lstStyle/>
          <a:p>
            <a:endParaRPr sz="2400"/>
          </a:p>
        </p:txBody>
      </p:sp>
      <p:sp>
        <p:nvSpPr>
          <p:cNvPr id="80" name="Google Shape;80;p16"/>
          <p:cNvSpPr txBox="1"/>
          <p:nvPr/>
        </p:nvSpPr>
        <p:spPr>
          <a:xfrm>
            <a:off x="9029500" y="1916121"/>
            <a:ext cx="3343923" cy="839282"/>
          </a:xfrm>
          <a:prstGeom prst="rect">
            <a:avLst/>
          </a:prstGeom>
          <a:noFill/>
          <a:ln>
            <a:noFill/>
          </a:ln>
        </p:spPr>
        <p:txBody>
          <a:bodyPr spcFirstLastPara="1" wrap="square" lIns="121900" tIns="121900" rIns="121900" bIns="121900" anchor="ctr" anchorCtr="0">
            <a:noAutofit/>
          </a:bodyPr>
          <a:lstStyle/>
          <a:p>
            <a:pPr lvl="0"/>
            <a:r>
              <a:rPr lang="en-US" sz="2400" b="0" dirty="0">
                <a:latin typeface="Arial" panose="020B0604020202020204" pitchFamily="34" charset="0"/>
                <a:cs typeface="Arial" panose="020B0604020202020204" pitchFamily="34" charset="0"/>
              </a:rPr>
              <a:t>Multiple sites with EMRs not centrally connected</a:t>
            </a:r>
            <a:endParaRPr lang="en-GB" sz="2400" dirty="0">
              <a:latin typeface="Arial" panose="020B0604020202020204" pitchFamily="34" charset="0"/>
              <a:cs typeface="Arial" panose="020B0604020202020204" pitchFamily="34" charset="0"/>
            </a:endParaRPr>
          </a:p>
        </p:txBody>
      </p:sp>
      <p:sp>
        <p:nvSpPr>
          <p:cNvPr id="84" name="Google Shape;84;p16"/>
          <p:cNvSpPr txBox="1"/>
          <p:nvPr/>
        </p:nvSpPr>
        <p:spPr>
          <a:xfrm>
            <a:off x="9166728" y="5205733"/>
            <a:ext cx="2768179" cy="511200"/>
          </a:xfrm>
          <a:prstGeom prst="rect">
            <a:avLst/>
          </a:prstGeom>
          <a:noFill/>
          <a:ln>
            <a:noFill/>
          </a:ln>
        </p:spPr>
        <p:txBody>
          <a:bodyPr spcFirstLastPara="1" wrap="square" lIns="121900" tIns="121900" rIns="121900" bIns="121900" anchor="ctr" anchorCtr="0">
            <a:noAutofit/>
          </a:bodyPr>
          <a:lstStyle/>
          <a:p>
            <a:pPr lvl="0"/>
            <a:r>
              <a:rPr lang="en-GB" sz="2400" dirty="0">
                <a:latin typeface="Arial" panose="020B0604020202020204" pitchFamily="34" charset="0"/>
                <a:cs typeface="Arial" panose="020B0604020202020204" pitchFamily="34" charset="0"/>
              </a:rPr>
              <a:t>Lack of a national patient unique identifier</a:t>
            </a:r>
          </a:p>
        </p:txBody>
      </p:sp>
      <p:sp>
        <p:nvSpPr>
          <p:cNvPr id="86" name="Google Shape;86;p16"/>
          <p:cNvSpPr txBox="1"/>
          <p:nvPr/>
        </p:nvSpPr>
        <p:spPr>
          <a:xfrm>
            <a:off x="167513" y="5282972"/>
            <a:ext cx="3122400" cy="511200"/>
          </a:xfrm>
          <a:prstGeom prst="rect">
            <a:avLst/>
          </a:prstGeom>
          <a:noFill/>
          <a:ln>
            <a:noFill/>
          </a:ln>
        </p:spPr>
        <p:txBody>
          <a:bodyPr spcFirstLastPara="1" wrap="square" lIns="121900" tIns="121900" rIns="121900" bIns="121900" anchor="ctr" anchorCtr="0">
            <a:noAutofit/>
          </a:bodyPr>
          <a:lstStyle/>
          <a:p>
            <a:pPr lvl="0"/>
            <a:r>
              <a:rPr lang="en-US" sz="2400" b="0" dirty="0">
                <a:latin typeface="Arial" panose="020B0604020202020204" pitchFamily="34" charset="0"/>
                <a:cs typeface="Arial" panose="020B0604020202020204" pitchFamily="34" charset="0"/>
              </a:rPr>
              <a:t>Lack of a centralized HIV client registry</a:t>
            </a:r>
            <a:endParaRPr lang="en-GB" sz="2400" dirty="0">
              <a:latin typeface="Arial" panose="020B0604020202020204" pitchFamily="34" charset="0"/>
              <a:cs typeface="Arial" panose="020B0604020202020204" pitchFamily="34" charset="0"/>
            </a:endParaRPr>
          </a:p>
        </p:txBody>
      </p:sp>
      <p:sp>
        <p:nvSpPr>
          <p:cNvPr id="90" name="Google Shape;90;p16"/>
          <p:cNvSpPr txBox="1"/>
          <p:nvPr/>
        </p:nvSpPr>
        <p:spPr>
          <a:xfrm>
            <a:off x="4592972" y="3426239"/>
            <a:ext cx="3112074" cy="803600"/>
          </a:xfrm>
          <a:prstGeom prst="rect">
            <a:avLst/>
          </a:prstGeom>
          <a:noFill/>
          <a:ln>
            <a:noFill/>
          </a:ln>
        </p:spPr>
        <p:txBody>
          <a:bodyPr spcFirstLastPara="1" wrap="square" lIns="121900" tIns="121900" rIns="121900" bIns="121900" anchor="ctr" anchorCtr="0">
            <a:noAutofit/>
          </a:bodyPr>
          <a:lstStyle/>
          <a:p>
            <a:pPr lvl="0"/>
            <a:r>
              <a:rPr lang="en-US" sz="2400" b="0" dirty="0">
                <a:latin typeface="Arial" panose="020B0604020202020204" pitchFamily="34" charset="0"/>
                <a:cs typeface="Arial" panose="020B0604020202020204" pitchFamily="34" charset="0"/>
              </a:rPr>
              <a:t>Program &amp; UPHIA data show a duplication problem</a:t>
            </a:r>
            <a:endParaRPr lang="en-GB" sz="2400" dirty="0">
              <a:latin typeface="Arial" panose="020B0604020202020204" pitchFamily="34" charset="0"/>
              <a:cs typeface="Arial" panose="020B0604020202020204" pitchFamily="34" charset="0"/>
            </a:endParaRPr>
          </a:p>
        </p:txBody>
      </p:sp>
      <p:cxnSp>
        <p:nvCxnSpPr>
          <p:cNvPr id="91" name="Google Shape;91;p16"/>
          <p:cNvCxnSpPr/>
          <p:nvPr/>
        </p:nvCxnSpPr>
        <p:spPr>
          <a:xfrm>
            <a:off x="6927311" y="2324333"/>
            <a:ext cx="2072400" cy="0"/>
          </a:xfrm>
          <a:prstGeom prst="straightConnector1">
            <a:avLst/>
          </a:prstGeom>
          <a:noFill/>
          <a:ln w="9525" cap="flat" cmpd="sng">
            <a:solidFill>
              <a:schemeClr val="accent1"/>
            </a:solidFill>
            <a:prstDash val="solid"/>
            <a:round/>
            <a:headEnd type="none" w="med" len="med"/>
            <a:tailEnd type="oval" w="med" len="med"/>
          </a:ln>
        </p:spPr>
      </p:cxnSp>
      <p:cxnSp>
        <p:nvCxnSpPr>
          <p:cNvPr id="93" name="Google Shape;93;p16"/>
          <p:cNvCxnSpPr/>
          <p:nvPr/>
        </p:nvCxnSpPr>
        <p:spPr>
          <a:xfrm>
            <a:off x="6927311" y="5461333"/>
            <a:ext cx="2072400" cy="0"/>
          </a:xfrm>
          <a:prstGeom prst="straightConnector1">
            <a:avLst/>
          </a:prstGeom>
          <a:noFill/>
          <a:ln w="9525" cap="flat" cmpd="sng">
            <a:solidFill>
              <a:schemeClr val="accent3"/>
            </a:solidFill>
            <a:prstDash val="solid"/>
            <a:round/>
            <a:headEnd type="none" w="med" len="med"/>
            <a:tailEnd type="oval" w="med" len="med"/>
          </a:ln>
        </p:spPr>
      </p:cxnSp>
      <p:cxnSp>
        <p:nvCxnSpPr>
          <p:cNvPr id="94" name="Google Shape;94;p16"/>
          <p:cNvCxnSpPr/>
          <p:nvPr/>
        </p:nvCxnSpPr>
        <p:spPr>
          <a:xfrm rot="10800000">
            <a:off x="3180720" y="2324333"/>
            <a:ext cx="2072400" cy="0"/>
          </a:xfrm>
          <a:prstGeom prst="straightConnector1">
            <a:avLst/>
          </a:prstGeom>
          <a:noFill/>
          <a:ln w="9525" cap="flat" cmpd="sng">
            <a:solidFill>
              <a:schemeClr val="accent6"/>
            </a:solidFill>
            <a:prstDash val="solid"/>
            <a:round/>
            <a:headEnd type="none" w="med" len="med"/>
            <a:tailEnd type="oval" w="med" len="med"/>
          </a:ln>
        </p:spPr>
      </p:cxnSp>
      <p:cxnSp>
        <p:nvCxnSpPr>
          <p:cNvPr id="96" name="Google Shape;96;p16"/>
          <p:cNvCxnSpPr/>
          <p:nvPr/>
        </p:nvCxnSpPr>
        <p:spPr>
          <a:xfrm rot="10800000">
            <a:off x="3180720" y="5461333"/>
            <a:ext cx="2072400" cy="0"/>
          </a:xfrm>
          <a:prstGeom prst="straightConnector1">
            <a:avLst/>
          </a:prstGeom>
          <a:noFill/>
          <a:ln w="9525" cap="flat" cmpd="sng">
            <a:solidFill>
              <a:schemeClr val="accent4"/>
            </a:solidFill>
            <a:prstDash val="solid"/>
            <a:round/>
            <a:headEnd type="none" w="med" len="med"/>
            <a:tailEnd type="oval" w="med" len="med"/>
          </a:ln>
        </p:spPr>
      </p:cxnSp>
      <p:sp>
        <p:nvSpPr>
          <p:cNvPr id="31" name="Title 1">
            <a:extLst>
              <a:ext uri="{FF2B5EF4-FFF2-40B4-BE49-F238E27FC236}">
                <a16:creationId xmlns:a16="http://schemas.microsoft.com/office/drawing/2014/main" id="{B0484671-4A08-5D0E-BF04-67427CBCED72}"/>
              </a:ext>
            </a:extLst>
          </p:cNvPr>
          <p:cNvSpPr txBox="1">
            <a:spLocks/>
          </p:cNvSpPr>
          <p:nvPr/>
        </p:nvSpPr>
        <p:spPr>
          <a:xfrm>
            <a:off x="0" y="0"/>
            <a:ext cx="12192000" cy="1065475"/>
          </a:xfrm>
          <a:prstGeom prst="rect">
            <a:avLst/>
          </a:prstGeom>
          <a:solidFill>
            <a:schemeClr val="accent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G" sz="4800" b="1">
                <a:solidFill>
                  <a:schemeClr val="bg1"/>
                </a:solidFill>
                <a:latin typeface="Arial" panose="020B0604020202020204" pitchFamily="34" charset="0"/>
                <a:cs typeface="Arial" panose="020B0604020202020204" pitchFamily="34" charset="0"/>
              </a:rPr>
              <a:t>Background &amp; Problem</a:t>
            </a:r>
            <a:endParaRPr lang="en-UG" sz="4800" b="1" dirty="0">
              <a:solidFill>
                <a:schemeClr val="bg1"/>
              </a:solidFill>
              <a:latin typeface="Arial" panose="020B0604020202020204" pitchFamily="34" charset="0"/>
              <a:cs typeface="Arial" panose="020B0604020202020204" pitchFamily="34" charset="0"/>
            </a:endParaRPr>
          </a:p>
        </p:txBody>
      </p:sp>
      <p:pic>
        <p:nvPicPr>
          <p:cNvPr id="17" name="Picture 1" descr="page1image7096368">
            <a:extLst>
              <a:ext uri="{FF2B5EF4-FFF2-40B4-BE49-F238E27FC236}">
                <a16:creationId xmlns:a16="http://schemas.microsoft.com/office/drawing/2014/main" id="{CBBB2338-F227-0D4C-C02C-F0B2B724E47B}"/>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flipH="1">
            <a:off x="11140650" y="-10654"/>
            <a:ext cx="993595" cy="92236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descr="A coat of arms with animals and symbols&#10;&#10;Description automatically generated">
            <a:extLst>
              <a:ext uri="{FF2B5EF4-FFF2-40B4-BE49-F238E27FC236}">
                <a16:creationId xmlns:a16="http://schemas.microsoft.com/office/drawing/2014/main" id="{447ABB6B-0606-0F11-1652-539E23E3F93B}"/>
              </a:ext>
            </a:extLst>
          </p:cNvPr>
          <p:cNvPicPr>
            <a:picLocks noChangeAspect="1"/>
          </p:cNvPicPr>
          <p:nvPr/>
        </p:nvPicPr>
        <p:blipFill>
          <a:blip r:embed="rId4"/>
          <a:stretch>
            <a:fillRect/>
          </a:stretch>
        </p:blipFill>
        <p:spPr>
          <a:xfrm>
            <a:off x="11303371" y="6050884"/>
            <a:ext cx="888629" cy="710266"/>
          </a:xfrm>
          <a:prstGeom prst="rect">
            <a:avLst/>
          </a:prstGeom>
        </p:spPr>
      </p:pic>
    </p:spTree>
    <p:extLst>
      <p:ext uri="{BB962C8B-B14F-4D97-AF65-F5344CB8AC3E}">
        <p14:creationId xmlns:p14="http://schemas.microsoft.com/office/powerpoint/2010/main" val="8345441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grpSp>
        <p:nvGrpSpPr>
          <p:cNvPr id="41" name="Group 40">
            <a:extLst>
              <a:ext uri="{FF2B5EF4-FFF2-40B4-BE49-F238E27FC236}">
                <a16:creationId xmlns:a16="http://schemas.microsoft.com/office/drawing/2014/main" id="{9C73FEAC-9CEC-BB2D-548C-62727F63EB4F}"/>
              </a:ext>
            </a:extLst>
          </p:cNvPr>
          <p:cNvGrpSpPr/>
          <p:nvPr/>
        </p:nvGrpSpPr>
        <p:grpSpPr>
          <a:xfrm rot="16200000">
            <a:off x="-3297851" y="3288361"/>
            <a:ext cx="6858000" cy="281277"/>
            <a:chOff x="1524000" y="3591612"/>
            <a:chExt cx="9144000" cy="1688576"/>
          </a:xfrm>
        </p:grpSpPr>
        <p:sp>
          <p:nvSpPr>
            <p:cNvPr id="42" name="Rectangle 41">
              <a:extLst>
                <a:ext uri="{FF2B5EF4-FFF2-40B4-BE49-F238E27FC236}">
                  <a16:creationId xmlns:a16="http://schemas.microsoft.com/office/drawing/2014/main" id="{2E281F13-CB62-2A00-79F0-687B63F3D289}"/>
                </a:ext>
              </a:extLst>
            </p:cNvPr>
            <p:cNvSpPr/>
            <p:nvPr/>
          </p:nvSpPr>
          <p:spPr>
            <a:xfrm>
              <a:off x="1524000" y="3591612"/>
              <a:ext cx="9144000" cy="56560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23D26966-D541-D603-58F8-3336365CC66C}"/>
                </a:ext>
              </a:extLst>
            </p:cNvPr>
            <p:cNvSpPr/>
            <p:nvPr/>
          </p:nvSpPr>
          <p:spPr>
            <a:xfrm>
              <a:off x="1524000" y="4141901"/>
              <a:ext cx="9144000" cy="565609"/>
            </a:xfrm>
            <a:prstGeom prst="rect">
              <a:avLst/>
            </a:prstGeom>
            <a:solidFill>
              <a:srgbClr val="FFFF00"/>
            </a:solidFill>
            <a:ln>
              <a:solidFill>
                <a:srgbClr val="FFFF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698C73F5-5E97-9895-FC6D-2295A7607835}"/>
                </a:ext>
              </a:extLst>
            </p:cNvPr>
            <p:cNvSpPr/>
            <p:nvPr/>
          </p:nvSpPr>
          <p:spPr>
            <a:xfrm>
              <a:off x="1524000" y="4714579"/>
              <a:ext cx="9144000" cy="565609"/>
            </a:xfrm>
            <a:prstGeom prst="rect">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84" name="Group 83">
            <a:extLst>
              <a:ext uri="{FF2B5EF4-FFF2-40B4-BE49-F238E27FC236}">
                <a16:creationId xmlns:a16="http://schemas.microsoft.com/office/drawing/2014/main" id="{32BD8EEA-C30B-74A3-44B7-6D371F43EBDB}"/>
              </a:ext>
            </a:extLst>
          </p:cNvPr>
          <p:cNvGrpSpPr/>
          <p:nvPr/>
        </p:nvGrpSpPr>
        <p:grpSpPr>
          <a:xfrm>
            <a:off x="1697159" y="2322835"/>
            <a:ext cx="9201871" cy="1218758"/>
            <a:chOff x="2157893" y="1519059"/>
            <a:chExt cx="9201871" cy="1238668"/>
          </a:xfrm>
          <a:solidFill>
            <a:schemeClr val="tx2">
              <a:lumMod val="60000"/>
              <a:lumOff val="40000"/>
            </a:schemeClr>
          </a:solidFill>
        </p:grpSpPr>
        <p:grpSp>
          <p:nvGrpSpPr>
            <p:cNvPr id="85" name="Google Shape;487;p25">
              <a:extLst>
                <a:ext uri="{FF2B5EF4-FFF2-40B4-BE49-F238E27FC236}">
                  <a16:creationId xmlns:a16="http://schemas.microsoft.com/office/drawing/2014/main" id="{E6C413F6-1A97-7CA9-DC05-D6E5A3E597B2}"/>
                </a:ext>
              </a:extLst>
            </p:cNvPr>
            <p:cNvGrpSpPr/>
            <p:nvPr/>
          </p:nvGrpSpPr>
          <p:grpSpPr>
            <a:xfrm>
              <a:off x="2157893" y="1519059"/>
              <a:ext cx="9201871" cy="1238668"/>
              <a:chOff x="1785397" y="1161750"/>
              <a:chExt cx="6901403" cy="929001"/>
            </a:xfrm>
            <a:grpFill/>
          </p:grpSpPr>
          <p:sp>
            <p:nvSpPr>
              <p:cNvPr id="89" name="Google Shape;488;p25">
                <a:extLst>
                  <a:ext uri="{FF2B5EF4-FFF2-40B4-BE49-F238E27FC236}">
                    <a16:creationId xmlns:a16="http://schemas.microsoft.com/office/drawing/2014/main" id="{70E5A714-C532-EA75-013F-75F50DEF3083}"/>
                  </a:ext>
                </a:extLst>
              </p:cNvPr>
              <p:cNvSpPr/>
              <p:nvPr/>
            </p:nvSpPr>
            <p:spPr>
              <a:xfrm>
                <a:off x="3807687" y="1162100"/>
                <a:ext cx="539414" cy="928651"/>
              </a:xfrm>
              <a:custGeom>
                <a:avLst/>
                <a:gdLst/>
                <a:ahLst/>
                <a:cxnLst/>
                <a:rect l="l" t="t" r="r" b="b"/>
                <a:pathLst>
                  <a:path w="19766" h="34029" extrusionOk="0">
                    <a:moveTo>
                      <a:pt x="19765" y="0"/>
                    </a:moveTo>
                    <a:lnTo>
                      <a:pt x="1" y="12299"/>
                    </a:lnTo>
                    <a:lnTo>
                      <a:pt x="1" y="34028"/>
                    </a:lnTo>
                    <a:lnTo>
                      <a:pt x="19765" y="27837"/>
                    </a:lnTo>
                    <a:lnTo>
                      <a:pt x="19765" y="0"/>
                    </a:lnTo>
                    <a:close/>
                  </a:path>
                </a:pathLst>
              </a:custGeom>
              <a:grpFill/>
              <a:ln>
                <a:noFill/>
              </a:ln>
            </p:spPr>
            <p:txBody>
              <a:bodyPr spcFirstLastPara="1" wrap="square" lIns="121900" tIns="121900" rIns="121900" bIns="121900" anchor="ctr" anchorCtr="0">
                <a:noAutofit/>
              </a:bodyPr>
              <a:lstStyle/>
              <a:p>
                <a:endParaRPr sz="2400"/>
              </a:p>
            </p:txBody>
          </p:sp>
          <p:sp>
            <p:nvSpPr>
              <p:cNvPr id="90" name="Google Shape;489;p25">
                <a:extLst>
                  <a:ext uri="{FF2B5EF4-FFF2-40B4-BE49-F238E27FC236}">
                    <a16:creationId xmlns:a16="http://schemas.microsoft.com/office/drawing/2014/main" id="{5843F1DB-5EF0-4E8C-78C2-1CB8AE04DCD2}"/>
                  </a:ext>
                </a:extLst>
              </p:cNvPr>
              <p:cNvSpPr/>
              <p:nvPr/>
            </p:nvSpPr>
            <p:spPr>
              <a:xfrm rot="5400000">
                <a:off x="6137250" y="-627850"/>
                <a:ext cx="759600" cy="4339500"/>
              </a:xfrm>
              <a:prstGeom prst="round2SameRect">
                <a:avLst>
                  <a:gd name="adj1" fmla="val 16667"/>
                  <a:gd name="adj2" fmla="val 0"/>
                </a:avLst>
              </a:prstGeom>
              <a:grpFill/>
              <a:ln>
                <a:noFill/>
              </a:ln>
            </p:spPr>
            <p:txBody>
              <a:bodyPr spcFirstLastPara="1" wrap="square" lIns="121900" tIns="121900" rIns="121900" bIns="121900" anchor="ctr" anchorCtr="0">
                <a:noAutofit/>
              </a:bodyPr>
              <a:lstStyle/>
              <a:p>
                <a:endParaRPr sz="2400"/>
              </a:p>
            </p:txBody>
          </p:sp>
          <p:sp>
            <p:nvSpPr>
              <p:cNvPr id="91" name="Google Shape;490;p25">
                <a:extLst>
                  <a:ext uri="{FF2B5EF4-FFF2-40B4-BE49-F238E27FC236}">
                    <a16:creationId xmlns:a16="http://schemas.microsoft.com/office/drawing/2014/main" id="{1A2726A4-B792-8646-DF6B-0AEB511935D5}"/>
                  </a:ext>
                </a:extLst>
              </p:cNvPr>
              <p:cNvSpPr/>
              <p:nvPr/>
            </p:nvSpPr>
            <p:spPr>
              <a:xfrm>
                <a:off x="1785397" y="1497725"/>
                <a:ext cx="2022468" cy="593012"/>
              </a:xfrm>
              <a:custGeom>
                <a:avLst/>
                <a:gdLst/>
                <a:ahLst/>
                <a:cxnLst/>
                <a:rect l="l" t="t" r="r" b="b"/>
                <a:pathLst>
                  <a:path w="65378" h="21730" extrusionOk="0">
                    <a:moveTo>
                      <a:pt x="1" y="0"/>
                    </a:moveTo>
                    <a:lnTo>
                      <a:pt x="1" y="21729"/>
                    </a:lnTo>
                    <a:lnTo>
                      <a:pt x="65378" y="21729"/>
                    </a:lnTo>
                    <a:lnTo>
                      <a:pt x="65378" y="0"/>
                    </a:lnTo>
                    <a:close/>
                  </a:path>
                </a:pathLst>
              </a:custGeom>
              <a:grpFill/>
              <a:ln>
                <a:noFill/>
              </a:ln>
            </p:spPr>
            <p:txBody>
              <a:bodyPr spcFirstLastPara="1" wrap="square" lIns="121900" tIns="121900" rIns="121900" bIns="121900" anchor="ctr" anchorCtr="0">
                <a:noAutofit/>
              </a:bodyPr>
              <a:lstStyle/>
              <a:p>
                <a:endParaRPr sz="2400"/>
              </a:p>
            </p:txBody>
          </p:sp>
          <p:sp>
            <p:nvSpPr>
              <p:cNvPr id="92" name="Google Shape;491;p25">
                <a:extLst>
                  <a:ext uri="{FF2B5EF4-FFF2-40B4-BE49-F238E27FC236}">
                    <a16:creationId xmlns:a16="http://schemas.microsoft.com/office/drawing/2014/main" id="{EE6E3114-623E-4AD0-A2FE-A881AE1C5119}"/>
                  </a:ext>
                </a:extLst>
              </p:cNvPr>
              <p:cNvSpPr/>
              <p:nvPr/>
            </p:nvSpPr>
            <p:spPr>
              <a:xfrm>
                <a:off x="3807687" y="1161750"/>
                <a:ext cx="539414" cy="928651"/>
              </a:xfrm>
              <a:custGeom>
                <a:avLst/>
                <a:gdLst/>
                <a:ahLst/>
                <a:cxnLst/>
                <a:rect l="l" t="t" r="r" b="b"/>
                <a:pathLst>
                  <a:path w="19766" h="34029" extrusionOk="0">
                    <a:moveTo>
                      <a:pt x="19765" y="0"/>
                    </a:moveTo>
                    <a:lnTo>
                      <a:pt x="1" y="12299"/>
                    </a:lnTo>
                    <a:lnTo>
                      <a:pt x="1" y="34028"/>
                    </a:lnTo>
                    <a:lnTo>
                      <a:pt x="19765" y="27837"/>
                    </a:lnTo>
                    <a:lnTo>
                      <a:pt x="19765" y="0"/>
                    </a:lnTo>
                    <a:close/>
                  </a:path>
                </a:pathLst>
              </a:custGeom>
              <a:grpFill/>
              <a:ln>
                <a:noFill/>
              </a:ln>
            </p:spPr>
            <p:txBody>
              <a:bodyPr spcFirstLastPara="1" wrap="square" lIns="121900" tIns="121900" rIns="121900" bIns="121900" anchor="ctr" anchorCtr="0">
                <a:noAutofit/>
              </a:bodyPr>
              <a:lstStyle/>
              <a:p>
                <a:endParaRPr sz="2400"/>
              </a:p>
            </p:txBody>
          </p:sp>
        </p:grpSp>
        <p:sp>
          <p:nvSpPr>
            <p:cNvPr id="87" name="Google Shape;508;p25">
              <a:extLst>
                <a:ext uri="{FF2B5EF4-FFF2-40B4-BE49-F238E27FC236}">
                  <a16:creationId xmlns:a16="http://schemas.microsoft.com/office/drawing/2014/main" id="{8DFF24E8-8788-E8E1-B272-AF4DC63A2234}"/>
                </a:ext>
              </a:extLst>
            </p:cNvPr>
            <p:cNvSpPr txBox="1"/>
            <p:nvPr/>
          </p:nvSpPr>
          <p:spPr>
            <a:xfrm>
              <a:off x="5603742" y="1843607"/>
              <a:ext cx="5713956" cy="560551"/>
            </a:xfrm>
            <a:prstGeom prst="rect">
              <a:avLst/>
            </a:prstGeom>
            <a:grpFill/>
            <a:ln>
              <a:noFill/>
            </a:ln>
          </p:spPr>
          <p:txBody>
            <a:bodyPr spcFirstLastPara="1" wrap="square" lIns="121900" tIns="121900" rIns="121900" bIns="121900" anchor="ctr" anchorCtr="0">
              <a:noAutofit/>
            </a:bodyPr>
            <a:lstStyle/>
            <a:p>
              <a:pPr>
                <a:buClr>
                  <a:srgbClr val="000000"/>
                </a:buClr>
                <a:buSzPts val="1100"/>
              </a:pPr>
              <a:r>
                <a:rPr lang="en-US" dirty="0">
                  <a:solidFill>
                    <a:srgbClr val="FFFFFF"/>
                  </a:solidFill>
                  <a:latin typeface="Arial" panose="020B0604020202020204" pitchFamily="34" charset="0"/>
                  <a:ea typeface="Roboto"/>
                  <a:cs typeface="Arial" panose="020B0604020202020204" pitchFamily="34" charset="0"/>
                  <a:sym typeface="Fira Sans Extra Condensed Medium"/>
                </a:rPr>
                <a:t>Access the clients’ demographic variables for quality and completeness</a:t>
              </a:r>
              <a:endParaRPr dirty="0">
                <a:solidFill>
                  <a:srgbClr val="FFFFFF"/>
                </a:solidFill>
                <a:latin typeface="Arial" panose="020B0604020202020204" pitchFamily="34" charset="0"/>
                <a:ea typeface="Roboto"/>
                <a:cs typeface="Arial" panose="020B0604020202020204" pitchFamily="34" charset="0"/>
                <a:sym typeface="Roboto"/>
              </a:endParaRPr>
            </a:p>
          </p:txBody>
        </p:sp>
      </p:grpSp>
      <p:grpSp>
        <p:nvGrpSpPr>
          <p:cNvPr id="6" name="Group 5">
            <a:extLst>
              <a:ext uri="{FF2B5EF4-FFF2-40B4-BE49-F238E27FC236}">
                <a16:creationId xmlns:a16="http://schemas.microsoft.com/office/drawing/2014/main" id="{9987BB0A-3E44-ABA5-554B-8FB05A17E96C}"/>
              </a:ext>
            </a:extLst>
          </p:cNvPr>
          <p:cNvGrpSpPr/>
          <p:nvPr/>
        </p:nvGrpSpPr>
        <p:grpSpPr>
          <a:xfrm>
            <a:off x="1969717" y="3878107"/>
            <a:ext cx="9201871" cy="1508992"/>
            <a:chOff x="2157893" y="1519059"/>
            <a:chExt cx="9201871" cy="1238668"/>
          </a:xfrm>
        </p:grpSpPr>
        <p:grpSp>
          <p:nvGrpSpPr>
            <p:cNvPr id="487" name="Google Shape;487;p25"/>
            <p:cNvGrpSpPr/>
            <p:nvPr/>
          </p:nvGrpSpPr>
          <p:grpSpPr>
            <a:xfrm>
              <a:off x="2157893" y="1519059"/>
              <a:ext cx="9201871" cy="1238668"/>
              <a:chOff x="1785397" y="1161750"/>
              <a:chExt cx="6901403" cy="929001"/>
            </a:xfrm>
          </p:grpSpPr>
          <p:sp>
            <p:nvSpPr>
              <p:cNvPr id="488" name="Google Shape;488;p25"/>
              <p:cNvSpPr/>
              <p:nvPr/>
            </p:nvSpPr>
            <p:spPr>
              <a:xfrm>
                <a:off x="3807687" y="1162100"/>
                <a:ext cx="539414" cy="928651"/>
              </a:xfrm>
              <a:custGeom>
                <a:avLst/>
                <a:gdLst/>
                <a:ahLst/>
                <a:cxnLst/>
                <a:rect l="l" t="t" r="r" b="b"/>
                <a:pathLst>
                  <a:path w="19766" h="34029" extrusionOk="0">
                    <a:moveTo>
                      <a:pt x="19765" y="0"/>
                    </a:moveTo>
                    <a:lnTo>
                      <a:pt x="1" y="12299"/>
                    </a:lnTo>
                    <a:lnTo>
                      <a:pt x="1" y="34028"/>
                    </a:lnTo>
                    <a:lnTo>
                      <a:pt x="19765" y="27837"/>
                    </a:lnTo>
                    <a:lnTo>
                      <a:pt x="19765" y="0"/>
                    </a:lnTo>
                    <a:close/>
                  </a:path>
                </a:pathLst>
              </a:custGeom>
              <a:solidFill>
                <a:schemeClr val="accent6"/>
              </a:solidFill>
              <a:ln>
                <a:noFill/>
              </a:ln>
            </p:spPr>
            <p:txBody>
              <a:bodyPr spcFirstLastPara="1" wrap="square" lIns="121900" tIns="121900" rIns="121900" bIns="121900" anchor="ctr" anchorCtr="0">
                <a:noAutofit/>
              </a:bodyPr>
              <a:lstStyle/>
              <a:p>
                <a:endParaRPr sz="2400"/>
              </a:p>
            </p:txBody>
          </p:sp>
          <p:sp>
            <p:nvSpPr>
              <p:cNvPr id="489" name="Google Shape;489;p25"/>
              <p:cNvSpPr/>
              <p:nvPr/>
            </p:nvSpPr>
            <p:spPr>
              <a:xfrm rot="5400000">
                <a:off x="6137250" y="-627850"/>
                <a:ext cx="759600" cy="4339500"/>
              </a:xfrm>
              <a:prstGeom prst="round2SameRect">
                <a:avLst>
                  <a:gd name="adj1" fmla="val 16667"/>
                  <a:gd name="adj2" fmla="val 0"/>
                </a:avLst>
              </a:prstGeom>
              <a:solidFill>
                <a:schemeClr val="accent6"/>
              </a:solidFill>
              <a:ln>
                <a:noFill/>
              </a:ln>
            </p:spPr>
            <p:txBody>
              <a:bodyPr spcFirstLastPara="1" wrap="square" lIns="121900" tIns="121900" rIns="121900" bIns="121900" anchor="ctr" anchorCtr="0">
                <a:noAutofit/>
              </a:bodyPr>
              <a:lstStyle/>
              <a:p>
                <a:endParaRPr sz="2400"/>
              </a:p>
            </p:txBody>
          </p:sp>
          <p:sp>
            <p:nvSpPr>
              <p:cNvPr id="490" name="Google Shape;490;p25"/>
              <p:cNvSpPr/>
              <p:nvPr/>
            </p:nvSpPr>
            <p:spPr>
              <a:xfrm>
                <a:off x="1785397" y="1497725"/>
                <a:ext cx="2022468" cy="593012"/>
              </a:xfrm>
              <a:custGeom>
                <a:avLst/>
                <a:gdLst/>
                <a:ahLst/>
                <a:cxnLst/>
                <a:rect l="l" t="t" r="r" b="b"/>
                <a:pathLst>
                  <a:path w="65378" h="21730" extrusionOk="0">
                    <a:moveTo>
                      <a:pt x="1" y="0"/>
                    </a:moveTo>
                    <a:lnTo>
                      <a:pt x="1" y="21729"/>
                    </a:lnTo>
                    <a:lnTo>
                      <a:pt x="65378" y="21729"/>
                    </a:lnTo>
                    <a:lnTo>
                      <a:pt x="65378" y="0"/>
                    </a:lnTo>
                    <a:close/>
                  </a:path>
                </a:pathLst>
              </a:custGeom>
              <a:solidFill>
                <a:schemeClr val="accent6">
                  <a:lumMod val="75000"/>
                  <a:alpha val="85470"/>
                </a:schemeClr>
              </a:solidFill>
              <a:ln>
                <a:noFill/>
              </a:ln>
            </p:spPr>
            <p:txBody>
              <a:bodyPr spcFirstLastPara="1" wrap="square" lIns="121900" tIns="121900" rIns="121900" bIns="121900" anchor="ctr" anchorCtr="0">
                <a:noAutofit/>
              </a:bodyPr>
              <a:lstStyle/>
              <a:p>
                <a:endParaRPr sz="2400"/>
              </a:p>
            </p:txBody>
          </p:sp>
          <p:sp>
            <p:nvSpPr>
              <p:cNvPr id="491" name="Google Shape;491;p25"/>
              <p:cNvSpPr/>
              <p:nvPr/>
            </p:nvSpPr>
            <p:spPr>
              <a:xfrm>
                <a:off x="3807687" y="1161750"/>
                <a:ext cx="539414" cy="928651"/>
              </a:xfrm>
              <a:custGeom>
                <a:avLst/>
                <a:gdLst/>
                <a:ahLst/>
                <a:cxnLst/>
                <a:rect l="l" t="t" r="r" b="b"/>
                <a:pathLst>
                  <a:path w="19766" h="34029" extrusionOk="0">
                    <a:moveTo>
                      <a:pt x="19765" y="0"/>
                    </a:moveTo>
                    <a:lnTo>
                      <a:pt x="1" y="12299"/>
                    </a:lnTo>
                    <a:lnTo>
                      <a:pt x="1" y="34028"/>
                    </a:lnTo>
                    <a:lnTo>
                      <a:pt x="19765" y="27837"/>
                    </a:lnTo>
                    <a:lnTo>
                      <a:pt x="19765" y="0"/>
                    </a:lnTo>
                    <a:close/>
                  </a:path>
                </a:pathLst>
              </a:custGeom>
              <a:solidFill>
                <a:srgbClr val="000000">
                  <a:alpha val="31279"/>
                </a:srgbClr>
              </a:solidFill>
              <a:ln>
                <a:noFill/>
              </a:ln>
            </p:spPr>
            <p:txBody>
              <a:bodyPr spcFirstLastPara="1" wrap="square" lIns="121900" tIns="121900" rIns="121900" bIns="121900" anchor="ctr" anchorCtr="0">
                <a:noAutofit/>
              </a:bodyPr>
              <a:lstStyle/>
              <a:p>
                <a:endParaRPr sz="2400"/>
              </a:p>
            </p:txBody>
          </p:sp>
        </p:grpSp>
        <p:grpSp>
          <p:nvGrpSpPr>
            <p:cNvPr id="507" name="Google Shape;507;p25"/>
            <p:cNvGrpSpPr/>
            <p:nvPr/>
          </p:nvGrpSpPr>
          <p:grpSpPr>
            <a:xfrm>
              <a:off x="5573500" y="1583710"/>
              <a:ext cx="5713956" cy="1050863"/>
              <a:chOff x="4231648" y="1262592"/>
              <a:chExt cx="4285468" cy="788147"/>
            </a:xfrm>
          </p:grpSpPr>
          <p:sp>
            <p:nvSpPr>
              <p:cNvPr id="508" name="Google Shape;508;p25"/>
              <p:cNvSpPr txBox="1"/>
              <p:nvPr/>
            </p:nvSpPr>
            <p:spPr>
              <a:xfrm>
                <a:off x="4231648" y="1262592"/>
                <a:ext cx="4285468" cy="307200"/>
              </a:xfrm>
              <a:prstGeom prst="rect">
                <a:avLst/>
              </a:prstGeom>
              <a:noFill/>
              <a:ln>
                <a:noFill/>
              </a:ln>
            </p:spPr>
            <p:txBody>
              <a:bodyPr spcFirstLastPara="1" wrap="square" lIns="121900" tIns="121900" rIns="121900" bIns="121900" anchor="ctr" anchorCtr="0">
                <a:noAutofit/>
              </a:bodyPr>
              <a:lstStyle/>
              <a:p>
                <a:pPr>
                  <a:buClr>
                    <a:srgbClr val="000000"/>
                  </a:buClr>
                  <a:buSzPts val="1100"/>
                </a:pPr>
                <a:r>
                  <a:rPr lang="en-GB" dirty="0">
                    <a:solidFill>
                      <a:srgbClr val="FFFFFF"/>
                    </a:solidFill>
                    <a:latin typeface="Arial" panose="020B0604020202020204" pitchFamily="34" charset="0"/>
                    <a:ea typeface="Roboto"/>
                    <a:cs typeface="Arial" panose="020B0604020202020204" pitchFamily="34" charset="0"/>
                    <a:sym typeface="Fira Sans Extra Condensed Medium"/>
                  </a:rPr>
                  <a:t>Using statistical methods to deduplicate active ART clients</a:t>
                </a:r>
                <a:endParaRPr lang="en-GB" dirty="0">
                  <a:solidFill>
                    <a:srgbClr val="FFFFFF"/>
                  </a:solidFill>
                  <a:latin typeface="Arial" panose="020B0604020202020204" pitchFamily="34" charset="0"/>
                  <a:ea typeface="Roboto"/>
                  <a:cs typeface="Arial" panose="020B0604020202020204" pitchFamily="34" charset="0"/>
                  <a:sym typeface="Roboto"/>
                </a:endParaRPr>
              </a:p>
            </p:txBody>
          </p:sp>
          <p:sp>
            <p:nvSpPr>
              <p:cNvPr id="509" name="Google Shape;509;p25"/>
              <p:cNvSpPr txBox="1"/>
              <p:nvPr/>
            </p:nvSpPr>
            <p:spPr>
              <a:xfrm>
                <a:off x="4292265" y="1569539"/>
                <a:ext cx="4224851" cy="481200"/>
              </a:xfrm>
              <a:prstGeom prst="rect">
                <a:avLst/>
              </a:prstGeom>
              <a:noFill/>
              <a:ln>
                <a:noFill/>
              </a:ln>
            </p:spPr>
            <p:txBody>
              <a:bodyPr spcFirstLastPara="1" wrap="square" lIns="121900" tIns="121900" rIns="121900" bIns="121900" anchor="ctr" anchorCtr="0">
                <a:noAutofit/>
              </a:bodyPr>
              <a:lstStyle/>
              <a:p>
                <a:pPr algn="r"/>
                <a:r>
                  <a:rPr lang="en" b="1" dirty="0">
                    <a:solidFill>
                      <a:srgbClr val="FFFFFF"/>
                    </a:solidFill>
                    <a:latin typeface="Arial" panose="020B0604020202020204" pitchFamily="34" charset="0"/>
                    <a:ea typeface="Roboto"/>
                    <a:cs typeface="Arial" panose="020B0604020202020204" pitchFamily="34" charset="0"/>
                    <a:sym typeface="Roboto"/>
                  </a:rPr>
                  <a:t>Goal: </a:t>
                </a:r>
                <a:r>
                  <a:rPr lang="en" dirty="0">
                    <a:solidFill>
                      <a:srgbClr val="FFFFFF"/>
                    </a:solidFill>
                    <a:latin typeface="Arial" panose="020B0604020202020204" pitchFamily="34" charset="0"/>
                    <a:ea typeface="Roboto"/>
                    <a:cs typeface="Arial" panose="020B0604020202020204" pitchFamily="34" charset="0"/>
                    <a:sym typeface="Roboto"/>
                  </a:rPr>
                  <a:t>To attempt to estimate the level of duplication in the HIV program under PERFAR support</a:t>
                </a:r>
                <a:endParaRPr dirty="0">
                  <a:solidFill>
                    <a:srgbClr val="FFFFFF"/>
                  </a:solidFill>
                  <a:latin typeface="Arial" panose="020B0604020202020204" pitchFamily="34" charset="0"/>
                  <a:ea typeface="Roboto"/>
                  <a:cs typeface="Arial" panose="020B0604020202020204" pitchFamily="34" charset="0"/>
                  <a:sym typeface="Roboto"/>
                </a:endParaRPr>
              </a:p>
            </p:txBody>
          </p:sp>
        </p:grpSp>
      </p:grpSp>
      <p:grpSp>
        <p:nvGrpSpPr>
          <p:cNvPr id="519" name="Google Shape;519;p25"/>
          <p:cNvGrpSpPr/>
          <p:nvPr/>
        </p:nvGrpSpPr>
        <p:grpSpPr>
          <a:xfrm>
            <a:off x="315415" y="1845680"/>
            <a:ext cx="4041900" cy="4074322"/>
            <a:chOff x="1298650" y="1692900"/>
            <a:chExt cx="2423250" cy="2423225"/>
          </a:xfrm>
        </p:grpSpPr>
        <p:sp>
          <p:nvSpPr>
            <p:cNvPr id="520" name="Google Shape;520;p25"/>
            <p:cNvSpPr/>
            <p:nvPr/>
          </p:nvSpPr>
          <p:spPr>
            <a:xfrm>
              <a:off x="1298650" y="1692900"/>
              <a:ext cx="2423250" cy="2423225"/>
            </a:xfrm>
            <a:custGeom>
              <a:avLst/>
              <a:gdLst/>
              <a:ahLst/>
              <a:cxnLst/>
              <a:rect l="l" t="t" r="r" b="b"/>
              <a:pathLst>
                <a:path w="96930" h="96929" extrusionOk="0">
                  <a:moveTo>
                    <a:pt x="48459" y="0"/>
                  </a:moveTo>
                  <a:cubicBezTo>
                    <a:pt x="21694" y="0"/>
                    <a:pt x="1" y="21705"/>
                    <a:pt x="1" y="48471"/>
                  </a:cubicBezTo>
                  <a:cubicBezTo>
                    <a:pt x="1" y="75224"/>
                    <a:pt x="21694" y="96929"/>
                    <a:pt x="48459" y="96929"/>
                  </a:cubicBezTo>
                  <a:cubicBezTo>
                    <a:pt x="75225" y="96929"/>
                    <a:pt x="96930" y="75224"/>
                    <a:pt x="96930" y="48471"/>
                  </a:cubicBezTo>
                  <a:cubicBezTo>
                    <a:pt x="96930" y="21705"/>
                    <a:pt x="75225" y="0"/>
                    <a:pt x="48459" y="0"/>
                  </a:cubicBezTo>
                  <a:close/>
                </a:path>
              </a:pathLst>
            </a:custGeom>
            <a:solidFill>
              <a:schemeClr val="tx1">
                <a:lumMod val="75000"/>
                <a:lumOff val="25000"/>
              </a:schemeClr>
            </a:solidFill>
            <a:ln>
              <a:noFill/>
            </a:ln>
          </p:spPr>
          <p:txBody>
            <a:bodyPr spcFirstLastPara="1" wrap="square" lIns="121900" tIns="121900" rIns="121900" bIns="121900" anchor="ctr" anchorCtr="0">
              <a:noAutofit/>
            </a:bodyPr>
            <a:lstStyle/>
            <a:p>
              <a:endParaRPr sz="2400"/>
            </a:p>
          </p:txBody>
        </p:sp>
        <p:sp>
          <p:nvSpPr>
            <p:cNvPr id="521" name="Google Shape;521;p25"/>
            <p:cNvSpPr/>
            <p:nvPr/>
          </p:nvSpPr>
          <p:spPr>
            <a:xfrm>
              <a:off x="1568625" y="1963175"/>
              <a:ext cx="1883000" cy="1882700"/>
            </a:xfrm>
            <a:custGeom>
              <a:avLst/>
              <a:gdLst/>
              <a:ahLst/>
              <a:cxnLst/>
              <a:rect l="l" t="t" r="r" b="b"/>
              <a:pathLst>
                <a:path w="75320" h="75308" extrusionOk="0">
                  <a:moveTo>
                    <a:pt x="37660" y="0"/>
                  </a:moveTo>
                  <a:cubicBezTo>
                    <a:pt x="16872" y="0"/>
                    <a:pt x="1" y="16859"/>
                    <a:pt x="1" y="37660"/>
                  </a:cubicBezTo>
                  <a:cubicBezTo>
                    <a:pt x="1" y="58448"/>
                    <a:pt x="16872" y="75307"/>
                    <a:pt x="37660" y="75307"/>
                  </a:cubicBezTo>
                  <a:cubicBezTo>
                    <a:pt x="58461" y="75307"/>
                    <a:pt x="75320" y="58448"/>
                    <a:pt x="75320" y="37660"/>
                  </a:cubicBezTo>
                  <a:cubicBezTo>
                    <a:pt x="75320" y="16859"/>
                    <a:pt x="58461" y="0"/>
                    <a:pt x="37660"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523" name="Google Shape;523;p25"/>
            <p:cNvSpPr/>
            <p:nvPr/>
          </p:nvSpPr>
          <p:spPr>
            <a:xfrm>
              <a:off x="2127050" y="2521275"/>
              <a:ext cx="766475" cy="766475"/>
            </a:xfrm>
            <a:custGeom>
              <a:avLst/>
              <a:gdLst/>
              <a:ahLst/>
              <a:cxnLst/>
              <a:rect l="l" t="t" r="r" b="b"/>
              <a:pathLst>
                <a:path w="30659" h="30659" extrusionOk="0">
                  <a:moveTo>
                    <a:pt x="15323" y="0"/>
                  </a:moveTo>
                  <a:cubicBezTo>
                    <a:pt x="6858" y="0"/>
                    <a:pt x="0" y="6870"/>
                    <a:pt x="0" y="15336"/>
                  </a:cubicBezTo>
                  <a:cubicBezTo>
                    <a:pt x="0" y="23789"/>
                    <a:pt x="6858" y="30659"/>
                    <a:pt x="15323" y="30659"/>
                  </a:cubicBezTo>
                  <a:cubicBezTo>
                    <a:pt x="23789" y="30659"/>
                    <a:pt x="30659" y="23789"/>
                    <a:pt x="30659" y="15336"/>
                  </a:cubicBezTo>
                  <a:cubicBezTo>
                    <a:pt x="30659" y="6870"/>
                    <a:pt x="23789" y="0"/>
                    <a:pt x="15323"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sp>
        <p:nvSpPr>
          <p:cNvPr id="49" name="Title 1">
            <a:extLst>
              <a:ext uri="{FF2B5EF4-FFF2-40B4-BE49-F238E27FC236}">
                <a16:creationId xmlns:a16="http://schemas.microsoft.com/office/drawing/2014/main" id="{0B7C6B87-C5C6-F8C5-FAB2-825884C47906}"/>
              </a:ext>
            </a:extLst>
          </p:cNvPr>
          <p:cNvSpPr>
            <a:spLocks noGrp="1"/>
          </p:cNvSpPr>
          <p:nvPr>
            <p:ph type="title"/>
          </p:nvPr>
        </p:nvSpPr>
        <p:spPr>
          <a:xfrm>
            <a:off x="0" y="0"/>
            <a:ext cx="12192000" cy="1325563"/>
          </a:xfrm>
          <a:solidFill>
            <a:schemeClr val="accent1"/>
          </a:solidFill>
        </p:spPr>
        <p:txBody>
          <a:bodyPr>
            <a:normAutofit/>
          </a:bodyPr>
          <a:lstStyle/>
          <a:p>
            <a:r>
              <a:rPr lang="en-UG" sz="4800" b="1" dirty="0">
                <a:solidFill>
                  <a:schemeClr val="bg1"/>
                </a:solidFill>
                <a:latin typeface="Arial" panose="020B0604020202020204" pitchFamily="34" charset="0"/>
                <a:cs typeface="Arial" panose="020B0604020202020204" pitchFamily="34" charset="0"/>
              </a:rPr>
              <a:t>Objective &amp; Scope</a:t>
            </a:r>
          </a:p>
        </p:txBody>
      </p:sp>
      <p:pic>
        <p:nvPicPr>
          <p:cNvPr id="8" name="Picture 7" descr="A person walking up the stairs&#10;&#10;Description automatically generated">
            <a:extLst>
              <a:ext uri="{FF2B5EF4-FFF2-40B4-BE49-F238E27FC236}">
                <a16:creationId xmlns:a16="http://schemas.microsoft.com/office/drawing/2014/main" id="{8448E656-B838-412F-B988-075796F139B3}"/>
              </a:ext>
            </a:extLst>
          </p:cNvPr>
          <p:cNvPicPr>
            <a:picLocks noChangeAspect="1"/>
          </p:cNvPicPr>
          <p:nvPr/>
        </p:nvPicPr>
        <p:blipFill>
          <a:blip r:embed="rId3"/>
          <a:stretch>
            <a:fillRect/>
          </a:stretch>
        </p:blipFill>
        <p:spPr>
          <a:xfrm rot="468948">
            <a:off x="1195376" y="2352797"/>
            <a:ext cx="2503905" cy="2619027"/>
          </a:xfrm>
          <a:prstGeom prst="rect">
            <a:avLst/>
          </a:prstGeom>
        </p:spPr>
      </p:pic>
      <p:pic>
        <p:nvPicPr>
          <p:cNvPr id="40" name="Picture 1" descr="page1image7096368">
            <a:extLst>
              <a:ext uri="{FF2B5EF4-FFF2-40B4-BE49-F238E27FC236}">
                <a16:creationId xmlns:a16="http://schemas.microsoft.com/office/drawing/2014/main" id="{E6AF8972-B18B-1085-765E-2BCB11E92394}"/>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flipH="1">
            <a:off x="11140650" y="-10654"/>
            <a:ext cx="993595" cy="9223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44" descr="A coat of arms with animals and symbols&#10;&#10;Description automatically generated">
            <a:extLst>
              <a:ext uri="{FF2B5EF4-FFF2-40B4-BE49-F238E27FC236}">
                <a16:creationId xmlns:a16="http://schemas.microsoft.com/office/drawing/2014/main" id="{A88B3B5F-A20C-A371-7D56-8627CC456D83}"/>
              </a:ext>
            </a:extLst>
          </p:cNvPr>
          <p:cNvPicPr>
            <a:picLocks noChangeAspect="1"/>
          </p:cNvPicPr>
          <p:nvPr/>
        </p:nvPicPr>
        <p:blipFill>
          <a:blip r:embed="rId5"/>
          <a:stretch>
            <a:fillRect/>
          </a:stretch>
        </p:blipFill>
        <p:spPr>
          <a:xfrm>
            <a:off x="11303371" y="6050884"/>
            <a:ext cx="888629" cy="71026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485"/>
        <p:cNvGrpSpPr/>
        <p:nvPr/>
      </p:nvGrpSpPr>
      <p:grpSpPr>
        <a:xfrm>
          <a:off x="0" y="0"/>
          <a:ext cx="0" cy="0"/>
          <a:chOff x="0" y="0"/>
          <a:chExt cx="0" cy="0"/>
        </a:xfrm>
      </p:grpSpPr>
      <p:grpSp>
        <p:nvGrpSpPr>
          <p:cNvPr id="10" name="Group 9">
            <a:extLst>
              <a:ext uri="{FF2B5EF4-FFF2-40B4-BE49-F238E27FC236}">
                <a16:creationId xmlns:a16="http://schemas.microsoft.com/office/drawing/2014/main" id="{D35029BD-AB3D-13D0-9023-7E5A4F2A1360}"/>
              </a:ext>
            </a:extLst>
          </p:cNvPr>
          <p:cNvGrpSpPr/>
          <p:nvPr/>
        </p:nvGrpSpPr>
        <p:grpSpPr>
          <a:xfrm rot="16200000">
            <a:off x="-3297851" y="3288361"/>
            <a:ext cx="6858000" cy="281277"/>
            <a:chOff x="1524000" y="3591612"/>
            <a:chExt cx="9144000" cy="1688576"/>
          </a:xfrm>
        </p:grpSpPr>
        <p:sp>
          <p:nvSpPr>
            <p:cNvPr id="11" name="Rectangle 10">
              <a:extLst>
                <a:ext uri="{FF2B5EF4-FFF2-40B4-BE49-F238E27FC236}">
                  <a16:creationId xmlns:a16="http://schemas.microsoft.com/office/drawing/2014/main" id="{1E5F1E36-8789-82ED-7606-B51CF3FBD33D}"/>
                </a:ext>
              </a:extLst>
            </p:cNvPr>
            <p:cNvSpPr/>
            <p:nvPr/>
          </p:nvSpPr>
          <p:spPr>
            <a:xfrm>
              <a:off x="1524000" y="3591612"/>
              <a:ext cx="9144000" cy="56560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0ABAB70-E2CB-4E1A-6B87-9C276EC69B37}"/>
                </a:ext>
              </a:extLst>
            </p:cNvPr>
            <p:cNvSpPr/>
            <p:nvPr/>
          </p:nvSpPr>
          <p:spPr>
            <a:xfrm>
              <a:off x="1524000" y="4141901"/>
              <a:ext cx="9144000" cy="565609"/>
            </a:xfrm>
            <a:prstGeom prst="rect">
              <a:avLst/>
            </a:prstGeom>
            <a:solidFill>
              <a:srgbClr val="FFFF00"/>
            </a:solidFill>
            <a:ln>
              <a:solidFill>
                <a:srgbClr val="FFFF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2059FE5-E119-DC69-E3F9-CF80BB2F9F0F}"/>
                </a:ext>
              </a:extLst>
            </p:cNvPr>
            <p:cNvSpPr/>
            <p:nvPr/>
          </p:nvSpPr>
          <p:spPr>
            <a:xfrm>
              <a:off x="1524000" y="4714579"/>
              <a:ext cx="9144000" cy="565609"/>
            </a:xfrm>
            <a:prstGeom prst="rect">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49" name="Title 1">
            <a:extLst>
              <a:ext uri="{FF2B5EF4-FFF2-40B4-BE49-F238E27FC236}">
                <a16:creationId xmlns:a16="http://schemas.microsoft.com/office/drawing/2014/main" id="{0B7C6B87-C5C6-F8C5-FAB2-825884C47906}"/>
              </a:ext>
            </a:extLst>
          </p:cNvPr>
          <p:cNvSpPr>
            <a:spLocks noGrp="1"/>
          </p:cNvSpPr>
          <p:nvPr>
            <p:ph type="title"/>
          </p:nvPr>
        </p:nvSpPr>
        <p:spPr>
          <a:xfrm>
            <a:off x="0" y="0"/>
            <a:ext cx="12192000" cy="1325563"/>
          </a:xfrm>
          <a:solidFill>
            <a:schemeClr val="accent1"/>
          </a:solidFill>
        </p:spPr>
        <p:txBody>
          <a:bodyPr>
            <a:normAutofit/>
          </a:bodyPr>
          <a:lstStyle/>
          <a:p>
            <a:r>
              <a:rPr lang="en-UG" sz="4800" b="1" dirty="0">
                <a:solidFill>
                  <a:schemeClr val="bg1"/>
                </a:solidFill>
                <a:latin typeface="Arial" panose="020B0604020202020204" pitchFamily="34" charset="0"/>
                <a:cs typeface="Arial" panose="020B0604020202020204" pitchFamily="34" charset="0"/>
              </a:rPr>
              <a:t>Methodology</a:t>
            </a:r>
          </a:p>
        </p:txBody>
      </p:sp>
      <p:grpSp>
        <p:nvGrpSpPr>
          <p:cNvPr id="32" name="Group 31">
            <a:extLst>
              <a:ext uri="{FF2B5EF4-FFF2-40B4-BE49-F238E27FC236}">
                <a16:creationId xmlns:a16="http://schemas.microsoft.com/office/drawing/2014/main" id="{5BE3E393-6773-C53B-FF03-6846E676C1F7}"/>
              </a:ext>
            </a:extLst>
          </p:cNvPr>
          <p:cNvGrpSpPr/>
          <p:nvPr/>
        </p:nvGrpSpPr>
        <p:grpSpPr>
          <a:xfrm>
            <a:off x="755374" y="1415330"/>
            <a:ext cx="8740221" cy="5029200"/>
            <a:chOff x="1093863" y="1270148"/>
            <a:chExt cx="8401685" cy="5174412"/>
          </a:xfrm>
        </p:grpSpPr>
        <p:pic>
          <p:nvPicPr>
            <p:cNvPr id="33" name="Content Placeholder 4">
              <a:extLst>
                <a:ext uri="{FF2B5EF4-FFF2-40B4-BE49-F238E27FC236}">
                  <a16:creationId xmlns:a16="http://schemas.microsoft.com/office/drawing/2014/main" id="{13357D5A-E19D-D1D5-DCF7-255FEAE4F454}"/>
                </a:ext>
              </a:extLst>
            </p:cNvPr>
            <p:cNvPicPr>
              <a:picLocks noChangeAspect="1"/>
            </p:cNvPicPr>
            <p:nvPr/>
          </p:nvPicPr>
          <p:blipFill>
            <a:blip r:embed="rId3"/>
            <a:stretch>
              <a:fillRect/>
            </a:stretch>
          </p:blipFill>
          <p:spPr>
            <a:xfrm>
              <a:off x="3623161" y="1270148"/>
              <a:ext cx="5872387" cy="5174412"/>
            </a:xfrm>
            <a:prstGeom prst="rect">
              <a:avLst/>
            </a:prstGeom>
            <a:solidFill>
              <a:schemeClr val="bg1">
                <a:lumMod val="85000"/>
              </a:schemeClr>
            </a:solidFill>
          </p:spPr>
        </p:pic>
        <p:sp>
          <p:nvSpPr>
            <p:cNvPr id="34" name="TextBox 33">
              <a:extLst>
                <a:ext uri="{FF2B5EF4-FFF2-40B4-BE49-F238E27FC236}">
                  <a16:creationId xmlns:a16="http://schemas.microsoft.com/office/drawing/2014/main" id="{A78ADF61-D108-8F2F-B1A1-CD05FD2EAA5A}"/>
                </a:ext>
              </a:extLst>
            </p:cNvPr>
            <p:cNvSpPr txBox="1"/>
            <p:nvPr/>
          </p:nvSpPr>
          <p:spPr>
            <a:xfrm>
              <a:off x="1093863" y="2113420"/>
              <a:ext cx="2435550" cy="830997"/>
            </a:xfrm>
            <a:prstGeom prst="rect">
              <a:avLst/>
            </a:prstGeom>
            <a:noFill/>
          </p:spPr>
          <p:txBody>
            <a:bodyPr wrap="square" rtlCol="0">
              <a:spAutoFit/>
            </a:bodyPr>
            <a:lstStyle/>
            <a:p>
              <a:pPr algn="just"/>
              <a:r>
                <a:rPr lang="en-US" sz="1200" b="1" kern="0" dirty="0">
                  <a:solidFill>
                    <a:srgbClr val="3C3C3B"/>
                  </a:solidFill>
                  <a:latin typeface="Calibri" panose="020F0502020204030204"/>
                </a:rPr>
                <a:t>Data Pre-processing: </a:t>
              </a:r>
              <a:r>
                <a:rPr lang="en-US" sz="1200" kern="0" dirty="0">
                  <a:solidFill>
                    <a:srgbClr val="3C3C3B"/>
                  </a:solidFill>
                  <a:latin typeface="Calibri" panose="020F0502020204030204"/>
                </a:rPr>
                <a:t>Involving</a:t>
              </a:r>
              <a:r>
                <a:rPr lang="en-US" sz="1200" kern="0" dirty="0">
                  <a:solidFill>
                    <a:prstClr val="black"/>
                  </a:solidFill>
                  <a:latin typeface="Calibri" panose="020F0502020204030204"/>
                </a:rPr>
                <a:t> cleaning and </a:t>
              </a:r>
              <a:r>
                <a:rPr lang="en-US" sz="1200" dirty="0">
                  <a:solidFill>
                    <a:prstClr val="black"/>
                  </a:solidFill>
                  <a:latin typeface="Calibri" panose="020F0502020204030204"/>
                </a:rPr>
                <a:t>standardizing variables to</a:t>
              </a:r>
              <a:r>
                <a:rPr lang="en-US" sz="1200" kern="0" dirty="0">
                  <a:solidFill>
                    <a:prstClr val="black"/>
                  </a:solidFill>
                  <a:latin typeface="Calibri" panose="020F0502020204030204"/>
                </a:rPr>
                <a:t> </a:t>
              </a:r>
              <a:r>
                <a:rPr lang="en-US" sz="1200" dirty="0">
                  <a:solidFill>
                    <a:prstClr val="black"/>
                  </a:solidFill>
                  <a:latin typeface="Calibri" panose="020F0502020204030204"/>
                </a:rPr>
                <a:t>assure that all the data is in the same format.</a:t>
              </a:r>
            </a:p>
          </p:txBody>
        </p:sp>
        <p:sp>
          <p:nvSpPr>
            <p:cNvPr id="35" name="TextBox 34">
              <a:extLst>
                <a:ext uri="{FF2B5EF4-FFF2-40B4-BE49-F238E27FC236}">
                  <a16:creationId xmlns:a16="http://schemas.microsoft.com/office/drawing/2014/main" id="{02312E94-8950-201C-E6E5-5078F75E8AB3}"/>
                </a:ext>
              </a:extLst>
            </p:cNvPr>
            <p:cNvSpPr txBox="1"/>
            <p:nvPr/>
          </p:nvSpPr>
          <p:spPr>
            <a:xfrm>
              <a:off x="7666050" y="2027394"/>
              <a:ext cx="1790076" cy="830997"/>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3C3C3B"/>
                  </a:solidFill>
                  <a:effectLst/>
                  <a:uLnTx/>
                  <a:uFillTx/>
                </a:rPr>
                <a:t>Indexing: </a:t>
              </a:r>
              <a:r>
                <a:rPr kumimoji="0" lang="en-US" sz="1200" b="0" i="0" u="none" strike="noStrike" kern="0" cap="none" spc="0" normalizeH="0" baseline="0" noProof="0" dirty="0">
                  <a:ln>
                    <a:noFill/>
                  </a:ln>
                  <a:solidFill>
                    <a:prstClr val="black"/>
                  </a:solidFill>
                  <a:effectLst/>
                  <a:uLnTx/>
                  <a:uFillTx/>
                </a:rPr>
                <a:t>the strategy that reduces the number of pairs of records to be considered</a:t>
              </a:r>
              <a:r>
                <a:rPr kumimoji="0" lang="en-US" sz="1200" b="0" i="0" u="none" strike="noStrike" kern="0" cap="none" spc="0" normalizeH="0" baseline="0" noProof="0" dirty="0">
                  <a:ln>
                    <a:noFill/>
                  </a:ln>
                  <a:solidFill>
                    <a:srgbClr val="3C3C3B"/>
                  </a:solidFill>
                  <a:effectLst/>
                  <a:uLnTx/>
                  <a:uFillTx/>
                </a:rPr>
                <a:t> </a:t>
              </a:r>
            </a:p>
          </p:txBody>
        </p:sp>
        <p:sp>
          <p:nvSpPr>
            <p:cNvPr id="36" name="TextBox 35">
              <a:extLst>
                <a:ext uri="{FF2B5EF4-FFF2-40B4-BE49-F238E27FC236}">
                  <a16:creationId xmlns:a16="http://schemas.microsoft.com/office/drawing/2014/main" id="{65415A69-27F9-ED8F-CF7E-E9093CE3D07F}"/>
                </a:ext>
              </a:extLst>
            </p:cNvPr>
            <p:cNvSpPr txBox="1"/>
            <p:nvPr/>
          </p:nvSpPr>
          <p:spPr>
            <a:xfrm>
              <a:off x="7474398" y="3018678"/>
              <a:ext cx="1734532" cy="83816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3C3C3B"/>
                  </a:solidFill>
                  <a:effectLst/>
                  <a:uLnTx/>
                  <a:uFillTx/>
                </a:rPr>
                <a:t>Comparison:</a:t>
              </a:r>
              <a:r>
                <a:rPr kumimoji="0" lang="en-US" sz="1200" b="0" i="0" u="none" strike="noStrike" kern="0" cap="none" spc="0" normalizeH="0" baseline="0" noProof="0" dirty="0">
                  <a:ln>
                    <a:noFill/>
                  </a:ln>
                  <a:solidFill>
                    <a:srgbClr val="3C3C3B"/>
                  </a:solidFill>
                  <a:effectLst/>
                  <a:uLnTx/>
                  <a:uFillTx/>
                </a:rPr>
                <a:t> identifying the similarity between  two records seeking comparison vectors  </a:t>
              </a:r>
            </a:p>
          </p:txBody>
        </p:sp>
        <p:sp>
          <p:nvSpPr>
            <p:cNvPr id="37" name="TextBox 36">
              <a:extLst>
                <a:ext uri="{FF2B5EF4-FFF2-40B4-BE49-F238E27FC236}">
                  <a16:creationId xmlns:a16="http://schemas.microsoft.com/office/drawing/2014/main" id="{D1B795E6-E5AE-6FD5-6E1E-E194727C73E2}"/>
                </a:ext>
              </a:extLst>
            </p:cNvPr>
            <p:cNvSpPr txBox="1"/>
            <p:nvPr/>
          </p:nvSpPr>
          <p:spPr>
            <a:xfrm>
              <a:off x="3139253" y="3856839"/>
              <a:ext cx="2971799" cy="85499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3C3C3B"/>
                  </a:solidFill>
                  <a:effectLst/>
                  <a:uLnTx/>
                  <a:uFillTx/>
                </a:rPr>
                <a:t>Classification[Deterministic and Probabilistic (Weighted average score based)] :</a:t>
              </a:r>
              <a:r>
                <a:rPr kumimoji="0" lang="en-US" sz="1200" b="0" i="0" u="none" strike="noStrike" kern="0" cap="none" spc="0" normalizeH="0" baseline="0" noProof="0" dirty="0">
                  <a:ln>
                    <a:noFill/>
                  </a:ln>
                  <a:solidFill>
                    <a:srgbClr val="3C3C3B"/>
                  </a:solidFill>
                  <a:effectLst/>
                  <a:uLnTx/>
                  <a:uFillTx/>
                </a:rPr>
                <a:t> based on comparison results, records are found to be matches, non-matches, or potential matches</a:t>
              </a:r>
            </a:p>
          </p:txBody>
        </p:sp>
      </p:grpSp>
      <p:pic>
        <p:nvPicPr>
          <p:cNvPr id="9" name="Picture 1" descr="page1image7096368">
            <a:extLst>
              <a:ext uri="{FF2B5EF4-FFF2-40B4-BE49-F238E27FC236}">
                <a16:creationId xmlns:a16="http://schemas.microsoft.com/office/drawing/2014/main" id="{17DA5A2B-E343-A4F4-C26D-305506974EE9}"/>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flipH="1">
            <a:off x="11140650" y="-10654"/>
            <a:ext cx="993595" cy="92236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A coat of arms with animals and symbols&#10;&#10;Description automatically generated">
            <a:extLst>
              <a:ext uri="{FF2B5EF4-FFF2-40B4-BE49-F238E27FC236}">
                <a16:creationId xmlns:a16="http://schemas.microsoft.com/office/drawing/2014/main" id="{E8F528B4-30DF-B6F3-9A21-5F5E6012E114}"/>
              </a:ext>
            </a:extLst>
          </p:cNvPr>
          <p:cNvPicPr>
            <a:picLocks noChangeAspect="1"/>
          </p:cNvPicPr>
          <p:nvPr/>
        </p:nvPicPr>
        <p:blipFill>
          <a:blip r:embed="rId5"/>
          <a:stretch>
            <a:fillRect/>
          </a:stretch>
        </p:blipFill>
        <p:spPr>
          <a:xfrm>
            <a:off x="11303371" y="6050884"/>
            <a:ext cx="888629" cy="710266"/>
          </a:xfrm>
          <a:prstGeom prst="rect">
            <a:avLst/>
          </a:prstGeom>
        </p:spPr>
      </p:pic>
    </p:spTree>
    <p:extLst>
      <p:ext uri="{BB962C8B-B14F-4D97-AF65-F5344CB8AC3E}">
        <p14:creationId xmlns:p14="http://schemas.microsoft.com/office/powerpoint/2010/main" val="2215084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grpSp>
        <p:nvGrpSpPr>
          <p:cNvPr id="56" name="Group 55">
            <a:extLst>
              <a:ext uri="{FF2B5EF4-FFF2-40B4-BE49-F238E27FC236}">
                <a16:creationId xmlns:a16="http://schemas.microsoft.com/office/drawing/2014/main" id="{AD0922F2-B81C-A1B7-99EC-3300328F63FE}"/>
              </a:ext>
            </a:extLst>
          </p:cNvPr>
          <p:cNvGrpSpPr/>
          <p:nvPr/>
        </p:nvGrpSpPr>
        <p:grpSpPr>
          <a:xfrm rot="16200000">
            <a:off x="-3297851" y="3288361"/>
            <a:ext cx="6858000" cy="281277"/>
            <a:chOff x="1524000" y="3591612"/>
            <a:chExt cx="9144000" cy="1688576"/>
          </a:xfrm>
        </p:grpSpPr>
        <p:sp>
          <p:nvSpPr>
            <p:cNvPr id="58" name="Rectangle 57">
              <a:extLst>
                <a:ext uri="{FF2B5EF4-FFF2-40B4-BE49-F238E27FC236}">
                  <a16:creationId xmlns:a16="http://schemas.microsoft.com/office/drawing/2014/main" id="{99518C79-773A-6550-01C8-A708B0DC4646}"/>
                </a:ext>
              </a:extLst>
            </p:cNvPr>
            <p:cNvSpPr/>
            <p:nvPr/>
          </p:nvSpPr>
          <p:spPr>
            <a:xfrm>
              <a:off x="1524000" y="3591612"/>
              <a:ext cx="9144000" cy="56560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7C25080C-92B6-8B52-9F9F-56AF2CFACBCF}"/>
                </a:ext>
              </a:extLst>
            </p:cNvPr>
            <p:cNvSpPr/>
            <p:nvPr/>
          </p:nvSpPr>
          <p:spPr>
            <a:xfrm>
              <a:off x="1524000" y="4141901"/>
              <a:ext cx="9144000" cy="565609"/>
            </a:xfrm>
            <a:prstGeom prst="rect">
              <a:avLst/>
            </a:prstGeom>
            <a:solidFill>
              <a:srgbClr val="FFFF00"/>
            </a:solidFill>
            <a:ln>
              <a:solidFill>
                <a:srgbClr val="FFFF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B9005C8B-A900-C3CE-CE88-4E6603976E4D}"/>
                </a:ext>
              </a:extLst>
            </p:cNvPr>
            <p:cNvSpPr/>
            <p:nvPr/>
          </p:nvSpPr>
          <p:spPr>
            <a:xfrm>
              <a:off x="1524000" y="4714579"/>
              <a:ext cx="9144000" cy="565609"/>
            </a:xfrm>
            <a:prstGeom prst="rect">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49" name="Title 1">
            <a:extLst>
              <a:ext uri="{FF2B5EF4-FFF2-40B4-BE49-F238E27FC236}">
                <a16:creationId xmlns:a16="http://schemas.microsoft.com/office/drawing/2014/main" id="{0B7C6B87-C5C6-F8C5-FAB2-825884C47906}"/>
              </a:ext>
            </a:extLst>
          </p:cNvPr>
          <p:cNvSpPr>
            <a:spLocks noGrp="1"/>
          </p:cNvSpPr>
          <p:nvPr>
            <p:ph type="title"/>
          </p:nvPr>
        </p:nvSpPr>
        <p:spPr>
          <a:xfrm>
            <a:off x="0" y="0"/>
            <a:ext cx="12192000" cy="1325563"/>
          </a:xfrm>
          <a:solidFill>
            <a:schemeClr val="accent1"/>
          </a:solidFill>
        </p:spPr>
        <p:txBody>
          <a:bodyPr>
            <a:normAutofit/>
          </a:bodyPr>
          <a:lstStyle/>
          <a:p>
            <a:r>
              <a:rPr lang="en-UG" sz="4800" b="1" dirty="0">
                <a:solidFill>
                  <a:schemeClr val="bg1"/>
                </a:solidFill>
                <a:latin typeface="Arial" panose="020B0604020202020204" pitchFamily="34" charset="0"/>
                <a:cs typeface="Arial" panose="020B0604020202020204" pitchFamily="34" charset="0"/>
              </a:rPr>
              <a:t>Dataset</a:t>
            </a:r>
          </a:p>
        </p:txBody>
      </p:sp>
      <p:sp>
        <p:nvSpPr>
          <p:cNvPr id="2" name="TextBox 1">
            <a:extLst>
              <a:ext uri="{FF2B5EF4-FFF2-40B4-BE49-F238E27FC236}">
                <a16:creationId xmlns:a16="http://schemas.microsoft.com/office/drawing/2014/main" id="{B30ED11B-E7A7-EBFA-8DB0-30A1C8DB9B8C}"/>
              </a:ext>
            </a:extLst>
          </p:cNvPr>
          <p:cNvSpPr txBox="1"/>
          <p:nvPr/>
        </p:nvSpPr>
        <p:spPr>
          <a:xfrm>
            <a:off x="218167" y="1387777"/>
            <a:ext cx="5041126" cy="3785652"/>
          </a:xfrm>
          <a:prstGeom prst="rect">
            <a:avLst/>
          </a:prstGeom>
          <a:noFill/>
        </p:spPr>
        <p:txBody>
          <a:bodyPr wrap="square" rtlCol="0">
            <a:spAutoFit/>
          </a:bodyPr>
          <a:lstStyle/>
          <a:p>
            <a:pPr marL="285750" indent="-285750">
              <a:buFont typeface="Arial" panose="020B0604020202020204" pitchFamily="34" charset="0"/>
              <a:buChar char="•"/>
            </a:pPr>
            <a:r>
              <a:rPr lang="en-UG" sz="2000" dirty="0">
                <a:latin typeface="Arial" panose="020B0604020202020204" pitchFamily="34" charset="0"/>
                <a:cs typeface="Arial" panose="020B0604020202020204" pitchFamily="34" charset="0"/>
              </a:rPr>
              <a:t>Re</a:t>
            </a:r>
            <a:r>
              <a:rPr lang="en-GB" sz="2000" dirty="0">
                <a:latin typeface="Arial" panose="020B0604020202020204" pitchFamily="34" charset="0"/>
                <a:cs typeface="Arial" panose="020B0604020202020204" pitchFamily="34" charset="0"/>
              </a:rPr>
              <a:t>c</a:t>
            </a:r>
            <a:r>
              <a:rPr lang="en-UG" sz="2000" dirty="0">
                <a:latin typeface="Arial" panose="020B0604020202020204" pitchFamily="34" charset="0"/>
                <a:cs typeface="Arial" panose="020B0604020202020204" pitchFamily="34" charset="0"/>
              </a:rPr>
              <a:t>ords of 1,180,082 clients from 1262 facilities were utilized</a:t>
            </a:r>
          </a:p>
          <a:p>
            <a:pPr marL="285750" indent="-285750">
              <a:buFont typeface="Arial" panose="020B0604020202020204" pitchFamily="34" charset="0"/>
              <a:buChar char="•"/>
            </a:pPr>
            <a:r>
              <a:rPr lang="en-UG" sz="2000" dirty="0">
                <a:latin typeface="Arial" panose="020B0604020202020204" pitchFamily="34" charset="0"/>
                <a:cs typeface="Arial" panose="020B0604020202020204" pitchFamily="34" charset="0"/>
              </a:rPr>
              <a:t>De-duplication variables:</a:t>
            </a:r>
          </a:p>
          <a:p>
            <a:pPr marL="742950" lvl="1" indent="-285750">
              <a:buFont typeface="Arial" panose="020B0604020202020204" pitchFamily="34" charset="0"/>
              <a:buChar char="•"/>
            </a:pPr>
            <a:r>
              <a:rPr lang="en-UG" sz="2000" dirty="0">
                <a:latin typeface="Arial" panose="020B0604020202020204" pitchFamily="34" charset="0"/>
                <a:cs typeface="Arial" panose="020B0604020202020204" pitchFamily="34" charset="0"/>
              </a:rPr>
              <a:t>First Name</a:t>
            </a:r>
          </a:p>
          <a:p>
            <a:pPr marL="742950" lvl="1" indent="-285750">
              <a:buFont typeface="Arial" panose="020B0604020202020204" pitchFamily="34" charset="0"/>
              <a:buChar char="•"/>
            </a:pPr>
            <a:r>
              <a:rPr lang="en-UG" sz="2000" dirty="0">
                <a:latin typeface="Arial" panose="020B0604020202020204" pitchFamily="34" charset="0"/>
                <a:cs typeface="Arial" panose="020B0604020202020204" pitchFamily="34" charset="0"/>
              </a:rPr>
              <a:t>Middle Name</a:t>
            </a:r>
          </a:p>
          <a:p>
            <a:pPr marL="742950" lvl="1" indent="-285750">
              <a:buFont typeface="Arial" panose="020B0604020202020204" pitchFamily="34" charset="0"/>
              <a:buChar char="•"/>
            </a:pPr>
            <a:r>
              <a:rPr lang="en-UG" sz="2000" dirty="0">
                <a:latin typeface="Arial" panose="020B0604020202020204" pitchFamily="34" charset="0"/>
                <a:cs typeface="Arial" panose="020B0604020202020204" pitchFamily="34" charset="0"/>
              </a:rPr>
              <a:t>Surname</a:t>
            </a:r>
          </a:p>
          <a:p>
            <a:pPr marL="742950" lvl="1"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D</a:t>
            </a:r>
            <a:r>
              <a:rPr lang="en-UG" sz="2000" dirty="0">
                <a:latin typeface="Arial" panose="020B0604020202020204" pitchFamily="34" charset="0"/>
                <a:cs typeface="Arial" panose="020B0604020202020204" pitchFamily="34" charset="0"/>
              </a:rPr>
              <a:t>ate of Birth</a:t>
            </a:r>
          </a:p>
          <a:p>
            <a:pPr marL="742950" lvl="1" indent="-285750">
              <a:buFont typeface="Arial" panose="020B0604020202020204" pitchFamily="34" charset="0"/>
              <a:buChar char="•"/>
            </a:pPr>
            <a:r>
              <a:rPr lang="en-UG" sz="2000" dirty="0">
                <a:latin typeface="Arial" panose="020B0604020202020204" pitchFamily="34" charset="0"/>
                <a:cs typeface="Arial" panose="020B0604020202020204" pitchFamily="34" charset="0"/>
              </a:rPr>
              <a:t>Phone Number (s)</a:t>
            </a:r>
          </a:p>
          <a:p>
            <a:pPr marL="742950" lvl="1" indent="-285750">
              <a:buFont typeface="Arial" panose="020B0604020202020204" pitchFamily="34" charset="0"/>
              <a:buChar char="•"/>
            </a:pPr>
            <a:r>
              <a:rPr lang="en-UG" sz="2000" dirty="0">
                <a:latin typeface="Arial" panose="020B0604020202020204" pitchFamily="34" charset="0"/>
                <a:cs typeface="Arial" panose="020B0604020202020204" pitchFamily="34" charset="0"/>
              </a:rPr>
              <a:t>National Identification Number (NIN)</a:t>
            </a:r>
          </a:p>
          <a:p>
            <a:pPr marL="742950" lvl="1" indent="-285750">
              <a:buFont typeface="Arial" panose="020B0604020202020204" pitchFamily="34" charset="0"/>
              <a:buChar char="•"/>
            </a:pPr>
            <a:r>
              <a:rPr lang="en-UG" sz="2000" dirty="0">
                <a:latin typeface="Arial" panose="020B0604020202020204" pitchFamily="34" charset="0"/>
                <a:cs typeface="Arial" panose="020B0604020202020204" pitchFamily="34" charset="0"/>
              </a:rPr>
              <a:t>Addresses (District, Sub-county, Village)</a:t>
            </a:r>
          </a:p>
          <a:p>
            <a:endParaRPr lang="en-UG" sz="2000"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8338AF66-1A5A-C138-48DB-1E43497367E5}"/>
              </a:ext>
            </a:extLst>
          </p:cNvPr>
          <p:cNvGrpSpPr/>
          <p:nvPr/>
        </p:nvGrpSpPr>
        <p:grpSpPr>
          <a:xfrm>
            <a:off x="6096000" y="2446142"/>
            <a:ext cx="6087494" cy="1965715"/>
            <a:chOff x="5549906" y="1873403"/>
            <a:chExt cx="6087494" cy="1965715"/>
          </a:xfrm>
        </p:grpSpPr>
        <p:grpSp>
          <p:nvGrpSpPr>
            <p:cNvPr id="3" name="Group 2">
              <a:extLst>
                <a:ext uri="{FF2B5EF4-FFF2-40B4-BE49-F238E27FC236}">
                  <a16:creationId xmlns:a16="http://schemas.microsoft.com/office/drawing/2014/main" id="{AD09DF06-5989-E6C4-FDD5-F1A4E6D5AA06}"/>
                </a:ext>
              </a:extLst>
            </p:cNvPr>
            <p:cNvGrpSpPr/>
            <p:nvPr/>
          </p:nvGrpSpPr>
          <p:grpSpPr>
            <a:xfrm>
              <a:off x="5549906" y="1873403"/>
              <a:ext cx="2969318" cy="1956269"/>
              <a:chOff x="5549906" y="1873403"/>
              <a:chExt cx="2969318" cy="1956269"/>
            </a:xfrm>
          </p:grpSpPr>
          <p:sp>
            <p:nvSpPr>
              <p:cNvPr id="53" name="Round Same Side Corner Rectangle 8">
                <a:extLst>
                  <a:ext uri="{FF2B5EF4-FFF2-40B4-BE49-F238E27FC236}">
                    <a16:creationId xmlns:a16="http://schemas.microsoft.com/office/drawing/2014/main" id="{AC15D0BF-8D34-5BC2-5A6A-4A596848FD46}"/>
                  </a:ext>
                </a:extLst>
              </p:cNvPr>
              <p:cNvSpPr/>
              <p:nvPr/>
            </p:nvSpPr>
            <p:spPr>
              <a:xfrm>
                <a:off x="6371757" y="3298388"/>
                <a:ext cx="173000" cy="504325"/>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55" name="Round Same Side Corner Rectangle 8">
                <a:extLst>
                  <a:ext uri="{FF2B5EF4-FFF2-40B4-BE49-F238E27FC236}">
                    <a16:creationId xmlns:a16="http://schemas.microsoft.com/office/drawing/2014/main" id="{8127A44A-4F14-DEF6-BAF5-EAEC26CEB98D}"/>
                  </a:ext>
                </a:extLst>
              </p:cNvPr>
              <p:cNvSpPr/>
              <p:nvPr/>
            </p:nvSpPr>
            <p:spPr>
              <a:xfrm>
                <a:off x="6809834" y="3298388"/>
                <a:ext cx="173000" cy="504325"/>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57" name="Round Same Side Corner Rectangle 8">
                <a:extLst>
                  <a:ext uri="{FF2B5EF4-FFF2-40B4-BE49-F238E27FC236}">
                    <a16:creationId xmlns:a16="http://schemas.microsoft.com/office/drawing/2014/main" id="{1F47BBA5-5C83-A96C-1457-2E8040B0EAD0}"/>
                  </a:ext>
                </a:extLst>
              </p:cNvPr>
              <p:cNvSpPr/>
              <p:nvPr/>
            </p:nvSpPr>
            <p:spPr>
              <a:xfrm>
                <a:off x="7247912" y="3298388"/>
                <a:ext cx="173000" cy="504325"/>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59" name="Round Same Side Corner Rectangle 8">
                <a:extLst>
                  <a:ext uri="{FF2B5EF4-FFF2-40B4-BE49-F238E27FC236}">
                    <a16:creationId xmlns:a16="http://schemas.microsoft.com/office/drawing/2014/main" id="{EA4644A2-07C7-8AAD-354F-80E3C5D914DC}"/>
                  </a:ext>
                </a:extLst>
              </p:cNvPr>
              <p:cNvSpPr/>
              <p:nvPr/>
            </p:nvSpPr>
            <p:spPr>
              <a:xfrm>
                <a:off x="7685989" y="3298388"/>
                <a:ext cx="173000" cy="504325"/>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61" name="Round Same Side Corner Rectangle 8">
                <a:extLst>
                  <a:ext uri="{FF2B5EF4-FFF2-40B4-BE49-F238E27FC236}">
                    <a16:creationId xmlns:a16="http://schemas.microsoft.com/office/drawing/2014/main" id="{9398603E-E983-1CCB-50A4-C225FB3BB2F1}"/>
                  </a:ext>
                </a:extLst>
              </p:cNvPr>
              <p:cNvSpPr/>
              <p:nvPr/>
            </p:nvSpPr>
            <p:spPr>
              <a:xfrm>
                <a:off x="8124066" y="3298388"/>
                <a:ext cx="173000" cy="504325"/>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grpSp>
            <p:nvGrpSpPr>
              <p:cNvPr id="12" name="그룹 90">
                <a:extLst>
                  <a:ext uri="{FF2B5EF4-FFF2-40B4-BE49-F238E27FC236}">
                    <a16:creationId xmlns:a16="http://schemas.microsoft.com/office/drawing/2014/main" id="{1DA389A0-1FC0-43D0-580D-ACF8A7259BF7}"/>
                  </a:ext>
                </a:extLst>
              </p:cNvPr>
              <p:cNvGrpSpPr/>
              <p:nvPr/>
            </p:nvGrpSpPr>
            <p:grpSpPr>
              <a:xfrm>
                <a:off x="6371757" y="2599376"/>
                <a:ext cx="2144346" cy="504325"/>
                <a:chOff x="1832146" y="1840455"/>
                <a:chExt cx="3892427" cy="827075"/>
              </a:xfrm>
              <a:solidFill>
                <a:schemeClr val="bg1">
                  <a:lumMod val="75000"/>
                </a:schemeClr>
              </a:solidFill>
            </p:grpSpPr>
            <p:sp>
              <p:nvSpPr>
                <p:cNvPr id="42" name="Round Same Side Corner Rectangle 8">
                  <a:extLst>
                    <a:ext uri="{FF2B5EF4-FFF2-40B4-BE49-F238E27FC236}">
                      <a16:creationId xmlns:a16="http://schemas.microsoft.com/office/drawing/2014/main" id="{BB43A792-D92F-AE2E-A731-82912E563411}"/>
                    </a:ext>
                  </a:extLst>
                </p:cNvPr>
                <p:cNvSpPr/>
                <p:nvPr/>
              </p:nvSpPr>
              <p:spPr>
                <a:xfrm>
                  <a:off x="1832146" y="1840455"/>
                  <a:ext cx="314030" cy="827075"/>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43" name="Round Same Side Corner Rectangle 8">
                  <a:extLst>
                    <a:ext uri="{FF2B5EF4-FFF2-40B4-BE49-F238E27FC236}">
                      <a16:creationId xmlns:a16="http://schemas.microsoft.com/office/drawing/2014/main" id="{9B4D75C3-03EB-3DC4-FD95-0CBF938C1656}"/>
                    </a:ext>
                  </a:extLst>
                </p:cNvPr>
                <p:cNvSpPr/>
                <p:nvPr/>
              </p:nvSpPr>
              <p:spPr>
                <a:xfrm>
                  <a:off x="2229746" y="1840455"/>
                  <a:ext cx="314030" cy="827075"/>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44" name="Round Same Side Corner Rectangle 8">
                  <a:extLst>
                    <a:ext uri="{FF2B5EF4-FFF2-40B4-BE49-F238E27FC236}">
                      <a16:creationId xmlns:a16="http://schemas.microsoft.com/office/drawing/2014/main" id="{E65558DE-CE21-70AE-5A71-E27D764645A8}"/>
                    </a:ext>
                  </a:extLst>
                </p:cNvPr>
                <p:cNvSpPr/>
                <p:nvPr/>
              </p:nvSpPr>
              <p:spPr>
                <a:xfrm>
                  <a:off x="2627346" y="1840455"/>
                  <a:ext cx="314030" cy="827075"/>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45" name="Round Same Side Corner Rectangle 8">
                  <a:extLst>
                    <a:ext uri="{FF2B5EF4-FFF2-40B4-BE49-F238E27FC236}">
                      <a16:creationId xmlns:a16="http://schemas.microsoft.com/office/drawing/2014/main" id="{9BF4BA32-5201-B1E5-1338-7BAA38EED837}"/>
                    </a:ext>
                  </a:extLst>
                </p:cNvPr>
                <p:cNvSpPr/>
                <p:nvPr/>
              </p:nvSpPr>
              <p:spPr>
                <a:xfrm>
                  <a:off x="3024946" y="1840455"/>
                  <a:ext cx="314030" cy="827075"/>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46" name="Round Same Side Corner Rectangle 8">
                  <a:extLst>
                    <a:ext uri="{FF2B5EF4-FFF2-40B4-BE49-F238E27FC236}">
                      <a16:creationId xmlns:a16="http://schemas.microsoft.com/office/drawing/2014/main" id="{B88FB9BD-4125-321A-53D2-502A2068CC0A}"/>
                    </a:ext>
                  </a:extLst>
                </p:cNvPr>
                <p:cNvSpPr/>
                <p:nvPr/>
              </p:nvSpPr>
              <p:spPr>
                <a:xfrm>
                  <a:off x="3422546" y="1840455"/>
                  <a:ext cx="314030" cy="827075"/>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47" name="Round Same Side Corner Rectangle 8">
                  <a:extLst>
                    <a:ext uri="{FF2B5EF4-FFF2-40B4-BE49-F238E27FC236}">
                      <a16:creationId xmlns:a16="http://schemas.microsoft.com/office/drawing/2014/main" id="{2E2C3589-1239-1370-A8DD-FEA3DB71C309}"/>
                    </a:ext>
                  </a:extLst>
                </p:cNvPr>
                <p:cNvSpPr/>
                <p:nvPr/>
              </p:nvSpPr>
              <p:spPr>
                <a:xfrm>
                  <a:off x="3820146" y="1840455"/>
                  <a:ext cx="314030" cy="827075"/>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48" name="Round Same Side Corner Rectangle 8">
                  <a:extLst>
                    <a:ext uri="{FF2B5EF4-FFF2-40B4-BE49-F238E27FC236}">
                      <a16:creationId xmlns:a16="http://schemas.microsoft.com/office/drawing/2014/main" id="{B3CDD237-0A50-A38F-F884-21B372323609}"/>
                    </a:ext>
                  </a:extLst>
                </p:cNvPr>
                <p:cNvSpPr/>
                <p:nvPr/>
              </p:nvSpPr>
              <p:spPr>
                <a:xfrm>
                  <a:off x="4217746" y="1840455"/>
                  <a:ext cx="314030" cy="827075"/>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50" name="Round Same Side Corner Rectangle 8">
                  <a:extLst>
                    <a:ext uri="{FF2B5EF4-FFF2-40B4-BE49-F238E27FC236}">
                      <a16:creationId xmlns:a16="http://schemas.microsoft.com/office/drawing/2014/main" id="{BF7FE141-D3AC-D584-4451-1B19023FF143}"/>
                    </a:ext>
                  </a:extLst>
                </p:cNvPr>
                <p:cNvSpPr/>
                <p:nvPr/>
              </p:nvSpPr>
              <p:spPr>
                <a:xfrm>
                  <a:off x="4615346" y="1840455"/>
                  <a:ext cx="314030" cy="827075"/>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51" name="Round Same Side Corner Rectangle 8">
                  <a:extLst>
                    <a:ext uri="{FF2B5EF4-FFF2-40B4-BE49-F238E27FC236}">
                      <a16:creationId xmlns:a16="http://schemas.microsoft.com/office/drawing/2014/main" id="{641E27EE-1C59-6C8E-783A-2A6391E55D6E}"/>
                    </a:ext>
                  </a:extLst>
                </p:cNvPr>
                <p:cNvSpPr/>
                <p:nvPr/>
              </p:nvSpPr>
              <p:spPr>
                <a:xfrm>
                  <a:off x="5012946" y="1840455"/>
                  <a:ext cx="314030" cy="827075"/>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52" name="Round Same Side Corner Rectangle 8">
                  <a:extLst>
                    <a:ext uri="{FF2B5EF4-FFF2-40B4-BE49-F238E27FC236}">
                      <a16:creationId xmlns:a16="http://schemas.microsoft.com/office/drawing/2014/main" id="{588A8D2C-B82F-7636-E378-27FC0E927BC0}"/>
                    </a:ext>
                  </a:extLst>
                </p:cNvPr>
                <p:cNvSpPr/>
                <p:nvPr/>
              </p:nvSpPr>
              <p:spPr>
                <a:xfrm>
                  <a:off x="5410543" y="1840455"/>
                  <a:ext cx="314030" cy="827075"/>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grpSp>
          <p:sp>
            <p:nvSpPr>
              <p:cNvPr id="16" name="TextBox 15">
                <a:extLst>
                  <a:ext uri="{FF2B5EF4-FFF2-40B4-BE49-F238E27FC236}">
                    <a16:creationId xmlns:a16="http://schemas.microsoft.com/office/drawing/2014/main" id="{A2C70388-146D-FDE4-DBF1-F7A0A83BD546}"/>
                  </a:ext>
                </a:extLst>
              </p:cNvPr>
              <p:cNvSpPr txBox="1"/>
              <p:nvPr/>
            </p:nvSpPr>
            <p:spPr>
              <a:xfrm>
                <a:off x="5601206" y="1969110"/>
                <a:ext cx="676286" cy="276999"/>
              </a:xfrm>
              <a:prstGeom prst="rect">
                <a:avLst/>
              </a:prstGeom>
              <a:noFill/>
            </p:spPr>
            <p:txBody>
              <a:bodyPr wrap="square" rtlCol="0">
                <a:spAutoFit/>
              </a:bodyPr>
              <a:lstStyle/>
              <a:p>
                <a:pPr algn="ctr"/>
                <a:r>
                  <a:rPr lang="en-US" altLang="ko-KR" sz="1200" b="1" dirty="0">
                    <a:solidFill>
                      <a:schemeClr val="tx1">
                        <a:lumMod val="75000"/>
                        <a:lumOff val="25000"/>
                      </a:schemeClr>
                    </a:solidFill>
                    <a:latin typeface="Arial" panose="020B0604020202020204" pitchFamily="34" charset="0"/>
                    <a:cs typeface="Arial" panose="020B0604020202020204" pitchFamily="34" charset="0"/>
                  </a:rPr>
                  <a:t>65%</a:t>
                </a:r>
                <a:endParaRPr lang="ko-KR" altLang="en-US" sz="12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63" name="Round Same Side Corner Rectangle 20">
                <a:extLst>
                  <a:ext uri="{FF2B5EF4-FFF2-40B4-BE49-F238E27FC236}">
                    <a16:creationId xmlns:a16="http://schemas.microsoft.com/office/drawing/2014/main" id="{B4291053-852B-2F47-2745-DF1C3102BB65}"/>
                  </a:ext>
                </a:extLst>
              </p:cNvPr>
              <p:cNvSpPr/>
              <p:nvPr/>
            </p:nvSpPr>
            <p:spPr>
              <a:xfrm rot="10800000">
                <a:off x="6371757" y="1873403"/>
                <a:ext cx="173000" cy="5043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4" name="Round Same Side Corner Rectangle 20">
                <a:extLst>
                  <a:ext uri="{FF2B5EF4-FFF2-40B4-BE49-F238E27FC236}">
                    <a16:creationId xmlns:a16="http://schemas.microsoft.com/office/drawing/2014/main" id="{4E2FED1A-77D3-D455-6542-0A06680EBAF8}"/>
                  </a:ext>
                </a:extLst>
              </p:cNvPr>
              <p:cNvSpPr/>
              <p:nvPr/>
            </p:nvSpPr>
            <p:spPr>
              <a:xfrm rot="10800000">
                <a:off x="6587676" y="1888301"/>
                <a:ext cx="173000" cy="5043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5" name="Round Same Side Corner Rectangle 20">
                <a:extLst>
                  <a:ext uri="{FF2B5EF4-FFF2-40B4-BE49-F238E27FC236}">
                    <a16:creationId xmlns:a16="http://schemas.microsoft.com/office/drawing/2014/main" id="{87CEB353-74E5-75FE-AAE9-ED9911ED160B}"/>
                  </a:ext>
                </a:extLst>
              </p:cNvPr>
              <p:cNvSpPr/>
              <p:nvPr/>
            </p:nvSpPr>
            <p:spPr>
              <a:xfrm rot="10800000">
                <a:off x="6802041" y="1885330"/>
                <a:ext cx="173000" cy="5043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6" name="Round Same Side Corner Rectangle 20">
                <a:extLst>
                  <a:ext uri="{FF2B5EF4-FFF2-40B4-BE49-F238E27FC236}">
                    <a16:creationId xmlns:a16="http://schemas.microsoft.com/office/drawing/2014/main" id="{F6071126-2443-88D2-3BE0-6C7A5C90EF9E}"/>
                  </a:ext>
                </a:extLst>
              </p:cNvPr>
              <p:cNvSpPr/>
              <p:nvPr/>
            </p:nvSpPr>
            <p:spPr>
              <a:xfrm rot="10800000">
                <a:off x="7016406" y="1894607"/>
                <a:ext cx="173000" cy="5043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7" name="Round Same Side Corner Rectangle 20">
                <a:extLst>
                  <a:ext uri="{FF2B5EF4-FFF2-40B4-BE49-F238E27FC236}">
                    <a16:creationId xmlns:a16="http://schemas.microsoft.com/office/drawing/2014/main" id="{40309FD8-A696-1F7E-C3D7-54EB92CDDE0A}"/>
                  </a:ext>
                </a:extLst>
              </p:cNvPr>
              <p:cNvSpPr/>
              <p:nvPr/>
            </p:nvSpPr>
            <p:spPr>
              <a:xfrm rot="10800000">
                <a:off x="7233877" y="1894606"/>
                <a:ext cx="173000" cy="5043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8" name="Round Same Side Corner Rectangle 20">
                <a:extLst>
                  <a:ext uri="{FF2B5EF4-FFF2-40B4-BE49-F238E27FC236}">
                    <a16:creationId xmlns:a16="http://schemas.microsoft.com/office/drawing/2014/main" id="{904844E7-037B-4466-F37C-A7B3613E9A5A}"/>
                  </a:ext>
                </a:extLst>
              </p:cNvPr>
              <p:cNvSpPr/>
              <p:nvPr/>
            </p:nvSpPr>
            <p:spPr>
              <a:xfrm rot="10800000">
                <a:off x="7466950" y="1905579"/>
                <a:ext cx="173000" cy="5043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9" name="Round Same Side Corner Rectangle 20">
                <a:extLst>
                  <a:ext uri="{FF2B5EF4-FFF2-40B4-BE49-F238E27FC236}">
                    <a16:creationId xmlns:a16="http://schemas.microsoft.com/office/drawing/2014/main" id="{2CDA54C6-2A79-DE4C-6994-8A101AE857FA}"/>
                  </a:ext>
                </a:extLst>
              </p:cNvPr>
              <p:cNvSpPr/>
              <p:nvPr/>
            </p:nvSpPr>
            <p:spPr>
              <a:xfrm rot="10800000">
                <a:off x="7684421" y="1905578"/>
                <a:ext cx="173000" cy="5043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70" name="Round Same Side Corner Rectangle 20">
                <a:extLst>
                  <a:ext uri="{FF2B5EF4-FFF2-40B4-BE49-F238E27FC236}">
                    <a16:creationId xmlns:a16="http://schemas.microsoft.com/office/drawing/2014/main" id="{4D897600-86CF-5246-02EF-047500F73F2C}"/>
                  </a:ext>
                </a:extLst>
              </p:cNvPr>
              <p:cNvSpPr/>
              <p:nvPr/>
            </p:nvSpPr>
            <p:spPr>
              <a:xfrm rot="10800000">
                <a:off x="7908732" y="1902149"/>
                <a:ext cx="173000" cy="5043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1" name="Round Same Side Corner Rectangle 20">
                <a:extLst>
                  <a:ext uri="{FF2B5EF4-FFF2-40B4-BE49-F238E27FC236}">
                    <a16:creationId xmlns:a16="http://schemas.microsoft.com/office/drawing/2014/main" id="{D3434D33-E73B-13C8-F9D4-A21F649E851E}"/>
                  </a:ext>
                </a:extLst>
              </p:cNvPr>
              <p:cNvSpPr/>
              <p:nvPr/>
            </p:nvSpPr>
            <p:spPr>
              <a:xfrm rot="10800000">
                <a:off x="8124066" y="1898128"/>
                <a:ext cx="173000" cy="5043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2" name="Round Same Side Corner Rectangle 20">
                <a:extLst>
                  <a:ext uri="{FF2B5EF4-FFF2-40B4-BE49-F238E27FC236}">
                    <a16:creationId xmlns:a16="http://schemas.microsoft.com/office/drawing/2014/main" id="{1CF64EC2-8A01-AFB5-7A6E-06746DF722AF}"/>
                  </a:ext>
                </a:extLst>
              </p:cNvPr>
              <p:cNvSpPr/>
              <p:nvPr/>
            </p:nvSpPr>
            <p:spPr>
              <a:xfrm rot="10800000">
                <a:off x="8346224" y="1915822"/>
                <a:ext cx="173000" cy="5043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3" name="TextBox 72">
                <a:extLst>
                  <a:ext uri="{FF2B5EF4-FFF2-40B4-BE49-F238E27FC236}">
                    <a16:creationId xmlns:a16="http://schemas.microsoft.com/office/drawing/2014/main" id="{4F18B96E-4922-8CA2-52FE-3675F16D943F}"/>
                  </a:ext>
                </a:extLst>
              </p:cNvPr>
              <p:cNvSpPr txBox="1"/>
              <p:nvPr/>
            </p:nvSpPr>
            <p:spPr>
              <a:xfrm>
                <a:off x="5549906" y="2707864"/>
                <a:ext cx="676286" cy="276999"/>
              </a:xfrm>
              <a:prstGeom prst="rect">
                <a:avLst/>
              </a:prstGeom>
              <a:noFill/>
            </p:spPr>
            <p:txBody>
              <a:bodyPr wrap="square" rtlCol="0">
                <a:spAutoFit/>
              </a:bodyPr>
              <a:lstStyle/>
              <a:p>
                <a:pPr algn="ctr"/>
                <a:r>
                  <a:rPr lang="en-US" altLang="ko-KR" sz="1200" b="1" dirty="0">
                    <a:solidFill>
                      <a:schemeClr val="tx1">
                        <a:lumMod val="75000"/>
                        <a:lumOff val="25000"/>
                      </a:schemeClr>
                    </a:solidFill>
                    <a:latin typeface="Arial" panose="020B0604020202020204" pitchFamily="34" charset="0"/>
                    <a:cs typeface="Arial" panose="020B0604020202020204" pitchFamily="34" charset="0"/>
                  </a:rPr>
                  <a:t>34%</a:t>
                </a:r>
                <a:endParaRPr lang="ko-KR" altLang="en-US" sz="12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74" name="TextBox 73">
                <a:extLst>
                  <a:ext uri="{FF2B5EF4-FFF2-40B4-BE49-F238E27FC236}">
                    <a16:creationId xmlns:a16="http://schemas.microsoft.com/office/drawing/2014/main" id="{D91C400E-163E-BB8F-5B2E-0DA6E6087955}"/>
                  </a:ext>
                </a:extLst>
              </p:cNvPr>
              <p:cNvSpPr txBox="1"/>
              <p:nvPr/>
            </p:nvSpPr>
            <p:spPr>
              <a:xfrm>
                <a:off x="5603192" y="3325345"/>
                <a:ext cx="676286" cy="276999"/>
              </a:xfrm>
              <a:prstGeom prst="rect">
                <a:avLst/>
              </a:prstGeom>
              <a:noFill/>
            </p:spPr>
            <p:txBody>
              <a:bodyPr wrap="square" rtlCol="0">
                <a:spAutoFit/>
              </a:bodyPr>
              <a:lstStyle/>
              <a:p>
                <a:pPr algn="ctr"/>
                <a:r>
                  <a:rPr lang="en-US" altLang="ko-KR" sz="1200" b="1" dirty="0">
                    <a:solidFill>
                      <a:schemeClr val="tx1">
                        <a:lumMod val="75000"/>
                        <a:lumOff val="25000"/>
                      </a:schemeClr>
                    </a:solidFill>
                    <a:latin typeface="Arial" panose="020B0604020202020204" pitchFamily="34" charset="0"/>
                    <a:cs typeface="Arial" panose="020B0604020202020204" pitchFamily="34" charset="0"/>
                  </a:rPr>
                  <a:t>0.6%</a:t>
                </a:r>
                <a:endParaRPr lang="ko-KR" altLang="en-US" sz="12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75" name="Round Same Side Corner Rectangle 20">
                <a:extLst>
                  <a:ext uri="{FF2B5EF4-FFF2-40B4-BE49-F238E27FC236}">
                    <a16:creationId xmlns:a16="http://schemas.microsoft.com/office/drawing/2014/main" id="{D19CEE32-0AF6-FE40-FB2F-9D2E4322FB8C}"/>
                  </a:ext>
                </a:extLst>
              </p:cNvPr>
              <p:cNvSpPr/>
              <p:nvPr/>
            </p:nvSpPr>
            <p:spPr>
              <a:xfrm rot="10800000">
                <a:off x="6587596" y="3310449"/>
                <a:ext cx="173000" cy="5043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6" name="Round Same Side Corner Rectangle 20">
                <a:extLst>
                  <a:ext uri="{FF2B5EF4-FFF2-40B4-BE49-F238E27FC236}">
                    <a16:creationId xmlns:a16="http://schemas.microsoft.com/office/drawing/2014/main" id="{7DDC4E27-25B4-5A38-651B-31125AA074FB}"/>
                  </a:ext>
                </a:extLst>
              </p:cNvPr>
              <p:cNvSpPr/>
              <p:nvPr/>
            </p:nvSpPr>
            <p:spPr>
              <a:xfrm rot="10800000">
                <a:off x="7017220" y="3310448"/>
                <a:ext cx="173000" cy="5043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7" name="Round Same Side Corner Rectangle 20">
                <a:extLst>
                  <a:ext uri="{FF2B5EF4-FFF2-40B4-BE49-F238E27FC236}">
                    <a16:creationId xmlns:a16="http://schemas.microsoft.com/office/drawing/2014/main" id="{22742BA8-97EF-C6B6-63DB-B5325E31A6B4}"/>
                  </a:ext>
                </a:extLst>
              </p:cNvPr>
              <p:cNvSpPr/>
              <p:nvPr/>
            </p:nvSpPr>
            <p:spPr>
              <a:xfrm rot="10800000">
                <a:off x="7472775" y="3325345"/>
                <a:ext cx="173000" cy="5043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8" name="Round Same Side Corner Rectangle 20">
                <a:extLst>
                  <a:ext uri="{FF2B5EF4-FFF2-40B4-BE49-F238E27FC236}">
                    <a16:creationId xmlns:a16="http://schemas.microsoft.com/office/drawing/2014/main" id="{977A0A00-25D9-0015-564A-99935940DF1A}"/>
                  </a:ext>
                </a:extLst>
              </p:cNvPr>
              <p:cNvSpPr/>
              <p:nvPr/>
            </p:nvSpPr>
            <p:spPr>
              <a:xfrm rot="10800000">
                <a:off x="7892624" y="3303758"/>
                <a:ext cx="173000" cy="5043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9" name="Round Same Side Corner Rectangle 20">
                <a:extLst>
                  <a:ext uri="{FF2B5EF4-FFF2-40B4-BE49-F238E27FC236}">
                    <a16:creationId xmlns:a16="http://schemas.microsoft.com/office/drawing/2014/main" id="{8B0D9DB2-45C1-0310-1533-EE58A09DDD62}"/>
                  </a:ext>
                </a:extLst>
              </p:cNvPr>
              <p:cNvSpPr/>
              <p:nvPr/>
            </p:nvSpPr>
            <p:spPr>
              <a:xfrm rot="10800000">
                <a:off x="8346224" y="3303758"/>
                <a:ext cx="173000" cy="5043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nvGrpSpPr>
            <p:cNvPr id="4" name="Group 3">
              <a:extLst>
                <a:ext uri="{FF2B5EF4-FFF2-40B4-BE49-F238E27FC236}">
                  <a16:creationId xmlns:a16="http://schemas.microsoft.com/office/drawing/2014/main" id="{D79488A9-7B70-3227-AC64-4181DB61456F}"/>
                </a:ext>
              </a:extLst>
            </p:cNvPr>
            <p:cNvGrpSpPr/>
            <p:nvPr/>
          </p:nvGrpSpPr>
          <p:grpSpPr>
            <a:xfrm>
              <a:off x="8583587" y="1976954"/>
              <a:ext cx="3053813" cy="1862164"/>
              <a:chOff x="8583587" y="1976954"/>
              <a:chExt cx="3053813" cy="1862164"/>
            </a:xfrm>
          </p:grpSpPr>
          <p:sp>
            <p:nvSpPr>
              <p:cNvPr id="22" name="TextBox 21">
                <a:extLst>
                  <a:ext uri="{FF2B5EF4-FFF2-40B4-BE49-F238E27FC236}">
                    <a16:creationId xmlns:a16="http://schemas.microsoft.com/office/drawing/2014/main" id="{75739C1D-34D2-F21D-1A00-0C725C6BCD48}"/>
                  </a:ext>
                </a:extLst>
              </p:cNvPr>
              <p:cNvSpPr txBox="1"/>
              <p:nvPr/>
            </p:nvSpPr>
            <p:spPr>
              <a:xfrm>
                <a:off x="8583587" y="1976954"/>
                <a:ext cx="3053813" cy="307777"/>
              </a:xfrm>
              <a:prstGeom prst="rect">
                <a:avLst/>
              </a:prstGeom>
              <a:noFill/>
            </p:spPr>
            <p:txBody>
              <a:bodyPr wrap="square" rtlCol="0">
                <a:spAutoFit/>
              </a:bodyPr>
              <a:lstStyle/>
              <a:p>
                <a:r>
                  <a:rPr lang="en-US" altLang="ko-KR" sz="1400" dirty="0">
                    <a:latin typeface="Arial" panose="020B0604020202020204" pitchFamily="34" charset="0"/>
                    <a:cs typeface="Arial" panose="020B0604020202020204" pitchFamily="34" charset="0"/>
                  </a:rPr>
                  <a:t>771,851 clients are females</a:t>
                </a:r>
                <a:endParaRPr lang="ko-KR" altLang="en-US" sz="1400" dirty="0">
                  <a:latin typeface="Arial" panose="020B0604020202020204" pitchFamily="34" charset="0"/>
                  <a:cs typeface="Arial" panose="020B0604020202020204" pitchFamily="34" charset="0"/>
                </a:endParaRPr>
              </a:p>
            </p:txBody>
          </p:sp>
          <p:sp>
            <p:nvSpPr>
              <p:cNvPr id="80" name="TextBox 79">
                <a:extLst>
                  <a:ext uri="{FF2B5EF4-FFF2-40B4-BE49-F238E27FC236}">
                    <a16:creationId xmlns:a16="http://schemas.microsoft.com/office/drawing/2014/main" id="{E04F5DCC-E6B5-BBE7-B64A-B5E6B48B2A7E}"/>
                  </a:ext>
                </a:extLst>
              </p:cNvPr>
              <p:cNvSpPr txBox="1"/>
              <p:nvPr/>
            </p:nvSpPr>
            <p:spPr>
              <a:xfrm>
                <a:off x="8583587" y="2677086"/>
                <a:ext cx="3053813" cy="307777"/>
              </a:xfrm>
              <a:prstGeom prst="rect">
                <a:avLst/>
              </a:prstGeom>
              <a:noFill/>
            </p:spPr>
            <p:txBody>
              <a:bodyPr wrap="square" rtlCol="0">
                <a:spAutoFit/>
              </a:bodyPr>
              <a:lstStyle/>
              <a:p>
                <a:r>
                  <a:rPr lang="en-US" altLang="ko-KR" sz="1400" dirty="0">
                    <a:latin typeface="Arial" panose="020B0604020202020204" pitchFamily="34" charset="0"/>
                    <a:cs typeface="Arial" panose="020B0604020202020204" pitchFamily="34" charset="0"/>
                  </a:rPr>
                  <a:t>401,582 males</a:t>
                </a:r>
                <a:endParaRPr lang="ko-KR" altLang="en-US" sz="1400" dirty="0">
                  <a:latin typeface="Arial" panose="020B0604020202020204" pitchFamily="34" charset="0"/>
                  <a:cs typeface="Arial" panose="020B0604020202020204" pitchFamily="34" charset="0"/>
                </a:endParaRPr>
              </a:p>
            </p:txBody>
          </p:sp>
          <p:sp>
            <p:nvSpPr>
              <p:cNvPr id="81" name="TextBox 80">
                <a:extLst>
                  <a:ext uri="{FF2B5EF4-FFF2-40B4-BE49-F238E27FC236}">
                    <a16:creationId xmlns:a16="http://schemas.microsoft.com/office/drawing/2014/main" id="{137DD080-463A-C3F6-4F9A-2575335900CF}"/>
                  </a:ext>
                </a:extLst>
              </p:cNvPr>
              <p:cNvSpPr txBox="1"/>
              <p:nvPr/>
            </p:nvSpPr>
            <p:spPr>
              <a:xfrm>
                <a:off x="8583587" y="3315898"/>
                <a:ext cx="3053813" cy="523220"/>
              </a:xfrm>
              <a:prstGeom prst="rect">
                <a:avLst/>
              </a:prstGeom>
              <a:noFill/>
            </p:spPr>
            <p:txBody>
              <a:bodyPr wrap="square" rtlCol="0">
                <a:spAutoFit/>
              </a:bodyPr>
              <a:lstStyle/>
              <a:p>
                <a:r>
                  <a:rPr lang="en-US" altLang="ko-KR" sz="1400" dirty="0">
                    <a:latin typeface="Arial" panose="020B0604020202020204" pitchFamily="34" charset="0"/>
                    <a:cs typeface="Arial" panose="020B0604020202020204" pitchFamily="34" charset="0"/>
                  </a:rPr>
                  <a:t>6,649 clients who sex is either undefined or not captured</a:t>
                </a:r>
                <a:endParaRPr lang="ko-KR" altLang="en-US" sz="1400" dirty="0">
                  <a:latin typeface="Arial" panose="020B0604020202020204" pitchFamily="34" charset="0"/>
                  <a:cs typeface="Arial" panose="020B0604020202020204" pitchFamily="34" charset="0"/>
                </a:endParaRPr>
              </a:p>
            </p:txBody>
          </p:sp>
        </p:grpSp>
      </p:grpSp>
      <p:pic>
        <p:nvPicPr>
          <p:cNvPr id="54" name="Picture 1" descr="page1image7096368">
            <a:extLst>
              <a:ext uri="{FF2B5EF4-FFF2-40B4-BE49-F238E27FC236}">
                <a16:creationId xmlns:a16="http://schemas.microsoft.com/office/drawing/2014/main" id="{7027A489-0E3D-1495-1CC7-7ABE68C3446D}"/>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flipH="1">
            <a:off x="11140650" y="-10654"/>
            <a:ext cx="993595" cy="922368"/>
          </a:xfrm>
          <a:prstGeom prst="rect">
            <a:avLst/>
          </a:prstGeom>
          <a:noFill/>
          <a:extLst>
            <a:ext uri="{909E8E84-426E-40DD-AFC4-6F175D3DCCD1}">
              <a14:hiddenFill xmlns:a14="http://schemas.microsoft.com/office/drawing/2010/main">
                <a:solidFill>
                  <a:srgbClr val="FFFFFF"/>
                </a:solidFill>
              </a14:hiddenFill>
            </a:ext>
          </a:extLst>
        </p:spPr>
      </p:pic>
      <p:pic>
        <p:nvPicPr>
          <p:cNvPr id="82" name="Picture 81" descr="A coat of arms with animals and symbols&#10;&#10;Description automatically generated">
            <a:extLst>
              <a:ext uri="{FF2B5EF4-FFF2-40B4-BE49-F238E27FC236}">
                <a16:creationId xmlns:a16="http://schemas.microsoft.com/office/drawing/2014/main" id="{3C9528DD-8242-C830-C802-8723F92356A5}"/>
              </a:ext>
            </a:extLst>
          </p:cNvPr>
          <p:cNvPicPr>
            <a:picLocks noChangeAspect="1"/>
          </p:cNvPicPr>
          <p:nvPr/>
        </p:nvPicPr>
        <p:blipFill>
          <a:blip r:embed="rId4"/>
          <a:stretch>
            <a:fillRect/>
          </a:stretch>
        </p:blipFill>
        <p:spPr>
          <a:xfrm>
            <a:off x="11303371" y="6050884"/>
            <a:ext cx="888629" cy="710266"/>
          </a:xfrm>
          <a:prstGeom prst="rect">
            <a:avLst/>
          </a:prstGeom>
        </p:spPr>
      </p:pic>
    </p:spTree>
    <p:extLst>
      <p:ext uri="{BB962C8B-B14F-4D97-AF65-F5344CB8AC3E}">
        <p14:creationId xmlns:p14="http://schemas.microsoft.com/office/powerpoint/2010/main" val="1657593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7A64FF38-F6AC-E0C8-D0BA-846A6AE46455}"/>
              </a:ext>
            </a:extLst>
          </p:cNvPr>
          <p:cNvGrpSpPr/>
          <p:nvPr/>
        </p:nvGrpSpPr>
        <p:grpSpPr>
          <a:xfrm rot="16200000">
            <a:off x="-3297851" y="3288361"/>
            <a:ext cx="6858000" cy="281277"/>
            <a:chOff x="1524000" y="3591612"/>
            <a:chExt cx="9144000" cy="1688576"/>
          </a:xfrm>
        </p:grpSpPr>
        <p:sp>
          <p:nvSpPr>
            <p:cNvPr id="19" name="Rectangle 18">
              <a:extLst>
                <a:ext uri="{FF2B5EF4-FFF2-40B4-BE49-F238E27FC236}">
                  <a16:creationId xmlns:a16="http://schemas.microsoft.com/office/drawing/2014/main" id="{B9E3EA53-59F7-9CE3-15F2-FF2895317BC5}"/>
                </a:ext>
              </a:extLst>
            </p:cNvPr>
            <p:cNvSpPr/>
            <p:nvPr/>
          </p:nvSpPr>
          <p:spPr>
            <a:xfrm>
              <a:off x="1524000" y="3591612"/>
              <a:ext cx="9144000" cy="56560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FCC6B3E8-6511-19A4-55C5-C9D357308808}"/>
                </a:ext>
              </a:extLst>
            </p:cNvPr>
            <p:cNvSpPr/>
            <p:nvPr/>
          </p:nvSpPr>
          <p:spPr>
            <a:xfrm>
              <a:off x="1524000" y="4141901"/>
              <a:ext cx="9144000" cy="565609"/>
            </a:xfrm>
            <a:prstGeom prst="rect">
              <a:avLst/>
            </a:prstGeom>
            <a:solidFill>
              <a:srgbClr val="FFFF00"/>
            </a:solidFill>
            <a:ln>
              <a:solidFill>
                <a:srgbClr val="FFFF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E7B498B6-85CF-934E-7C8C-D1CE7D6B0DD0}"/>
                </a:ext>
              </a:extLst>
            </p:cNvPr>
            <p:cNvSpPr/>
            <p:nvPr/>
          </p:nvSpPr>
          <p:spPr>
            <a:xfrm>
              <a:off x="1524000" y="4714579"/>
              <a:ext cx="9144000" cy="565609"/>
            </a:xfrm>
            <a:prstGeom prst="rect">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6" name="Rounded Rectangle 5">
            <a:extLst>
              <a:ext uri="{FF2B5EF4-FFF2-40B4-BE49-F238E27FC236}">
                <a16:creationId xmlns:a16="http://schemas.microsoft.com/office/drawing/2014/main" id="{C3A00D56-C5C6-EC82-A5AE-255C3A8EC19A}"/>
              </a:ext>
            </a:extLst>
          </p:cNvPr>
          <p:cNvSpPr/>
          <p:nvPr/>
        </p:nvSpPr>
        <p:spPr>
          <a:xfrm>
            <a:off x="1411357" y="1630017"/>
            <a:ext cx="8189843" cy="453063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G"/>
          </a:p>
        </p:txBody>
      </p:sp>
      <p:sp>
        <p:nvSpPr>
          <p:cNvPr id="3" name="Content Placeholder 2">
            <a:extLst>
              <a:ext uri="{FF2B5EF4-FFF2-40B4-BE49-F238E27FC236}">
                <a16:creationId xmlns:a16="http://schemas.microsoft.com/office/drawing/2014/main" id="{10C09B4B-4DE2-86A0-3815-1FC3246B5569}"/>
              </a:ext>
            </a:extLst>
          </p:cNvPr>
          <p:cNvSpPr>
            <a:spLocks noGrp="1"/>
          </p:cNvSpPr>
          <p:nvPr>
            <p:ph idx="1"/>
          </p:nvPr>
        </p:nvSpPr>
        <p:spPr>
          <a:xfrm>
            <a:off x="3020910" y="1721092"/>
            <a:ext cx="4743616" cy="4351338"/>
          </a:xfrm>
        </p:spPr>
        <p:txBody>
          <a:bodyPr>
            <a:normAutofit/>
          </a:bodyPr>
          <a:lstStyle/>
          <a:p>
            <a:pPr>
              <a:buFont typeface="Wingdings" pitchFamily="2" charset="2"/>
              <a:buChar char="Ø"/>
            </a:pPr>
            <a:endParaRPr lang="en-UG" sz="2400" dirty="0">
              <a:latin typeface="Arial" panose="020B0604020202020204" pitchFamily="34" charset="0"/>
              <a:cs typeface="Arial" panose="020B0604020202020204" pitchFamily="34" charset="0"/>
            </a:endParaRPr>
          </a:p>
          <a:p>
            <a:pPr>
              <a:buFont typeface="Wingdings" pitchFamily="2" charset="2"/>
              <a:buChar char="Ø"/>
            </a:pPr>
            <a:r>
              <a:rPr lang="en-UG" sz="2400" dirty="0">
                <a:latin typeface="Arial" panose="020B0604020202020204" pitchFamily="34" charset="0"/>
                <a:cs typeface="Arial" panose="020B0604020202020204" pitchFamily="34" charset="0"/>
              </a:rPr>
              <a:t>Cleaning &amp; Stand</a:t>
            </a:r>
            <a:r>
              <a:rPr lang="en-GB" sz="2400" dirty="0">
                <a:latin typeface="Arial" panose="020B0604020202020204" pitchFamily="34" charset="0"/>
                <a:cs typeface="Arial" panose="020B0604020202020204" pitchFamily="34" charset="0"/>
              </a:rPr>
              <a:t>ard</a:t>
            </a:r>
            <a:r>
              <a:rPr lang="en-UG" sz="2400" dirty="0">
                <a:latin typeface="Arial" panose="020B0604020202020204" pitchFamily="34" charset="0"/>
                <a:cs typeface="Arial" panose="020B0604020202020204" pitchFamily="34" charset="0"/>
              </a:rPr>
              <a:t>ization</a:t>
            </a:r>
          </a:p>
          <a:p>
            <a:pPr lvl="1">
              <a:buFont typeface="Wingdings" pitchFamily="2" charset="2"/>
              <a:buChar char="v"/>
            </a:pPr>
            <a:r>
              <a:rPr lang="en-UG" sz="1600" dirty="0">
                <a:latin typeface="Arial" panose="020B0604020202020204" pitchFamily="34" charset="0"/>
                <a:cs typeface="Arial" panose="020B0604020202020204" pitchFamily="34" charset="0"/>
              </a:rPr>
              <a:t>Removed unwanted characters and whitespaces</a:t>
            </a:r>
          </a:p>
          <a:p>
            <a:pPr lvl="1">
              <a:buFont typeface="Wingdings" pitchFamily="2" charset="2"/>
              <a:buChar char="v"/>
            </a:pPr>
            <a:r>
              <a:rPr lang="en-GB" sz="1600" dirty="0">
                <a:latin typeface="Arial" panose="020B0604020202020204" pitchFamily="34" charset="0"/>
                <a:cs typeface="Arial" panose="020B0604020202020204" pitchFamily="34" charset="0"/>
              </a:rPr>
              <a:t>S</a:t>
            </a:r>
            <a:r>
              <a:rPr lang="en-UG" sz="1600" dirty="0">
                <a:latin typeface="Arial" panose="020B0604020202020204" pitchFamily="34" charset="0"/>
                <a:cs typeface="Arial" panose="020B0604020202020204" pitchFamily="34" charset="0"/>
              </a:rPr>
              <a:t>tand</a:t>
            </a:r>
            <a:r>
              <a:rPr lang="en-GB" sz="1600" dirty="0">
                <a:latin typeface="Arial" panose="020B0604020202020204" pitchFamily="34" charset="0"/>
                <a:cs typeface="Arial" panose="020B0604020202020204" pitchFamily="34" charset="0"/>
              </a:rPr>
              <a:t>ard</a:t>
            </a:r>
            <a:r>
              <a:rPr lang="en-UG" sz="1600" dirty="0">
                <a:latin typeface="Arial" panose="020B0604020202020204" pitchFamily="34" charset="0"/>
                <a:cs typeface="Arial" panose="020B0604020202020204" pitchFamily="34" charset="0"/>
              </a:rPr>
              <a:t>ized case for all variables</a:t>
            </a:r>
          </a:p>
          <a:p>
            <a:pPr lvl="1">
              <a:buFont typeface="Wingdings" pitchFamily="2" charset="2"/>
              <a:buChar char="v"/>
            </a:pPr>
            <a:r>
              <a:rPr lang="en-UG" sz="1600" dirty="0">
                <a:latin typeface="Arial" panose="020B0604020202020204" pitchFamily="34" charset="0"/>
                <a:cs typeface="Arial" panose="020B0604020202020204" pitchFamily="34" charset="0"/>
              </a:rPr>
              <a:t>Dropped records without missing both names or with undefined entries</a:t>
            </a:r>
          </a:p>
          <a:p>
            <a:pPr>
              <a:buFont typeface="Wingdings" pitchFamily="2" charset="2"/>
              <a:buChar char="Ø"/>
            </a:pPr>
            <a:r>
              <a:rPr lang="en-UG" sz="2400" dirty="0">
                <a:latin typeface="Arial" panose="020B0604020202020204" pitchFamily="34" charset="0"/>
                <a:cs typeface="Arial" panose="020B0604020202020204" pitchFamily="34" charset="0"/>
              </a:rPr>
              <a:t>Phonetic Indexing</a:t>
            </a:r>
          </a:p>
          <a:p>
            <a:pPr lvl="1">
              <a:buFont typeface="Wingdings" pitchFamily="2" charset="2"/>
              <a:buChar char="v"/>
            </a:pPr>
            <a:r>
              <a:rPr lang="en-UG" sz="1600" dirty="0">
                <a:latin typeface="Arial" panose="020B0604020202020204" pitchFamily="34" charset="0"/>
                <a:cs typeface="Arial" panose="020B0604020202020204" pitchFamily="34" charset="0"/>
              </a:rPr>
              <a:t>Applied Double Metaphone algorithm to first, middle, and last names to index names by pronunciation</a:t>
            </a:r>
          </a:p>
          <a:p>
            <a:pPr>
              <a:buFont typeface="Wingdings" pitchFamily="2" charset="2"/>
              <a:buChar char="Ø"/>
            </a:pPr>
            <a:r>
              <a:rPr lang="en-UG" sz="2400" dirty="0">
                <a:latin typeface="Arial" panose="020B0604020202020204" pitchFamily="34" charset="0"/>
                <a:cs typeface="Arial" panose="020B0604020202020204" pitchFamily="34" charset="0"/>
              </a:rPr>
              <a:t>Post-Processing</a:t>
            </a:r>
          </a:p>
          <a:p>
            <a:pPr lvl="1">
              <a:buFont typeface="Wingdings" pitchFamily="2" charset="2"/>
              <a:buChar char="v"/>
            </a:pPr>
            <a:r>
              <a:rPr lang="en-UG" sz="1600" dirty="0">
                <a:latin typeface="Arial" panose="020B0604020202020204" pitchFamily="34" charset="0"/>
                <a:cs typeface="Arial" panose="020B0604020202020204" pitchFamily="34" charset="0"/>
              </a:rPr>
              <a:t>Remain</a:t>
            </a:r>
            <a:r>
              <a:rPr lang="en-GB" sz="1600" dirty="0">
                <a:latin typeface="Arial" panose="020B0604020202020204" pitchFamily="34" charset="0"/>
                <a:cs typeface="Arial" panose="020B0604020202020204" pitchFamily="34" charset="0"/>
              </a:rPr>
              <a:t>in</a:t>
            </a:r>
            <a:r>
              <a:rPr lang="en-UG" sz="1600" dirty="0">
                <a:latin typeface="Arial" panose="020B0604020202020204" pitchFamily="34" charset="0"/>
                <a:cs typeface="Arial" panose="020B0604020202020204" pitchFamily="34" charset="0"/>
              </a:rPr>
              <a:t>g records: 1,174,522 clients</a:t>
            </a:r>
          </a:p>
        </p:txBody>
      </p:sp>
      <p:sp>
        <p:nvSpPr>
          <p:cNvPr id="4" name="Title 1">
            <a:extLst>
              <a:ext uri="{FF2B5EF4-FFF2-40B4-BE49-F238E27FC236}">
                <a16:creationId xmlns:a16="http://schemas.microsoft.com/office/drawing/2014/main" id="{A6CA1A0F-5E27-AB26-0F8B-E2EBFFDFECCF}"/>
              </a:ext>
            </a:extLst>
          </p:cNvPr>
          <p:cNvSpPr>
            <a:spLocks noGrp="1"/>
          </p:cNvSpPr>
          <p:nvPr>
            <p:ph type="title"/>
          </p:nvPr>
        </p:nvSpPr>
        <p:spPr>
          <a:xfrm>
            <a:off x="0" y="0"/>
            <a:ext cx="12192000" cy="1325563"/>
          </a:xfrm>
          <a:solidFill>
            <a:schemeClr val="accent1"/>
          </a:solidFill>
        </p:spPr>
        <p:txBody>
          <a:bodyPr>
            <a:normAutofit/>
          </a:bodyPr>
          <a:lstStyle/>
          <a:p>
            <a:r>
              <a:rPr lang="en-UG" sz="4800" b="1" dirty="0">
                <a:solidFill>
                  <a:schemeClr val="bg1"/>
                </a:solidFill>
                <a:latin typeface="Arial" panose="020B0604020202020204" pitchFamily="34" charset="0"/>
                <a:cs typeface="Arial" panose="020B0604020202020204" pitchFamily="34" charset="0"/>
              </a:rPr>
              <a:t>Data Pre-Processing</a:t>
            </a:r>
          </a:p>
        </p:txBody>
      </p:sp>
      <p:pic>
        <p:nvPicPr>
          <p:cNvPr id="13" name="Picture 1" descr="page1image7096368">
            <a:extLst>
              <a:ext uri="{FF2B5EF4-FFF2-40B4-BE49-F238E27FC236}">
                <a16:creationId xmlns:a16="http://schemas.microsoft.com/office/drawing/2014/main" id="{7817C060-68A2-2A47-F17A-67BEE96606D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flipH="1">
            <a:off x="11140650" y="-10654"/>
            <a:ext cx="993595" cy="92236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descr="A coat of arms with animals and symbols&#10;&#10;Description automatically generated">
            <a:extLst>
              <a:ext uri="{FF2B5EF4-FFF2-40B4-BE49-F238E27FC236}">
                <a16:creationId xmlns:a16="http://schemas.microsoft.com/office/drawing/2014/main" id="{6E4BA590-4A46-5935-96EE-9B1FD0447B8C}"/>
              </a:ext>
            </a:extLst>
          </p:cNvPr>
          <p:cNvPicPr>
            <a:picLocks noChangeAspect="1"/>
          </p:cNvPicPr>
          <p:nvPr/>
        </p:nvPicPr>
        <p:blipFill>
          <a:blip r:embed="rId3"/>
          <a:stretch>
            <a:fillRect/>
          </a:stretch>
        </p:blipFill>
        <p:spPr>
          <a:xfrm>
            <a:off x="11303371" y="6050884"/>
            <a:ext cx="888629" cy="710266"/>
          </a:xfrm>
          <a:prstGeom prst="rect">
            <a:avLst/>
          </a:prstGeom>
        </p:spPr>
      </p:pic>
    </p:spTree>
    <p:extLst>
      <p:ext uri="{BB962C8B-B14F-4D97-AF65-F5344CB8AC3E}">
        <p14:creationId xmlns:p14="http://schemas.microsoft.com/office/powerpoint/2010/main" val="1352191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57C7CB82-074F-4D97-EC09-C40CAAD91E0A}"/>
              </a:ext>
            </a:extLst>
          </p:cNvPr>
          <p:cNvGrpSpPr/>
          <p:nvPr/>
        </p:nvGrpSpPr>
        <p:grpSpPr>
          <a:xfrm rot="16200000">
            <a:off x="-3297851" y="3288361"/>
            <a:ext cx="6858000" cy="281277"/>
            <a:chOff x="1524000" y="3591612"/>
            <a:chExt cx="9144000" cy="1688576"/>
          </a:xfrm>
        </p:grpSpPr>
        <p:sp>
          <p:nvSpPr>
            <p:cNvPr id="11" name="Rectangle 10">
              <a:extLst>
                <a:ext uri="{FF2B5EF4-FFF2-40B4-BE49-F238E27FC236}">
                  <a16:creationId xmlns:a16="http://schemas.microsoft.com/office/drawing/2014/main" id="{5FA32436-4461-EB1E-21EF-DCA85DA23CE8}"/>
                </a:ext>
              </a:extLst>
            </p:cNvPr>
            <p:cNvSpPr/>
            <p:nvPr/>
          </p:nvSpPr>
          <p:spPr>
            <a:xfrm>
              <a:off x="1524000" y="3591612"/>
              <a:ext cx="9144000" cy="56560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C9C172F-36F7-2034-54DD-41B3EC4ED695}"/>
                </a:ext>
              </a:extLst>
            </p:cNvPr>
            <p:cNvSpPr/>
            <p:nvPr/>
          </p:nvSpPr>
          <p:spPr>
            <a:xfrm>
              <a:off x="1524000" y="4141901"/>
              <a:ext cx="9144000" cy="565609"/>
            </a:xfrm>
            <a:prstGeom prst="rect">
              <a:avLst/>
            </a:prstGeom>
            <a:solidFill>
              <a:srgbClr val="FFFF00"/>
            </a:solidFill>
            <a:ln>
              <a:solidFill>
                <a:srgbClr val="FFFF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F476F766-43D7-CE95-55D6-BB4E03E790CA}"/>
                </a:ext>
              </a:extLst>
            </p:cNvPr>
            <p:cNvSpPr/>
            <p:nvPr/>
          </p:nvSpPr>
          <p:spPr>
            <a:xfrm>
              <a:off x="1524000" y="4714579"/>
              <a:ext cx="9144000" cy="565609"/>
            </a:xfrm>
            <a:prstGeom prst="rect">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useBgFill="1">
        <p:nvSpPr>
          <p:cNvPr id="10" name="Rectangle 9">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6" name="Content Placeholder 2">
            <a:extLst>
              <a:ext uri="{FF2B5EF4-FFF2-40B4-BE49-F238E27FC236}">
                <a16:creationId xmlns:a16="http://schemas.microsoft.com/office/drawing/2014/main" id="{5899AEF5-E26C-F4C0-CDF6-9ACCD737EFFE}"/>
              </a:ext>
            </a:extLst>
          </p:cNvPr>
          <p:cNvGraphicFramePr>
            <a:graphicFrameLocks noGrp="1"/>
          </p:cNvGraphicFramePr>
          <p:nvPr>
            <p:ph idx="1"/>
            <p:extLst>
              <p:ext uri="{D42A27DB-BD31-4B8C-83A1-F6EECF244321}">
                <p14:modId xmlns:p14="http://schemas.microsoft.com/office/powerpoint/2010/main" val="155746138"/>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7" name="Group 16">
            <a:extLst>
              <a:ext uri="{FF2B5EF4-FFF2-40B4-BE49-F238E27FC236}">
                <a16:creationId xmlns:a16="http://schemas.microsoft.com/office/drawing/2014/main" id="{4B6C6D0B-5800-06A6-F3B9-9D57EE272980}"/>
              </a:ext>
            </a:extLst>
          </p:cNvPr>
          <p:cNvGrpSpPr/>
          <p:nvPr/>
        </p:nvGrpSpPr>
        <p:grpSpPr>
          <a:xfrm rot="16200000">
            <a:off x="-3299716" y="3288362"/>
            <a:ext cx="6858000" cy="281277"/>
            <a:chOff x="1524000" y="3591612"/>
            <a:chExt cx="9144000" cy="1688576"/>
          </a:xfrm>
        </p:grpSpPr>
        <p:sp>
          <p:nvSpPr>
            <p:cNvPr id="18" name="Rectangle 17">
              <a:extLst>
                <a:ext uri="{FF2B5EF4-FFF2-40B4-BE49-F238E27FC236}">
                  <a16:creationId xmlns:a16="http://schemas.microsoft.com/office/drawing/2014/main" id="{24CD1C34-3670-F60C-A9D6-1CB79D3D353C}"/>
                </a:ext>
              </a:extLst>
            </p:cNvPr>
            <p:cNvSpPr/>
            <p:nvPr/>
          </p:nvSpPr>
          <p:spPr>
            <a:xfrm>
              <a:off x="1524000" y="3591612"/>
              <a:ext cx="9144000" cy="56560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B046BA1E-BF1C-3645-F5C4-EEED50D96915}"/>
                </a:ext>
              </a:extLst>
            </p:cNvPr>
            <p:cNvSpPr/>
            <p:nvPr/>
          </p:nvSpPr>
          <p:spPr>
            <a:xfrm>
              <a:off x="1524000" y="4141901"/>
              <a:ext cx="9144000" cy="565609"/>
            </a:xfrm>
            <a:prstGeom prst="rect">
              <a:avLst/>
            </a:prstGeom>
            <a:solidFill>
              <a:srgbClr val="FFFF00"/>
            </a:solidFill>
            <a:ln>
              <a:solidFill>
                <a:srgbClr val="FFFF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85BE5FBD-0081-29FB-787E-F08BE9288E4A}"/>
                </a:ext>
              </a:extLst>
            </p:cNvPr>
            <p:cNvSpPr/>
            <p:nvPr/>
          </p:nvSpPr>
          <p:spPr>
            <a:xfrm>
              <a:off x="1524000" y="4714579"/>
              <a:ext cx="9144000" cy="565609"/>
            </a:xfrm>
            <a:prstGeom prst="rect">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4" name="Title 1">
            <a:extLst>
              <a:ext uri="{FF2B5EF4-FFF2-40B4-BE49-F238E27FC236}">
                <a16:creationId xmlns:a16="http://schemas.microsoft.com/office/drawing/2014/main" id="{EE866131-A05E-39CE-6977-D1ECA2A3B190}"/>
              </a:ext>
            </a:extLst>
          </p:cNvPr>
          <p:cNvSpPr>
            <a:spLocks noGrp="1"/>
          </p:cNvSpPr>
          <p:nvPr>
            <p:ph type="title"/>
          </p:nvPr>
        </p:nvSpPr>
        <p:spPr>
          <a:xfrm>
            <a:off x="57755" y="-9556"/>
            <a:ext cx="12191997" cy="1560454"/>
          </a:xfrm>
          <a:solidFill>
            <a:schemeClr val="accent1"/>
          </a:solidFill>
        </p:spPr>
        <p:txBody>
          <a:bodyPr anchor="ctr">
            <a:normAutofit/>
          </a:bodyPr>
          <a:lstStyle/>
          <a:p>
            <a:r>
              <a:rPr lang="en-UG" sz="4800" b="1" dirty="0">
                <a:solidFill>
                  <a:srgbClr val="FFFFFF"/>
                </a:solidFill>
                <a:latin typeface="Arial" panose="020B0604020202020204" pitchFamily="34" charset="0"/>
                <a:cs typeface="Arial" panose="020B0604020202020204" pitchFamily="34" charset="0"/>
              </a:rPr>
              <a:t>Blocking</a:t>
            </a:r>
          </a:p>
        </p:txBody>
      </p:sp>
      <p:pic>
        <p:nvPicPr>
          <p:cNvPr id="21" name="Picture 20" descr="A coat of arms with animals and symbols&#10;&#10;Description automatically generated">
            <a:extLst>
              <a:ext uri="{FF2B5EF4-FFF2-40B4-BE49-F238E27FC236}">
                <a16:creationId xmlns:a16="http://schemas.microsoft.com/office/drawing/2014/main" id="{F42E8499-D3A3-68BC-4FEF-65C18EF994C8}"/>
              </a:ext>
            </a:extLst>
          </p:cNvPr>
          <p:cNvPicPr>
            <a:picLocks noChangeAspect="1"/>
          </p:cNvPicPr>
          <p:nvPr/>
        </p:nvPicPr>
        <p:blipFill>
          <a:blip r:embed="rId7"/>
          <a:stretch>
            <a:fillRect/>
          </a:stretch>
        </p:blipFill>
        <p:spPr>
          <a:xfrm>
            <a:off x="11403171" y="6147734"/>
            <a:ext cx="888629" cy="710266"/>
          </a:xfrm>
          <a:prstGeom prst="rect">
            <a:avLst/>
          </a:prstGeom>
        </p:spPr>
      </p:pic>
      <p:pic>
        <p:nvPicPr>
          <p:cNvPr id="8" name="Picture 1" descr="page1image7096368">
            <a:extLst>
              <a:ext uri="{FF2B5EF4-FFF2-40B4-BE49-F238E27FC236}">
                <a16:creationId xmlns:a16="http://schemas.microsoft.com/office/drawing/2014/main" id="{A286DA79-AB25-290B-6B6C-31A108BC40F5}"/>
              </a:ext>
            </a:extLst>
          </p:cNvPr>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flipH="1">
            <a:off x="11140650" y="-10654"/>
            <a:ext cx="993595" cy="922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4955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6CE0131-7452-4117-41FC-C56549A49A0D}"/>
              </a:ext>
            </a:extLst>
          </p:cNvPr>
          <p:cNvSpPr>
            <a:spLocks noGrp="1"/>
          </p:cNvSpPr>
          <p:nvPr>
            <p:ph type="title"/>
          </p:nvPr>
        </p:nvSpPr>
        <p:spPr>
          <a:xfrm>
            <a:off x="0" y="0"/>
            <a:ext cx="12192000" cy="1325563"/>
          </a:xfrm>
          <a:solidFill>
            <a:schemeClr val="accent1"/>
          </a:solidFill>
        </p:spPr>
        <p:txBody>
          <a:bodyPr>
            <a:normAutofit/>
          </a:bodyPr>
          <a:lstStyle/>
          <a:p>
            <a:r>
              <a:rPr lang="en-UG" sz="4800" b="1" dirty="0">
                <a:solidFill>
                  <a:schemeClr val="bg1"/>
                </a:solidFill>
                <a:latin typeface="Arial" panose="020B0604020202020204" pitchFamily="34" charset="0"/>
                <a:cs typeface="Arial" panose="020B0604020202020204" pitchFamily="34" charset="0"/>
              </a:rPr>
              <a:t>Comparison</a:t>
            </a:r>
          </a:p>
        </p:txBody>
      </p:sp>
      <p:grpSp>
        <p:nvGrpSpPr>
          <p:cNvPr id="9" name="Group 8">
            <a:extLst>
              <a:ext uri="{FF2B5EF4-FFF2-40B4-BE49-F238E27FC236}">
                <a16:creationId xmlns:a16="http://schemas.microsoft.com/office/drawing/2014/main" id="{4716D84F-D1E4-3B81-CF42-90D240E93F30}"/>
              </a:ext>
            </a:extLst>
          </p:cNvPr>
          <p:cNvGrpSpPr/>
          <p:nvPr/>
        </p:nvGrpSpPr>
        <p:grpSpPr>
          <a:xfrm>
            <a:off x="731520" y="1440081"/>
            <a:ext cx="9201894" cy="2790013"/>
            <a:chOff x="693998" y="1310231"/>
            <a:chExt cx="9191708" cy="2708434"/>
          </a:xfrm>
          <a:solidFill>
            <a:schemeClr val="accent2">
              <a:lumMod val="20000"/>
              <a:lumOff val="80000"/>
            </a:schemeClr>
          </a:solidFill>
        </p:grpSpPr>
        <p:sp>
          <p:nvSpPr>
            <p:cNvPr id="7" name="Round Diagonal Corner of Rectangle 6">
              <a:extLst>
                <a:ext uri="{FF2B5EF4-FFF2-40B4-BE49-F238E27FC236}">
                  <a16:creationId xmlns:a16="http://schemas.microsoft.com/office/drawing/2014/main" id="{89A3C17C-D463-2B69-137B-3AC5C0887C9B}"/>
                </a:ext>
              </a:extLst>
            </p:cNvPr>
            <p:cNvSpPr/>
            <p:nvPr/>
          </p:nvSpPr>
          <p:spPr>
            <a:xfrm>
              <a:off x="693998" y="1574930"/>
              <a:ext cx="9191708" cy="2114475"/>
            </a:xfrm>
            <a:prstGeom prst="round2DiagRect">
              <a:avLst/>
            </a:prstGeom>
            <a:grp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dirty="0"/>
            </a:p>
          </p:txBody>
        </p:sp>
        <p:sp>
          <p:nvSpPr>
            <p:cNvPr id="8" name="TextBox 7">
              <a:extLst>
                <a:ext uri="{FF2B5EF4-FFF2-40B4-BE49-F238E27FC236}">
                  <a16:creationId xmlns:a16="http://schemas.microsoft.com/office/drawing/2014/main" id="{A0A0C4CE-113B-CE50-C27B-CC3685C91404}"/>
                </a:ext>
              </a:extLst>
            </p:cNvPr>
            <p:cNvSpPr txBox="1"/>
            <p:nvPr/>
          </p:nvSpPr>
          <p:spPr>
            <a:xfrm>
              <a:off x="985962" y="1310231"/>
              <a:ext cx="8722581" cy="2708434"/>
            </a:xfrm>
            <a:prstGeom prst="rect">
              <a:avLst/>
            </a:prstGeom>
            <a:noFill/>
          </p:spPr>
          <p:txBody>
            <a:bodyPr wrap="square" rtlCol="0">
              <a:spAutoFit/>
            </a:bodyPr>
            <a:lstStyle/>
            <a:p>
              <a:pPr>
                <a:buFont typeface="Wingdings" pitchFamily="2" charset="2"/>
                <a:buChar char="Ø"/>
              </a:pPr>
              <a:endParaRPr lang="en-US" sz="2400" b="1" dirty="0"/>
            </a:p>
            <a:p>
              <a:pPr>
                <a:buFont typeface="Wingdings" pitchFamily="2" charset="2"/>
                <a:buChar char="Ø"/>
              </a:pPr>
              <a:r>
                <a:rPr lang="en-US" sz="2400" b="1" dirty="0"/>
                <a:t>Jaro-Winkler: </a:t>
              </a:r>
              <a:r>
                <a:rPr lang="en-US" sz="2400" dirty="0"/>
                <a:t>Effective for comparing string variables</a:t>
              </a:r>
            </a:p>
            <a:p>
              <a:pPr lvl="1">
                <a:buFont typeface="Wingdings" pitchFamily="2" charset="2"/>
                <a:buChar char="v"/>
              </a:pPr>
              <a:r>
                <a:rPr lang="en-US" sz="1600" dirty="0"/>
                <a:t>Applied to: Last Name Middle Name, Given Name, sub-county, Village</a:t>
              </a:r>
            </a:p>
            <a:p>
              <a:pPr>
                <a:buFont typeface="Wingdings" pitchFamily="2" charset="2"/>
                <a:buChar char="Ø"/>
              </a:pPr>
              <a:r>
                <a:rPr lang="en-US" sz="2400" b="1" dirty="0" err="1"/>
                <a:t>Levenshtein</a:t>
              </a:r>
              <a:r>
                <a:rPr lang="en-US" sz="2400" b="1" dirty="0"/>
                <a:t>: </a:t>
              </a:r>
              <a:r>
                <a:rPr lang="en-US" sz="2400" dirty="0"/>
                <a:t>Measures edit distance: suitable for numerical variables</a:t>
              </a:r>
            </a:p>
            <a:p>
              <a:pPr lvl="1">
                <a:buFont typeface="Wingdings" pitchFamily="2" charset="2"/>
                <a:buChar char="v"/>
              </a:pPr>
              <a:r>
                <a:rPr lang="en-US" sz="1600" dirty="0"/>
                <a:t>Applied to: Phone Number</a:t>
              </a:r>
            </a:p>
            <a:p>
              <a:pPr>
                <a:buFont typeface="Wingdings" pitchFamily="2" charset="2"/>
                <a:buChar char="Ø"/>
              </a:pPr>
              <a:r>
                <a:rPr lang="en-US" sz="2400" dirty="0"/>
                <a:t>Exact Matching applied to: Date of Birth</a:t>
              </a:r>
            </a:p>
            <a:p>
              <a:endParaRPr lang="en-UG" dirty="0"/>
            </a:p>
          </p:txBody>
        </p:sp>
      </p:grpSp>
      <p:grpSp>
        <p:nvGrpSpPr>
          <p:cNvPr id="15" name="Group 14">
            <a:extLst>
              <a:ext uri="{FF2B5EF4-FFF2-40B4-BE49-F238E27FC236}">
                <a16:creationId xmlns:a16="http://schemas.microsoft.com/office/drawing/2014/main" id="{FC6C587A-8491-30BA-1DD3-D928B82FE02E}"/>
              </a:ext>
            </a:extLst>
          </p:cNvPr>
          <p:cNvGrpSpPr/>
          <p:nvPr/>
        </p:nvGrpSpPr>
        <p:grpSpPr>
          <a:xfrm>
            <a:off x="3552558" y="1516187"/>
            <a:ext cx="4313024" cy="646331"/>
            <a:chOff x="3522428" y="1590261"/>
            <a:chExt cx="4313024" cy="905823"/>
          </a:xfrm>
        </p:grpSpPr>
        <p:sp>
          <p:nvSpPr>
            <p:cNvPr id="11" name="Rounded Rectangle 10">
              <a:extLst>
                <a:ext uri="{FF2B5EF4-FFF2-40B4-BE49-F238E27FC236}">
                  <a16:creationId xmlns:a16="http://schemas.microsoft.com/office/drawing/2014/main" id="{7E2946E8-0E23-41AD-8F3A-253F3A0F6592}"/>
                </a:ext>
              </a:extLst>
            </p:cNvPr>
            <p:cNvSpPr/>
            <p:nvPr/>
          </p:nvSpPr>
          <p:spPr>
            <a:xfrm>
              <a:off x="3522428" y="1590261"/>
              <a:ext cx="3093057" cy="500932"/>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solidFill>
                  <a:schemeClr val="bg1"/>
                </a:solidFill>
              </a:endParaRPr>
            </a:p>
          </p:txBody>
        </p:sp>
        <p:sp>
          <p:nvSpPr>
            <p:cNvPr id="13" name="TextBox 12">
              <a:extLst>
                <a:ext uri="{FF2B5EF4-FFF2-40B4-BE49-F238E27FC236}">
                  <a16:creationId xmlns:a16="http://schemas.microsoft.com/office/drawing/2014/main" id="{1C1ED28B-8927-5685-D7C6-459A1FE201A6}"/>
                </a:ext>
              </a:extLst>
            </p:cNvPr>
            <p:cNvSpPr txBox="1"/>
            <p:nvPr/>
          </p:nvSpPr>
          <p:spPr>
            <a:xfrm>
              <a:off x="3832593" y="1590261"/>
              <a:ext cx="4002859" cy="905823"/>
            </a:xfrm>
            <a:prstGeom prst="rect">
              <a:avLst/>
            </a:prstGeom>
            <a:noFill/>
            <a:ln>
              <a:noFill/>
            </a:ln>
          </p:spPr>
          <p:txBody>
            <a:bodyPr wrap="square" rtlCol="0">
              <a:spAutoFit/>
            </a:bodyPr>
            <a:lstStyle/>
            <a:p>
              <a:r>
                <a:rPr lang="en-US" b="1" dirty="0">
                  <a:solidFill>
                    <a:schemeClr val="bg1"/>
                  </a:solidFill>
                </a:rPr>
                <a:t>String Comparison</a:t>
              </a:r>
            </a:p>
            <a:p>
              <a:endParaRPr lang="en-UG" dirty="0"/>
            </a:p>
          </p:txBody>
        </p:sp>
      </p:grpSp>
      <p:grpSp>
        <p:nvGrpSpPr>
          <p:cNvPr id="22" name="Group 21">
            <a:extLst>
              <a:ext uri="{FF2B5EF4-FFF2-40B4-BE49-F238E27FC236}">
                <a16:creationId xmlns:a16="http://schemas.microsoft.com/office/drawing/2014/main" id="{960A51C6-FA91-2D10-3B02-A6AE581AF584}"/>
              </a:ext>
            </a:extLst>
          </p:cNvPr>
          <p:cNvGrpSpPr/>
          <p:nvPr/>
        </p:nvGrpSpPr>
        <p:grpSpPr>
          <a:xfrm>
            <a:off x="675861" y="4494475"/>
            <a:ext cx="9257553" cy="1246496"/>
            <a:chOff x="675861" y="4370662"/>
            <a:chExt cx="9257553" cy="1246496"/>
          </a:xfrm>
        </p:grpSpPr>
        <p:sp>
          <p:nvSpPr>
            <p:cNvPr id="17" name="Round Diagonal Corner of Rectangle 16">
              <a:extLst>
                <a:ext uri="{FF2B5EF4-FFF2-40B4-BE49-F238E27FC236}">
                  <a16:creationId xmlns:a16="http://schemas.microsoft.com/office/drawing/2014/main" id="{E58CD3E9-BA0A-CAF4-A752-4BE6255E001B}"/>
                </a:ext>
              </a:extLst>
            </p:cNvPr>
            <p:cNvSpPr/>
            <p:nvPr/>
          </p:nvSpPr>
          <p:spPr>
            <a:xfrm>
              <a:off x="675861" y="4579310"/>
              <a:ext cx="9257553" cy="901417"/>
            </a:xfrm>
            <a:prstGeom prst="round2DiagRect">
              <a:avLst/>
            </a:prstGeom>
            <a:solidFill>
              <a:schemeClr val="accent2">
                <a:lumMod val="20000"/>
                <a:lumOff val="80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sp>
          <p:nvSpPr>
            <p:cNvPr id="18" name="TextBox 17">
              <a:extLst>
                <a:ext uri="{FF2B5EF4-FFF2-40B4-BE49-F238E27FC236}">
                  <a16:creationId xmlns:a16="http://schemas.microsoft.com/office/drawing/2014/main" id="{C56B3400-E826-779D-1B41-7AD2C96A3B83}"/>
                </a:ext>
              </a:extLst>
            </p:cNvPr>
            <p:cNvSpPr txBox="1"/>
            <p:nvPr/>
          </p:nvSpPr>
          <p:spPr>
            <a:xfrm>
              <a:off x="954157" y="4693828"/>
              <a:ext cx="8746434" cy="923330"/>
            </a:xfrm>
            <a:prstGeom prst="rect">
              <a:avLst/>
            </a:prstGeom>
            <a:noFill/>
          </p:spPr>
          <p:txBody>
            <a:bodyPr wrap="square" rtlCol="0">
              <a:spAutoFit/>
            </a:bodyPr>
            <a:lstStyle/>
            <a:p>
              <a:pPr>
                <a:buFont typeface="Wingdings" pitchFamily="2" charset="2"/>
                <a:buChar char="Ø"/>
              </a:pPr>
              <a:r>
                <a:rPr lang="en-US" sz="1800" dirty="0"/>
                <a:t>Generated similarity scores ranging from 0 (no similarity) to 1 (perfect match)</a:t>
              </a:r>
            </a:p>
            <a:p>
              <a:pPr>
                <a:buFont typeface="Wingdings" pitchFamily="2" charset="2"/>
                <a:buChar char="Ø"/>
              </a:pPr>
              <a:r>
                <a:rPr lang="en-US" sz="1800" dirty="0"/>
                <a:t>Applied a matching threshold of 0.80</a:t>
              </a:r>
              <a:endParaRPr lang="en-UG" sz="1800" dirty="0"/>
            </a:p>
            <a:p>
              <a:endParaRPr lang="en-UG" dirty="0"/>
            </a:p>
          </p:txBody>
        </p:sp>
        <p:grpSp>
          <p:nvGrpSpPr>
            <p:cNvPr id="19" name="Group 18">
              <a:extLst>
                <a:ext uri="{FF2B5EF4-FFF2-40B4-BE49-F238E27FC236}">
                  <a16:creationId xmlns:a16="http://schemas.microsoft.com/office/drawing/2014/main" id="{0BF7F0F4-2302-5861-A0D9-1738A65695DE}"/>
                </a:ext>
              </a:extLst>
            </p:cNvPr>
            <p:cNvGrpSpPr/>
            <p:nvPr/>
          </p:nvGrpSpPr>
          <p:grpSpPr>
            <a:xfrm>
              <a:off x="3460143" y="4370662"/>
              <a:ext cx="4313024" cy="646331"/>
              <a:chOff x="3522428" y="1590261"/>
              <a:chExt cx="4313024" cy="905823"/>
            </a:xfrm>
          </p:grpSpPr>
          <p:sp>
            <p:nvSpPr>
              <p:cNvPr id="20" name="Rounded Rectangle 19">
                <a:extLst>
                  <a:ext uri="{FF2B5EF4-FFF2-40B4-BE49-F238E27FC236}">
                    <a16:creationId xmlns:a16="http://schemas.microsoft.com/office/drawing/2014/main" id="{79C24B91-4F39-A10D-EB75-4654E681F2A5}"/>
                  </a:ext>
                </a:extLst>
              </p:cNvPr>
              <p:cNvSpPr/>
              <p:nvPr/>
            </p:nvSpPr>
            <p:spPr>
              <a:xfrm>
                <a:off x="3522428" y="1590261"/>
                <a:ext cx="3093057" cy="500932"/>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solidFill>
                    <a:schemeClr val="bg1"/>
                  </a:solidFill>
                </a:endParaRPr>
              </a:p>
            </p:txBody>
          </p:sp>
          <p:sp>
            <p:nvSpPr>
              <p:cNvPr id="21" name="TextBox 20">
                <a:extLst>
                  <a:ext uri="{FF2B5EF4-FFF2-40B4-BE49-F238E27FC236}">
                    <a16:creationId xmlns:a16="http://schemas.microsoft.com/office/drawing/2014/main" id="{E9207624-C216-AEB2-71D7-D3B603356FD2}"/>
                  </a:ext>
                </a:extLst>
              </p:cNvPr>
              <p:cNvSpPr txBox="1"/>
              <p:nvPr/>
            </p:nvSpPr>
            <p:spPr>
              <a:xfrm>
                <a:off x="3832593" y="1590261"/>
                <a:ext cx="4002859" cy="905823"/>
              </a:xfrm>
              <a:prstGeom prst="rect">
                <a:avLst/>
              </a:prstGeom>
              <a:noFill/>
              <a:ln>
                <a:noFill/>
              </a:ln>
            </p:spPr>
            <p:txBody>
              <a:bodyPr wrap="square" rtlCol="0">
                <a:spAutoFit/>
              </a:bodyPr>
              <a:lstStyle/>
              <a:p>
                <a:r>
                  <a:rPr lang="en-US" b="1" dirty="0">
                    <a:solidFill>
                      <a:schemeClr val="bg1"/>
                    </a:solidFill>
                  </a:rPr>
                  <a:t>Outcome</a:t>
                </a:r>
              </a:p>
              <a:p>
                <a:endParaRPr lang="en-UG" dirty="0"/>
              </a:p>
            </p:txBody>
          </p:sp>
        </p:grpSp>
      </p:grpSp>
      <p:pic>
        <p:nvPicPr>
          <p:cNvPr id="16" name="Picture 1" descr="page1image7096368">
            <a:extLst>
              <a:ext uri="{FF2B5EF4-FFF2-40B4-BE49-F238E27FC236}">
                <a16:creationId xmlns:a16="http://schemas.microsoft.com/office/drawing/2014/main" id="{C9C4FFBA-4F6D-D914-9C6D-E0BDF65253D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flipH="1">
            <a:off x="11140650" y="-10654"/>
            <a:ext cx="993595" cy="922368"/>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Group 22">
            <a:extLst>
              <a:ext uri="{FF2B5EF4-FFF2-40B4-BE49-F238E27FC236}">
                <a16:creationId xmlns:a16="http://schemas.microsoft.com/office/drawing/2014/main" id="{B03F461B-5965-AA73-6883-9F5FE4EB449A}"/>
              </a:ext>
            </a:extLst>
          </p:cNvPr>
          <p:cNvGrpSpPr/>
          <p:nvPr/>
        </p:nvGrpSpPr>
        <p:grpSpPr>
          <a:xfrm rot="16200000">
            <a:off x="-2635069" y="3951143"/>
            <a:ext cx="5532437" cy="281277"/>
            <a:chOff x="1524000" y="3591612"/>
            <a:chExt cx="9144000" cy="1688576"/>
          </a:xfrm>
        </p:grpSpPr>
        <p:sp>
          <p:nvSpPr>
            <p:cNvPr id="24" name="Rectangle 23">
              <a:extLst>
                <a:ext uri="{FF2B5EF4-FFF2-40B4-BE49-F238E27FC236}">
                  <a16:creationId xmlns:a16="http://schemas.microsoft.com/office/drawing/2014/main" id="{A87F2313-FF48-2847-3549-38AEA3F76D62}"/>
                </a:ext>
              </a:extLst>
            </p:cNvPr>
            <p:cNvSpPr/>
            <p:nvPr/>
          </p:nvSpPr>
          <p:spPr>
            <a:xfrm>
              <a:off x="1524000" y="3591612"/>
              <a:ext cx="9144000" cy="56560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3667C99-F4A4-830F-8180-860DD98F7968}"/>
                </a:ext>
              </a:extLst>
            </p:cNvPr>
            <p:cNvSpPr/>
            <p:nvPr/>
          </p:nvSpPr>
          <p:spPr>
            <a:xfrm>
              <a:off x="1524000" y="4141901"/>
              <a:ext cx="9144000" cy="565609"/>
            </a:xfrm>
            <a:prstGeom prst="rect">
              <a:avLst/>
            </a:prstGeom>
            <a:solidFill>
              <a:srgbClr val="FFFF00"/>
            </a:solidFill>
            <a:ln>
              <a:solidFill>
                <a:srgbClr val="FFFF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4178D40-9AC9-97ED-5AD9-8E4AAB2C6079}"/>
                </a:ext>
              </a:extLst>
            </p:cNvPr>
            <p:cNvSpPr/>
            <p:nvPr/>
          </p:nvSpPr>
          <p:spPr>
            <a:xfrm>
              <a:off x="1524000" y="4714579"/>
              <a:ext cx="9144000" cy="565609"/>
            </a:xfrm>
            <a:prstGeom prst="rect">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pic>
        <p:nvPicPr>
          <p:cNvPr id="27" name="Picture 26" descr="A coat of arms with animals and symbols&#10;&#10;Description automatically generated">
            <a:extLst>
              <a:ext uri="{FF2B5EF4-FFF2-40B4-BE49-F238E27FC236}">
                <a16:creationId xmlns:a16="http://schemas.microsoft.com/office/drawing/2014/main" id="{D2A1D485-E797-ABE8-6E8A-4F00D11A2105}"/>
              </a:ext>
            </a:extLst>
          </p:cNvPr>
          <p:cNvPicPr>
            <a:picLocks noChangeAspect="1"/>
          </p:cNvPicPr>
          <p:nvPr/>
        </p:nvPicPr>
        <p:blipFill>
          <a:blip r:embed="rId3"/>
          <a:stretch>
            <a:fillRect/>
          </a:stretch>
        </p:blipFill>
        <p:spPr>
          <a:xfrm>
            <a:off x="11303371" y="6050884"/>
            <a:ext cx="888629" cy="710266"/>
          </a:xfrm>
          <a:prstGeom prst="rect">
            <a:avLst/>
          </a:prstGeom>
        </p:spPr>
      </p:pic>
    </p:spTree>
    <p:extLst>
      <p:ext uri="{BB962C8B-B14F-4D97-AF65-F5344CB8AC3E}">
        <p14:creationId xmlns:p14="http://schemas.microsoft.com/office/powerpoint/2010/main" val="6909290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Rectangle 122">
            <a:extLst>
              <a:ext uri="{FF2B5EF4-FFF2-40B4-BE49-F238E27FC236}">
                <a16:creationId xmlns:a16="http://schemas.microsoft.com/office/drawing/2014/main" id="{06807793-DCF8-32E5-FDA4-FAC44CDF611E}"/>
              </a:ext>
            </a:extLst>
          </p:cNvPr>
          <p:cNvSpPr/>
          <p:nvPr/>
        </p:nvSpPr>
        <p:spPr>
          <a:xfrm>
            <a:off x="6777246" y="1438369"/>
            <a:ext cx="5325937" cy="5024581"/>
          </a:xfrm>
          <a:prstGeom prst="rect">
            <a:avLst/>
          </a:prstGeom>
          <a:solidFill>
            <a:schemeClr val="accent4">
              <a:lumMod val="20000"/>
              <a:lumOff val="80000"/>
            </a:scheme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sp>
        <p:nvSpPr>
          <p:cNvPr id="114" name="Rectangle 113">
            <a:extLst>
              <a:ext uri="{FF2B5EF4-FFF2-40B4-BE49-F238E27FC236}">
                <a16:creationId xmlns:a16="http://schemas.microsoft.com/office/drawing/2014/main" id="{48FA4286-9B87-24E1-377E-E084230D452A}"/>
              </a:ext>
            </a:extLst>
          </p:cNvPr>
          <p:cNvSpPr/>
          <p:nvPr/>
        </p:nvSpPr>
        <p:spPr>
          <a:xfrm>
            <a:off x="27508" y="1438370"/>
            <a:ext cx="6468708" cy="5024582"/>
          </a:xfrm>
          <a:prstGeom prst="rect">
            <a:avLst/>
          </a:prstGeom>
          <a:solidFill>
            <a:schemeClr val="accent4">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G"/>
          </a:p>
        </p:txBody>
      </p:sp>
      <p:sp>
        <p:nvSpPr>
          <p:cNvPr id="4" name="Title 1">
            <a:extLst>
              <a:ext uri="{FF2B5EF4-FFF2-40B4-BE49-F238E27FC236}">
                <a16:creationId xmlns:a16="http://schemas.microsoft.com/office/drawing/2014/main" id="{F6CE0131-7452-4117-41FC-C56549A49A0D}"/>
              </a:ext>
            </a:extLst>
          </p:cNvPr>
          <p:cNvSpPr>
            <a:spLocks noGrp="1"/>
          </p:cNvSpPr>
          <p:nvPr>
            <p:ph type="title"/>
          </p:nvPr>
        </p:nvSpPr>
        <p:spPr>
          <a:xfrm>
            <a:off x="0" y="0"/>
            <a:ext cx="12192000" cy="1325563"/>
          </a:xfrm>
          <a:solidFill>
            <a:schemeClr val="accent1"/>
          </a:solidFill>
        </p:spPr>
        <p:txBody>
          <a:bodyPr>
            <a:normAutofit/>
          </a:bodyPr>
          <a:lstStyle/>
          <a:p>
            <a:r>
              <a:rPr lang="en-UG" sz="4800" b="1" dirty="0">
                <a:solidFill>
                  <a:schemeClr val="bg1"/>
                </a:solidFill>
                <a:latin typeface="Arial" panose="020B0604020202020204" pitchFamily="34" charset="0"/>
                <a:cs typeface="Arial" panose="020B0604020202020204" pitchFamily="34" charset="0"/>
              </a:rPr>
              <a:t>Classification</a:t>
            </a:r>
          </a:p>
        </p:txBody>
      </p:sp>
      <p:sp>
        <p:nvSpPr>
          <p:cNvPr id="16" name="Content Placeholder 2">
            <a:extLst>
              <a:ext uri="{FF2B5EF4-FFF2-40B4-BE49-F238E27FC236}">
                <a16:creationId xmlns:a16="http://schemas.microsoft.com/office/drawing/2014/main" id="{08D82E10-C758-D714-67FE-0A59820DD320}"/>
              </a:ext>
            </a:extLst>
          </p:cNvPr>
          <p:cNvSpPr>
            <a:spLocks noGrp="1"/>
          </p:cNvSpPr>
          <p:nvPr>
            <p:ph idx="1"/>
          </p:nvPr>
        </p:nvSpPr>
        <p:spPr>
          <a:xfrm>
            <a:off x="88816" y="1590261"/>
            <a:ext cx="6407399" cy="4524291"/>
          </a:xfrm>
          <a:noFill/>
        </p:spPr>
        <p:txBody>
          <a:bodyPr>
            <a:normAutofit fontScale="77500" lnSpcReduction="20000"/>
          </a:bodyPr>
          <a:lstStyle/>
          <a:p>
            <a:pPr marL="0" indent="0" algn="just" defTabSz="850392">
              <a:lnSpc>
                <a:spcPct val="120000"/>
              </a:lnSpc>
              <a:spcBef>
                <a:spcPts val="930"/>
              </a:spcBef>
              <a:buNone/>
            </a:pPr>
            <a:r>
              <a:rPr lang="en-UG" sz="1674" kern="1200" dirty="0">
                <a:solidFill>
                  <a:srgbClr val="000000"/>
                </a:solidFill>
                <a:latin typeface="Arial" panose="020B0604020202020204" pitchFamily="34" charset="0"/>
                <a:ea typeface="+mn-ea"/>
                <a:cs typeface="Arial" panose="020B0604020202020204" pitchFamily="34" charset="0"/>
              </a:rPr>
              <a:t>For classification, we utilized the </a:t>
            </a:r>
            <a:r>
              <a:rPr lang="en-UG" sz="1674" b="1" kern="1200" dirty="0">
                <a:solidFill>
                  <a:srgbClr val="000000"/>
                </a:solidFill>
                <a:latin typeface="Arial" panose="020B0604020202020204" pitchFamily="34" charset="0"/>
                <a:ea typeface="+mn-ea"/>
                <a:cs typeface="Arial" panose="020B0604020202020204" pitchFamily="34" charset="0"/>
              </a:rPr>
              <a:t>weighted average score-based matching approach</a:t>
            </a:r>
            <a:r>
              <a:rPr lang="en-UG" sz="1674" kern="1200" dirty="0">
                <a:solidFill>
                  <a:srgbClr val="000000"/>
                </a:solidFill>
                <a:latin typeface="Arial" panose="020B0604020202020204" pitchFamily="34" charset="0"/>
                <a:ea typeface="+mn-ea"/>
                <a:cs typeface="Arial" panose="020B0604020202020204" pitchFamily="34" charset="0"/>
              </a:rPr>
              <a:t>,  which assesses match confidence by calculating the sum of individual field comparisons multiplied by variable weights.</a:t>
            </a:r>
          </a:p>
          <a:p>
            <a:pPr marL="0" indent="0" defTabSz="850392">
              <a:spcBef>
                <a:spcPts val="930"/>
              </a:spcBef>
              <a:buNone/>
            </a:pPr>
            <a:r>
              <a:rPr lang="en-GB" sz="1674" kern="1200" dirty="0">
                <a:solidFill>
                  <a:schemeClr val="tx1"/>
                </a:solidFill>
                <a:latin typeface="Arial" panose="020B0604020202020204" pitchFamily="34" charset="0"/>
                <a:ea typeface="+mn-ea"/>
                <a:cs typeface="Arial" panose="020B0604020202020204" pitchFamily="34" charset="0"/>
              </a:rPr>
              <a:t>Weight Factor = {   Surname: 2,</a:t>
            </a:r>
          </a:p>
          <a:p>
            <a:pPr marL="0" indent="0" defTabSz="850392">
              <a:spcBef>
                <a:spcPts val="930"/>
              </a:spcBef>
              <a:buNone/>
            </a:pPr>
            <a:r>
              <a:rPr lang="en-GB" sz="1674" kern="1200" dirty="0">
                <a:solidFill>
                  <a:schemeClr val="tx1"/>
                </a:solidFill>
                <a:latin typeface="Arial" panose="020B0604020202020204" pitchFamily="34" charset="0"/>
                <a:ea typeface="+mn-ea"/>
                <a:cs typeface="Arial" panose="020B0604020202020204" pitchFamily="34" charset="0"/>
              </a:rPr>
              <a:t>                              Middle Name: 2,</a:t>
            </a:r>
          </a:p>
          <a:p>
            <a:pPr marL="0" indent="0" defTabSz="850392">
              <a:spcBef>
                <a:spcPts val="930"/>
              </a:spcBef>
              <a:buNone/>
            </a:pPr>
            <a:r>
              <a:rPr lang="en-GB" sz="1674" kern="1200" dirty="0">
                <a:solidFill>
                  <a:schemeClr val="tx1"/>
                </a:solidFill>
                <a:latin typeface="Arial" panose="020B0604020202020204" pitchFamily="34" charset="0"/>
                <a:ea typeface="+mn-ea"/>
                <a:cs typeface="Arial" panose="020B0604020202020204" pitchFamily="34" charset="0"/>
              </a:rPr>
              <a:t>                              First Name: 2,</a:t>
            </a:r>
          </a:p>
          <a:p>
            <a:pPr marL="0" indent="0" defTabSz="850392">
              <a:spcBef>
                <a:spcPts val="930"/>
              </a:spcBef>
              <a:buNone/>
            </a:pPr>
            <a:r>
              <a:rPr lang="en-GB" sz="1674" dirty="0">
                <a:latin typeface="Arial" panose="020B0604020202020204" pitchFamily="34" charset="0"/>
                <a:cs typeface="Arial" panose="020B0604020202020204" pitchFamily="34" charset="0"/>
              </a:rPr>
              <a:t>                              Surname-First Name: 2</a:t>
            </a:r>
            <a:endParaRPr lang="en-GB" sz="1674" kern="1200" dirty="0">
              <a:solidFill>
                <a:schemeClr val="tx1"/>
              </a:solidFill>
              <a:latin typeface="Arial" panose="020B0604020202020204" pitchFamily="34" charset="0"/>
              <a:ea typeface="+mn-ea"/>
              <a:cs typeface="Arial" panose="020B0604020202020204" pitchFamily="34" charset="0"/>
            </a:endParaRPr>
          </a:p>
          <a:p>
            <a:pPr marL="0" indent="0" defTabSz="850392">
              <a:spcBef>
                <a:spcPts val="930"/>
              </a:spcBef>
              <a:buNone/>
            </a:pPr>
            <a:r>
              <a:rPr lang="en-GB" sz="1674" kern="1200" dirty="0">
                <a:solidFill>
                  <a:schemeClr val="tx1"/>
                </a:solidFill>
                <a:latin typeface="Arial" panose="020B0604020202020204" pitchFamily="34" charset="0"/>
                <a:ea typeface="+mn-ea"/>
                <a:cs typeface="Arial" panose="020B0604020202020204" pitchFamily="34" charset="0"/>
              </a:rPr>
              <a:t>                              Contact: 1,</a:t>
            </a:r>
          </a:p>
          <a:p>
            <a:pPr marL="0" indent="0" defTabSz="850392">
              <a:spcBef>
                <a:spcPts val="930"/>
              </a:spcBef>
              <a:buNone/>
            </a:pPr>
            <a:r>
              <a:rPr lang="en-GB" sz="1674" kern="1200" dirty="0">
                <a:solidFill>
                  <a:schemeClr val="tx1"/>
                </a:solidFill>
                <a:latin typeface="Arial" panose="020B0604020202020204" pitchFamily="34" charset="0"/>
                <a:ea typeface="+mn-ea"/>
                <a:cs typeface="Arial" panose="020B0604020202020204" pitchFamily="34" charset="0"/>
              </a:rPr>
              <a:t>                              </a:t>
            </a:r>
            <a:r>
              <a:rPr lang="en-GB" sz="1674" kern="1200" dirty="0" err="1">
                <a:solidFill>
                  <a:schemeClr val="tx1"/>
                </a:solidFill>
                <a:latin typeface="Arial" panose="020B0604020202020204" pitchFamily="34" charset="0"/>
                <a:ea typeface="+mn-ea"/>
                <a:cs typeface="Arial" panose="020B0604020202020204" pitchFamily="34" charset="0"/>
              </a:rPr>
              <a:t>DoB</a:t>
            </a:r>
            <a:r>
              <a:rPr lang="en-GB" sz="1674" kern="1200" dirty="0">
                <a:solidFill>
                  <a:schemeClr val="tx1"/>
                </a:solidFill>
                <a:latin typeface="Arial" panose="020B0604020202020204" pitchFamily="34" charset="0"/>
                <a:ea typeface="+mn-ea"/>
                <a:cs typeface="Arial" panose="020B0604020202020204" pitchFamily="34" charset="0"/>
              </a:rPr>
              <a:t>: 1,</a:t>
            </a:r>
          </a:p>
          <a:p>
            <a:pPr marL="0" indent="0" defTabSz="850392">
              <a:spcBef>
                <a:spcPts val="930"/>
              </a:spcBef>
              <a:buNone/>
            </a:pPr>
            <a:r>
              <a:rPr lang="en-GB" sz="1674" kern="1200" dirty="0">
                <a:solidFill>
                  <a:schemeClr val="tx1"/>
                </a:solidFill>
                <a:latin typeface="Arial" panose="020B0604020202020204" pitchFamily="34" charset="0"/>
                <a:ea typeface="+mn-ea"/>
                <a:cs typeface="Arial" panose="020B0604020202020204" pitchFamily="34" charset="0"/>
              </a:rPr>
              <a:t>                              Subcounty: 1,</a:t>
            </a:r>
          </a:p>
          <a:p>
            <a:pPr marL="0" indent="0" defTabSz="850392">
              <a:spcBef>
                <a:spcPts val="930"/>
              </a:spcBef>
              <a:buNone/>
            </a:pPr>
            <a:r>
              <a:rPr lang="en-GB" sz="1674" kern="1200" dirty="0">
                <a:solidFill>
                  <a:schemeClr val="tx1"/>
                </a:solidFill>
                <a:latin typeface="Arial" panose="020B0604020202020204" pitchFamily="34" charset="0"/>
                <a:ea typeface="+mn-ea"/>
                <a:cs typeface="Arial" panose="020B0604020202020204" pitchFamily="34" charset="0"/>
              </a:rPr>
              <a:t>                              Village:1}</a:t>
            </a:r>
          </a:p>
          <a:p>
            <a:pPr marL="0" indent="0">
              <a:buNone/>
            </a:pPr>
            <a:endParaRPr lang="en-UG" sz="1800" dirty="0">
              <a:solidFill>
                <a:srgbClr val="000000"/>
              </a:solidFill>
              <a:latin typeface="Times New Roman" panose="02020603050405020304" pitchFamily="18" charset="0"/>
            </a:endParaRPr>
          </a:p>
          <a:p>
            <a:pPr marL="0" indent="0">
              <a:buNone/>
            </a:pPr>
            <a:endParaRPr lang="en-UG" sz="1800" dirty="0">
              <a:solidFill>
                <a:srgbClr val="000000"/>
              </a:solidFill>
              <a:latin typeface="Times New Roman" panose="02020603050405020304" pitchFamily="18" charset="0"/>
            </a:endParaRPr>
          </a:p>
          <a:p>
            <a:pPr marL="0" indent="0">
              <a:buNone/>
            </a:pPr>
            <a:endParaRPr lang="en-UG" sz="1800" dirty="0">
              <a:solidFill>
                <a:srgbClr val="000000"/>
              </a:solidFill>
              <a:latin typeface="Times New Roman" panose="02020603050405020304" pitchFamily="18" charset="0"/>
            </a:endParaRPr>
          </a:p>
          <a:p>
            <a:pPr marL="0" indent="0">
              <a:buNone/>
            </a:pPr>
            <a:endParaRPr lang="en-UG" sz="1800" dirty="0">
              <a:solidFill>
                <a:srgbClr val="000000"/>
              </a:solidFill>
              <a:latin typeface="Arial" panose="020B0604020202020204" pitchFamily="34" charset="0"/>
              <a:cs typeface="Arial" panose="020B0604020202020204" pitchFamily="34" charset="0"/>
            </a:endParaRPr>
          </a:p>
          <a:p>
            <a:pPr marL="0" indent="0">
              <a:lnSpc>
                <a:spcPct val="120000"/>
              </a:lnSpc>
              <a:buNone/>
            </a:pPr>
            <a:r>
              <a:rPr lang="en-UG" sz="1800" dirty="0">
                <a:solidFill>
                  <a:srgbClr val="000000"/>
                </a:solidFill>
                <a:latin typeface="Arial" panose="020B0604020202020204" pitchFamily="34" charset="0"/>
                <a:cs typeface="Arial" panose="020B0604020202020204" pitchFamily="34" charset="0"/>
              </a:rPr>
              <a:t>We also applied dete</a:t>
            </a:r>
            <a:r>
              <a:rPr lang="en-GB" sz="1800" dirty="0">
                <a:solidFill>
                  <a:srgbClr val="000000"/>
                </a:solidFill>
                <a:latin typeface="Arial" panose="020B0604020202020204" pitchFamily="34" charset="0"/>
                <a:cs typeface="Arial" panose="020B0604020202020204" pitchFamily="34" charset="0"/>
              </a:rPr>
              <a:t>r</a:t>
            </a:r>
            <a:r>
              <a:rPr lang="en-UG" sz="1800" dirty="0">
                <a:solidFill>
                  <a:srgbClr val="000000"/>
                </a:solidFill>
                <a:latin typeface="Arial" panose="020B0604020202020204" pitchFamily="34" charset="0"/>
                <a:cs typeface="Arial" panose="020B0604020202020204" pitchFamily="34" charset="0"/>
              </a:rPr>
              <a:t>ministic or exact matching </a:t>
            </a:r>
            <a:r>
              <a:rPr lang="en-GB" sz="1800" dirty="0">
                <a:solidFill>
                  <a:srgbClr val="000000"/>
                </a:solidFill>
                <a:latin typeface="Arial" panose="020B0604020202020204" pitchFamily="34" charset="0"/>
                <a:cs typeface="Arial" panose="020B0604020202020204" pitchFamily="34" charset="0"/>
              </a:rPr>
              <a:t>t</a:t>
            </a:r>
            <a:r>
              <a:rPr lang="en-UG" sz="1800" dirty="0">
                <a:solidFill>
                  <a:srgbClr val="000000"/>
                </a:solidFill>
                <a:latin typeface="Arial" panose="020B0604020202020204" pitchFamily="34" charset="0"/>
                <a:cs typeface="Arial" panose="020B0604020202020204" pitchFamily="34" charset="0"/>
              </a:rPr>
              <a:t>o quickly identify duplicates with exactly similar data points across all the vari</a:t>
            </a:r>
            <a:r>
              <a:rPr lang="en-GB" sz="1800" dirty="0">
                <a:solidFill>
                  <a:srgbClr val="000000"/>
                </a:solidFill>
                <a:latin typeface="Arial" panose="020B0604020202020204" pitchFamily="34" charset="0"/>
                <a:cs typeface="Arial" panose="020B0604020202020204" pitchFamily="34" charset="0"/>
              </a:rPr>
              <a:t>ab</a:t>
            </a:r>
            <a:r>
              <a:rPr lang="en-UG" sz="1800" dirty="0">
                <a:solidFill>
                  <a:srgbClr val="000000"/>
                </a:solidFill>
                <a:latin typeface="Arial" panose="020B0604020202020204" pitchFamily="34" charset="0"/>
                <a:cs typeface="Arial" panose="020B0604020202020204" pitchFamily="34" charset="0"/>
              </a:rPr>
              <a:t>les.</a:t>
            </a:r>
          </a:p>
        </p:txBody>
      </p:sp>
      <p:graphicFrame>
        <p:nvGraphicFramePr>
          <p:cNvPr id="23" name="Table 6">
            <a:extLst>
              <a:ext uri="{FF2B5EF4-FFF2-40B4-BE49-F238E27FC236}">
                <a16:creationId xmlns:a16="http://schemas.microsoft.com/office/drawing/2014/main" id="{0E1FC87D-2E8C-9929-2427-BDB9F7BCB1FD}"/>
              </a:ext>
            </a:extLst>
          </p:cNvPr>
          <p:cNvGraphicFramePr>
            <a:graphicFrameLocks noGrp="1"/>
          </p:cNvGraphicFramePr>
          <p:nvPr>
            <p:extLst>
              <p:ext uri="{D42A27DB-BD31-4B8C-83A1-F6EECF244321}">
                <p14:modId xmlns:p14="http://schemas.microsoft.com/office/powerpoint/2010/main" val="3170050383"/>
              </p:ext>
            </p:extLst>
          </p:nvPr>
        </p:nvGraphicFramePr>
        <p:xfrm>
          <a:off x="7059157" y="2206616"/>
          <a:ext cx="4708827" cy="1483360"/>
        </p:xfrm>
        <a:graphic>
          <a:graphicData uri="http://schemas.openxmlformats.org/drawingml/2006/table">
            <a:tbl>
              <a:tblPr firstRow="1" bandRow="1">
                <a:tableStyleId>{46F890A9-2807-4EBB-B81D-B2AA78EC7F39}</a:tableStyleId>
              </a:tblPr>
              <a:tblGrid>
                <a:gridCol w="2373555">
                  <a:extLst>
                    <a:ext uri="{9D8B030D-6E8A-4147-A177-3AD203B41FA5}">
                      <a16:colId xmlns:a16="http://schemas.microsoft.com/office/drawing/2014/main" val="1737041068"/>
                    </a:ext>
                  </a:extLst>
                </a:gridCol>
                <a:gridCol w="2335272">
                  <a:extLst>
                    <a:ext uri="{9D8B030D-6E8A-4147-A177-3AD203B41FA5}">
                      <a16:colId xmlns:a16="http://schemas.microsoft.com/office/drawing/2014/main" val="3377053606"/>
                    </a:ext>
                  </a:extLst>
                </a:gridCol>
              </a:tblGrid>
              <a:tr h="370840">
                <a:tc>
                  <a:txBody>
                    <a:bodyPr/>
                    <a:lstStyle/>
                    <a:p>
                      <a:r>
                        <a:rPr lang="en-UG" dirty="0"/>
                        <a:t>Outcome</a:t>
                      </a:r>
                      <a:endParaRPr lang="en-UG" dirty="0">
                        <a:latin typeface="Arial" panose="020B0604020202020204" pitchFamily="34" charset="0"/>
                        <a:cs typeface="Arial" panose="020B0604020202020204" pitchFamily="34" charset="0"/>
                      </a:endParaRPr>
                    </a:p>
                  </a:txBody>
                  <a:tcPr/>
                </a:tc>
                <a:tc>
                  <a:txBody>
                    <a:bodyPr/>
                    <a:lstStyle/>
                    <a:p>
                      <a:r>
                        <a:rPr lang="en-UG" dirty="0"/>
                        <a:t>Score Cutoff</a:t>
                      </a:r>
                      <a:endParaRPr lang="en-UG"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20337308"/>
                  </a:ext>
                </a:extLst>
              </a:tr>
              <a:tr h="370840">
                <a:tc>
                  <a:txBody>
                    <a:bodyPr/>
                    <a:lstStyle/>
                    <a:p>
                      <a:r>
                        <a:rPr lang="en-UG" dirty="0"/>
                        <a:t>Matches</a:t>
                      </a:r>
                      <a:endParaRPr lang="en-UG" dirty="0">
                        <a:latin typeface="Arial" panose="020B0604020202020204" pitchFamily="34" charset="0"/>
                        <a:cs typeface="Arial" panose="020B0604020202020204" pitchFamily="34" charset="0"/>
                      </a:endParaRPr>
                    </a:p>
                  </a:txBody>
                  <a:tcPr/>
                </a:tc>
                <a:tc>
                  <a:txBody>
                    <a:bodyPr/>
                    <a:lstStyle/>
                    <a:p>
                      <a:r>
                        <a:rPr lang="en-UG" dirty="0"/>
                        <a:t>Score </a:t>
                      </a:r>
                      <a:r>
                        <a:rPr lang="en-UG"/>
                        <a:t>&gt;= 0.85</a:t>
                      </a:r>
                      <a:endParaRPr lang="en-UG"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37583832"/>
                  </a:ext>
                </a:extLst>
              </a:tr>
              <a:tr h="370840">
                <a:tc>
                  <a:txBody>
                    <a:bodyPr/>
                    <a:lstStyle/>
                    <a:p>
                      <a:r>
                        <a:rPr lang="en-UG" dirty="0"/>
                        <a:t>Potential Matches</a:t>
                      </a:r>
                      <a:endParaRPr lang="en-UG" dirty="0">
                        <a:latin typeface="Arial" panose="020B0604020202020204" pitchFamily="34" charset="0"/>
                        <a:cs typeface="Arial" panose="020B0604020202020204" pitchFamily="34" charset="0"/>
                      </a:endParaRPr>
                    </a:p>
                  </a:txBody>
                  <a:tcPr/>
                </a:tc>
                <a:tc>
                  <a:txBody>
                    <a:bodyPr/>
                    <a:lstStyle/>
                    <a:p>
                      <a:r>
                        <a:rPr lang="en-UG" dirty="0"/>
                        <a:t>0.85 &lt; Score &gt;= 0.75</a:t>
                      </a:r>
                      <a:endParaRPr lang="en-UG"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173176207"/>
                  </a:ext>
                </a:extLst>
              </a:tr>
              <a:tr h="370840">
                <a:tc>
                  <a:txBody>
                    <a:bodyPr/>
                    <a:lstStyle/>
                    <a:p>
                      <a:r>
                        <a:rPr lang="en-UG" dirty="0"/>
                        <a:t>Non Matches</a:t>
                      </a:r>
                      <a:endParaRPr lang="en-UG" dirty="0">
                        <a:latin typeface="Arial" panose="020B0604020202020204" pitchFamily="34" charset="0"/>
                        <a:cs typeface="Arial" panose="020B0604020202020204" pitchFamily="34" charset="0"/>
                      </a:endParaRPr>
                    </a:p>
                  </a:txBody>
                  <a:tcPr/>
                </a:tc>
                <a:tc>
                  <a:txBody>
                    <a:bodyPr/>
                    <a:lstStyle/>
                    <a:p>
                      <a:r>
                        <a:rPr lang="en-UG" dirty="0"/>
                        <a:t>Score &lt; 0.75</a:t>
                      </a:r>
                      <a:endParaRPr lang="en-UG"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64782931"/>
                  </a:ext>
                </a:extLst>
              </a:tr>
            </a:tbl>
          </a:graphicData>
        </a:graphic>
      </p:graphicFrame>
      <p:sp>
        <p:nvSpPr>
          <p:cNvPr id="24" name="TextBox 23">
            <a:extLst>
              <a:ext uri="{FF2B5EF4-FFF2-40B4-BE49-F238E27FC236}">
                <a16:creationId xmlns:a16="http://schemas.microsoft.com/office/drawing/2014/main" id="{D9E26B66-0586-D127-38F8-F2D2801CA3E8}"/>
              </a:ext>
            </a:extLst>
          </p:cNvPr>
          <p:cNvSpPr txBox="1"/>
          <p:nvPr/>
        </p:nvSpPr>
        <p:spPr>
          <a:xfrm>
            <a:off x="7059157" y="1706972"/>
            <a:ext cx="5382341" cy="703911"/>
          </a:xfrm>
          <a:prstGeom prst="rect">
            <a:avLst/>
          </a:prstGeom>
          <a:noFill/>
        </p:spPr>
        <p:txBody>
          <a:bodyPr wrap="square" rtlCol="0">
            <a:spAutoFit/>
          </a:bodyPr>
          <a:lstStyle/>
          <a:p>
            <a:pPr defTabSz="850392">
              <a:spcAft>
                <a:spcPts val="600"/>
              </a:spcAft>
            </a:pPr>
            <a:r>
              <a:rPr lang="en-UG" sz="1674" b="1" kern="1200" dirty="0">
                <a:solidFill>
                  <a:schemeClr val="tx1"/>
                </a:solidFill>
                <a:latin typeface="Arial" panose="020B0604020202020204" pitchFamily="34" charset="0"/>
                <a:ea typeface="+mn-ea"/>
                <a:cs typeface="Arial" panose="020B0604020202020204" pitchFamily="34" charset="0"/>
              </a:rPr>
              <a:t>Matching Cut-off criteria</a:t>
            </a:r>
          </a:p>
          <a:p>
            <a:pPr>
              <a:spcAft>
                <a:spcPts val="600"/>
              </a:spcAft>
            </a:pPr>
            <a:endParaRPr lang="en-UG" dirty="0"/>
          </a:p>
        </p:txBody>
      </p:sp>
      <p:grpSp>
        <p:nvGrpSpPr>
          <p:cNvPr id="26" name="Group 25">
            <a:extLst>
              <a:ext uri="{FF2B5EF4-FFF2-40B4-BE49-F238E27FC236}">
                <a16:creationId xmlns:a16="http://schemas.microsoft.com/office/drawing/2014/main" id="{0F98678C-D147-A33E-6B6A-C17B22E9604E}"/>
              </a:ext>
            </a:extLst>
          </p:cNvPr>
          <p:cNvGrpSpPr/>
          <p:nvPr/>
        </p:nvGrpSpPr>
        <p:grpSpPr>
          <a:xfrm>
            <a:off x="3683379" y="2250489"/>
            <a:ext cx="2812836" cy="3333144"/>
            <a:chOff x="7698146" y="1810079"/>
            <a:chExt cx="3530683" cy="4348525"/>
          </a:xfrm>
        </p:grpSpPr>
        <p:pic>
          <p:nvPicPr>
            <p:cNvPr id="27" name="Picture 3" descr="D:\KBM-정애\014-Fullppt\PNG이미지\탭.png">
              <a:extLst>
                <a:ext uri="{FF2B5EF4-FFF2-40B4-BE49-F238E27FC236}">
                  <a16:creationId xmlns:a16="http://schemas.microsoft.com/office/drawing/2014/main" id="{1837FEBF-D164-AD87-45B4-181ABD70A4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8146" y="1810079"/>
              <a:ext cx="3530683" cy="4348525"/>
            </a:xfrm>
            <a:prstGeom prst="rect">
              <a:avLst/>
            </a:prstGeom>
            <a:noFill/>
            <a:extLst>
              <a:ext uri="{909E8E84-426E-40DD-AFC4-6F175D3DCCD1}">
                <a14:hiddenFill xmlns:a14="http://schemas.microsoft.com/office/drawing/2010/main">
                  <a:solidFill>
                    <a:srgbClr val="FFFFFF"/>
                  </a:solidFill>
                </a14:hiddenFill>
              </a:ext>
            </a:extLst>
          </p:spPr>
        </p:pic>
        <p:sp>
          <p:nvSpPr>
            <p:cNvPr id="28" name="Picture Placeholder 2">
              <a:extLst>
                <a:ext uri="{FF2B5EF4-FFF2-40B4-BE49-F238E27FC236}">
                  <a16:creationId xmlns:a16="http://schemas.microsoft.com/office/drawing/2014/main" id="{ADCB7648-C20D-3215-E665-8D7CD75EE645}"/>
                </a:ext>
              </a:extLst>
            </p:cNvPr>
            <p:cNvSpPr txBox="1">
              <a:spLocks/>
            </p:cNvSpPr>
            <p:nvPr/>
          </p:nvSpPr>
          <p:spPr>
            <a:xfrm>
              <a:off x="8272460" y="2258944"/>
              <a:ext cx="2449154" cy="3125523"/>
            </a:xfrm>
            <a:prstGeom prst="rect">
              <a:avLst/>
            </a:prstGeom>
            <a:solidFill>
              <a:schemeClr val="bg1">
                <a:lumMod val="95000"/>
              </a:schemeClr>
            </a:solidFill>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sz="1200" kern="1200" baseline="0">
                  <a:solidFill>
                    <a:schemeClr val="tx1"/>
                  </a:solidFill>
                  <a:latin typeface="+mn-lt"/>
                  <a:ea typeface="+mn-ea"/>
                  <a:cs typeface="Arial" pitchFamily="34" charset="0"/>
                </a:defRPr>
              </a:lvl1pPr>
              <a:lvl2pPr marL="457223" indent="0" algn="l" defTabSz="914400" rtl="0" eaLnBrk="1" latinLnBrk="0" hangingPunct="1">
                <a:lnSpc>
                  <a:spcPct val="90000"/>
                </a:lnSpc>
                <a:spcBef>
                  <a:spcPts val="500"/>
                </a:spcBef>
                <a:buFont typeface="Arial" panose="020B0604020202020204" pitchFamily="34" charset="0"/>
                <a:buNone/>
                <a:defRPr sz="2800" kern="1200">
                  <a:solidFill>
                    <a:schemeClr val="tx1"/>
                  </a:solidFill>
                  <a:latin typeface="+mn-lt"/>
                  <a:ea typeface="+mn-ea"/>
                  <a:cs typeface="+mn-cs"/>
                </a:defRPr>
              </a:lvl2pPr>
              <a:lvl3pPr marL="914446"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69"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4pPr>
              <a:lvl5pPr marL="1828891"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5pPr>
              <a:lvl6pPr marL="2286114"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337"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56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783"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pPr algn="just"/>
              <a:r>
                <a:rPr lang="en-GB" sz="1200" b="1" i="0" dirty="0">
                  <a:effectLst/>
                  <a:latin typeface="Arial" panose="020B0604020202020204" pitchFamily="34" charset="0"/>
                  <a:cs typeface="Arial" panose="020B0604020202020204" pitchFamily="34" charset="0"/>
                </a:rPr>
                <a:t>How It Works</a:t>
              </a:r>
              <a:r>
                <a:rPr lang="en-GB" sz="1200" b="0" i="0" dirty="0">
                  <a:effectLst/>
                  <a:latin typeface="Arial" panose="020B0604020202020204" pitchFamily="34" charset="0"/>
                  <a:cs typeface="Arial" panose="020B0604020202020204" pitchFamily="34" charset="0"/>
                </a:rPr>
                <a:t>: Each field (e.g., surname, first name) is compared, and the results are multiplied by predefined weights assigned depending on the discriminative power of the variable. The weighted average determines the overall similarity score for each pair of records.</a:t>
              </a:r>
            </a:p>
            <a:p>
              <a:endParaRPr lang="ko-KR" altLang="en-US" dirty="0"/>
            </a:p>
          </p:txBody>
        </p:sp>
      </p:grpSp>
      <p:grpSp>
        <p:nvGrpSpPr>
          <p:cNvPr id="6" name="Group 5">
            <a:extLst>
              <a:ext uri="{FF2B5EF4-FFF2-40B4-BE49-F238E27FC236}">
                <a16:creationId xmlns:a16="http://schemas.microsoft.com/office/drawing/2014/main" id="{F9D92D08-F80E-A3A8-023F-861D14778C13}"/>
              </a:ext>
            </a:extLst>
          </p:cNvPr>
          <p:cNvGrpSpPr/>
          <p:nvPr/>
        </p:nvGrpSpPr>
        <p:grpSpPr>
          <a:xfrm>
            <a:off x="7257614" y="3806958"/>
            <a:ext cx="4180024" cy="523220"/>
            <a:chOff x="7257614" y="3806958"/>
            <a:chExt cx="4180024" cy="523220"/>
          </a:xfrm>
        </p:grpSpPr>
        <p:grpSp>
          <p:nvGrpSpPr>
            <p:cNvPr id="3" name="Group 2">
              <a:extLst>
                <a:ext uri="{FF2B5EF4-FFF2-40B4-BE49-F238E27FC236}">
                  <a16:creationId xmlns:a16="http://schemas.microsoft.com/office/drawing/2014/main" id="{4F0493E8-00E8-51D7-4D53-E06812577F70}"/>
                </a:ext>
              </a:extLst>
            </p:cNvPr>
            <p:cNvGrpSpPr/>
            <p:nvPr/>
          </p:nvGrpSpPr>
          <p:grpSpPr>
            <a:xfrm>
              <a:off x="7257614" y="3852406"/>
              <a:ext cx="252712" cy="396478"/>
              <a:chOff x="7285323" y="4147891"/>
              <a:chExt cx="252712" cy="396478"/>
            </a:xfrm>
          </p:grpSpPr>
          <p:grpSp>
            <p:nvGrpSpPr>
              <p:cNvPr id="29" name="Group 10">
                <a:extLst>
                  <a:ext uri="{FF2B5EF4-FFF2-40B4-BE49-F238E27FC236}">
                    <a16:creationId xmlns:a16="http://schemas.microsoft.com/office/drawing/2014/main" id="{F03E42CD-BC09-E3E1-4A02-3A22BFAC3BC3}"/>
                  </a:ext>
                </a:extLst>
              </p:cNvPr>
              <p:cNvGrpSpPr>
                <a:grpSpLocks noChangeAspect="1"/>
              </p:cNvGrpSpPr>
              <p:nvPr/>
            </p:nvGrpSpPr>
            <p:grpSpPr>
              <a:xfrm flipH="1">
                <a:off x="7285323" y="4151348"/>
                <a:ext cx="113003" cy="393021"/>
                <a:chOff x="1755471" y="2057490"/>
                <a:chExt cx="1035089" cy="3600000"/>
              </a:xfrm>
              <a:solidFill>
                <a:schemeClr val="accent6">
                  <a:lumMod val="75000"/>
                </a:schemeClr>
              </a:solidFill>
            </p:grpSpPr>
            <p:sp>
              <p:nvSpPr>
                <p:cNvPr id="30" name="Freeform 18">
                  <a:extLst>
                    <a:ext uri="{FF2B5EF4-FFF2-40B4-BE49-F238E27FC236}">
                      <a16:creationId xmlns:a16="http://schemas.microsoft.com/office/drawing/2014/main" id="{A3A5F7BE-331D-7715-D47A-92A3E22737D7}"/>
                    </a:ext>
                  </a:extLst>
                </p:cNvPr>
                <p:cNvSpPr>
                  <a:spLocks noChangeAspect="1"/>
                </p:cNvSpPr>
                <p:nvPr/>
              </p:nvSpPr>
              <p:spPr bwMode="auto">
                <a:xfrm>
                  <a:off x="2099500" y="2057490"/>
                  <a:ext cx="347031" cy="360000"/>
                </a:xfrm>
                <a:custGeom>
                  <a:avLst/>
                  <a:gdLst/>
                  <a:ahLst/>
                  <a:cxnLst/>
                  <a:rect l="l" t="t" r="r" b="b"/>
                  <a:pathLst>
                    <a:path w="347031" h="360000">
                      <a:moveTo>
                        <a:pt x="168112" y="0"/>
                      </a:moveTo>
                      <a:lnTo>
                        <a:pt x="267778" y="32422"/>
                      </a:lnTo>
                      <a:lnTo>
                        <a:pt x="302602" y="87659"/>
                      </a:lnTo>
                      <a:lnTo>
                        <a:pt x="307405" y="91261"/>
                      </a:lnTo>
                      <a:lnTo>
                        <a:pt x="313409" y="93663"/>
                      </a:lnTo>
                      <a:lnTo>
                        <a:pt x="318212" y="93663"/>
                      </a:lnTo>
                      <a:lnTo>
                        <a:pt x="323015" y="96064"/>
                      </a:lnTo>
                      <a:lnTo>
                        <a:pt x="325417" y="96064"/>
                      </a:lnTo>
                      <a:lnTo>
                        <a:pt x="329019" y="100867"/>
                      </a:lnTo>
                      <a:lnTo>
                        <a:pt x="331421" y="104470"/>
                      </a:lnTo>
                      <a:lnTo>
                        <a:pt x="336224" y="111675"/>
                      </a:lnTo>
                      <a:lnTo>
                        <a:pt x="336224" y="187325"/>
                      </a:lnTo>
                      <a:lnTo>
                        <a:pt x="337425" y="216144"/>
                      </a:lnTo>
                      <a:lnTo>
                        <a:pt x="342228" y="242562"/>
                      </a:lnTo>
                      <a:lnTo>
                        <a:pt x="347031" y="266578"/>
                      </a:lnTo>
                      <a:lnTo>
                        <a:pt x="347031" y="288192"/>
                      </a:lnTo>
                      <a:lnTo>
                        <a:pt x="337425" y="314610"/>
                      </a:lnTo>
                      <a:lnTo>
                        <a:pt x="325417" y="338626"/>
                      </a:lnTo>
                      <a:lnTo>
                        <a:pt x="311524" y="360000"/>
                      </a:lnTo>
                      <a:lnTo>
                        <a:pt x="42055" y="360000"/>
                      </a:lnTo>
                      <a:lnTo>
                        <a:pt x="38426" y="351835"/>
                      </a:lnTo>
                      <a:lnTo>
                        <a:pt x="27619" y="336224"/>
                      </a:lnTo>
                      <a:lnTo>
                        <a:pt x="16811" y="323015"/>
                      </a:lnTo>
                      <a:lnTo>
                        <a:pt x="6004" y="305003"/>
                      </a:lnTo>
                      <a:lnTo>
                        <a:pt x="0" y="283389"/>
                      </a:lnTo>
                      <a:lnTo>
                        <a:pt x="0" y="268979"/>
                      </a:lnTo>
                      <a:lnTo>
                        <a:pt x="3603" y="256971"/>
                      </a:lnTo>
                      <a:lnTo>
                        <a:pt x="8406" y="248566"/>
                      </a:lnTo>
                      <a:lnTo>
                        <a:pt x="14410" y="240160"/>
                      </a:lnTo>
                      <a:lnTo>
                        <a:pt x="19213" y="231755"/>
                      </a:lnTo>
                      <a:lnTo>
                        <a:pt x="3603" y="159707"/>
                      </a:lnTo>
                      <a:lnTo>
                        <a:pt x="16811" y="124883"/>
                      </a:lnTo>
                      <a:lnTo>
                        <a:pt x="37225" y="88859"/>
                      </a:lnTo>
                      <a:lnTo>
                        <a:pt x="64843" y="56438"/>
                      </a:lnTo>
                      <a:lnTo>
                        <a:pt x="97265" y="30020"/>
                      </a:lnTo>
                      <a:lnTo>
                        <a:pt x="133289" y="10807"/>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31" name="Freeform 18">
                  <a:extLst>
                    <a:ext uri="{FF2B5EF4-FFF2-40B4-BE49-F238E27FC236}">
                      <a16:creationId xmlns:a16="http://schemas.microsoft.com/office/drawing/2014/main" id="{2966A598-F693-6A74-5414-52B1A3D306F3}"/>
                    </a:ext>
                  </a:extLst>
                </p:cNvPr>
                <p:cNvSpPr>
                  <a:spLocks noChangeAspect="1"/>
                </p:cNvSpPr>
                <p:nvPr/>
              </p:nvSpPr>
              <p:spPr bwMode="auto">
                <a:xfrm>
                  <a:off x="1805171" y="2417490"/>
                  <a:ext cx="935688" cy="360000"/>
                </a:xfrm>
                <a:custGeom>
                  <a:avLst/>
                  <a:gdLst/>
                  <a:ahLst/>
                  <a:cxnLst/>
                  <a:rect l="l" t="t" r="r" b="b"/>
                  <a:pathLst>
                    <a:path w="935688" h="360000">
                      <a:moveTo>
                        <a:pt x="349509" y="0"/>
                      </a:moveTo>
                      <a:lnTo>
                        <a:pt x="618978" y="0"/>
                      </a:lnTo>
                      <a:lnTo>
                        <a:pt x="617260" y="2642"/>
                      </a:lnTo>
                      <a:lnTo>
                        <a:pt x="601650" y="29060"/>
                      </a:lnTo>
                      <a:lnTo>
                        <a:pt x="588441" y="53076"/>
                      </a:lnTo>
                      <a:lnTo>
                        <a:pt x="580036" y="80694"/>
                      </a:lnTo>
                      <a:lnTo>
                        <a:pt x="577634" y="111915"/>
                      </a:lnTo>
                      <a:lnTo>
                        <a:pt x="586040" y="144336"/>
                      </a:lnTo>
                      <a:lnTo>
                        <a:pt x="601650" y="165951"/>
                      </a:lnTo>
                      <a:lnTo>
                        <a:pt x="623264" y="183963"/>
                      </a:lnTo>
                      <a:lnTo>
                        <a:pt x="652084" y="197172"/>
                      </a:lnTo>
                      <a:lnTo>
                        <a:pt x="684505" y="207979"/>
                      </a:lnTo>
                      <a:lnTo>
                        <a:pt x="721730" y="218786"/>
                      </a:lnTo>
                      <a:lnTo>
                        <a:pt x="758955" y="227192"/>
                      </a:lnTo>
                      <a:lnTo>
                        <a:pt x="796179" y="237999"/>
                      </a:lnTo>
                      <a:lnTo>
                        <a:pt x="833404" y="248806"/>
                      </a:lnTo>
                      <a:lnTo>
                        <a:pt x="863424" y="264416"/>
                      </a:lnTo>
                      <a:lnTo>
                        <a:pt x="892243" y="283629"/>
                      </a:lnTo>
                      <a:lnTo>
                        <a:pt x="911456" y="307645"/>
                      </a:lnTo>
                      <a:lnTo>
                        <a:pt x="931870" y="347272"/>
                      </a:lnTo>
                      <a:lnTo>
                        <a:pt x="935688" y="360000"/>
                      </a:lnTo>
                      <a:lnTo>
                        <a:pt x="0" y="360000"/>
                      </a:lnTo>
                      <a:lnTo>
                        <a:pt x="3652" y="344870"/>
                      </a:lnTo>
                      <a:lnTo>
                        <a:pt x="14459" y="320854"/>
                      </a:lnTo>
                      <a:lnTo>
                        <a:pt x="38475" y="293236"/>
                      </a:lnTo>
                      <a:lnTo>
                        <a:pt x="67294" y="269220"/>
                      </a:lnTo>
                      <a:lnTo>
                        <a:pt x="102117" y="251208"/>
                      </a:lnTo>
                      <a:lnTo>
                        <a:pt x="139342" y="235597"/>
                      </a:lnTo>
                      <a:lnTo>
                        <a:pt x="177768" y="222388"/>
                      </a:lnTo>
                      <a:lnTo>
                        <a:pt x="217394" y="211581"/>
                      </a:lnTo>
                      <a:lnTo>
                        <a:pt x="257021" y="198372"/>
                      </a:lnTo>
                      <a:lnTo>
                        <a:pt x="294245" y="183963"/>
                      </a:lnTo>
                      <a:lnTo>
                        <a:pt x="326667" y="163549"/>
                      </a:lnTo>
                      <a:lnTo>
                        <a:pt x="355486" y="139533"/>
                      </a:lnTo>
                      <a:lnTo>
                        <a:pt x="355486" y="109513"/>
                      </a:lnTo>
                      <a:lnTo>
                        <a:pt x="356687" y="77092"/>
                      </a:lnTo>
                      <a:lnTo>
                        <a:pt x="356687" y="43469"/>
                      </a:lnTo>
                      <a:lnTo>
                        <a:pt x="355486" y="13449"/>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32" name="Freeform 18">
                  <a:extLst>
                    <a:ext uri="{FF2B5EF4-FFF2-40B4-BE49-F238E27FC236}">
                      <a16:creationId xmlns:a16="http://schemas.microsoft.com/office/drawing/2014/main" id="{A9C23D02-5323-8692-EC7E-5B467EBA8471}"/>
                    </a:ext>
                  </a:extLst>
                </p:cNvPr>
                <p:cNvSpPr>
                  <a:spLocks noChangeAspect="1"/>
                </p:cNvSpPr>
                <p:nvPr/>
              </p:nvSpPr>
              <p:spPr bwMode="auto">
                <a:xfrm>
                  <a:off x="1765678" y="2777490"/>
                  <a:ext cx="1014675" cy="360000"/>
                </a:xfrm>
                <a:custGeom>
                  <a:avLst/>
                  <a:gdLst/>
                  <a:ahLst/>
                  <a:cxnLst/>
                  <a:rect l="l" t="t" r="r" b="b"/>
                  <a:pathLst>
                    <a:path w="1014675" h="360000">
                      <a:moveTo>
                        <a:pt x="44380" y="0"/>
                      </a:moveTo>
                      <a:lnTo>
                        <a:pt x="980068" y="0"/>
                      </a:lnTo>
                      <a:lnTo>
                        <a:pt x="990659" y="35304"/>
                      </a:lnTo>
                      <a:lnTo>
                        <a:pt x="1001467" y="89340"/>
                      </a:lnTo>
                      <a:lnTo>
                        <a:pt x="1008671" y="146978"/>
                      </a:lnTo>
                      <a:lnTo>
                        <a:pt x="1013475" y="209420"/>
                      </a:lnTo>
                      <a:lnTo>
                        <a:pt x="1014675" y="270661"/>
                      </a:lnTo>
                      <a:lnTo>
                        <a:pt x="1014675" y="331901"/>
                      </a:lnTo>
                      <a:lnTo>
                        <a:pt x="1014675" y="360000"/>
                      </a:lnTo>
                      <a:lnTo>
                        <a:pt x="827351" y="360000"/>
                      </a:lnTo>
                      <a:lnTo>
                        <a:pt x="827351" y="341508"/>
                      </a:lnTo>
                      <a:lnTo>
                        <a:pt x="822547" y="305484"/>
                      </a:lnTo>
                      <a:lnTo>
                        <a:pt x="814142" y="277865"/>
                      </a:lnTo>
                      <a:lnTo>
                        <a:pt x="798531" y="256251"/>
                      </a:lnTo>
                      <a:lnTo>
                        <a:pt x="794929" y="251448"/>
                      </a:lnTo>
                      <a:lnTo>
                        <a:pt x="794929" y="347512"/>
                      </a:lnTo>
                      <a:lnTo>
                        <a:pt x="790000" y="360000"/>
                      </a:lnTo>
                      <a:lnTo>
                        <a:pt x="231522" y="360000"/>
                      </a:lnTo>
                      <a:lnTo>
                        <a:pt x="226951" y="251448"/>
                      </a:lnTo>
                      <a:lnTo>
                        <a:pt x="222148" y="256251"/>
                      </a:lnTo>
                      <a:lnTo>
                        <a:pt x="208939" y="283869"/>
                      </a:lnTo>
                      <a:lnTo>
                        <a:pt x="202935" y="318693"/>
                      </a:lnTo>
                      <a:lnTo>
                        <a:pt x="198132" y="355917"/>
                      </a:lnTo>
                      <a:lnTo>
                        <a:pt x="198132" y="360000"/>
                      </a:lnTo>
                      <a:lnTo>
                        <a:pt x="2103" y="360000"/>
                      </a:lnTo>
                      <a:lnTo>
                        <a:pt x="0" y="321094"/>
                      </a:lnTo>
                      <a:lnTo>
                        <a:pt x="2402" y="270661"/>
                      </a:lnTo>
                      <a:lnTo>
                        <a:pt x="6004" y="219026"/>
                      </a:lnTo>
                      <a:lnTo>
                        <a:pt x="13209" y="163789"/>
                      </a:lnTo>
                      <a:lnTo>
                        <a:pt x="19213" y="112155"/>
                      </a:lnTo>
                      <a:lnTo>
                        <a:pt x="28819" y="64123"/>
                      </a:lnTo>
                      <a:lnTo>
                        <a:pt x="39626" y="19693"/>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33" name="Freeform 18">
                  <a:extLst>
                    <a:ext uri="{FF2B5EF4-FFF2-40B4-BE49-F238E27FC236}">
                      <a16:creationId xmlns:a16="http://schemas.microsoft.com/office/drawing/2014/main" id="{EDFEAA84-FB11-A78E-34F7-8AD40C297492}"/>
                    </a:ext>
                  </a:extLst>
                </p:cNvPr>
                <p:cNvSpPr>
                  <a:spLocks noChangeAspect="1"/>
                </p:cNvSpPr>
                <p:nvPr/>
              </p:nvSpPr>
              <p:spPr bwMode="auto">
                <a:xfrm>
                  <a:off x="1755471" y="3137490"/>
                  <a:ext cx="1035089" cy="360000"/>
                </a:xfrm>
                <a:custGeom>
                  <a:avLst/>
                  <a:gdLst/>
                  <a:ahLst/>
                  <a:cxnLst/>
                  <a:rect l="l" t="t" r="r" b="b"/>
                  <a:pathLst>
                    <a:path w="1035089" h="360000">
                      <a:moveTo>
                        <a:pt x="834556" y="0"/>
                      </a:moveTo>
                      <a:lnTo>
                        <a:pt x="1021880" y="0"/>
                      </a:lnTo>
                      <a:lnTo>
                        <a:pt x="1021880" y="30741"/>
                      </a:lnTo>
                      <a:lnTo>
                        <a:pt x="1021880" y="88379"/>
                      </a:lnTo>
                      <a:lnTo>
                        <a:pt x="1035089" y="273302"/>
                      </a:lnTo>
                      <a:lnTo>
                        <a:pt x="1024686" y="360000"/>
                      </a:lnTo>
                      <a:lnTo>
                        <a:pt x="864533" y="360000"/>
                      </a:lnTo>
                      <a:lnTo>
                        <a:pt x="866977" y="188046"/>
                      </a:lnTo>
                      <a:lnTo>
                        <a:pt x="842961" y="120801"/>
                      </a:lnTo>
                      <a:lnTo>
                        <a:pt x="839359" y="89580"/>
                      </a:lnTo>
                      <a:lnTo>
                        <a:pt x="836957" y="54757"/>
                      </a:lnTo>
                      <a:lnTo>
                        <a:pt x="834556" y="17532"/>
                      </a:lnTo>
                      <a:close/>
                      <a:moveTo>
                        <a:pt x="238727" y="0"/>
                      </a:moveTo>
                      <a:lnTo>
                        <a:pt x="797204" y="0"/>
                      </a:lnTo>
                      <a:lnTo>
                        <a:pt x="784122" y="33142"/>
                      </a:lnTo>
                      <a:lnTo>
                        <a:pt x="773315" y="83576"/>
                      </a:lnTo>
                      <a:lnTo>
                        <a:pt x="770913" y="137612"/>
                      </a:lnTo>
                      <a:lnTo>
                        <a:pt x="770913" y="192849"/>
                      </a:lnTo>
                      <a:lnTo>
                        <a:pt x="778118" y="246885"/>
                      </a:lnTo>
                      <a:lnTo>
                        <a:pt x="786524" y="299720"/>
                      </a:lnTo>
                      <a:lnTo>
                        <a:pt x="794929" y="345350"/>
                      </a:lnTo>
                      <a:lnTo>
                        <a:pt x="797162" y="360000"/>
                      </a:lnTo>
                      <a:lnTo>
                        <a:pt x="241814" y="360000"/>
                      </a:lnTo>
                      <a:lnTo>
                        <a:pt x="244963" y="347752"/>
                      </a:lnTo>
                      <a:lnTo>
                        <a:pt x="255770" y="304523"/>
                      </a:lnTo>
                      <a:lnTo>
                        <a:pt x="266578" y="256491"/>
                      </a:lnTo>
                      <a:lnTo>
                        <a:pt x="271381" y="206058"/>
                      </a:lnTo>
                      <a:lnTo>
                        <a:pt x="266578" y="155624"/>
                      </a:lnTo>
                      <a:lnTo>
                        <a:pt x="238959" y="5524"/>
                      </a:lnTo>
                      <a:close/>
                      <a:moveTo>
                        <a:pt x="9308" y="0"/>
                      </a:moveTo>
                      <a:lnTo>
                        <a:pt x="205337" y="0"/>
                      </a:lnTo>
                      <a:lnTo>
                        <a:pt x="205337" y="35544"/>
                      </a:lnTo>
                      <a:lnTo>
                        <a:pt x="201734" y="75170"/>
                      </a:lnTo>
                      <a:lnTo>
                        <a:pt x="194530" y="112395"/>
                      </a:lnTo>
                      <a:lnTo>
                        <a:pt x="166911" y="201254"/>
                      </a:lnTo>
                      <a:lnTo>
                        <a:pt x="162108" y="249286"/>
                      </a:lnTo>
                      <a:lnTo>
                        <a:pt x="162108" y="297318"/>
                      </a:lnTo>
                      <a:lnTo>
                        <a:pt x="168112" y="347752"/>
                      </a:lnTo>
                      <a:lnTo>
                        <a:pt x="169337" y="360000"/>
                      </a:lnTo>
                      <a:lnTo>
                        <a:pt x="6031" y="360000"/>
                      </a:lnTo>
                      <a:lnTo>
                        <a:pt x="2402" y="288913"/>
                      </a:lnTo>
                      <a:lnTo>
                        <a:pt x="0" y="246885"/>
                      </a:lnTo>
                      <a:lnTo>
                        <a:pt x="2402" y="206058"/>
                      </a:lnTo>
                      <a:lnTo>
                        <a:pt x="9607" y="166431"/>
                      </a:lnTo>
                      <a:lnTo>
                        <a:pt x="15611" y="126805"/>
                      </a:lnTo>
                      <a:lnTo>
                        <a:pt x="18012" y="83576"/>
                      </a:lnTo>
                      <a:lnTo>
                        <a:pt x="13209" y="40347"/>
                      </a:lnTo>
                      <a:lnTo>
                        <a:pt x="9607" y="5524"/>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34" name="Freeform 33">
                  <a:extLst>
                    <a:ext uri="{FF2B5EF4-FFF2-40B4-BE49-F238E27FC236}">
                      <a16:creationId xmlns:a16="http://schemas.microsoft.com/office/drawing/2014/main" id="{F09DAEAD-7B82-187A-C04C-6F6DB5419BC7}"/>
                    </a:ext>
                  </a:extLst>
                </p:cNvPr>
                <p:cNvSpPr>
                  <a:spLocks noChangeAspect="1"/>
                </p:cNvSpPr>
                <p:nvPr/>
              </p:nvSpPr>
              <p:spPr bwMode="auto">
                <a:xfrm>
                  <a:off x="1763688" y="3497490"/>
                  <a:ext cx="1018654" cy="360000"/>
                </a:xfrm>
                <a:custGeom>
                  <a:avLst/>
                  <a:gdLst/>
                  <a:ahLst/>
                  <a:cxnLst/>
                  <a:rect l="l" t="t" r="r" b="b"/>
                  <a:pathLst>
                    <a:path w="1018654" h="360000">
                      <a:moveTo>
                        <a:pt x="858501" y="0"/>
                      </a:moveTo>
                      <a:lnTo>
                        <a:pt x="1018654" y="0"/>
                      </a:lnTo>
                      <a:lnTo>
                        <a:pt x="1014649" y="33382"/>
                      </a:lnTo>
                      <a:lnTo>
                        <a:pt x="1007444" y="155864"/>
                      </a:lnTo>
                      <a:lnTo>
                        <a:pt x="1009845" y="273543"/>
                      </a:lnTo>
                      <a:lnTo>
                        <a:pt x="1016085" y="360000"/>
                      </a:lnTo>
                      <a:lnTo>
                        <a:pt x="911780" y="360000"/>
                      </a:lnTo>
                      <a:lnTo>
                        <a:pt x="916183" y="352795"/>
                      </a:lnTo>
                      <a:lnTo>
                        <a:pt x="916183" y="323976"/>
                      </a:lnTo>
                      <a:lnTo>
                        <a:pt x="913781" y="291555"/>
                      </a:lnTo>
                      <a:lnTo>
                        <a:pt x="905376" y="256731"/>
                      </a:lnTo>
                      <a:lnTo>
                        <a:pt x="895769" y="217105"/>
                      </a:lnTo>
                      <a:lnTo>
                        <a:pt x="884962" y="179880"/>
                      </a:lnTo>
                      <a:lnTo>
                        <a:pt x="874155" y="142655"/>
                      </a:lnTo>
                      <a:lnTo>
                        <a:pt x="863348" y="110234"/>
                      </a:lnTo>
                      <a:lnTo>
                        <a:pt x="857344" y="81414"/>
                      </a:lnTo>
                      <a:close/>
                      <a:moveTo>
                        <a:pt x="235783" y="0"/>
                      </a:moveTo>
                      <a:lnTo>
                        <a:pt x="791131" y="0"/>
                      </a:lnTo>
                      <a:lnTo>
                        <a:pt x="846004" y="360000"/>
                      </a:lnTo>
                      <a:lnTo>
                        <a:pt x="181933" y="360000"/>
                      </a:lnTo>
                      <a:lnTo>
                        <a:pt x="228125" y="29780"/>
                      </a:lnTo>
                      <a:close/>
                      <a:moveTo>
                        <a:pt x="0" y="0"/>
                      </a:moveTo>
                      <a:lnTo>
                        <a:pt x="163306" y="0"/>
                      </a:lnTo>
                      <a:lnTo>
                        <a:pt x="166884" y="35784"/>
                      </a:lnTo>
                      <a:lnTo>
                        <a:pt x="166884" y="83816"/>
                      </a:lnTo>
                      <a:lnTo>
                        <a:pt x="160880" y="131848"/>
                      </a:lnTo>
                      <a:lnTo>
                        <a:pt x="156077" y="151061"/>
                      </a:lnTo>
                      <a:lnTo>
                        <a:pt x="147671" y="177479"/>
                      </a:lnTo>
                      <a:lnTo>
                        <a:pt x="136864" y="208699"/>
                      </a:lnTo>
                      <a:lnTo>
                        <a:pt x="126057" y="243523"/>
                      </a:lnTo>
                      <a:lnTo>
                        <a:pt x="116451" y="275944"/>
                      </a:lnTo>
                      <a:lnTo>
                        <a:pt x="112848" y="308366"/>
                      </a:lnTo>
                      <a:lnTo>
                        <a:pt x="110447" y="337185"/>
                      </a:lnTo>
                      <a:lnTo>
                        <a:pt x="112728" y="360000"/>
                      </a:lnTo>
                      <a:lnTo>
                        <a:pt x="14833" y="360000"/>
                      </a:lnTo>
                      <a:lnTo>
                        <a:pt x="16784" y="328779"/>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35" name="Freeform 18">
                  <a:extLst>
                    <a:ext uri="{FF2B5EF4-FFF2-40B4-BE49-F238E27FC236}">
                      <a16:creationId xmlns:a16="http://schemas.microsoft.com/office/drawing/2014/main" id="{2C34CA49-FD10-1320-ECB3-FE41D13AE43E}"/>
                    </a:ext>
                  </a:extLst>
                </p:cNvPr>
                <p:cNvSpPr>
                  <a:spLocks noChangeAspect="1"/>
                </p:cNvSpPr>
                <p:nvPr/>
              </p:nvSpPr>
              <p:spPr bwMode="auto">
                <a:xfrm>
                  <a:off x="1756672" y="3857490"/>
                  <a:ext cx="1032687" cy="360000"/>
                </a:xfrm>
                <a:custGeom>
                  <a:avLst/>
                  <a:gdLst/>
                  <a:ahLst/>
                  <a:cxnLst/>
                  <a:rect l="l" t="t" r="r" b="b"/>
                  <a:pathLst>
                    <a:path w="1032687" h="360000">
                      <a:moveTo>
                        <a:pt x="915409" y="0"/>
                      </a:moveTo>
                      <a:lnTo>
                        <a:pt x="1019713" y="0"/>
                      </a:lnTo>
                      <a:lnTo>
                        <a:pt x="1021880" y="30020"/>
                      </a:lnTo>
                      <a:lnTo>
                        <a:pt x="1032687" y="140494"/>
                      </a:lnTo>
                      <a:lnTo>
                        <a:pt x="1032687" y="180120"/>
                      </a:lnTo>
                      <a:lnTo>
                        <a:pt x="1021880" y="212542"/>
                      </a:lnTo>
                      <a:lnTo>
                        <a:pt x="1005069" y="243763"/>
                      </a:lnTo>
                      <a:lnTo>
                        <a:pt x="978651" y="270180"/>
                      </a:lnTo>
                      <a:lnTo>
                        <a:pt x="949832" y="291795"/>
                      </a:lnTo>
                      <a:lnTo>
                        <a:pt x="919812" y="306204"/>
                      </a:lnTo>
                      <a:lnTo>
                        <a:pt x="888591" y="318212"/>
                      </a:lnTo>
                      <a:lnTo>
                        <a:pt x="888591" y="308606"/>
                      </a:lnTo>
                      <a:lnTo>
                        <a:pt x="886190" y="302602"/>
                      </a:lnTo>
                      <a:lnTo>
                        <a:pt x="884989" y="295397"/>
                      </a:lnTo>
                      <a:lnTo>
                        <a:pt x="884989" y="291795"/>
                      </a:lnTo>
                      <a:lnTo>
                        <a:pt x="884989" y="284590"/>
                      </a:lnTo>
                      <a:lnTo>
                        <a:pt x="884989" y="276184"/>
                      </a:lnTo>
                      <a:lnTo>
                        <a:pt x="890993" y="270180"/>
                      </a:lnTo>
                      <a:lnTo>
                        <a:pt x="898198" y="265377"/>
                      </a:lnTo>
                      <a:lnTo>
                        <a:pt x="901800" y="258172"/>
                      </a:lnTo>
                      <a:lnTo>
                        <a:pt x="906603" y="249767"/>
                      </a:lnTo>
                      <a:lnTo>
                        <a:pt x="909005" y="241361"/>
                      </a:lnTo>
                      <a:lnTo>
                        <a:pt x="904202" y="238959"/>
                      </a:lnTo>
                      <a:lnTo>
                        <a:pt x="899398" y="238959"/>
                      </a:lnTo>
                      <a:lnTo>
                        <a:pt x="898198" y="238959"/>
                      </a:lnTo>
                      <a:lnTo>
                        <a:pt x="898198" y="236558"/>
                      </a:lnTo>
                      <a:lnTo>
                        <a:pt x="898198" y="234156"/>
                      </a:lnTo>
                      <a:lnTo>
                        <a:pt x="895796" y="232955"/>
                      </a:lnTo>
                      <a:lnTo>
                        <a:pt x="895796" y="225751"/>
                      </a:lnTo>
                      <a:lnTo>
                        <a:pt x="922214" y="210140"/>
                      </a:lnTo>
                      <a:lnTo>
                        <a:pt x="946230" y="190927"/>
                      </a:lnTo>
                      <a:lnTo>
                        <a:pt x="967844" y="169313"/>
                      </a:lnTo>
                      <a:lnTo>
                        <a:pt x="965442" y="158506"/>
                      </a:lnTo>
                      <a:lnTo>
                        <a:pt x="963041" y="150100"/>
                      </a:lnTo>
                      <a:lnTo>
                        <a:pt x="960639" y="142895"/>
                      </a:lnTo>
                      <a:lnTo>
                        <a:pt x="957037" y="136891"/>
                      </a:lnTo>
                      <a:lnTo>
                        <a:pt x="943828" y="129687"/>
                      </a:lnTo>
                      <a:lnTo>
                        <a:pt x="933021" y="136891"/>
                      </a:lnTo>
                      <a:lnTo>
                        <a:pt x="928218" y="151301"/>
                      </a:lnTo>
                      <a:lnTo>
                        <a:pt x="923414" y="166911"/>
                      </a:lnTo>
                      <a:lnTo>
                        <a:pt x="917410" y="177719"/>
                      </a:lnTo>
                      <a:lnTo>
                        <a:pt x="906603" y="188526"/>
                      </a:lnTo>
                      <a:lnTo>
                        <a:pt x="888591" y="193329"/>
                      </a:lnTo>
                      <a:lnTo>
                        <a:pt x="880186" y="57639"/>
                      </a:lnTo>
                      <a:close/>
                      <a:moveTo>
                        <a:pt x="185562" y="0"/>
                      </a:moveTo>
                      <a:lnTo>
                        <a:pt x="849633" y="0"/>
                      </a:lnTo>
                      <a:lnTo>
                        <a:pt x="871780" y="145297"/>
                      </a:lnTo>
                      <a:lnTo>
                        <a:pt x="874182" y="188526"/>
                      </a:lnTo>
                      <a:lnTo>
                        <a:pt x="871780" y="238959"/>
                      </a:lnTo>
                      <a:lnTo>
                        <a:pt x="864575" y="294196"/>
                      </a:lnTo>
                      <a:lnTo>
                        <a:pt x="858571" y="348232"/>
                      </a:lnTo>
                      <a:lnTo>
                        <a:pt x="856819" y="360000"/>
                      </a:lnTo>
                      <a:lnTo>
                        <a:pt x="588348" y="360000"/>
                      </a:lnTo>
                      <a:lnTo>
                        <a:pt x="587191" y="342228"/>
                      </a:lnTo>
                      <a:lnTo>
                        <a:pt x="524749" y="49233"/>
                      </a:lnTo>
                      <a:lnTo>
                        <a:pt x="515143" y="49233"/>
                      </a:lnTo>
                      <a:lnTo>
                        <a:pt x="509139" y="68446"/>
                      </a:lnTo>
                      <a:lnTo>
                        <a:pt x="504335" y="92462"/>
                      </a:lnTo>
                      <a:lnTo>
                        <a:pt x="504335" y="121281"/>
                      </a:lnTo>
                      <a:lnTo>
                        <a:pt x="485123" y="171715"/>
                      </a:lnTo>
                      <a:lnTo>
                        <a:pt x="474315" y="223349"/>
                      </a:lnTo>
                      <a:lnTo>
                        <a:pt x="467111" y="280988"/>
                      </a:lnTo>
                      <a:lnTo>
                        <a:pt x="465910" y="339827"/>
                      </a:lnTo>
                      <a:lnTo>
                        <a:pt x="464328" y="360000"/>
                      </a:lnTo>
                      <a:lnTo>
                        <a:pt x="184454" y="360000"/>
                      </a:lnTo>
                      <a:lnTo>
                        <a:pt x="178919" y="319413"/>
                      </a:lnTo>
                      <a:lnTo>
                        <a:pt x="175316" y="262976"/>
                      </a:lnTo>
                      <a:lnTo>
                        <a:pt x="170513" y="208939"/>
                      </a:lnTo>
                      <a:lnTo>
                        <a:pt x="168112" y="156104"/>
                      </a:lnTo>
                      <a:lnTo>
                        <a:pt x="170513" y="110474"/>
                      </a:lnTo>
                      <a:lnTo>
                        <a:pt x="175316" y="73249"/>
                      </a:lnTo>
                      <a:close/>
                      <a:moveTo>
                        <a:pt x="18462" y="0"/>
                      </a:moveTo>
                      <a:lnTo>
                        <a:pt x="116357" y="0"/>
                      </a:lnTo>
                      <a:lnTo>
                        <a:pt x="116477" y="1201"/>
                      </a:lnTo>
                      <a:lnTo>
                        <a:pt x="151300" y="54036"/>
                      </a:lnTo>
                      <a:lnTo>
                        <a:pt x="144096" y="188526"/>
                      </a:lnTo>
                      <a:lnTo>
                        <a:pt x="127284" y="193329"/>
                      </a:lnTo>
                      <a:lnTo>
                        <a:pt x="116477" y="169313"/>
                      </a:lnTo>
                      <a:lnTo>
                        <a:pt x="106871" y="140494"/>
                      </a:lnTo>
                      <a:lnTo>
                        <a:pt x="79252" y="129687"/>
                      </a:lnTo>
                      <a:lnTo>
                        <a:pt x="72048" y="164510"/>
                      </a:lnTo>
                      <a:lnTo>
                        <a:pt x="96064" y="188526"/>
                      </a:lnTo>
                      <a:lnTo>
                        <a:pt x="122481" y="214943"/>
                      </a:lnTo>
                      <a:lnTo>
                        <a:pt x="140493" y="241361"/>
                      </a:lnTo>
                      <a:lnTo>
                        <a:pt x="135690" y="243763"/>
                      </a:lnTo>
                      <a:lnTo>
                        <a:pt x="130887" y="243763"/>
                      </a:lnTo>
                      <a:lnTo>
                        <a:pt x="129686" y="243763"/>
                      </a:lnTo>
                      <a:lnTo>
                        <a:pt x="129686" y="246164"/>
                      </a:lnTo>
                      <a:lnTo>
                        <a:pt x="129686" y="247365"/>
                      </a:lnTo>
                      <a:lnTo>
                        <a:pt x="127284" y="249767"/>
                      </a:lnTo>
                      <a:lnTo>
                        <a:pt x="127284" y="256972"/>
                      </a:lnTo>
                      <a:lnTo>
                        <a:pt x="140493" y="262976"/>
                      </a:lnTo>
                      <a:lnTo>
                        <a:pt x="146497" y="276184"/>
                      </a:lnTo>
                      <a:lnTo>
                        <a:pt x="151300" y="294196"/>
                      </a:lnTo>
                      <a:lnTo>
                        <a:pt x="146497" y="300200"/>
                      </a:lnTo>
                      <a:lnTo>
                        <a:pt x="144096" y="306204"/>
                      </a:lnTo>
                      <a:lnTo>
                        <a:pt x="140493" y="313409"/>
                      </a:lnTo>
                      <a:lnTo>
                        <a:pt x="135690" y="318212"/>
                      </a:lnTo>
                      <a:lnTo>
                        <a:pt x="111674" y="302602"/>
                      </a:lnTo>
                      <a:lnTo>
                        <a:pt x="87658" y="289393"/>
                      </a:lnTo>
                      <a:lnTo>
                        <a:pt x="66044" y="276184"/>
                      </a:lnTo>
                      <a:lnTo>
                        <a:pt x="44429" y="258172"/>
                      </a:lnTo>
                      <a:lnTo>
                        <a:pt x="26417" y="236558"/>
                      </a:lnTo>
                      <a:lnTo>
                        <a:pt x="10807" y="208939"/>
                      </a:lnTo>
                      <a:lnTo>
                        <a:pt x="0" y="169313"/>
                      </a:lnTo>
                      <a:lnTo>
                        <a:pt x="0" y="129687"/>
                      </a:lnTo>
                      <a:lnTo>
                        <a:pt x="4803" y="90060"/>
                      </a:lnTo>
                      <a:lnTo>
                        <a:pt x="10807" y="49233"/>
                      </a:lnTo>
                      <a:lnTo>
                        <a:pt x="18012" y="7205"/>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36" name="Freeform 18">
                  <a:extLst>
                    <a:ext uri="{FF2B5EF4-FFF2-40B4-BE49-F238E27FC236}">
                      <a16:creationId xmlns:a16="http://schemas.microsoft.com/office/drawing/2014/main" id="{20515BC3-136B-98BA-D139-A13807AFD6DD}"/>
                    </a:ext>
                  </a:extLst>
                </p:cNvPr>
                <p:cNvSpPr>
                  <a:spLocks noChangeAspect="1"/>
                </p:cNvSpPr>
                <p:nvPr/>
              </p:nvSpPr>
              <p:spPr bwMode="auto">
                <a:xfrm>
                  <a:off x="1941253" y="4217490"/>
                  <a:ext cx="698451" cy="360000"/>
                </a:xfrm>
                <a:custGeom>
                  <a:avLst/>
                  <a:gdLst/>
                  <a:ahLst/>
                  <a:cxnLst/>
                  <a:rect l="l" t="t" r="r" b="b"/>
                  <a:pathLst>
                    <a:path w="698451" h="360000">
                      <a:moveTo>
                        <a:pt x="405233" y="0"/>
                      </a:moveTo>
                      <a:lnTo>
                        <a:pt x="673705" y="0"/>
                      </a:lnTo>
                      <a:lnTo>
                        <a:pt x="667052" y="44670"/>
                      </a:lnTo>
                      <a:lnTo>
                        <a:pt x="664650" y="99907"/>
                      </a:lnTo>
                      <a:lnTo>
                        <a:pt x="664650" y="150340"/>
                      </a:lnTo>
                      <a:lnTo>
                        <a:pt x="670654" y="210380"/>
                      </a:lnTo>
                      <a:lnTo>
                        <a:pt x="681461" y="274023"/>
                      </a:lnTo>
                      <a:lnTo>
                        <a:pt x="694670" y="340067"/>
                      </a:lnTo>
                      <a:lnTo>
                        <a:pt x="698451" y="360000"/>
                      </a:lnTo>
                      <a:lnTo>
                        <a:pt x="479985" y="360000"/>
                      </a:lnTo>
                      <a:lnTo>
                        <a:pt x="472522" y="332862"/>
                      </a:lnTo>
                      <a:lnTo>
                        <a:pt x="452109" y="284830"/>
                      </a:lnTo>
                      <a:lnTo>
                        <a:pt x="432896" y="234396"/>
                      </a:lnTo>
                      <a:lnTo>
                        <a:pt x="417285" y="185164"/>
                      </a:lnTo>
                      <a:close/>
                      <a:moveTo>
                        <a:pt x="1339" y="0"/>
                      </a:moveTo>
                      <a:lnTo>
                        <a:pt x="281214" y="0"/>
                      </a:lnTo>
                      <a:lnTo>
                        <a:pt x="277993" y="41068"/>
                      </a:lnTo>
                      <a:lnTo>
                        <a:pt x="273189" y="103509"/>
                      </a:lnTo>
                      <a:lnTo>
                        <a:pt x="264784" y="164750"/>
                      </a:lnTo>
                      <a:lnTo>
                        <a:pt x="249173" y="223589"/>
                      </a:lnTo>
                      <a:lnTo>
                        <a:pt x="229961" y="278826"/>
                      </a:lnTo>
                      <a:lnTo>
                        <a:pt x="210748" y="332862"/>
                      </a:lnTo>
                      <a:lnTo>
                        <a:pt x="203964" y="360000"/>
                      </a:lnTo>
                      <a:lnTo>
                        <a:pt x="0" y="360000"/>
                      </a:lnTo>
                      <a:lnTo>
                        <a:pt x="5411" y="326858"/>
                      </a:lnTo>
                      <a:lnTo>
                        <a:pt x="13817" y="268019"/>
                      </a:lnTo>
                      <a:lnTo>
                        <a:pt x="19821" y="206778"/>
                      </a:lnTo>
                      <a:lnTo>
                        <a:pt x="19821" y="150340"/>
                      </a:lnTo>
                      <a:lnTo>
                        <a:pt x="16218" y="97505"/>
                      </a:lnTo>
                      <a:lnTo>
                        <a:pt x="9014" y="57879"/>
                      </a:lnTo>
                      <a:lnTo>
                        <a:pt x="3010" y="12248"/>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37" name="Freeform 18">
                  <a:extLst>
                    <a:ext uri="{FF2B5EF4-FFF2-40B4-BE49-F238E27FC236}">
                      <a16:creationId xmlns:a16="http://schemas.microsoft.com/office/drawing/2014/main" id="{91EE4A26-7E26-2631-12D8-5CE47596D78D}"/>
                    </a:ext>
                  </a:extLst>
                </p:cNvPr>
                <p:cNvSpPr>
                  <a:spLocks noChangeAspect="1"/>
                </p:cNvSpPr>
                <p:nvPr/>
              </p:nvSpPr>
              <p:spPr bwMode="auto">
                <a:xfrm>
                  <a:off x="1906903" y="4577490"/>
                  <a:ext cx="748098" cy="360000"/>
                </a:xfrm>
                <a:custGeom>
                  <a:avLst/>
                  <a:gdLst/>
                  <a:ahLst/>
                  <a:cxnLst/>
                  <a:rect l="l" t="t" r="r" b="b"/>
                  <a:pathLst>
                    <a:path w="748098" h="360000">
                      <a:moveTo>
                        <a:pt x="509397" y="0"/>
                      </a:moveTo>
                      <a:lnTo>
                        <a:pt x="727863" y="0"/>
                      </a:lnTo>
                      <a:lnTo>
                        <a:pt x="737291" y="49713"/>
                      </a:lnTo>
                      <a:lnTo>
                        <a:pt x="745696" y="119360"/>
                      </a:lnTo>
                      <a:lnTo>
                        <a:pt x="748098" y="189006"/>
                      </a:lnTo>
                      <a:lnTo>
                        <a:pt x="742094" y="257452"/>
                      </a:lnTo>
                      <a:lnTo>
                        <a:pt x="721680" y="346311"/>
                      </a:lnTo>
                      <a:lnTo>
                        <a:pt x="718595" y="360000"/>
                      </a:lnTo>
                      <a:lnTo>
                        <a:pt x="503439" y="360000"/>
                      </a:lnTo>
                      <a:lnTo>
                        <a:pt x="491127" y="300681"/>
                      </a:lnTo>
                      <a:lnTo>
                        <a:pt x="486324" y="234637"/>
                      </a:lnTo>
                      <a:lnTo>
                        <a:pt x="491127" y="169793"/>
                      </a:lnTo>
                      <a:lnTo>
                        <a:pt x="515143" y="20894"/>
                      </a:lnTo>
                      <a:close/>
                      <a:moveTo>
                        <a:pt x="29412" y="0"/>
                      </a:moveTo>
                      <a:lnTo>
                        <a:pt x="233375" y="0"/>
                      </a:lnTo>
                      <a:lnTo>
                        <a:pt x="226951" y="25697"/>
                      </a:lnTo>
                      <a:lnTo>
                        <a:pt x="250967" y="132569"/>
                      </a:lnTo>
                      <a:lnTo>
                        <a:pt x="250967" y="318693"/>
                      </a:lnTo>
                      <a:lnTo>
                        <a:pt x="241788" y="360000"/>
                      </a:lnTo>
                      <a:lnTo>
                        <a:pt x="31112" y="360000"/>
                      </a:lnTo>
                      <a:lnTo>
                        <a:pt x="27618" y="348713"/>
                      </a:lnTo>
                      <a:lnTo>
                        <a:pt x="12008" y="298279"/>
                      </a:lnTo>
                      <a:lnTo>
                        <a:pt x="3602" y="244243"/>
                      </a:lnTo>
                      <a:lnTo>
                        <a:pt x="0" y="186605"/>
                      </a:lnTo>
                      <a:lnTo>
                        <a:pt x="6004" y="126565"/>
                      </a:lnTo>
                      <a:lnTo>
                        <a:pt x="14410" y="79733"/>
                      </a:lnTo>
                      <a:lnTo>
                        <a:pt x="25217" y="25697"/>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38" name="Freeform 18">
                  <a:extLst>
                    <a:ext uri="{FF2B5EF4-FFF2-40B4-BE49-F238E27FC236}">
                      <a16:creationId xmlns:a16="http://schemas.microsoft.com/office/drawing/2014/main" id="{5FABBD24-9B46-EAA2-6557-2B1BEC751F9D}"/>
                    </a:ext>
                  </a:extLst>
                </p:cNvPr>
                <p:cNvSpPr>
                  <a:spLocks noChangeAspect="1"/>
                </p:cNvSpPr>
                <p:nvPr/>
              </p:nvSpPr>
              <p:spPr bwMode="auto">
                <a:xfrm>
                  <a:off x="1937210" y="4937490"/>
                  <a:ext cx="687484" cy="360000"/>
                </a:xfrm>
                <a:custGeom>
                  <a:avLst/>
                  <a:gdLst/>
                  <a:ahLst/>
                  <a:cxnLst/>
                  <a:rect l="l" t="t" r="r" b="b"/>
                  <a:pathLst>
                    <a:path w="687484" h="360000">
                      <a:moveTo>
                        <a:pt x="472326" y="0"/>
                      </a:moveTo>
                      <a:lnTo>
                        <a:pt x="687484" y="0"/>
                      </a:lnTo>
                      <a:lnTo>
                        <a:pt x="671356" y="71568"/>
                      </a:lnTo>
                      <a:lnTo>
                        <a:pt x="652143" y="159226"/>
                      </a:lnTo>
                      <a:lnTo>
                        <a:pt x="634131" y="250487"/>
                      </a:lnTo>
                      <a:lnTo>
                        <a:pt x="618520" y="346551"/>
                      </a:lnTo>
                      <a:lnTo>
                        <a:pt x="618184" y="360000"/>
                      </a:lnTo>
                      <a:lnTo>
                        <a:pt x="473658" y="360000"/>
                      </a:lnTo>
                      <a:lnTo>
                        <a:pt x="474425" y="357358"/>
                      </a:lnTo>
                      <a:lnTo>
                        <a:pt x="485232" y="318933"/>
                      </a:lnTo>
                      <a:lnTo>
                        <a:pt x="497240" y="274503"/>
                      </a:lnTo>
                      <a:lnTo>
                        <a:pt x="503244" y="228873"/>
                      </a:lnTo>
                      <a:lnTo>
                        <a:pt x="505645" y="176037"/>
                      </a:lnTo>
                      <a:lnTo>
                        <a:pt x="498441" y="122001"/>
                      </a:lnTo>
                      <a:lnTo>
                        <a:pt x="485232" y="65564"/>
                      </a:lnTo>
                      <a:lnTo>
                        <a:pt x="473224" y="4323"/>
                      </a:lnTo>
                      <a:close/>
                      <a:moveTo>
                        <a:pt x="0" y="0"/>
                      </a:moveTo>
                      <a:lnTo>
                        <a:pt x="210676" y="0"/>
                      </a:lnTo>
                      <a:lnTo>
                        <a:pt x="210249" y="1921"/>
                      </a:lnTo>
                      <a:lnTo>
                        <a:pt x="199442" y="47552"/>
                      </a:lnTo>
                      <a:lnTo>
                        <a:pt x="191036" y="100387"/>
                      </a:lnTo>
                      <a:lnTo>
                        <a:pt x="186233" y="152021"/>
                      </a:lnTo>
                      <a:lnTo>
                        <a:pt x="191036" y="204857"/>
                      </a:lnTo>
                      <a:lnTo>
                        <a:pt x="195839" y="318933"/>
                      </a:lnTo>
                      <a:lnTo>
                        <a:pt x="214743" y="360000"/>
                      </a:lnTo>
                      <a:lnTo>
                        <a:pt x="67388" y="360000"/>
                      </a:lnTo>
                      <a:lnTo>
                        <a:pt x="68554" y="327338"/>
                      </a:lnTo>
                      <a:lnTo>
                        <a:pt x="64952" y="257692"/>
                      </a:lnTo>
                      <a:lnTo>
                        <a:pt x="55346" y="189246"/>
                      </a:lnTo>
                      <a:lnTo>
                        <a:pt x="42137" y="126805"/>
                      </a:lnTo>
                      <a:lnTo>
                        <a:pt x="27727" y="82375"/>
                      </a:lnTo>
                      <a:lnTo>
                        <a:pt x="12117" y="39146"/>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39" name="Freeform 18">
                  <a:extLst>
                    <a:ext uri="{FF2B5EF4-FFF2-40B4-BE49-F238E27FC236}">
                      <a16:creationId xmlns:a16="http://schemas.microsoft.com/office/drawing/2014/main" id="{CDC06D23-5AFF-3BFD-547E-5BB00BE390B2}"/>
                    </a:ext>
                  </a:extLst>
                </p:cNvPr>
                <p:cNvSpPr>
                  <a:spLocks noChangeAspect="1"/>
                </p:cNvSpPr>
                <p:nvPr/>
              </p:nvSpPr>
              <p:spPr bwMode="auto">
                <a:xfrm>
                  <a:off x="1943060" y="5297490"/>
                  <a:ext cx="691661" cy="360000"/>
                </a:xfrm>
                <a:custGeom>
                  <a:avLst/>
                  <a:gdLst/>
                  <a:ahLst/>
                  <a:cxnLst/>
                  <a:rect l="l" t="t" r="r" b="b"/>
                  <a:pathLst>
                    <a:path w="691661" h="360000">
                      <a:moveTo>
                        <a:pt x="469947" y="0"/>
                      </a:moveTo>
                      <a:lnTo>
                        <a:pt x="614473" y="0"/>
                      </a:lnTo>
                      <a:lnTo>
                        <a:pt x="613609" y="34583"/>
                      </a:lnTo>
                      <a:lnTo>
                        <a:pt x="619613" y="76611"/>
                      </a:lnTo>
                      <a:lnTo>
                        <a:pt x="630420" y="117438"/>
                      </a:lnTo>
                      <a:lnTo>
                        <a:pt x="646030" y="157065"/>
                      </a:lnTo>
                      <a:lnTo>
                        <a:pt x="661641" y="196691"/>
                      </a:lnTo>
                      <a:lnTo>
                        <a:pt x="676050" y="235117"/>
                      </a:lnTo>
                      <a:lnTo>
                        <a:pt x="686857" y="274743"/>
                      </a:lnTo>
                      <a:lnTo>
                        <a:pt x="691661" y="319173"/>
                      </a:lnTo>
                      <a:lnTo>
                        <a:pt x="648432" y="338386"/>
                      </a:lnTo>
                      <a:lnTo>
                        <a:pt x="600400" y="349193"/>
                      </a:lnTo>
                      <a:lnTo>
                        <a:pt x="547565" y="351595"/>
                      </a:lnTo>
                      <a:lnTo>
                        <a:pt x="491127" y="349193"/>
                      </a:lnTo>
                      <a:lnTo>
                        <a:pt x="480320" y="316771"/>
                      </a:lnTo>
                      <a:lnTo>
                        <a:pt x="470714" y="277145"/>
                      </a:lnTo>
                      <a:lnTo>
                        <a:pt x="467111" y="235117"/>
                      </a:lnTo>
                      <a:lnTo>
                        <a:pt x="470714" y="189486"/>
                      </a:lnTo>
                      <a:lnTo>
                        <a:pt x="475517" y="103029"/>
                      </a:lnTo>
                      <a:lnTo>
                        <a:pt x="470714" y="89820"/>
                      </a:lnTo>
                      <a:lnTo>
                        <a:pt x="464710" y="74210"/>
                      </a:lnTo>
                      <a:lnTo>
                        <a:pt x="459906" y="56198"/>
                      </a:lnTo>
                      <a:lnTo>
                        <a:pt x="459906" y="34583"/>
                      </a:lnTo>
                      <a:close/>
                      <a:moveTo>
                        <a:pt x="63677" y="0"/>
                      </a:moveTo>
                      <a:lnTo>
                        <a:pt x="211032" y="0"/>
                      </a:lnTo>
                      <a:lnTo>
                        <a:pt x="226951" y="34583"/>
                      </a:lnTo>
                      <a:lnTo>
                        <a:pt x="226951" y="54997"/>
                      </a:lnTo>
                      <a:lnTo>
                        <a:pt x="222148" y="71808"/>
                      </a:lnTo>
                      <a:lnTo>
                        <a:pt x="216144" y="89820"/>
                      </a:lnTo>
                      <a:lnTo>
                        <a:pt x="211341" y="103029"/>
                      </a:lnTo>
                      <a:lnTo>
                        <a:pt x="206538" y="148659"/>
                      </a:lnTo>
                      <a:lnTo>
                        <a:pt x="208939" y="196691"/>
                      </a:lnTo>
                      <a:lnTo>
                        <a:pt x="211341" y="244723"/>
                      </a:lnTo>
                      <a:lnTo>
                        <a:pt x="213743" y="295157"/>
                      </a:lnTo>
                      <a:lnTo>
                        <a:pt x="206538" y="343189"/>
                      </a:lnTo>
                      <a:lnTo>
                        <a:pt x="195731" y="343189"/>
                      </a:lnTo>
                      <a:lnTo>
                        <a:pt x="174116" y="353996"/>
                      </a:lnTo>
                      <a:lnTo>
                        <a:pt x="145297" y="360000"/>
                      </a:lnTo>
                      <a:lnTo>
                        <a:pt x="117679" y="360000"/>
                      </a:lnTo>
                      <a:lnTo>
                        <a:pt x="88859" y="357599"/>
                      </a:lnTo>
                      <a:lnTo>
                        <a:pt x="61241" y="349193"/>
                      </a:lnTo>
                      <a:lnTo>
                        <a:pt x="37225" y="338386"/>
                      </a:lnTo>
                      <a:lnTo>
                        <a:pt x="16811" y="320374"/>
                      </a:lnTo>
                      <a:lnTo>
                        <a:pt x="3603" y="301161"/>
                      </a:lnTo>
                      <a:lnTo>
                        <a:pt x="0" y="277145"/>
                      </a:lnTo>
                      <a:lnTo>
                        <a:pt x="24016" y="224310"/>
                      </a:lnTo>
                      <a:lnTo>
                        <a:pt x="43229" y="167872"/>
                      </a:lnTo>
                      <a:lnTo>
                        <a:pt x="56438" y="103029"/>
                      </a:lnTo>
                      <a:lnTo>
                        <a:pt x="62442" y="34583"/>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grpSp>
          <p:grpSp>
            <p:nvGrpSpPr>
              <p:cNvPr id="52" name="Group 10">
                <a:extLst>
                  <a:ext uri="{FF2B5EF4-FFF2-40B4-BE49-F238E27FC236}">
                    <a16:creationId xmlns:a16="http://schemas.microsoft.com/office/drawing/2014/main" id="{F16095BE-0CE4-C6A5-3899-851EED1414A2}"/>
                  </a:ext>
                </a:extLst>
              </p:cNvPr>
              <p:cNvGrpSpPr>
                <a:grpSpLocks noChangeAspect="1"/>
              </p:cNvGrpSpPr>
              <p:nvPr/>
            </p:nvGrpSpPr>
            <p:grpSpPr>
              <a:xfrm flipH="1">
                <a:off x="7425032" y="4147891"/>
                <a:ext cx="113003" cy="393021"/>
                <a:chOff x="1755471" y="2057490"/>
                <a:chExt cx="1035089" cy="3600000"/>
              </a:xfrm>
              <a:solidFill>
                <a:schemeClr val="accent6">
                  <a:lumMod val="75000"/>
                </a:schemeClr>
              </a:solidFill>
            </p:grpSpPr>
            <p:sp>
              <p:nvSpPr>
                <p:cNvPr id="53" name="Freeform 18">
                  <a:extLst>
                    <a:ext uri="{FF2B5EF4-FFF2-40B4-BE49-F238E27FC236}">
                      <a16:creationId xmlns:a16="http://schemas.microsoft.com/office/drawing/2014/main" id="{FABE4AB9-5651-5C90-0FB2-89047C4F4BC0}"/>
                    </a:ext>
                  </a:extLst>
                </p:cNvPr>
                <p:cNvSpPr>
                  <a:spLocks noChangeAspect="1"/>
                </p:cNvSpPr>
                <p:nvPr/>
              </p:nvSpPr>
              <p:spPr bwMode="auto">
                <a:xfrm>
                  <a:off x="2099500" y="2057490"/>
                  <a:ext cx="347031" cy="360000"/>
                </a:xfrm>
                <a:custGeom>
                  <a:avLst/>
                  <a:gdLst/>
                  <a:ahLst/>
                  <a:cxnLst/>
                  <a:rect l="l" t="t" r="r" b="b"/>
                  <a:pathLst>
                    <a:path w="347031" h="360000">
                      <a:moveTo>
                        <a:pt x="168112" y="0"/>
                      </a:moveTo>
                      <a:lnTo>
                        <a:pt x="267778" y="32422"/>
                      </a:lnTo>
                      <a:lnTo>
                        <a:pt x="302602" y="87659"/>
                      </a:lnTo>
                      <a:lnTo>
                        <a:pt x="307405" y="91261"/>
                      </a:lnTo>
                      <a:lnTo>
                        <a:pt x="313409" y="93663"/>
                      </a:lnTo>
                      <a:lnTo>
                        <a:pt x="318212" y="93663"/>
                      </a:lnTo>
                      <a:lnTo>
                        <a:pt x="323015" y="96064"/>
                      </a:lnTo>
                      <a:lnTo>
                        <a:pt x="325417" y="96064"/>
                      </a:lnTo>
                      <a:lnTo>
                        <a:pt x="329019" y="100867"/>
                      </a:lnTo>
                      <a:lnTo>
                        <a:pt x="331421" y="104470"/>
                      </a:lnTo>
                      <a:lnTo>
                        <a:pt x="336224" y="111675"/>
                      </a:lnTo>
                      <a:lnTo>
                        <a:pt x="336224" y="187325"/>
                      </a:lnTo>
                      <a:lnTo>
                        <a:pt x="337425" y="216144"/>
                      </a:lnTo>
                      <a:lnTo>
                        <a:pt x="342228" y="242562"/>
                      </a:lnTo>
                      <a:lnTo>
                        <a:pt x="347031" y="266578"/>
                      </a:lnTo>
                      <a:lnTo>
                        <a:pt x="347031" y="288192"/>
                      </a:lnTo>
                      <a:lnTo>
                        <a:pt x="337425" y="314610"/>
                      </a:lnTo>
                      <a:lnTo>
                        <a:pt x="325417" y="338626"/>
                      </a:lnTo>
                      <a:lnTo>
                        <a:pt x="311524" y="360000"/>
                      </a:lnTo>
                      <a:lnTo>
                        <a:pt x="42055" y="360000"/>
                      </a:lnTo>
                      <a:lnTo>
                        <a:pt x="38426" y="351835"/>
                      </a:lnTo>
                      <a:lnTo>
                        <a:pt x="27619" y="336224"/>
                      </a:lnTo>
                      <a:lnTo>
                        <a:pt x="16811" y="323015"/>
                      </a:lnTo>
                      <a:lnTo>
                        <a:pt x="6004" y="305003"/>
                      </a:lnTo>
                      <a:lnTo>
                        <a:pt x="0" y="283389"/>
                      </a:lnTo>
                      <a:lnTo>
                        <a:pt x="0" y="268979"/>
                      </a:lnTo>
                      <a:lnTo>
                        <a:pt x="3603" y="256971"/>
                      </a:lnTo>
                      <a:lnTo>
                        <a:pt x="8406" y="248566"/>
                      </a:lnTo>
                      <a:lnTo>
                        <a:pt x="14410" y="240160"/>
                      </a:lnTo>
                      <a:lnTo>
                        <a:pt x="19213" y="231755"/>
                      </a:lnTo>
                      <a:lnTo>
                        <a:pt x="3603" y="159707"/>
                      </a:lnTo>
                      <a:lnTo>
                        <a:pt x="16811" y="124883"/>
                      </a:lnTo>
                      <a:lnTo>
                        <a:pt x="37225" y="88859"/>
                      </a:lnTo>
                      <a:lnTo>
                        <a:pt x="64843" y="56438"/>
                      </a:lnTo>
                      <a:lnTo>
                        <a:pt x="97265" y="30020"/>
                      </a:lnTo>
                      <a:lnTo>
                        <a:pt x="133289" y="10807"/>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54" name="Freeform 18">
                  <a:extLst>
                    <a:ext uri="{FF2B5EF4-FFF2-40B4-BE49-F238E27FC236}">
                      <a16:creationId xmlns:a16="http://schemas.microsoft.com/office/drawing/2014/main" id="{E43B2BAA-8CF8-36AD-7163-D94D9A0E99FC}"/>
                    </a:ext>
                  </a:extLst>
                </p:cNvPr>
                <p:cNvSpPr>
                  <a:spLocks noChangeAspect="1"/>
                </p:cNvSpPr>
                <p:nvPr/>
              </p:nvSpPr>
              <p:spPr bwMode="auto">
                <a:xfrm>
                  <a:off x="1805171" y="2417490"/>
                  <a:ext cx="935688" cy="360000"/>
                </a:xfrm>
                <a:custGeom>
                  <a:avLst/>
                  <a:gdLst/>
                  <a:ahLst/>
                  <a:cxnLst/>
                  <a:rect l="l" t="t" r="r" b="b"/>
                  <a:pathLst>
                    <a:path w="935688" h="360000">
                      <a:moveTo>
                        <a:pt x="349509" y="0"/>
                      </a:moveTo>
                      <a:lnTo>
                        <a:pt x="618978" y="0"/>
                      </a:lnTo>
                      <a:lnTo>
                        <a:pt x="617260" y="2642"/>
                      </a:lnTo>
                      <a:lnTo>
                        <a:pt x="601650" y="29060"/>
                      </a:lnTo>
                      <a:lnTo>
                        <a:pt x="588441" y="53076"/>
                      </a:lnTo>
                      <a:lnTo>
                        <a:pt x="580036" y="80694"/>
                      </a:lnTo>
                      <a:lnTo>
                        <a:pt x="577634" y="111915"/>
                      </a:lnTo>
                      <a:lnTo>
                        <a:pt x="586040" y="144336"/>
                      </a:lnTo>
                      <a:lnTo>
                        <a:pt x="601650" y="165951"/>
                      </a:lnTo>
                      <a:lnTo>
                        <a:pt x="623264" y="183963"/>
                      </a:lnTo>
                      <a:lnTo>
                        <a:pt x="652084" y="197172"/>
                      </a:lnTo>
                      <a:lnTo>
                        <a:pt x="684505" y="207979"/>
                      </a:lnTo>
                      <a:lnTo>
                        <a:pt x="721730" y="218786"/>
                      </a:lnTo>
                      <a:lnTo>
                        <a:pt x="758955" y="227192"/>
                      </a:lnTo>
                      <a:lnTo>
                        <a:pt x="796179" y="237999"/>
                      </a:lnTo>
                      <a:lnTo>
                        <a:pt x="833404" y="248806"/>
                      </a:lnTo>
                      <a:lnTo>
                        <a:pt x="863424" y="264416"/>
                      </a:lnTo>
                      <a:lnTo>
                        <a:pt x="892243" y="283629"/>
                      </a:lnTo>
                      <a:lnTo>
                        <a:pt x="911456" y="307645"/>
                      </a:lnTo>
                      <a:lnTo>
                        <a:pt x="931870" y="347272"/>
                      </a:lnTo>
                      <a:lnTo>
                        <a:pt x="935688" y="360000"/>
                      </a:lnTo>
                      <a:lnTo>
                        <a:pt x="0" y="360000"/>
                      </a:lnTo>
                      <a:lnTo>
                        <a:pt x="3652" y="344870"/>
                      </a:lnTo>
                      <a:lnTo>
                        <a:pt x="14459" y="320854"/>
                      </a:lnTo>
                      <a:lnTo>
                        <a:pt x="38475" y="293236"/>
                      </a:lnTo>
                      <a:lnTo>
                        <a:pt x="67294" y="269220"/>
                      </a:lnTo>
                      <a:lnTo>
                        <a:pt x="102117" y="251208"/>
                      </a:lnTo>
                      <a:lnTo>
                        <a:pt x="139342" y="235597"/>
                      </a:lnTo>
                      <a:lnTo>
                        <a:pt x="177768" y="222388"/>
                      </a:lnTo>
                      <a:lnTo>
                        <a:pt x="217394" y="211581"/>
                      </a:lnTo>
                      <a:lnTo>
                        <a:pt x="257021" y="198372"/>
                      </a:lnTo>
                      <a:lnTo>
                        <a:pt x="294245" y="183963"/>
                      </a:lnTo>
                      <a:lnTo>
                        <a:pt x="326667" y="163549"/>
                      </a:lnTo>
                      <a:lnTo>
                        <a:pt x="355486" y="139533"/>
                      </a:lnTo>
                      <a:lnTo>
                        <a:pt x="355486" y="109513"/>
                      </a:lnTo>
                      <a:lnTo>
                        <a:pt x="356687" y="77092"/>
                      </a:lnTo>
                      <a:lnTo>
                        <a:pt x="356687" y="43469"/>
                      </a:lnTo>
                      <a:lnTo>
                        <a:pt x="355486" y="13449"/>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55" name="Freeform 18">
                  <a:extLst>
                    <a:ext uri="{FF2B5EF4-FFF2-40B4-BE49-F238E27FC236}">
                      <a16:creationId xmlns:a16="http://schemas.microsoft.com/office/drawing/2014/main" id="{900BA7E7-46F0-E0C9-FB4A-D895EAA256C0}"/>
                    </a:ext>
                  </a:extLst>
                </p:cNvPr>
                <p:cNvSpPr>
                  <a:spLocks noChangeAspect="1"/>
                </p:cNvSpPr>
                <p:nvPr/>
              </p:nvSpPr>
              <p:spPr bwMode="auto">
                <a:xfrm>
                  <a:off x="1765678" y="2777490"/>
                  <a:ext cx="1014675" cy="360000"/>
                </a:xfrm>
                <a:custGeom>
                  <a:avLst/>
                  <a:gdLst/>
                  <a:ahLst/>
                  <a:cxnLst/>
                  <a:rect l="l" t="t" r="r" b="b"/>
                  <a:pathLst>
                    <a:path w="1014675" h="360000">
                      <a:moveTo>
                        <a:pt x="44380" y="0"/>
                      </a:moveTo>
                      <a:lnTo>
                        <a:pt x="980068" y="0"/>
                      </a:lnTo>
                      <a:lnTo>
                        <a:pt x="990659" y="35304"/>
                      </a:lnTo>
                      <a:lnTo>
                        <a:pt x="1001467" y="89340"/>
                      </a:lnTo>
                      <a:lnTo>
                        <a:pt x="1008671" y="146978"/>
                      </a:lnTo>
                      <a:lnTo>
                        <a:pt x="1013475" y="209420"/>
                      </a:lnTo>
                      <a:lnTo>
                        <a:pt x="1014675" y="270661"/>
                      </a:lnTo>
                      <a:lnTo>
                        <a:pt x="1014675" y="331901"/>
                      </a:lnTo>
                      <a:lnTo>
                        <a:pt x="1014675" y="360000"/>
                      </a:lnTo>
                      <a:lnTo>
                        <a:pt x="827351" y="360000"/>
                      </a:lnTo>
                      <a:lnTo>
                        <a:pt x="827351" y="341508"/>
                      </a:lnTo>
                      <a:lnTo>
                        <a:pt x="822547" y="305484"/>
                      </a:lnTo>
                      <a:lnTo>
                        <a:pt x="814142" y="277865"/>
                      </a:lnTo>
                      <a:lnTo>
                        <a:pt x="798531" y="256251"/>
                      </a:lnTo>
                      <a:lnTo>
                        <a:pt x="794929" y="251448"/>
                      </a:lnTo>
                      <a:lnTo>
                        <a:pt x="794929" y="347512"/>
                      </a:lnTo>
                      <a:lnTo>
                        <a:pt x="790000" y="360000"/>
                      </a:lnTo>
                      <a:lnTo>
                        <a:pt x="231522" y="360000"/>
                      </a:lnTo>
                      <a:lnTo>
                        <a:pt x="226951" y="251448"/>
                      </a:lnTo>
                      <a:lnTo>
                        <a:pt x="222148" y="256251"/>
                      </a:lnTo>
                      <a:lnTo>
                        <a:pt x="208939" y="283869"/>
                      </a:lnTo>
                      <a:lnTo>
                        <a:pt x="202935" y="318693"/>
                      </a:lnTo>
                      <a:lnTo>
                        <a:pt x="198132" y="355917"/>
                      </a:lnTo>
                      <a:lnTo>
                        <a:pt x="198132" y="360000"/>
                      </a:lnTo>
                      <a:lnTo>
                        <a:pt x="2103" y="360000"/>
                      </a:lnTo>
                      <a:lnTo>
                        <a:pt x="0" y="321094"/>
                      </a:lnTo>
                      <a:lnTo>
                        <a:pt x="2402" y="270661"/>
                      </a:lnTo>
                      <a:lnTo>
                        <a:pt x="6004" y="219026"/>
                      </a:lnTo>
                      <a:lnTo>
                        <a:pt x="13209" y="163789"/>
                      </a:lnTo>
                      <a:lnTo>
                        <a:pt x="19213" y="112155"/>
                      </a:lnTo>
                      <a:lnTo>
                        <a:pt x="28819" y="64123"/>
                      </a:lnTo>
                      <a:lnTo>
                        <a:pt x="39626" y="19693"/>
                      </a:lnTo>
                      <a:close/>
                    </a:path>
                  </a:pathLst>
                </a:custGeom>
                <a:solidFill>
                  <a:schemeClr val="accent6">
                    <a:lumMod val="40000"/>
                    <a:lumOff val="60000"/>
                  </a:schemeClr>
                </a:solid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56" name="Freeform 18">
                  <a:extLst>
                    <a:ext uri="{FF2B5EF4-FFF2-40B4-BE49-F238E27FC236}">
                      <a16:creationId xmlns:a16="http://schemas.microsoft.com/office/drawing/2014/main" id="{19657658-4600-AFC7-93C2-447B8541143D}"/>
                    </a:ext>
                  </a:extLst>
                </p:cNvPr>
                <p:cNvSpPr>
                  <a:spLocks noChangeAspect="1"/>
                </p:cNvSpPr>
                <p:nvPr/>
              </p:nvSpPr>
              <p:spPr bwMode="auto">
                <a:xfrm>
                  <a:off x="1755471" y="3137490"/>
                  <a:ext cx="1035089" cy="360000"/>
                </a:xfrm>
                <a:custGeom>
                  <a:avLst/>
                  <a:gdLst/>
                  <a:ahLst/>
                  <a:cxnLst/>
                  <a:rect l="l" t="t" r="r" b="b"/>
                  <a:pathLst>
                    <a:path w="1035089" h="360000">
                      <a:moveTo>
                        <a:pt x="834556" y="0"/>
                      </a:moveTo>
                      <a:lnTo>
                        <a:pt x="1021880" y="0"/>
                      </a:lnTo>
                      <a:lnTo>
                        <a:pt x="1021880" y="30741"/>
                      </a:lnTo>
                      <a:lnTo>
                        <a:pt x="1021880" y="88379"/>
                      </a:lnTo>
                      <a:lnTo>
                        <a:pt x="1035089" y="273302"/>
                      </a:lnTo>
                      <a:lnTo>
                        <a:pt x="1024686" y="360000"/>
                      </a:lnTo>
                      <a:lnTo>
                        <a:pt x="864533" y="360000"/>
                      </a:lnTo>
                      <a:lnTo>
                        <a:pt x="866977" y="188046"/>
                      </a:lnTo>
                      <a:lnTo>
                        <a:pt x="842961" y="120801"/>
                      </a:lnTo>
                      <a:lnTo>
                        <a:pt x="839359" y="89580"/>
                      </a:lnTo>
                      <a:lnTo>
                        <a:pt x="836957" y="54757"/>
                      </a:lnTo>
                      <a:lnTo>
                        <a:pt x="834556" y="17532"/>
                      </a:lnTo>
                      <a:close/>
                      <a:moveTo>
                        <a:pt x="238727" y="0"/>
                      </a:moveTo>
                      <a:lnTo>
                        <a:pt x="797204" y="0"/>
                      </a:lnTo>
                      <a:lnTo>
                        <a:pt x="784122" y="33142"/>
                      </a:lnTo>
                      <a:lnTo>
                        <a:pt x="773315" y="83576"/>
                      </a:lnTo>
                      <a:lnTo>
                        <a:pt x="770913" y="137612"/>
                      </a:lnTo>
                      <a:lnTo>
                        <a:pt x="770913" y="192849"/>
                      </a:lnTo>
                      <a:lnTo>
                        <a:pt x="778118" y="246885"/>
                      </a:lnTo>
                      <a:lnTo>
                        <a:pt x="786524" y="299720"/>
                      </a:lnTo>
                      <a:lnTo>
                        <a:pt x="794929" y="345350"/>
                      </a:lnTo>
                      <a:lnTo>
                        <a:pt x="797162" y="360000"/>
                      </a:lnTo>
                      <a:lnTo>
                        <a:pt x="241814" y="360000"/>
                      </a:lnTo>
                      <a:lnTo>
                        <a:pt x="244963" y="347752"/>
                      </a:lnTo>
                      <a:lnTo>
                        <a:pt x="255770" y="304523"/>
                      </a:lnTo>
                      <a:lnTo>
                        <a:pt x="266578" y="256491"/>
                      </a:lnTo>
                      <a:lnTo>
                        <a:pt x="271381" y="206058"/>
                      </a:lnTo>
                      <a:lnTo>
                        <a:pt x="266578" y="155624"/>
                      </a:lnTo>
                      <a:lnTo>
                        <a:pt x="238959" y="5524"/>
                      </a:lnTo>
                      <a:close/>
                      <a:moveTo>
                        <a:pt x="9308" y="0"/>
                      </a:moveTo>
                      <a:lnTo>
                        <a:pt x="205337" y="0"/>
                      </a:lnTo>
                      <a:lnTo>
                        <a:pt x="205337" y="35544"/>
                      </a:lnTo>
                      <a:lnTo>
                        <a:pt x="201734" y="75170"/>
                      </a:lnTo>
                      <a:lnTo>
                        <a:pt x="194530" y="112395"/>
                      </a:lnTo>
                      <a:lnTo>
                        <a:pt x="166911" y="201254"/>
                      </a:lnTo>
                      <a:lnTo>
                        <a:pt x="162108" y="249286"/>
                      </a:lnTo>
                      <a:lnTo>
                        <a:pt x="162108" y="297318"/>
                      </a:lnTo>
                      <a:lnTo>
                        <a:pt x="168112" y="347752"/>
                      </a:lnTo>
                      <a:lnTo>
                        <a:pt x="169337" y="360000"/>
                      </a:lnTo>
                      <a:lnTo>
                        <a:pt x="6031" y="360000"/>
                      </a:lnTo>
                      <a:lnTo>
                        <a:pt x="2402" y="288913"/>
                      </a:lnTo>
                      <a:lnTo>
                        <a:pt x="0" y="246885"/>
                      </a:lnTo>
                      <a:lnTo>
                        <a:pt x="2402" y="206058"/>
                      </a:lnTo>
                      <a:lnTo>
                        <a:pt x="9607" y="166431"/>
                      </a:lnTo>
                      <a:lnTo>
                        <a:pt x="15611" y="126805"/>
                      </a:lnTo>
                      <a:lnTo>
                        <a:pt x="18012" y="83576"/>
                      </a:lnTo>
                      <a:lnTo>
                        <a:pt x="13209" y="40347"/>
                      </a:lnTo>
                      <a:lnTo>
                        <a:pt x="9607" y="5524"/>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57" name="Freeform 56">
                  <a:extLst>
                    <a:ext uri="{FF2B5EF4-FFF2-40B4-BE49-F238E27FC236}">
                      <a16:creationId xmlns:a16="http://schemas.microsoft.com/office/drawing/2014/main" id="{954633C6-6026-9491-481E-1E4B4A1901F4}"/>
                    </a:ext>
                  </a:extLst>
                </p:cNvPr>
                <p:cNvSpPr>
                  <a:spLocks noChangeAspect="1"/>
                </p:cNvSpPr>
                <p:nvPr/>
              </p:nvSpPr>
              <p:spPr bwMode="auto">
                <a:xfrm>
                  <a:off x="1763688" y="3497490"/>
                  <a:ext cx="1018654" cy="360000"/>
                </a:xfrm>
                <a:custGeom>
                  <a:avLst/>
                  <a:gdLst/>
                  <a:ahLst/>
                  <a:cxnLst/>
                  <a:rect l="l" t="t" r="r" b="b"/>
                  <a:pathLst>
                    <a:path w="1018654" h="360000">
                      <a:moveTo>
                        <a:pt x="858501" y="0"/>
                      </a:moveTo>
                      <a:lnTo>
                        <a:pt x="1018654" y="0"/>
                      </a:lnTo>
                      <a:lnTo>
                        <a:pt x="1014649" y="33382"/>
                      </a:lnTo>
                      <a:lnTo>
                        <a:pt x="1007444" y="155864"/>
                      </a:lnTo>
                      <a:lnTo>
                        <a:pt x="1009845" y="273543"/>
                      </a:lnTo>
                      <a:lnTo>
                        <a:pt x="1016085" y="360000"/>
                      </a:lnTo>
                      <a:lnTo>
                        <a:pt x="911780" y="360000"/>
                      </a:lnTo>
                      <a:lnTo>
                        <a:pt x="916183" y="352795"/>
                      </a:lnTo>
                      <a:lnTo>
                        <a:pt x="916183" y="323976"/>
                      </a:lnTo>
                      <a:lnTo>
                        <a:pt x="913781" y="291555"/>
                      </a:lnTo>
                      <a:lnTo>
                        <a:pt x="905376" y="256731"/>
                      </a:lnTo>
                      <a:lnTo>
                        <a:pt x="895769" y="217105"/>
                      </a:lnTo>
                      <a:lnTo>
                        <a:pt x="884962" y="179880"/>
                      </a:lnTo>
                      <a:lnTo>
                        <a:pt x="874155" y="142655"/>
                      </a:lnTo>
                      <a:lnTo>
                        <a:pt x="863348" y="110234"/>
                      </a:lnTo>
                      <a:lnTo>
                        <a:pt x="857344" y="81414"/>
                      </a:lnTo>
                      <a:close/>
                      <a:moveTo>
                        <a:pt x="235783" y="0"/>
                      </a:moveTo>
                      <a:lnTo>
                        <a:pt x="791131" y="0"/>
                      </a:lnTo>
                      <a:lnTo>
                        <a:pt x="846004" y="360000"/>
                      </a:lnTo>
                      <a:lnTo>
                        <a:pt x="181933" y="360000"/>
                      </a:lnTo>
                      <a:lnTo>
                        <a:pt x="228125" y="29780"/>
                      </a:lnTo>
                      <a:close/>
                      <a:moveTo>
                        <a:pt x="0" y="0"/>
                      </a:moveTo>
                      <a:lnTo>
                        <a:pt x="163306" y="0"/>
                      </a:lnTo>
                      <a:lnTo>
                        <a:pt x="166884" y="35784"/>
                      </a:lnTo>
                      <a:lnTo>
                        <a:pt x="166884" y="83816"/>
                      </a:lnTo>
                      <a:lnTo>
                        <a:pt x="160880" y="131848"/>
                      </a:lnTo>
                      <a:lnTo>
                        <a:pt x="156077" y="151061"/>
                      </a:lnTo>
                      <a:lnTo>
                        <a:pt x="147671" y="177479"/>
                      </a:lnTo>
                      <a:lnTo>
                        <a:pt x="136864" y="208699"/>
                      </a:lnTo>
                      <a:lnTo>
                        <a:pt x="126057" y="243523"/>
                      </a:lnTo>
                      <a:lnTo>
                        <a:pt x="116451" y="275944"/>
                      </a:lnTo>
                      <a:lnTo>
                        <a:pt x="112848" y="308366"/>
                      </a:lnTo>
                      <a:lnTo>
                        <a:pt x="110447" y="337185"/>
                      </a:lnTo>
                      <a:lnTo>
                        <a:pt x="112728" y="360000"/>
                      </a:lnTo>
                      <a:lnTo>
                        <a:pt x="14833" y="360000"/>
                      </a:lnTo>
                      <a:lnTo>
                        <a:pt x="16784" y="328779"/>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58" name="Freeform 18">
                  <a:extLst>
                    <a:ext uri="{FF2B5EF4-FFF2-40B4-BE49-F238E27FC236}">
                      <a16:creationId xmlns:a16="http://schemas.microsoft.com/office/drawing/2014/main" id="{390F5B29-7394-A88A-93BD-71A970DA83C8}"/>
                    </a:ext>
                  </a:extLst>
                </p:cNvPr>
                <p:cNvSpPr>
                  <a:spLocks noChangeAspect="1"/>
                </p:cNvSpPr>
                <p:nvPr/>
              </p:nvSpPr>
              <p:spPr bwMode="auto">
                <a:xfrm>
                  <a:off x="1756672" y="3857490"/>
                  <a:ext cx="1032687" cy="360000"/>
                </a:xfrm>
                <a:custGeom>
                  <a:avLst/>
                  <a:gdLst/>
                  <a:ahLst/>
                  <a:cxnLst/>
                  <a:rect l="l" t="t" r="r" b="b"/>
                  <a:pathLst>
                    <a:path w="1032687" h="360000">
                      <a:moveTo>
                        <a:pt x="915409" y="0"/>
                      </a:moveTo>
                      <a:lnTo>
                        <a:pt x="1019713" y="0"/>
                      </a:lnTo>
                      <a:lnTo>
                        <a:pt x="1021880" y="30020"/>
                      </a:lnTo>
                      <a:lnTo>
                        <a:pt x="1032687" y="140494"/>
                      </a:lnTo>
                      <a:lnTo>
                        <a:pt x="1032687" y="180120"/>
                      </a:lnTo>
                      <a:lnTo>
                        <a:pt x="1021880" y="212542"/>
                      </a:lnTo>
                      <a:lnTo>
                        <a:pt x="1005069" y="243763"/>
                      </a:lnTo>
                      <a:lnTo>
                        <a:pt x="978651" y="270180"/>
                      </a:lnTo>
                      <a:lnTo>
                        <a:pt x="949832" y="291795"/>
                      </a:lnTo>
                      <a:lnTo>
                        <a:pt x="919812" y="306204"/>
                      </a:lnTo>
                      <a:lnTo>
                        <a:pt x="888591" y="318212"/>
                      </a:lnTo>
                      <a:lnTo>
                        <a:pt x="888591" y="308606"/>
                      </a:lnTo>
                      <a:lnTo>
                        <a:pt x="886190" y="302602"/>
                      </a:lnTo>
                      <a:lnTo>
                        <a:pt x="884989" y="295397"/>
                      </a:lnTo>
                      <a:lnTo>
                        <a:pt x="884989" y="291795"/>
                      </a:lnTo>
                      <a:lnTo>
                        <a:pt x="884989" y="284590"/>
                      </a:lnTo>
                      <a:lnTo>
                        <a:pt x="884989" y="276184"/>
                      </a:lnTo>
                      <a:lnTo>
                        <a:pt x="890993" y="270180"/>
                      </a:lnTo>
                      <a:lnTo>
                        <a:pt x="898198" y="265377"/>
                      </a:lnTo>
                      <a:lnTo>
                        <a:pt x="901800" y="258172"/>
                      </a:lnTo>
                      <a:lnTo>
                        <a:pt x="906603" y="249767"/>
                      </a:lnTo>
                      <a:lnTo>
                        <a:pt x="909005" y="241361"/>
                      </a:lnTo>
                      <a:lnTo>
                        <a:pt x="904202" y="238959"/>
                      </a:lnTo>
                      <a:lnTo>
                        <a:pt x="899398" y="238959"/>
                      </a:lnTo>
                      <a:lnTo>
                        <a:pt x="898198" y="238959"/>
                      </a:lnTo>
                      <a:lnTo>
                        <a:pt x="898198" y="236558"/>
                      </a:lnTo>
                      <a:lnTo>
                        <a:pt x="898198" y="234156"/>
                      </a:lnTo>
                      <a:lnTo>
                        <a:pt x="895796" y="232955"/>
                      </a:lnTo>
                      <a:lnTo>
                        <a:pt x="895796" y="225751"/>
                      </a:lnTo>
                      <a:lnTo>
                        <a:pt x="922214" y="210140"/>
                      </a:lnTo>
                      <a:lnTo>
                        <a:pt x="946230" y="190927"/>
                      </a:lnTo>
                      <a:lnTo>
                        <a:pt x="967844" y="169313"/>
                      </a:lnTo>
                      <a:lnTo>
                        <a:pt x="965442" y="158506"/>
                      </a:lnTo>
                      <a:lnTo>
                        <a:pt x="963041" y="150100"/>
                      </a:lnTo>
                      <a:lnTo>
                        <a:pt x="960639" y="142895"/>
                      </a:lnTo>
                      <a:lnTo>
                        <a:pt x="957037" y="136891"/>
                      </a:lnTo>
                      <a:lnTo>
                        <a:pt x="943828" y="129687"/>
                      </a:lnTo>
                      <a:lnTo>
                        <a:pt x="933021" y="136891"/>
                      </a:lnTo>
                      <a:lnTo>
                        <a:pt x="928218" y="151301"/>
                      </a:lnTo>
                      <a:lnTo>
                        <a:pt x="923414" y="166911"/>
                      </a:lnTo>
                      <a:lnTo>
                        <a:pt x="917410" y="177719"/>
                      </a:lnTo>
                      <a:lnTo>
                        <a:pt x="906603" y="188526"/>
                      </a:lnTo>
                      <a:lnTo>
                        <a:pt x="888591" y="193329"/>
                      </a:lnTo>
                      <a:lnTo>
                        <a:pt x="880186" y="57639"/>
                      </a:lnTo>
                      <a:close/>
                      <a:moveTo>
                        <a:pt x="185562" y="0"/>
                      </a:moveTo>
                      <a:lnTo>
                        <a:pt x="849633" y="0"/>
                      </a:lnTo>
                      <a:lnTo>
                        <a:pt x="871780" y="145297"/>
                      </a:lnTo>
                      <a:lnTo>
                        <a:pt x="874182" y="188526"/>
                      </a:lnTo>
                      <a:lnTo>
                        <a:pt x="871780" y="238959"/>
                      </a:lnTo>
                      <a:lnTo>
                        <a:pt x="864575" y="294196"/>
                      </a:lnTo>
                      <a:lnTo>
                        <a:pt x="858571" y="348232"/>
                      </a:lnTo>
                      <a:lnTo>
                        <a:pt x="856819" y="360000"/>
                      </a:lnTo>
                      <a:lnTo>
                        <a:pt x="588348" y="360000"/>
                      </a:lnTo>
                      <a:lnTo>
                        <a:pt x="587191" y="342228"/>
                      </a:lnTo>
                      <a:lnTo>
                        <a:pt x="524749" y="49233"/>
                      </a:lnTo>
                      <a:lnTo>
                        <a:pt x="515143" y="49233"/>
                      </a:lnTo>
                      <a:lnTo>
                        <a:pt x="509139" y="68446"/>
                      </a:lnTo>
                      <a:lnTo>
                        <a:pt x="504335" y="92462"/>
                      </a:lnTo>
                      <a:lnTo>
                        <a:pt x="504335" y="121281"/>
                      </a:lnTo>
                      <a:lnTo>
                        <a:pt x="485123" y="171715"/>
                      </a:lnTo>
                      <a:lnTo>
                        <a:pt x="474315" y="223349"/>
                      </a:lnTo>
                      <a:lnTo>
                        <a:pt x="467111" y="280988"/>
                      </a:lnTo>
                      <a:lnTo>
                        <a:pt x="465910" y="339827"/>
                      </a:lnTo>
                      <a:lnTo>
                        <a:pt x="464328" y="360000"/>
                      </a:lnTo>
                      <a:lnTo>
                        <a:pt x="184454" y="360000"/>
                      </a:lnTo>
                      <a:lnTo>
                        <a:pt x="178919" y="319413"/>
                      </a:lnTo>
                      <a:lnTo>
                        <a:pt x="175316" y="262976"/>
                      </a:lnTo>
                      <a:lnTo>
                        <a:pt x="170513" y="208939"/>
                      </a:lnTo>
                      <a:lnTo>
                        <a:pt x="168112" y="156104"/>
                      </a:lnTo>
                      <a:lnTo>
                        <a:pt x="170513" y="110474"/>
                      </a:lnTo>
                      <a:lnTo>
                        <a:pt x="175316" y="73249"/>
                      </a:lnTo>
                      <a:close/>
                      <a:moveTo>
                        <a:pt x="18462" y="0"/>
                      </a:moveTo>
                      <a:lnTo>
                        <a:pt x="116357" y="0"/>
                      </a:lnTo>
                      <a:lnTo>
                        <a:pt x="116477" y="1201"/>
                      </a:lnTo>
                      <a:lnTo>
                        <a:pt x="151300" y="54036"/>
                      </a:lnTo>
                      <a:lnTo>
                        <a:pt x="144096" y="188526"/>
                      </a:lnTo>
                      <a:lnTo>
                        <a:pt x="127284" y="193329"/>
                      </a:lnTo>
                      <a:lnTo>
                        <a:pt x="116477" y="169313"/>
                      </a:lnTo>
                      <a:lnTo>
                        <a:pt x="106871" y="140494"/>
                      </a:lnTo>
                      <a:lnTo>
                        <a:pt x="79252" y="129687"/>
                      </a:lnTo>
                      <a:lnTo>
                        <a:pt x="72048" y="164510"/>
                      </a:lnTo>
                      <a:lnTo>
                        <a:pt x="96064" y="188526"/>
                      </a:lnTo>
                      <a:lnTo>
                        <a:pt x="122481" y="214943"/>
                      </a:lnTo>
                      <a:lnTo>
                        <a:pt x="140493" y="241361"/>
                      </a:lnTo>
                      <a:lnTo>
                        <a:pt x="135690" y="243763"/>
                      </a:lnTo>
                      <a:lnTo>
                        <a:pt x="130887" y="243763"/>
                      </a:lnTo>
                      <a:lnTo>
                        <a:pt x="129686" y="243763"/>
                      </a:lnTo>
                      <a:lnTo>
                        <a:pt x="129686" y="246164"/>
                      </a:lnTo>
                      <a:lnTo>
                        <a:pt x="129686" y="247365"/>
                      </a:lnTo>
                      <a:lnTo>
                        <a:pt x="127284" y="249767"/>
                      </a:lnTo>
                      <a:lnTo>
                        <a:pt x="127284" y="256972"/>
                      </a:lnTo>
                      <a:lnTo>
                        <a:pt x="140493" y="262976"/>
                      </a:lnTo>
                      <a:lnTo>
                        <a:pt x="146497" y="276184"/>
                      </a:lnTo>
                      <a:lnTo>
                        <a:pt x="151300" y="294196"/>
                      </a:lnTo>
                      <a:lnTo>
                        <a:pt x="146497" y="300200"/>
                      </a:lnTo>
                      <a:lnTo>
                        <a:pt x="144096" y="306204"/>
                      </a:lnTo>
                      <a:lnTo>
                        <a:pt x="140493" y="313409"/>
                      </a:lnTo>
                      <a:lnTo>
                        <a:pt x="135690" y="318212"/>
                      </a:lnTo>
                      <a:lnTo>
                        <a:pt x="111674" y="302602"/>
                      </a:lnTo>
                      <a:lnTo>
                        <a:pt x="87658" y="289393"/>
                      </a:lnTo>
                      <a:lnTo>
                        <a:pt x="66044" y="276184"/>
                      </a:lnTo>
                      <a:lnTo>
                        <a:pt x="44429" y="258172"/>
                      </a:lnTo>
                      <a:lnTo>
                        <a:pt x="26417" y="236558"/>
                      </a:lnTo>
                      <a:lnTo>
                        <a:pt x="10807" y="208939"/>
                      </a:lnTo>
                      <a:lnTo>
                        <a:pt x="0" y="169313"/>
                      </a:lnTo>
                      <a:lnTo>
                        <a:pt x="0" y="129687"/>
                      </a:lnTo>
                      <a:lnTo>
                        <a:pt x="4803" y="90060"/>
                      </a:lnTo>
                      <a:lnTo>
                        <a:pt x="10807" y="49233"/>
                      </a:lnTo>
                      <a:lnTo>
                        <a:pt x="18012" y="7205"/>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59" name="Freeform 18">
                  <a:extLst>
                    <a:ext uri="{FF2B5EF4-FFF2-40B4-BE49-F238E27FC236}">
                      <a16:creationId xmlns:a16="http://schemas.microsoft.com/office/drawing/2014/main" id="{0F860FC4-8025-EF93-1C7A-6033B8E8001B}"/>
                    </a:ext>
                  </a:extLst>
                </p:cNvPr>
                <p:cNvSpPr>
                  <a:spLocks noChangeAspect="1"/>
                </p:cNvSpPr>
                <p:nvPr/>
              </p:nvSpPr>
              <p:spPr bwMode="auto">
                <a:xfrm>
                  <a:off x="1941253" y="4217490"/>
                  <a:ext cx="698451" cy="360000"/>
                </a:xfrm>
                <a:custGeom>
                  <a:avLst/>
                  <a:gdLst/>
                  <a:ahLst/>
                  <a:cxnLst/>
                  <a:rect l="l" t="t" r="r" b="b"/>
                  <a:pathLst>
                    <a:path w="698451" h="360000">
                      <a:moveTo>
                        <a:pt x="405233" y="0"/>
                      </a:moveTo>
                      <a:lnTo>
                        <a:pt x="673705" y="0"/>
                      </a:lnTo>
                      <a:lnTo>
                        <a:pt x="667052" y="44670"/>
                      </a:lnTo>
                      <a:lnTo>
                        <a:pt x="664650" y="99907"/>
                      </a:lnTo>
                      <a:lnTo>
                        <a:pt x="664650" y="150340"/>
                      </a:lnTo>
                      <a:lnTo>
                        <a:pt x="670654" y="210380"/>
                      </a:lnTo>
                      <a:lnTo>
                        <a:pt x="681461" y="274023"/>
                      </a:lnTo>
                      <a:lnTo>
                        <a:pt x="694670" y="340067"/>
                      </a:lnTo>
                      <a:lnTo>
                        <a:pt x="698451" y="360000"/>
                      </a:lnTo>
                      <a:lnTo>
                        <a:pt x="479985" y="360000"/>
                      </a:lnTo>
                      <a:lnTo>
                        <a:pt x="472522" y="332862"/>
                      </a:lnTo>
                      <a:lnTo>
                        <a:pt x="452109" y="284830"/>
                      </a:lnTo>
                      <a:lnTo>
                        <a:pt x="432896" y="234396"/>
                      </a:lnTo>
                      <a:lnTo>
                        <a:pt x="417285" y="185164"/>
                      </a:lnTo>
                      <a:close/>
                      <a:moveTo>
                        <a:pt x="1339" y="0"/>
                      </a:moveTo>
                      <a:lnTo>
                        <a:pt x="281214" y="0"/>
                      </a:lnTo>
                      <a:lnTo>
                        <a:pt x="277993" y="41068"/>
                      </a:lnTo>
                      <a:lnTo>
                        <a:pt x="273189" y="103509"/>
                      </a:lnTo>
                      <a:lnTo>
                        <a:pt x="264784" y="164750"/>
                      </a:lnTo>
                      <a:lnTo>
                        <a:pt x="249173" y="223589"/>
                      </a:lnTo>
                      <a:lnTo>
                        <a:pt x="229961" y="278826"/>
                      </a:lnTo>
                      <a:lnTo>
                        <a:pt x="210748" y="332862"/>
                      </a:lnTo>
                      <a:lnTo>
                        <a:pt x="203964" y="360000"/>
                      </a:lnTo>
                      <a:lnTo>
                        <a:pt x="0" y="360000"/>
                      </a:lnTo>
                      <a:lnTo>
                        <a:pt x="5411" y="326858"/>
                      </a:lnTo>
                      <a:lnTo>
                        <a:pt x="13817" y="268019"/>
                      </a:lnTo>
                      <a:lnTo>
                        <a:pt x="19821" y="206778"/>
                      </a:lnTo>
                      <a:lnTo>
                        <a:pt x="19821" y="150340"/>
                      </a:lnTo>
                      <a:lnTo>
                        <a:pt x="16218" y="97505"/>
                      </a:lnTo>
                      <a:lnTo>
                        <a:pt x="9014" y="57879"/>
                      </a:lnTo>
                      <a:lnTo>
                        <a:pt x="3010" y="12248"/>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60" name="Freeform 18">
                  <a:extLst>
                    <a:ext uri="{FF2B5EF4-FFF2-40B4-BE49-F238E27FC236}">
                      <a16:creationId xmlns:a16="http://schemas.microsoft.com/office/drawing/2014/main" id="{AE492CA8-020A-BB53-2E44-BAD542B1785B}"/>
                    </a:ext>
                  </a:extLst>
                </p:cNvPr>
                <p:cNvSpPr>
                  <a:spLocks noChangeAspect="1"/>
                </p:cNvSpPr>
                <p:nvPr/>
              </p:nvSpPr>
              <p:spPr bwMode="auto">
                <a:xfrm>
                  <a:off x="1906903" y="4577490"/>
                  <a:ext cx="748098" cy="360000"/>
                </a:xfrm>
                <a:custGeom>
                  <a:avLst/>
                  <a:gdLst/>
                  <a:ahLst/>
                  <a:cxnLst/>
                  <a:rect l="l" t="t" r="r" b="b"/>
                  <a:pathLst>
                    <a:path w="748098" h="360000">
                      <a:moveTo>
                        <a:pt x="509397" y="0"/>
                      </a:moveTo>
                      <a:lnTo>
                        <a:pt x="727863" y="0"/>
                      </a:lnTo>
                      <a:lnTo>
                        <a:pt x="737291" y="49713"/>
                      </a:lnTo>
                      <a:lnTo>
                        <a:pt x="745696" y="119360"/>
                      </a:lnTo>
                      <a:lnTo>
                        <a:pt x="748098" y="189006"/>
                      </a:lnTo>
                      <a:lnTo>
                        <a:pt x="742094" y="257452"/>
                      </a:lnTo>
                      <a:lnTo>
                        <a:pt x="721680" y="346311"/>
                      </a:lnTo>
                      <a:lnTo>
                        <a:pt x="718595" y="360000"/>
                      </a:lnTo>
                      <a:lnTo>
                        <a:pt x="503439" y="360000"/>
                      </a:lnTo>
                      <a:lnTo>
                        <a:pt x="491127" y="300681"/>
                      </a:lnTo>
                      <a:lnTo>
                        <a:pt x="486324" y="234637"/>
                      </a:lnTo>
                      <a:lnTo>
                        <a:pt x="491127" y="169793"/>
                      </a:lnTo>
                      <a:lnTo>
                        <a:pt x="515143" y="20894"/>
                      </a:lnTo>
                      <a:close/>
                      <a:moveTo>
                        <a:pt x="29412" y="0"/>
                      </a:moveTo>
                      <a:lnTo>
                        <a:pt x="233375" y="0"/>
                      </a:lnTo>
                      <a:lnTo>
                        <a:pt x="226951" y="25697"/>
                      </a:lnTo>
                      <a:lnTo>
                        <a:pt x="250967" y="132569"/>
                      </a:lnTo>
                      <a:lnTo>
                        <a:pt x="250967" y="318693"/>
                      </a:lnTo>
                      <a:lnTo>
                        <a:pt x="241788" y="360000"/>
                      </a:lnTo>
                      <a:lnTo>
                        <a:pt x="31112" y="360000"/>
                      </a:lnTo>
                      <a:lnTo>
                        <a:pt x="27618" y="348713"/>
                      </a:lnTo>
                      <a:lnTo>
                        <a:pt x="12008" y="298279"/>
                      </a:lnTo>
                      <a:lnTo>
                        <a:pt x="3602" y="244243"/>
                      </a:lnTo>
                      <a:lnTo>
                        <a:pt x="0" y="186605"/>
                      </a:lnTo>
                      <a:lnTo>
                        <a:pt x="6004" y="126565"/>
                      </a:lnTo>
                      <a:lnTo>
                        <a:pt x="14410" y="79733"/>
                      </a:lnTo>
                      <a:lnTo>
                        <a:pt x="25217" y="25697"/>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61" name="Freeform 18">
                  <a:extLst>
                    <a:ext uri="{FF2B5EF4-FFF2-40B4-BE49-F238E27FC236}">
                      <a16:creationId xmlns:a16="http://schemas.microsoft.com/office/drawing/2014/main" id="{527E6AF1-1A37-84B4-5AF8-0863A53BCBB6}"/>
                    </a:ext>
                  </a:extLst>
                </p:cNvPr>
                <p:cNvSpPr>
                  <a:spLocks noChangeAspect="1"/>
                </p:cNvSpPr>
                <p:nvPr/>
              </p:nvSpPr>
              <p:spPr bwMode="auto">
                <a:xfrm>
                  <a:off x="1937210" y="4937490"/>
                  <a:ext cx="687484" cy="360000"/>
                </a:xfrm>
                <a:custGeom>
                  <a:avLst/>
                  <a:gdLst/>
                  <a:ahLst/>
                  <a:cxnLst/>
                  <a:rect l="l" t="t" r="r" b="b"/>
                  <a:pathLst>
                    <a:path w="687484" h="360000">
                      <a:moveTo>
                        <a:pt x="472326" y="0"/>
                      </a:moveTo>
                      <a:lnTo>
                        <a:pt x="687484" y="0"/>
                      </a:lnTo>
                      <a:lnTo>
                        <a:pt x="671356" y="71568"/>
                      </a:lnTo>
                      <a:lnTo>
                        <a:pt x="652143" y="159226"/>
                      </a:lnTo>
                      <a:lnTo>
                        <a:pt x="634131" y="250487"/>
                      </a:lnTo>
                      <a:lnTo>
                        <a:pt x="618520" y="346551"/>
                      </a:lnTo>
                      <a:lnTo>
                        <a:pt x="618184" y="360000"/>
                      </a:lnTo>
                      <a:lnTo>
                        <a:pt x="473658" y="360000"/>
                      </a:lnTo>
                      <a:lnTo>
                        <a:pt x="474425" y="357358"/>
                      </a:lnTo>
                      <a:lnTo>
                        <a:pt x="485232" y="318933"/>
                      </a:lnTo>
                      <a:lnTo>
                        <a:pt x="497240" y="274503"/>
                      </a:lnTo>
                      <a:lnTo>
                        <a:pt x="503244" y="228873"/>
                      </a:lnTo>
                      <a:lnTo>
                        <a:pt x="505645" y="176037"/>
                      </a:lnTo>
                      <a:lnTo>
                        <a:pt x="498441" y="122001"/>
                      </a:lnTo>
                      <a:lnTo>
                        <a:pt x="485232" y="65564"/>
                      </a:lnTo>
                      <a:lnTo>
                        <a:pt x="473224" y="4323"/>
                      </a:lnTo>
                      <a:close/>
                      <a:moveTo>
                        <a:pt x="0" y="0"/>
                      </a:moveTo>
                      <a:lnTo>
                        <a:pt x="210676" y="0"/>
                      </a:lnTo>
                      <a:lnTo>
                        <a:pt x="210249" y="1921"/>
                      </a:lnTo>
                      <a:lnTo>
                        <a:pt x="199442" y="47552"/>
                      </a:lnTo>
                      <a:lnTo>
                        <a:pt x="191036" y="100387"/>
                      </a:lnTo>
                      <a:lnTo>
                        <a:pt x="186233" y="152021"/>
                      </a:lnTo>
                      <a:lnTo>
                        <a:pt x="191036" y="204857"/>
                      </a:lnTo>
                      <a:lnTo>
                        <a:pt x="195839" y="318933"/>
                      </a:lnTo>
                      <a:lnTo>
                        <a:pt x="214743" y="360000"/>
                      </a:lnTo>
                      <a:lnTo>
                        <a:pt x="67388" y="360000"/>
                      </a:lnTo>
                      <a:lnTo>
                        <a:pt x="68554" y="327338"/>
                      </a:lnTo>
                      <a:lnTo>
                        <a:pt x="64952" y="257692"/>
                      </a:lnTo>
                      <a:lnTo>
                        <a:pt x="55346" y="189246"/>
                      </a:lnTo>
                      <a:lnTo>
                        <a:pt x="42137" y="126805"/>
                      </a:lnTo>
                      <a:lnTo>
                        <a:pt x="27727" y="82375"/>
                      </a:lnTo>
                      <a:lnTo>
                        <a:pt x="12117" y="39146"/>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62" name="Freeform 18">
                  <a:extLst>
                    <a:ext uri="{FF2B5EF4-FFF2-40B4-BE49-F238E27FC236}">
                      <a16:creationId xmlns:a16="http://schemas.microsoft.com/office/drawing/2014/main" id="{029DAD2F-FF57-DB87-1517-C81750F949ED}"/>
                    </a:ext>
                  </a:extLst>
                </p:cNvPr>
                <p:cNvSpPr>
                  <a:spLocks noChangeAspect="1"/>
                </p:cNvSpPr>
                <p:nvPr/>
              </p:nvSpPr>
              <p:spPr bwMode="auto">
                <a:xfrm>
                  <a:off x="1943060" y="5297490"/>
                  <a:ext cx="691661" cy="360000"/>
                </a:xfrm>
                <a:custGeom>
                  <a:avLst/>
                  <a:gdLst/>
                  <a:ahLst/>
                  <a:cxnLst/>
                  <a:rect l="l" t="t" r="r" b="b"/>
                  <a:pathLst>
                    <a:path w="691661" h="360000">
                      <a:moveTo>
                        <a:pt x="469947" y="0"/>
                      </a:moveTo>
                      <a:lnTo>
                        <a:pt x="614473" y="0"/>
                      </a:lnTo>
                      <a:lnTo>
                        <a:pt x="613609" y="34583"/>
                      </a:lnTo>
                      <a:lnTo>
                        <a:pt x="619613" y="76611"/>
                      </a:lnTo>
                      <a:lnTo>
                        <a:pt x="630420" y="117438"/>
                      </a:lnTo>
                      <a:lnTo>
                        <a:pt x="646030" y="157065"/>
                      </a:lnTo>
                      <a:lnTo>
                        <a:pt x="661641" y="196691"/>
                      </a:lnTo>
                      <a:lnTo>
                        <a:pt x="676050" y="235117"/>
                      </a:lnTo>
                      <a:lnTo>
                        <a:pt x="686857" y="274743"/>
                      </a:lnTo>
                      <a:lnTo>
                        <a:pt x="691661" y="319173"/>
                      </a:lnTo>
                      <a:lnTo>
                        <a:pt x="648432" y="338386"/>
                      </a:lnTo>
                      <a:lnTo>
                        <a:pt x="600400" y="349193"/>
                      </a:lnTo>
                      <a:lnTo>
                        <a:pt x="547565" y="351595"/>
                      </a:lnTo>
                      <a:lnTo>
                        <a:pt x="491127" y="349193"/>
                      </a:lnTo>
                      <a:lnTo>
                        <a:pt x="480320" y="316771"/>
                      </a:lnTo>
                      <a:lnTo>
                        <a:pt x="470714" y="277145"/>
                      </a:lnTo>
                      <a:lnTo>
                        <a:pt x="467111" y="235117"/>
                      </a:lnTo>
                      <a:lnTo>
                        <a:pt x="470714" y="189486"/>
                      </a:lnTo>
                      <a:lnTo>
                        <a:pt x="475517" y="103029"/>
                      </a:lnTo>
                      <a:lnTo>
                        <a:pt x="470714" y="89820"/>
                      </a:lnTo>
                      <a:lnTo>
                        <a:pt x="464710" y="74210"/>
                      </a:lnTo>
                      <a:lnTo>
                        <a:pt x="459906" y="56198"/>
                      </a:lnTo>
                      <a:lnTo>
                        <a:pt x="459906" y="34583"/>
                      </a:lnTo>
                      <a:close/>
                      <a:moveTo>
                        <a:pt x="63677" y="0"/>
                      </a:moveTo>
                      <a:lnTo>
                        <a:pt x="211032" y="0"/>
                      </a:lnTo>
                      <a:lnTo>
                        <a:pt x="226951" y="34583"/>
                      </a:lnTo>
                      <a:lnTo>
                        <a:pt x="226951" y="54997"/>
                      </a:lnTo>
                      <a:lnTo>
                        <a:pt x="222148" y="71808"/>
                      </a:lnTo>
                      <a:lnTo>
                        <a:pt x="216144" y="89820"/>
                      </a:lnTo>
                      <a:lnTo>
                        <a:pt x="211341" y="103029"/>
                      </a:lnTo>
                      <a:lnTo>
                        <a:pt x="206538" y="148659"/>
                      </a:lnTo>
                      <a:lnTo>
                        <a:pt x="208939" y="196691"/>
                      </a:lnTo>
                      <a:lnTo>
                        <a:pt x="211341" y="244723"/>
                      </a:lnTo>
                      <a:lnTo>
                        <a:pt x="213743" y="295157"/>
                      </a:lnTo>
                      <a:lnTo>
                        <a:pt x="206538" y="343189"/>
                      </a:lnTo>
                      <a:lnTo>
                        <a:pt x="195731" y="343189"/>
                      </a:lnTo>
                      <a:lnTo>
                        <a:pt x="174116" y="353996"/>
                      </a:lnTo>
                      <a:lnTo>
                        <a:pt x="145297" y="360000"/>
                      </a:lnTo>
                      <a:lnTo>
                        <a:pt x="117679" y="360000"/>
                      </a:lnTo>
                      <a:lnTo>
                        <a:pt x="88859" y="357599"/>
                      </a:lnTo>
                      <a:lnTo>
                        <a:pt x="61241" y="349193"/>
                      </a:lnTo>
                      <a:lnTo>
                        <a:pt x="37225" y="338386"/>
                      </a:lnTo>
                      <a:lnTo>
                        <a:pt x="16811" y="320374"/>
                      </a:lnTo>
                      <a:lnTo>
                        <a:pt x="3603" y="301161"/>
                      </a:lnTo>
                      <a:lnTo>
                        <a:pt x="0" y="277145"/>
                      </a:lnTo>
                      <a:lnTo>
                        <a:pt x="24016" y="224310"/>
                      </a:lnTo>
                      <a:lnTo>
                        <a:pt x="43229" y="167872"/>
                      </a:lnTo>
                      <a:lnTo>
                        <a:pt x="56438" y="103029"/>
                      </a:lnTo>
                      <a:lnTo>
                        <a:pt x="62442" y="34583"/>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grpSp>
        </p:grpSp>
        <p:sp>
          <p:nvSpPr>
            <p:cNvPr id="5" name="TextBox 4">
              <a:extLst>
                <a:ext uri="{FF2B5EF4-FFF2-40B4-BE49-F238E27FC236}">
                  <a16:creationId xmlns:a16="http://schemas.microsoft.com/office/drawing/2014/main" id="{9C1A4863-A86A-6B68-348D-1394D45045D3}"/>
                </a:ext>
              </a:extLst>
            </p:cNvPr>
            <p:cNvSpPr txBox="1"/>
            <p:nvPr/>
          </p:nvSpPr>
          <p:spPr>
            <a:xfrm>
              <a:off x="7614090" y="3806958"/>
              <a:ext cx="3823548" cy="523220"/>
            </a:xfrm>
            <a:prstGeom prst="rect">
              <a:avLst/>
            </a:prstGeom>
            <a:noFill/>
          </p:spPr>
          <p:txBody>
            <a:bodyPr wrap="square" rtlCol="0">
              <a:spAutoFit/>
            </a:bodyPr>
            <a:lstStyle/>
            <a:p>
              <a:r>
                <a:rPr lang="en-GB" sz="1400" b="1" i="0" dirty="0">
                  <a:effectLst/>
                  <a:latin typeface="Arial" panose="020B0604020202020204" pitchFamily="34" charset="0"/>
                  <a:cs typeface="Arial" panose="020B0604020202020204" pitchFamily="34" charset="0"/>
                </a:rPr>
                <a:t>Matches</a:t>
              </a:r>
              <a:r>
                <a:rPr lang="en-GB" sz="1400" b="0" i="0" dirty="0">
                  <a:effectLst/>
                  <a:latin typeface="Arial" panose="020B0604020202020204" pitchFamily="34" charset="0"/>
                  <a:cs typeface="Arial" panose="020B0604020202020204" pitchFamily="34" charset="0"/>
                </a:rPr>
                <a:t>: High confidence that records refer to the same individual</a:t>
              </a:r>
              <a:endParaRPr lang="en-UG" sz="1400" dirty="0">
                <a:latin typeface="Arial" panose="020B0604020202020204" pitchFamily="34" charset="0"/>
                <a:cs typeface="Arial" panose="020B0604020202020204" pitchFamily="34" charset="0"/>
              </a:endParaRPr>
            </a:p>
          </p:txBody>
        </p:sp>
      </p:grpSp>
      <p:grpSp>
        <p:nvGrpSpPr>
          <p:cNvPr id="12" name="Group 11">
            <a:extLst>
              <a:ext uri="{FF2B5EF4-FFF2-40B4-BE49-F238E27FC236}">
                <a16:creationId xmlns:a16="http://schemas.microsoft.com/office/drawing/2014/main" id="{02A438A1-1349-1906-049B-0720449F6858}"/>
              </a:ext>
            </a:extLst>
          </p:cNvPr>
          <p:cNvGrpSpPr/>
          <p:nvPr/>
        </p:nvGrpSpPr>
        <p:grpSpPr>
          <a:xfrm>
            <a:off x="7257614" y="4369480"/>
            <a:ext cx="4180024" cy="523220"/>
            <a:chOff x="7257614" y="4369480"/>
            <a:chExt cx="4180024" cy="523220"/>
          </a:xfrm>
        </p:grpSpPr>
        <p:grpSp>
          <p:nvGrpSpPr>
            <p:cNvPr id="66" name="Group 10">
              <a:extLst>
                <a:ext uri="{FF2B5EF4-FFF2-40B4-BE49-F238E27FC236}">
                  <a16:creationId xmlns:a16="http://schemas.microsoft.com/office/drawing/2014/main" id="{EF67E258-2757-5086-74EA-4986AE360E03}"/>
                </a:ext>
              </a:extLst>
            </p:cNvPr>
            <p:cNvGrpSpPr>
              <a:grpSpLocks noChangeAspect="1"/>
            </p:cNvGrpSpPr>
            <p:nvPr/>
          </p:nvGrpSpPr>
          <p:grpSpPr>
            <a:xfrm flipH="1">
              <a:off x="7257614" y="4418385"/>
              <a:ext cx="113003" cy="393021"/>
              <a:chOff x="1755471" y="2057490"/>
              <a:chExt cx="1035089" cy="3600000"/>
            </a:xfrm>
            <a:solidFill>
              <a:srgbClr val="C00000"/>
            </a:solidFill>
          </p:grpSpPr>
          <p:sp>
            <p:nvSpPr>
              <p:cNvPr id="78" name="Freeform 18">
                <a:extLst>
                  <a:ext uri="{FF2B5EF4-FFF2-40B4-BE49-F238E27FC236}">
                    <a16:creationId xmlns:a16="http://schemas.microsoft.com/office/drawing/2014/main" id="{6A1F276C-7762-74A4-D61D-12D5887E2EC3}"/>
                  </a:ext>
                </a:extLst>
              </p:cNvPr>
              <p:cNvSpPr>
                <a:spLocks noChangeAspect="1"/>
              </p:cNvSpPr>
              <p:nvPr/>
            </p:nvSpPr>
            <p:spPr bwMode="auto">
              <a:xfrm>
                <a:off x="2099500" y="2057490"/>
                <a:ext cx="347031" cy="360000"/>
              </a:xfrm>
              <a:custGeom>
                <a:avLst/>
                <a:gdLst/>
                <a:ahLst/>
                <a:cxnLst/>
                <a:rect l="l" t="t" r="r" b="b"/>
                <a:pathLst>
                  <a:path w="347031" h="360000">
                    <a:moveTo>
                      <a:pt x="168112" y="0"/>
                    </a:moveTo>
                    <a:lnTo>
                      <a:pt x="267778" y="32422"/>
                    </a:lnTo>
                    <a:lnTo>
                      <a:pt x="302602" y="87659"/>
                    </a:lnTo>
                    <a:lnTo>
                      <a:pt x="307405" y="91261"/>
                    </a:lnTo>
                    <a:lnTo>
                      <a:pt x="313409" y="93663"/>
                    </a:lnTo>
                    <a:lnTo>
                      <a:pt x="318212" y="93663"/>
                    </a:lnTo>
                    <a:lnTo>
                      <a:pt x="323015" y="96064"/>
                    </a:lnTo>
                    <a:lnTo>
                      <a:pt x="325417" y="96064"/>
                    </a:lnTo>
                    <a:lnTo>
                      <a:pt x="329019" y="100867"/>
                    </a:lnTo>
                    <a:lnTo>
                      <a:pt x="331421" y="104470"/>
                    </a:lnTo>
                    <a:lnTo>
                      <a:pt x="336224" y="111675"/>
                    </a:lnTo>
                    <a:lnTo>
                      <a:pt x="336224" y="187325"/>
                    </a:lnTo>
                    <a:lnTo>
                      <a:pt x="337425" y="216144"/>
                    </a:lnTo>
                    <a:lnTo>
                      <a:pt x="342228" y="242562"/>
                    </a:lnTo>
                    <a:lnTo>
                      <a:pt x="347031" y="266578"/>
                    </a:lnTo>
                    <a:lnTo>
                      <a:pt x="347031" y="288192"/>
                    </a:lnTo>
                    <a:lnTo>
                      <a:pt x="337425" y="314610"/>
                    </a:lnTo>
                    <a:lnTo>
                      <a:pt x="325417" y="338626"/>
                    </a:lnTo>
                    <a:lnTo>
                      <a:pt x="311524" y="360000"/>
                    </a:lnTo>
                    <a:lnTo>
                      <a:pt x="42055" y="360000"/>
                    </a:lnTo>
                    <a:lnTo>
                      <a:pt x="38426" y="351835"/>
                    </a:lnTo>
                    <a:lnTo>
                      <a:pt x="27619" y="336224"/>
                    </a:lnTo>
                    <a:lnTo>
                      <a:pt x="16811" y="323015"/>
                    </a:lnTo>
                    <a:lnTo>
                      <a:pt x="6004" y="305003"/>
                    </a:lnTo>
                    <a:lnTo>
                      <a:pt x="0" y="283389"/>
                    </a:lnTo>
                    <a:lnTo>
                      <a:pt x="0" y="268979"/>
                    </a:lnTo>
                    <a:lnTo>
                      <a:pt x="3603" y="256971"/>
                    </a:lnTo>
                    <a:lnTo>
                      <a:pt x="8406" y="248566"/>
                    </a:lnTo>
                    <a:lnTo>
                      <a:pt x="14410" y="240160"/>
                    </a:lnTo>
                    <a:lnTo>
                      <a:pt x="19213" y="231755"/>
                    </a:lnTo>
                    <a:lnTo>
                      <a:pt x="3603" y="159707"/>
                    </a:lnTo>
                    <a:lnTo>
                      <a:pt x="16811" y="124883"/>
                    </a:lnTo>
                    <a:lnTo>
                      <a:pt x="37225" y="88859"/>
                    </a:lnTo>
                    <a:lnTo>
                      <a:pt x="64843" y="56438"/>
                    </a:lnTo>
                    <a:lnTo>
                      <a:pt x="97265" y="30020"/>
                    </a:lnTo>
                    <a:lnTo>
                      <a:pt x="133289" y="10807"/>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79" name="Freeform 18">
                <a:extLst>
                  <a:ext uri="{FF2B5EF4-FFF2-40B4-BE49-F238E27FC236}">
                    <a16:creationId xmlns:a16="http://schemas.microsoft.com/office/drawing/2014/main" id="{D4849C16-C273-82C7-9B8F-9F6C86B94423}"/>
                  </a:ext>
                </a:extLst>
              </p:cNvPr>
              <p:cNvSpPr>
                <a:spLocks noChangeAspect="1"/>
              </p:cNvSpPr>
              <p:nvPr/>
            </p:nvSpPr>
            <p:spPr bwMode="auto">
              <a:xfrm>
                <a:off x="1805171" y="2417490"/>
                <a:ext cx="935688" cy="360000"/>
              </a:xfrm>
              <a:custGeom>
                <a:avLst/>
                <a:gdLst/>
                <a:ahLst/>
                <a:cxnLst/>
                <a:rect l="l" t="t" r="r" b="b"/>
                <a:pathLst>
                  <a:path w="935688" h="360000">
                    <a:moveTo>
                      <a:pt x="349509" y="0"/>
                    </a:moveTo>
                    <a:lnTo>
                      <a:pt x="618978" y="0"/>
                    </a:lnTo>
                    <a:lnTo>
                      <a:pt x="617260" y="2642"/>
                    </a:lnTo>
                    <a:lnTo>
                      <a:pt x="601650" y="29060"/>
                    </a:lnTo>
                    <a:lnTo>
                      <a:pt x="588441" y="53076"/>
                    </a:lnTo>
                    <a:lnTo>
                      <a:pt x="580036" y="80694"/>
                    </a:lnTo>
                    <a:lnTo>
                      <a:pt x="577634" y="111915"/>
                    </a:lnTo>
                    <a:lnTo>
                      <a:pt x="586040" y="144336"/>
                    </a:lnTo>
                    <a:lnTo>
                      <a:pt x="601650" y="165951"/>
                    </a:lnTo>
                    <a:lnTo>
                      <a:pt x="623264" y="183963"/>
                    </a:lnTo>
                    <a:lnTo>
                      <a:pt x="652084" y="197172"/>
                    </a:lnTo>
                    <a:lnTo>
                      <a:pt x="684505" y="207979"/>
                    </a:lnTo>
                    <a:lnTo>
                      <a:pt x="721730" y="218786"/>
                    </a:lnTo>
                    <a:lnTo>
                      <a:pt x="758955" y="227192"/>
                    </a:lnTo>
                    <a:lnTo>
                      <a:pt x="796179" y="237999"/>
                    </a:lnTo>
                    <a:lnTo>
                      <a:pt x="833404" y="248806"/>
                    </a:lnTo>
                    <a:lnTo>
                      <a:pt x="863424" y="264416"/>
                    </a:lnTo>
                    <a:lnTo>
                      <a:pt x="892243" y="283629"/>
                    </a:lnTo>
                    <a:lnTo>
                      <a:pt x="911456" y="307645"/>
                    </a:lnTo>
                    <a:lnTo>
                      <a:pt x="931870" y="347272"/>
                    </a:lnTo>
                    <a:lnTo>
                      <a:pt x="935688" y="360000"/>
                    </a:lnTo>
                    <a:lnTo>
                      <a:pt x="0" y="360000"/>
                    </a:lnTo>
                    <a:lnTo>
                      <a:pt x="3652" y="344870"/>
                    </a:lnTo>
                    <a:lnTo>
                      <a:pt x="14459" y="320854"/>
                    </a:lnTo>
                    <a:lnTo>
                      <a:pt x="38475" y="293236"/>
                    </a:lnTo>
                    <a:lnTo>
                      <a:pt x="67294" y="269220"/>
                    </a:lnTo>
                    <a:lnTo>
                      <a:pt x="102117" y="251208"/>
                    </a:lnTo>
                    <a:lnTo>
                      <a:pt x="139342" y="235597"/>
                    </a:lnTo>
                    <a:lnTo>
                      <a:pt x="177768" y="222388"/>
                    </a:lnTo>
                    <a:lnTo>
                      <a:pt x="217394" y="211581"/>
                    </a:lnTo>
                    <a:lnTo>
                      <a:pt x="257021" y="198372"/>
                    </a:lnTo>
                    <a:lnTo>
                      <a:pt x="294245" y="183963"/>
                    </a:lnTo>
                    <a:lnTo>
                      <a:pt x="326667" y="163549"/>
                    </a:lnTo>
                    <a:lnTo>
                      <a:pt x="355486" y="139533"/>
                    </a:lnTo>
                    <a:lnTo>
                      <a:pt x="355486" y="109513"/>
                    </a:lnTo>
                    <a:lnTo>
                      <a:pt x="356687" y="77092"/>
                    </a:lnTo>
                    <a:lnTo>
                      <a:pt x="356687" y="43469"/>
                    </a:lnTo>
                    <a:lnTo>
                      <a:pt x="355486" y="13449"/>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80" name="Freeform 18">
                <a:extLst>
                  <a:ext uri="{FF2B5EF4-FFF2-40B4-BE49-F238E27FC236}">
                    <a16:creationId xmlns:a16="http://schemas.microsoft.com/office/drawing/2014/main" id="{C5302136-5387-9873-75F3-5AF49EF8F876}"/>
                  </a:ext>
                </a:extLst>
              </p:cNvPr>
              <p:cNvSpPr>
                <a:spLocks noChangeAspect="1"/>
              </p:cNvSpPr>
              <p:nvPr/>
            </p:nvSpPr>
            <p:spPr bwMode="auto">
              <a:xfrm>
                <a:off x="1765678" y="2777490"/>
                <a:ext cx="1014675" cy="360000"/>
              </a:xfrm>
              <a:custGeom>
                <a:avLst/>
                <a:gdLst/>
                <a:ahLst/>
                <a:cxnLst/>
                <a:rect l="l" t="t" r="r" b="b"/>
                <a:pathLst>
                  <a:path w="1014675" h="360000">
                    <a:moveTo>
                      <a:pt x="44380" y="0"/>
                    </a:moveTo>
                    <a:lnTo>
                      <a:pt x="980068" y="0"/>
                    </a:lnTo>
                    <a:lnTo>
                      <a:pt x="990659" y="35304"/>
                    </a:lnTo>
                    <a:lnTo>
                      <a:pt x="1001467" y="89340"/>
                    </a:lnTo>
                    <a:lnTo>
                      <a:pt x="1008671" y="146978"/>
                    </a:lnTo>
                    <a:lnTo>
                      <a:pt x="1013475" y="209420"/>
                    </a:lnTo>
                    <a:lnTo>
                      <a:pt x="1014675" y="270661"/>
                    </a:lnTo>
                    <a:lnTo>
                      <a:pt x="1014675" y="331901"/>
                    </a:lnTo>
                    <a:lnTo>
                      <a:pt x="1014675" y="360000"/>
                    </a:lnTo>
                    <a:lnTo>
                      <a:pt x="827351" y="360000"/>
                    </a:lnTo>
                    <a:lnTo>
                      <a:pt x="827351" y="341508"/>
                    </a:lnTo>
                    <a:lnTo>
                      <a:pt x="822547" y="305484"/>
                    </a:lnTo>
                    <a:lnTo>
                      <a:pt x="814142" y="277865"/>
                    </a:lnTo>
                    <a:lnTo>
                      <a:pt x="798531" y="256251"/>
                    </a:lnTo>
                    <a:lnTo>
                      <a:pt x="794929" y="251448"/>
                    </a:lnTo>
                    <a:lnTo>
                      <a:pt x="794929" y="347512"/>
                    </a:lnTo>
                    <a:lnTo>
                      <a:pt x="790000" y="360000"/>
                    </a:lnTo>
                    <a:lnTo>
                      <a:pt x="231522" y="360000"/>
                    </a:lnTo>
                    <a:lnTo>
                      <a:pt x="226951" y="251448"/>
                    </a:lnTo>
                    <a:lnTo>
                      <a:pt x="222148" y="256251"/>
                    </a:lnTo>
                    <a:lnTo>
                      <a:pt x="208939" y="283869"/>
                    </a:lnTo>
                    <a:lnTo>
                      <a:pt x="202935" y="318693"/>
                    </a:lnTo>
                    <a:lnTo>
                      <a:pt x="198132" y="355917"/>
                    </a:lnTo>
                    <a:lnTo>
                      <a:pt x="198132" y="360000"/>
                    </a:lnTo>
                    <a:lnTo>
                      <a:pt x="2103" y="360000"/>
                    </a:lnTo>
                    <a:lnTo>
                      <a:pt x="0" y="321094"/>
                    </a:lnTo>
                    <a:lnTo>
                      <a:pt x="2402" y="270661"/>
                    </a:lnTo>
                    <a:lnTo>
                      <a:pt x="6004" y="219026"/>
                    </a:lnTo>
                    <a:lnTo>
                      <a:pt x="13209" y="163789"/>
                    </a:lnTo>
                    <a:lnTo>
                      <a:pt x="19213" y="112155"/>
                    </a:lnTo>
                    <a:lnTo>
                      <a:pt x="28819" y="64123"/>
                    </a:lnTo>
                    <a:lnTo>
                      <a:pt x="39626" y="19693"/>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81" name="Freeform 18">
                <a:extLst>
                  <a:ext uri="{FF2B5EF4-FFF2-40B4-BE49-F238E27FC236}">
                    <a16:creationId xmlns:a16="http://schemas.microsoft.com/office/drawing/2014/main" id="{7A3C3BF9-1ACC-B7E4-5AEC-19248D9D5E4B}"/>
                  </a:ext>
                </a:extLst>
              </p:cNvPr>
              <p:cNvSpPr>
                <a:spLocks noChangeAspect="1"/>
              </p:cNvSpPr>
              <p:nvPr/>
            </p:nvSpPr>
            <p:spPr bwMode="auto">
              <a:xfrm>
                <a:off x="1755471" y="3137490"/>
                <a:ext cx="1035089" cy="360000"/>
              </a:xfrm>
              <a:custGeom>
                <a:avLst/>
                <a:gdLst/>
                <a:ahLst/>
                <a:cxnLst/>
                <a:rect l="l" t="t" r="r" b="b"/>
                <a:pathLst>
                  <a:path w="1035089" h="360000">
                    <a:moveTo>
                      <a:pt x="834556" y="0"/>
                    </a:moveTo>
                    <a:lnTo>
                      <a:pt x="1021880" y="0"/>
                    </a:lnTo>
                    <a:lnTo>
                      <a:pt x="1021880" y="30741"/>
                    </a:lnTo>
                    <a:lnTo>
                      <a:pt x="1021880" y="88379"/>
                    </a:lnTo>
                    <a:lnTo>
                      <a:pt x="1035089" y="273302"/>
                    </a:lnTo>
                    <a:lnTo>
                      <a:pt x="1024686" y="360000"/>
                    </a:lnTo>
                    <a:lnTo>
                      <a:pt x="864533" y="360000"/>
                    </a:lnTo>
                    <a:lnTo>
                      <a:pt x="866977" y="188046"/>
                    </a:lnTo>
                    <a:lnTo>
                      <a:pt x="842961" y="120801"/>
                    </a:lnTo>
                    <a:lnTo>
                      <a:pt x="839359" y="89580"/>
                    </a:lnTo>
                    <a:lnTo>
                      <a:pt x="836957" y="54757"/>
                    </a:lnTo>
                    <a:lnTo>
                      <a:pt x="834556" y="17532"/>
                    </a:lnTo>
                    <a:close/>
                    <a:moveTo>
                      <a:pt x="238727" y="0"/>
                    </a:moveTo>
                    <a:lnTo>
                      <a:pt x="797204" y="0"/>
                    </a:lnTo>
                    <a:lnTo>
                      <a:pt x="784122" y="33142"/>
                    </a:lnTo>
                    <a:lnTo>
                      <a:pt x="773315" y="83576"/>
                    </a:lnTo>
                    <a:lnTo>
                      <a:pt x="770913" y="137612"/>
                    </a:lnTo>
                    <a:lnTo>
                      <a:pt x="770913" y="192849"/>
                    </a:lnTo>
                    <a:lnTo>
                      <a:pt x="778118" y="246885"/>
                    </a:lnTo>
                    <a:lnTo>
                      <a:pt x="786524" y="299720"/>
                    </a:lnTo>
                    <a:lnTo>
                      <a:pt x="794929" y="345350"/>
                    </a:lnTo>
                    <a:lnTo>
                      <a:pt x="797162" y="360000"/>
                    </a:lnTo>
                    <a:lnTo>
                      <a:pt x="241814" y="360000"/>
                    </a:lnTo>
                    <a:lnTo>
                      <a:pt x="244963" y="347752"/>
                    </a:lnTo>
                    <a:lnTo>
                      <a:pt x="255770" y="304523"/>
                    </a:lnTo>
                    <a:lnTo>
                      <a:pt x="266578" y="256491"/>
                    </a:lnTo>
                    <a:lnTo>
                      <a:pt x="271381" y="206058"/>
                    </a:lnTo>
                    <a:lnTo>
                      <a:pt x="266578" y="155624"/>
                    </a:lnTo>
                    <a:lnTo>
                      <a:pt x="238959" y="5524"/>
                    </a:lnTo>
                    <a:close/>
                    <a:moveTo>
                      <a:pt x="9308" y="0"/>
                    </a:moveTo>
                    <a:lnTo>
                      <a:pt x="205337" y="0"/>
                    </a:lnTo>
                    <a:lnTo>
                      <a:pt x="205337" y="35544"/>
                    </a:lnTo>
                    <a:lnTo>
                      <a:pt x="201734" y="75170"/>
                    </a:lnTo>
                    <a:lnTo>
                      <a:pt x="194530" y="112395"/>
                    </a:lnTo>
                    <a:lnTo>
                      <a:pt x="166911" y="201254"/>
                    </a:lnTo>
                    <a:lnTo>
                      <a:pt x="162108" y="249286"/>
                    </a:lnTo>
                    <a:lnTo>
                      <a:pt x="162108" y="297318"/>
                    </a:lnTo>
                    <a:lnTo>
                      <a:pt x="168112" y="347752"/>
                    </a:lnTo>
                    <a:lnTo>
                      <a:pt x="169337" y="360000"/>
                    </a:lnTo>
                    <a:lnTo>
                      <a:pt x="6031" y="360000"/>
                    </a:lnTo>
                    <a:lnTo>
                      <a:pt x="2402" y="288913"/>
                    </a:lnTo>
                    <a:lnTo>
                      <a:pt x="0" y="246885"/>
                    </a:lnTo>
                    <a:lnTo>
                      <a:pt x="2402" y="206058"/>
                    </a:lnTo>
                    <a:lnTo>
                      <a:pt x="9607" y="166431"/>
                    </a:lnTo>
                    <a:lnTo>
                      <a:pt x="15611" y="126805"/>
                    </a:lnTo>
                    <a:lnTo>
                      <a:pt x="18012" y="83576"/>
                    </a:lnTo>
                    <a:lnTo>
                      <a:pt x="13209" y="40347"/>
                    </a:lnTo>
                    <a:lnTo>
                      <a:pt x="9607" y="5524"/>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82" name="Freeform 81">
                <a:extLst>
                  <a:ext uri="{FF2B5EF4-FFF2-40B4-BE49-F238E27FC236}">
                    <a16:creationId xmlns:a16="http://schemas.microsoft.com/office/drawing/2014/main" id="{3B53D542-AEC9-50BC-EBA9-47A07BC8494C}"/>
                  </a:ext>
                </a:extLst>
              </p:cNvPr>
              <p:cNvSpPr>
                <a:spLocks noChangeAspect="1"/>
              </p:cNvSpPr>
              <p:nvPr/>
            </p:nvSpPr>
            <p:spPr bwMode="auto">
              <a:xfrm>
                <a:off x="1763688" y="3497490"/>
                <a:ext cx="1018654" cy="360000"/>
              </a:xfrm>
              <a:custGeom>
                <a:avLst/>
                <a:gdLst/>
                <a:ahLst/>
                <a:cxnLst/>
                <a:rect l="l" t="t" r="r" b="b"/>
                <a:pathLst>
                  <a:path w="1018654" h="360000">
                    <a:moveTo>
                      <a:pt x="858501" y="0"/>
                    </a:moveTo>
                    <a:lnTo>
                      <a:pt x="1018654" y="0"/>
                    </a:lnTo>
                    <a:lnTo>
                      <a:pt x="1014649" y="33382"/>
                    </a:lnTo>
                    <a:lnTo>
                      <a:pt x="1007444" y="155864"/>
                    </a:lnTo>
                    <a:lnTo>
                      <a:pt x="1009845" y="273543"/>
                    </a:lnTo>
                    <a:lnTo>
                      <a:pt x="1016085" y="360000"/>
                    </a:lnTo>
                    <a:lnTo>
                      <a:pt x="911780" y="360000"/>
                    </a:lnTo>
                    <a:lnTo>
                      <a:pt x="916183" y="352795"/>
                    </a:lnTo>
                    <a:lnTo>
                      <a:pt x="916183" y="323976"/>
                    </a:lnTo>
                    <a:lnTo>
                      <a:pt x="913781" y="291555"/>
                    </a:lnTo>
                    <a:lnTo>
                      <a:pt x="905376" y="256731"/>
                    </a:lnTo>
                    <a:lnTo>
                      <a:pt x="895769" y="217105"/>
                    </a:lnTo>
                    <a:lnTo>
                      <a:pt x="884962" y="179880"/>
                    </a:lnTo>
                    <a:lnTo>
                      <a:pt x="874155" y="142655"/>
                    </a:lnTo>
                    <a:lnTo>
                      <a:pt x="863348" y="110234"/>
                    </a:lnTo>
                    <a:lnTo>
                      <a:pt x="857344" y="81414"/>
                    </a:lnTo>
                    <a:close/>
                    <a:moveTo>
                      <a:pt x="235783" y="0"/>
                    </a:moveTo>
                    <a:lnTo>
                      <a:pt x="791131" y="0"/>
                    </a:lnTo>
                    <a:lnTo>
                      <a:pt x="846004" y="360000"/>
                    </a:lnTo>
                    <a:lnTo>
                      <a:pt x="181933" y="360000"/>
                    </a:lnTo>
                    <a:lnTo>
                      <a:pt x="228125" y="29780"/>
                    </a:lnTo>
                    <a:close/>
                    <a:moveTo>
                      <a:pt x="0" y="0"/>
                    </a:moveTo>
                    <a:lnTo>
                      <a:pt x="163306" y="0"/>
                    </a:lnTo>
                    <a:lnTo>
                      <a:pt x="166884" y="35784"/>
                    </a:lnTo>
                    <a:lnTo>
                      <a:pt x="166884" y="83816"/>
                    </a:lnTo>
                    <a:lnTo>
                      <a:pt x="160880" y="131848"/>
                    </a:lnTo>
                    <a:lnTo>
                      <a:pt x="156077" y="151061"/>
                    </a:lnTo>
                    <a:lnTo>
                      <a:pt x="147671" y="177479"/>
                    </a:lnTo>
                    <a:lnTo>
                      <a:pt x="136864" y="208699"/>
                    </a:lnTo>
                    <a:lnTo>
                      <a:pt x="126057" y="243523"/>
                    </a:lnTo>
                    <a:lnTo>
                      <a:pt x="116451" y="275944"/>
                    </a:lnTo>
                    <a:lnTo>
                      <a:pt x="112848" y="308366"/>
                    </a:lnTo>
                    <a:lnTo>
                      <a:pt x="110447" y="337185"/>
                    </a:lnTo>
                    <a:lnTo>
                      <a:pt x="112728" y="360000"/>
                    </a:lnTo>
                    <a:lnTo>
                      <a:pt x="14833" y="360000"/>
                    </a:lnTo>
                    <a:lnTo>
                      <a:pt x="16784" y="328779"/>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83" name="Freeform 18">
                <a:extLst>
                  <a:ext uri="{FF2B5EF4-FFF2-40B4-BE49-F238E27FC236}">
                    <a16:creationId xmlns:a16="http://schemas.microsoft.com/office/drawing/2014/main" id="{D4CD4204-98F6-B47A-D01F-6A4334524D72}"/>
                  </a:ext>
                </a:extLst>
              </p:cNvPr>
              <p:cNvSpPr>
                <a:spLocks noChangeAspect="1"/>
              </p:cNvSpPr>
              <p:nvPr/>
            </p:nvSpPr>
            <p:spPr bwMode="auto">
              <a:xfrm>
                <a:off x="1756672" y="3857490"/>
                <a:ext cx="1032687" cy="360000"/>
              </a:xfrm>
              <a:custGeom>
                <a:avLst/>
                <a:gdLst/>
                <a:ahLst/>
                <a:cxnLst/>
                <a:rect l="l" t="t" r="r" b="b"/>
                <a:pathLst>
                  <a:path w="1032687" h="360000">
                    <a:moveTo>
                      <a:pt x="915409" y="0"/>
                    </a:moveTo>
                    <a:lnTo>
                      <a:pt x="1019713" y="0"/>
                    </a:lnTo>
                    <a:lnTo>
                      <a:pt x="1021880" y="30020"/>
                    </a:lnTo>
                    <a:lnTo>
                      <a:pt x="1032687" y="140494"/>
                    </a:lnTo>
                    <a:lnTo>
                      <a:pt x="1032687" y="180120"/>
                    </a:lnTo>
                    <a:lnTo>
                      <a:pt x="1021880" y="212542"/>
                    </a:lnTo>
                    <a:lnTo>
                      <a:pt x="1005069" y="243763"/>
                    </a:lnTo>
                    <a:lnTo>
                      <a:pt x="978651" y="270180"/>
                    </a:lnTo>
                    <a:lnTo>
                      <a:pt x="949832" y="291795"/>
                    </a:lnTo>
                    <a:lnTo>
                      <a:pt x="919812" y="306204"/>
                    </a:lnTo>
                    <a:lnTo>
                      <a:pt x="888591" y="318212"/>
                    </a:lnTo>
                    <a:lnTo>
                      <a:pt x="888591" y="308606"/>
                    </a:lnTo>
                    <a:lnTo>
                      <a:pt x="886190" y="302602"/>
                    </a:lnTo>
                    <a:lnTo>
                      <a:pt x="884989" y="295397"/>
                    </a:lnTo>
                    <a:lnTo>
                      <a:pt x="884989" y="291795"/>
                    </a:lnTo>
                    <a:lnTo>
                      <a:pt x="884989" y="284590"/>
                    </a:lnTo>
                    <a:lnTo>
                      <a:pt x="884989" y="276184"/>
                    </a:lnTo>
                    <a:lnTo>
                      <a:pt x="890993" y="270180"/>
                    </a:lnTo>
                    <a:lnTo>
                      <a:pt x="898198" y="265377"/>
                    </a:lnTo>
                    <a:lnTo>
                      <a:pt x="901800" y="258172"/>
                    </a:lnTo>
                    <a:lnTo>
                      <a:pt x="906603" y="249767"/>
                    </a:lnTo>
                    <a:lnTo>
                      <a:pt x="909005" y="241361"/>
                    </a:lnTo>
                    <a:lnTo>
                      <a:pt x="904202" y="238959"/>
                    </a:lnTo>
                    <a:lnTo>
                      <a:pt x="899398" y="238959"/>
                    </a:lnTo>
                    <a:lnTo>
                      <a:pt x="898198" y="238959"/>
                    </a:lnTo>
                    <a:lnTo>
                      <a:pt x="898198" y="236558"/>
                    </a:lnTo>
                    <a:lnTo>
                      <a:pt x="898198" y="234156"/>
                    </a:lnTo>
                    <a:lnTo>
                      <a:pt x="895796" y="232955"/>
                    </a:lnTo>
                    <a:lnTo>
                      <a:pt x="895796" y="225751"/>
                    </a:lnTo>
                    <a:lnTo>
                      <a:pt x="922214" y="210140"/>
                    </a:lnTo>
                    <a:lnTo>
                      <a:pt x="946230" y="190927"/>
                    </a:lnTo>
                    <a:lnTo>
                      <a:pt x="967844" y="169313"/>
                    </a:lnTo>
                    <a:lnTo>
                      <a:pt x="965442" y="158506"/>
                    </a:lnTo>
                    <a:lnTo>
                      <a:pt x="963041" y="150100"/>
                    </a:lnTo>
                    <a:lnTo>
                      <a:pt x="960639" y="142895"/>
                    </a:lnTo>
                    <a:lnTo>
                      <a:pt x="957037" y="136891"/>
                    </a:lnTo>
                    <a:lnTo>
                      <a:pt x="943828" y="129687"/>
                    </a:lnTo>
                    <a:lnTo>
                      <a:pt x="933021" y="136891"/>
                    </a:lnTo>
                    <a:lnTo>
                      <a:pt x="928218" y="151301"/>
                    </a:lnTo>
                    <a:lnTo>
                      <a:pt x="923414" y="166911"/>
                    </a:lnTo>
                    <a:lnTo>
                      <a:pt x="917410" y="177719"/>
                    </a:lnTo>
                    <a:lnTo>
                      <a:pt x="906603" y="188526"/>
                    </a:lnTo>
                    <a:lnTo>
                      <a:pt x="888591" y="193329"/>
                    </a:lnTo>
                    <a:lnTo>
                      <a:pt x="880186" y="57639"/>
                    </a:lnTo>
                    <a:close/>
                    <a:moveTo>
                      <a:pt x="185562" y="0"/>
                    </a:moveTo>
                    <a:lnTo>
                      <a:pt x="849633" y="0"/>
                    </a:lnTo>
                    <a:lnTo>
                      <a:pt x="871780" y="145297"/>
                    </a:lnTo>
                    <a:lnTo>
                      <a:pt x="874182" y="188526"/>
                    </a:lnTo>
                    <a:lnTo>
                      <a:pt x="871780" y="238959"/>
                    </a:lnTo>
                    <a:lnTo>
                      <a:pt x="864575" y="294196"/>
                    </a:lnTo>
                    <a:lnTo>
                      <a:pt x="858571" y="348232"/>
                    </a:lnTo>
                    <a:lnTo>
                      <a:pt x="856819" y="360000"/>
                    </a:lnTo>
                    <a:lnTo>
                      <a:pt x="588348" y="360000"/>
                    </a:lnTo>
                    <a:lnTo>
                      <a:pt x="587191" y="342228"/>
                    </a:lnTo>
                    <a:lnTo>
                      <a:pt x="524749" y="49233"/>
                    </a:lnTo>
                    <a:lnTo>
                      <a:pt x="515143" y="49233"/>
                    </a:lnTo>
                    <a:lnTo>
                      <a:pt x="509139" y="68446"/>
                    </a:lnTo>
                    <a:lnTo>
                      <a:pt x="504335" y="92462"/>
                    </a:lnTo>
                    <a:lnTo>
                      <a:pt x="504335" y="121281"/>
                    </a:lnTo>
                    <a:lnTo>
                      <a:pt x="485123" y="171715"/>
                    </a:lnTo>
                    <a:lnTo>
                      <a:pt x="474315" y="223349"/>
                    </a:lnTo>
                    <a:lnTo>
                      <a:pt x="467111" y="280988"/>
                    </a:lnTo>
                    <a:lnTo>
                      <a:pt x="465910" y="339827"/>
                    </a:lnTo>
                    <a:lnTo>
                      <a:pt x="464328" y="360000"/>
                    </a:lnTo>
                    <a:lnTo>
                      <a:pt x="184454" y="360000"/>
                    </a:lnTo>
                    <a:lnTo>
                      <a:pt x="178919" y="319413"/>
                    </a:lnTo>
                    <a:lnTo>
                      <a:pt x="175316" y="262976"/>
                    </a:lnTo>
                    <a:lnTo>
                      <a:pt x="170513" y="208939"/>
                    </a:lnTo>
                    <a:lnTo>
                      <a:pt x="168112" y="156104"/>
                    </a:lnTo>
                    <a:lnTo>
                      <a:pt x="170513" y="110474"/>
                    </a:lnTo>
                    <a:lnTo>
                      <a:pt x="175316" y="73249"/>
                    </a:lnTo>
                    <a:close/>
                    <a:moveTo>
                      <a:pt x="18462" y="0"/>
                    </a:moveTo>
                    <a:lnTo>
                      <a:pt x="116357" y="0"/>
                    </a:lnTo>
                    <a:lnTo>
                      <a:pt x="116477" y="1201"/>
                    </a:lnTo>
                    <a:lnTo>
                      <a:pt x="151300" y="54036"/>
                    </a:lnTo>
                    <a:lnTo>
                      <a:pt x="144096" y="188526"/>
                    </a:lnTo>
                    <a:lnTo>
                      <a:pt x="127284" y="193329"/>
                    </a:lnTo>
                    <a:lnTo>
                      <a:pt x="116477" y="169313"/>
                    </a:lnTo>
                    <a:lnTo>
                      <a:pt x="106871" y="140494"/>
                    </a:lnTo>
                    <a:lnTo>
                      <a:pt x="79252" y="129687"/>
                    </a:lnTo>
                    <a:lnTo>
                      <a:pt x="72048" y="164510"/>
                    </a:lnTo>
                    <a:lnTo>
                      <a:pt x="96064" y="188526"/>
                    </a:lnTo>
                    <a:lnTo>
                      <a:pt x="122481" y="214943"/>
                    </a:lnTo>
                    <a:lnTo>
                      <a:pt x="140493" y="241361"/>
                    </a:lnTo>
                    <a:lnTo>
                      <a:pt x="135690" y="243763"/>
                    </a:lnTo>
                    <a:lnTo>
                      <a:pt x="130887" y="243763"/>
                    </a:lnTo>
                    <a:lnTo>
                      <a:pt x="129686" y="243763"/>
                    </a:lnTo>
                    <a:lnTo>
                      <a:pt x="129686" y="246164"/>
                    </a:lnTo>
                    <a:lnTo>
                      <a:pt x="129686" y="247365"/>
                    </a:lnTo>
                    <a:lnTo>
                      <a:pt x="127284" y="249767"/>
                    </a:lnTo>
                    <a:lnTo>
                      <a:pt x="127284" y="256972"/>
                    </a:lnTo>
                    <a:lnTo>
                      <a:pt x="140493" y="262976"/>
                    </a:lnTo>
                    <a:lnTo>
                      <a:pt x="146497" y="276184"/>
                    </a:lnTo>
                    <a:lnTo>
                      <a:pt x="151300" y="294196"/>
                    </a:lnTo>
                    <a:lnTo>
                      <a:pt x="146497" y="300200"/>
                    </a:lnTo>
                    <a:lnTo>
                      <a:pt x="144096" y="306204"/>
                    </a:lnTo>
                    <a:lnTo>
                      <a:pt x="140493" y="313409"/>
                    </a:lnTo>
                    <a:lnTo>
                      <a:pt x="135690" y="318212"/>
                    </a:lnTo>
                    <a:lnTo>
                      <a:pt x="111674" y="302602"/>
                    </a:lnTo>
                    <a:lnTo>
                      <a:pt x="87658" y="289393"/>
                    </a:lnTo>
                    <a:lnTo>
                      <a:pt x="66044" y="276184"/>
                    </a:lnTo>
                    <a:lnTo>
                      <a:pt x="44429" y="258172"/>
                    </a:lnTo>
                    <a:lnTo>
                      <a:pt x="26417" y="236558"/>
                    </a:lnTo>
                    <a:lnTo>
                      <a:pt x="10807" y="208939"/>
                    </a:lnTo>
                    <a:lnTo>
                      <a:pt x="0" y="169313"/>
                    </a:lnTo>
                    <a:lnTo>
                      <a:pt x="0" y="129687"/>
                    </a:lnTo>
                    <a:lnTo>
                      <a:pt x="4803" y="90060"/>
                    </a:lnTo>
                    <a:lnTo>
                      <a:pt x="10807" y="49233"/>
                    </a:lnTo>
                    <a:lnTo>
                      <a:pt x="18012" y="7205"/>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84" name="Freeform 18">
                <a:extLst>
                  <a:ext uri="{FF2B5EF4-FFF2-40B4-BE49-F238E27FC236}">
                    <a16:creationId xmlns:a16="http://schemas.microsoft.com/office/drawing/2014/main" id="{1DA44DCC-BB8C-A136-550F-8FEC2225FA3E}"/>
                  </a:ext>
                </a:extLst>
              </p:cNvPr>
              <p:cNvSpPr>
                <a:spLocks noChangeAspect="1"/>
              </p:cNvSpPr>
              <p:nvPr/>
            </p:nvSpPr>
            <p:spPr bwMode="auto">
              <a:xfrm>
                <a:off x="1941253" y="4217490"/>
                <a:ext cx="698451" cy="360000"/>
              </a:xfrm>
              <a:custGeom>
                <a:avLst/>
                <a:gdLst/>
                <a:ahLst/>
                <a:cxnLst/>
                <a:rect l="l" t="t" r="r" b="b"/>
                <a:pathLst>
                  <a:path w="698451" h="360000">
                    <a:moveTo>
                      <a:pt x="405233" y="0"/>
                    </a:moveTo>
                    <a:lnTo>
                      <a:pt x="673705" y="0"/>
                    </a:lnTo>
                    <a:lnTo>
                      <a:pt x="667052" y="44670"/>
                    </a:lnTo>
                    <a:lnTo>
                      <a:pt x="664650" y="99907"/>
                    </a:lnTo>
                    <a:lnTo>
                      <a:pt x="664650" y="150340"/>
                    </a:lnTo>
                    <a:lnTo>
                      <a:pt x="670654" y="210380"/>
                    </a:lnTo>
                    <a:lnTo>
                      <a:pt x="681461" y="274023"/>
                    </a:lnTo>
                    <a:lnTo>
                      <a:pt x="694670" y="340067"/>
                    </a:lnTo>
                    <a:lnTo>
                      <a:pt x="698451" y="360000"/>
                    </a:lnTo>
                    <a:lnTo>
                      <a:pt x="479985" y="360000"/>
                    </a:lnTo>
                    <a:lnTo>
                      <a:pt x="472522" y="332862"/>
                    </a:lnTo>
                    <a:lnTo>
                      <a:pt x="452109" y="284830"/>
                    </a:lnTo>
                    <a:lnTo>
                      <a:pt x="432896" y="234396"/>
                    </a:lnTo>
                    <a:lnTo>
                      <a:pt x="417285" y="185164"/>
                    </a:lnTo>
                    <a:close/>
                    <a:moveTo>
                      <a:pt x="1339" y="0"/>
                    </a:moveTo>
                    <a:lnTo>
                      <a:pt x="281214" y="0"/>
                    </a:lnTo>
                    <a:lnTo>
                      <a:pt x="277993" y="41068"/>
                    </a:lnTo>
                    <a:lnTo>
                      <a:pt x="273189" y="103509"/>
                    </a:lnTo>
                    <a:lnTo>
                      <a:pt x="264784" y="164750"/>
                    </a:lnTo>
                    <a:lnTo>
                      <a:pt x="249173" y="223589"/>
                    </a:lnTo>
                    <a:lnTo>
                      <a:pt x="229961" y="278826"/>
                    </a:lnTo>
                    <a:lnTo>
                      <a:pt x="210748" y="332862"/>
                    </a:lnTo>
                    <a:lnTo>
                      <a:pt x="203964" y="360000"/>
                    </a:lnTo>
                    <a:lnTo>
                      <a:pt x="0" y="360000"/>
                    </a:lnTo>
                    <a:lnTo>
                      <a:pt x="5411" y="326858"/>
                    </a:lnTo>
                    <a:lnTo>
                      <a:pt x="13817" y="268019"/>
                    </a:lnTo>
                    <a:lnTo>
                      <a:pt x="19821" y="206778"/>
                    </a:lnTo>
                    <a:lnTo>
                      <a:pt x="19821" y="150340"/>
                    </a:lnTo>
                    <a:lnTo>
                      <a:pt x="16218" y="97505"/>
                    </a:lnTo>
                    <a:lnTo>
                      <a:pt x="9014" y="57879"/>
                    </a:lnTo>
                    <a:lnTo>
                      <a:pt x="3010" y="12248"/>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85" name="Freeform 18">
                <a:extLst>
                  <a:ext uri="{FF2B5EF4-FFF2-40B4-BE49-F238E27FC236}">
                    <a16:creationId xmlns:a16="http://schemas.microsoft.com/office/drawing/2014/main" id="{76F1DC05-5F63-5749-84D3-D7C40DD265D7}"/>
                  </a:ext>
                </a:extLst>
              </p:cNvPr>
              <p:cNvSpPr>
                <a:spLocks noChangeAspect="1"/>
              </p:cNvSpPr>
              <p:nvPr/>
            </p:nvSpPr>
            <p:spPr bwMode="auto">
              <a:xfrm>
                <a:off x="1906903" y="4577490"/>
                <a:ext cx="748098" cy="360000"/>
              </a:xfrm>
              <a:custGeom>
                <a:avLst/>
                <a:gdLst/>
                <a:ahLst/>
                <a:cxnLst/>
                <a:rect l="l" t="t" r="r" b="b"/>
                <a:pathLst>
                  <a:path w="748098" h="360000">
                    <a:moveTo>
                      <a:pt x="509397" y="0"/>
                    </a:moveTo>
                    <a:lnTo>
                      <a:pt x="727863" y="0"/>
                    </a:lnTo>
                    <a:lnTo>
                      <a:pt x="737291" y="49713"/>
                    </a:lnTo>
                    <a:lnTo>
                      <a:pt x="745696" y="119360"/>
                    </a:lnTo>
                    <a:lnTo>
                      <a:pt x="748098" y="189006"/>
                    </a:lnTo>
                    <a:lnTo>
                      <a:pt x="742094" y="257452"/>
                    </a:lnTo>
                    <a:lnTo>
                      <a:pt x="721680" y="346311"/>
                    </a:lnTo>
                    <a:lnTo>
                      <a:pt x="718595" y="360000"/>
                    </a:lnTo>
                    <a:lnTo>
                      <a:pt x="503439" y="360000"/>
                    </a:lnTo>
                    <a:lnTo>
                      <a:pt x="491127" y="300681"/>
                    </a:lnTo>
                    <a:lnTo>
                      <a:pt x="486324" y="234637"/>
                    </a:lnTo>
                    <a:lnTo>
                      <a:pt x="491127" y="169793"/>
                    </a:lnTo>
                    <a:lnTo>
                      <a:pt x="515143" y="20894"/>
                    </a:lnTo>
                    <a:close/>
                    <a:moveTo>
                      <a:pt x="29412" y="0"/>
                    </a:moveTo>
                    <a:lnTo>
                      <a:pt x="233375" y="0"/>
                    </a:lnTo>
                    <a:lnTo>
                      <a:pt x="226951" y="25697"/>
                    </a:lnTo>
                    <a:lnTo>
                      <a:pt x="250967" y="132569"/>
                    </a:lnTo>
                    <a:lnTo>
                      <a:pt x="250967" y="318693"/>
                    </a:lnTo>
                    <a:lnTo>
                      <a:pt x="241788" y="360000"/>
                    </a:lnTo>
                    <a:lnTo>
                      <a:pt x="31112" y="360000"/>
                    </a:lnTo>
                    <a:lnTo>
                      <a:pt x="27618" y="348713"/>
                    </a:lnTo>
                    <a:lnTo>
                      <a:pt x="12008" y="298279"/>
                    </a:lnTo>
                    <a:lnTo>
                      <a:pt x="3602" y="244243"/>
                    </a:lnTo>
                    <a:lnTo>
                      <a:pt x="0" y="186605"/>
                    </a:lnTo>
                    <a:lnTo>
                      <a:pt x="6004" y="126565"/>
                    </a:lnTo>
                    <a:lnTo>
                      <a:pt x="14410" y="79733"/>
                    </a:lnTo>
                    <a:lnTo>
                      <a:pt x="25217" y="25697"/>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86" name="Freeform 18">
                <a:extLst>
                  <a:ext uri="{FF2B5EF4-FFF2-40B4-BE49-F238E27FC236}">
                    <a16:creationId xmlns:a16="http://schemas.microsoft.com/office/drawing/2014/main" id="{407DFB23-1B4B-C6BF-1231-74CAFC15CA52}"/>
                  </a:ext>
                </a:extLst>
              </p:cNvPr>
              <p:cNvSpPr>
                <a:spLocks noChangeAspect="1"/>
              </p:cNvSpPr>
              <p:nvPr/>
            </p:nvSpPr>
            <p:spPr bwMode="auto">
              <a:xfrm>
                <a:off x="1937210" y="4937490"/>
                <a:ext cx="687484" cy="360000"/>
              </a:xfrm>
              <a:custGeom>
                <a:avLst/>
                <a:gdLst/>
                <a:ahLst/>
                <a:cxnLst/>
                <a:rect l="l" t="t" r="r" b="b"/>
                <a:pathLst>
                  <a:path w="687484" h="360000">
                    <a:moveTo>
                      <a:pt x="472326" y="0"/>
                    </a:moveTo>
                    <a:lnTo>
                      <a:pt x="687484" y="0"/>
                    </a:lnTo>
                    <a:lnTo>
                      <a:pt x="671356" y="71568"/>
                    </a:lnTo>
                    <a:lnTo>
                      <a:pt x="652143" y="159226"/>
                    </a:lnTo>
                    <a:lnTo>
                      <a:pt x="634131" y="250487"/>
                    </a:lnTo>
                    <a:lnTo>
                      <a:pt x="618520" y="346551"/>
                    </a:lnTo>
                    <a:lnTo>
                      <a:pt x="618184" y="360000"/>
                    </a:lnTo>
                    <a:lnTo>
                      <a:pt x="473658" y="360000"/>
                    </a:lnTo>
                    <a:lnTo>
                      <a:pt x="474425" y="357358"/>
                    </a:lnTo>
                    <a:lnTo>
                      <a:pt x="485232" y="318933"/>
                    </a:lnTo>
                    <a:lnTo>
                      <a:pt x="497240" y="274503"/>
                    </a:lnTo>
                    <a:lnTo>
                      <a:pt x="503244" y="228873"/>
                    </a:lnTo>
                    <a:lnTo>
                      <a:pt x="505645" y="176037"/>
                    </a:lnTo>
                    <a:lnTo>
                      <a:pt x="498441" y="122001"/>
                    </a:lnTo>
                    <a:lnTo>
                      <a:pt x="485232" y="65564"/>
                    </a:lnTo>
                    <a:lnTo>
                      <a:pt x="473224" y="4323"/>
                    </a:lnTo>
                    <a:close/>
                    <a:moveTo>
                      <a:pt x="0" y="0"/>
                    </a:moveTo>
                    <a:lnTo>
                      <a:pt x="210676" y="0"/>
                    </a:lnTo>
                    <a:lnTo>
                      <a:pt x="210249" y="1921"/>
                    </a:lnTo>
                    <a:lnTo>
                      <a:pt x="199442" y="47552"/>
                    </a:lnTo>
                    <a:lnTo>
                      <a:pt x="191036" y="100387"/>
                    </a:lnTo>
                    <a:lnTo>
                      <a:pt x="186233" y="152021"/>
                    </a:lnTo>
                    <a:lnTo>
                      <a:pt x="191036" y="204857"/>
                    </a:lnTo>
                    <a:lnTo>
                      <a:pt x="195839" y="318933"/>
                    </a:lnTo>
                    <a:lnTo>
                      <a:pt x="214743" y="360000"/>
                    </a:lnTo>
                    <a:lnTo>
                      <a:pt x="67388" y="360000"/>
                    </a:lnTo>
                    <a:lnTo>
                      <a:pt x="68554" y="327338"/>
                    </a:lnTo>
                    <a:lnTo>
                      <a:pt x="64952" y="257692"/>
                    </a:lnTo>
                    <a:lnTo>
                      <a:pt x="55346" y="189246"/>
                    </a:lnTo>
                    <a:lnTo>
                      <a:pt x="42137" y="126805"/>
                    </a:lnTo>
                    <a:lnTo>
                      <a:pt x="27727" y="82375"/>
                    </a:lnTo>
                    <a:lnTo>
                      <a:pt x="12117" y="39146"/>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87" name="Freeform 18">
                <a:extLst>
                  <a:ext uri="{FF2B5EF4-FFF2-40B4-BE49-F238E27FC236}">
                    <a16:creationId xmlns:a16="http://schemas.microsoft.com/office/drawing/2014/main" id="{3774313A-5674-2251-4BC2-E6221821FB9F}"/>
                  </a:ext>
                </a:extLst>
              </p:cNvPr>
              <p:cNvSpPr>
                <a:spLocks noChangeAspect="1"/>
              </p:cNvSpPr>
              <p:nvPr/>
            </p:nvSpPr>
            <p:spPr bwMode="auto">
              <a:xfrm>
                <a:off x="1943060" y="5297490"/>
                <a:ext cx="691661" cy="360000"/>
              </a:xfrm>
              <a:custGeom>
                <a:avLst/>
                <a:gdLst/>
                <a:ahLst/>
                <a:cxnLst/>
                <a:rect l="l" t="t" r="r" b="b"/>
                <a:pathLst>
                  <a:path w="691661" h="360000">
                    <a:moveTo>
                      <a:pt x="469947" y="0"/>
                    </a:moveTo>
                    <a:lnTo>
                      <a:pt x="614473" y="0"/>
                    </a:lnTo>
                    <a:lnTo>
                      <a:pt x="613609" y="34583"/>
                    </a:lnTo>
                    <a:lnTo>
                      <a:pt x="619613" y="76611"/>
                    </a:lnTo>
                    <a:lnTo>
                      <a:pt x="630420" y="117438"/>
                    </a:lnTo>
                    <a:lnTo>
                      <a:pt x="646030" y="157065"/>
                    </a:lnTo>
                    <a:lnTo>
                      <a:pt x="661641" y="196691"/>
                    </a:lnTo>
                    <a:lnTo>
                      <a:pt x="676050" y="235117"/>
                    </a:lnTo>
                    <a:lnTo>
                      <a:pt x="686857" y="274743"/>
                    </a:lnTo>
                    <a:lnTo>
                      <a:pt x="691661" y="319173"/>
                    </a:lnTo>
                    <a:lnTo>
                      <a:pt x="648432" y="338386"/>
                    </a:lnTo>
                    <a:lnTo>
                      <a:pt x="600400" y="349193"/>
                    </a:lnTo>
                    <a:lnTo>
                      <a:pt x="547565" y="351595"/>
                    </a:lnTo>
                    <a:lnTo>
                      <a:pt x="491127" y="349193"/>
                    </a:lnTo>
                    <a:lnTo>
                      <a:pt x="480320" y="316771"/>
                    </a:lnTo>
                    <a:lnTo>
                      <a:pt x="470714" y="277145"/>
                    </a:lnTo>
                    <a:lnTo>
                      <a:pt x="467111" y="235117"/>
                    </a:lnTo>
                    <a:lnTo>
                      <a:pt x="470714" y="189486"/>
                    </a:lnTo>
                    <a:lnTo>
                      <a:pt x="475517" y="103029"/>
                    </a:lnTo>
                    <a:lnTo>
                      <a:pt x="470714" y="89820"/>
                    </a:lnTo>
                    <a:lnTo>
                      <a:pt x="464710" y="74210"/>
                    </a:lnTo>
                    <a:lnTo>
                      <a:pt x="459906" y="56198"/>
                    </a:lnTo>
                    <a:lnTo>
                      <a:pt x="459906" y="34583"/>
                    </a:lnTo>
                    <a:close/>
                    <a:moveTo>
                      <a:pt x="63677" y="0"/>
                    </a:moveTo>
                    <a:lnTo>
                      <a:pt x="211032" y="0"/>
                    </a:lnTo>
                    <a:lnTo>
                      <a:pt x="226951" y="34583"/>
                    </a:lnTo>
                    <a:lnTo>
                      <a:pt x="226951" y="54997"/>
                    </a:lnTo>
                    <a:lnTo>
                      <a:pt x="222148" y="71808"/>
                    </a:lnTo>
                    <a:lnTo>
                      <a:pt x="216144" y="89820"/>
                    </a:lnTo>
                    <a:lnTo>
                      <a:pt x="211341" y="103029"/>
                    </a:lnTo>
                    <a:lnTo>
                      <a:pt x="206538" y="148659"/>
                    </a:lnTo>
                    <a:lnTo>
                      <a:pt x="208939" y="196691"/>
                    </a:lnTo>
                    <a:lnTo>
                      <a:pt x="211341" y="244723"/>
                    </a:lnTo>
                    <a:lnTo>
                      <a:pt x="213743" y="295157"/>
                    </a:lnTo>
                    <a:lnTo>
                      <a:pt x="206538" y="343189"/>
                    </a:lnTo>
                    <a:lnTo>
                      <a:pt x="195731" y="343189"/>
                    </a:lnTo>
                    <a:lnTo>
                      <a:pt x="174116" y="353996"/>
                    </a:lnTo>
                    <a:lnTo>
                      <a:pt x="145297" y="360000"/>
                    </a:lnTo>
                    <a:lnTo>
                      <a:pt x="117679" y="360000"/>
                    </a:lnTo>
                    <a:lnTo>
                      <a:pt x="88859" y="357599"/>
                    </a:lnTo>
                    <a:lnTo>
                      <a:pt x="61241" y="349193"/>
                    </a:lnTo>
                    <a:lnTo>
                      <a:pt x="37225" y="338386"/>
                    </a:lnTo>
                    <a:lnTo>
                      <a:pt x="16811" y="320374"/>
                    </a:lnTo>
                    <a:lnTo>
                      <a:pt x="3603" y="301161"/>
                    </a:lnTo>
                    <a:lnTo>
                      <a:pt x="0" y="277145"/>
                    </a:lnTo>
                    <a:lnTo>
                      <a:pt x="24016" y="224310"/>
                    </a:lnTo>
                    <a:lnTo>
                      <a:pt x="43229" y="167872"/>
                    </a:lnTo>
                    <a:lnTo>
                      <a:pt x="56438" y="103029"/>
                    </a:lnTo>
                    <a:lnTo>
                      <a:pt x="62442" y="34583"/>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grpSp>
        <p:grpSp>
          <p:nvGrpSpPr>
            <p:cNvPr id="67" name="Group 10">
              <a:extLst>
                <a:ext uri="{FF2B5EF4-FFF2-40B4-BE49-F238E27FC236}">
                  <a16:creationId xmlns:a16="http://schemas.microsoft.com/office/drawing/2014/main" id="{7C7001BF-5E86-77DA-75EB-414F6FA60D2C}"/>
                </a:ext>
              </a:extLst>
            </p:cNvPr>
            <p:cNvGrpSpPr>
              <a:grpSpLocks noChangeAspect="1"/>
            </p:cNvGrpSpPr>
            <p:nvPr/>
          </p:nvGrpSpPr>
          <p:grpSpPr>
            <a:xfrm flipH="1">
              <a:off x="7397323" y="4414928"/>
              <a:ext cx="113003" cy="393021"/>
              <a:chOff x="1755471" y="2057490"/>
              <a:chExt cx="1035089" cy="3600000"/>
            </a:xfrm>
            <a:solidFill>
              <a:srgbClr val="C00000"/>
            </a:solidFill>
          </p:grpSpPr>
          <p:sp>
            <p:nvSpPr>
              <p:cNvPr id="68" name="Freeform 18">
                <a:extLst>
                  <a:ext uri="{FF2B5EF4-FFF2-40B4-BE49-F238E27FC236}">
                    <a16:creationId xmlns:a16="http://schemas.microsoft.com/office/drawing/2014/main" id="{BA613FF7-B024-E673-C963-EF8FA808A32F}"/>
                  </a:ext>
                </a:extLst>
              </p:cNvPr>
              <p:cNvSpPr>
                <a:spLocks noChangeAspect="1"/>
              </p:cNvSpPr>
              <p:nvPr/>
            </p:nvSpPr>
            <p:spPr bwMode="auto">
              <a:xfrm>
                <a:off x="2099500" y="2057490"/>
                <a:ext cx="347031" cy="360000"/>
              </a:xfrm>
              <a:custGeom>
                <a:avLst/>
                <a:gdLst/>
                <a:ahLst/>
                <a:cxnLst/>
                <a:rect l="l" t="t" r="r" b="b"/>
                <a:pathLst>
                  <a:path w="347031" h="360000">
                    <a:moveTo>
                      <a:pt x="168112" y="0"/>
                    </a:moveTo>
                    <a:lnTo>
                      <a:pt x="267778" y="32422"/>
                    </a:lnTo>
                    <a:lnTo>
                      <a:pt x="302602" y="87659"/>
                    </a:lnTo>
                    <a:lnTo>
                      <a:pt x="307405" y="91261"/>
                    </a:lnTo>
                    <a:lnTo>
                      <a:pt x="313409" y="93663"/>
                    </a:lnTo>
                    <a:lnTo>
                      <a:pt x="318212" y="93663"/>
                    </a:lnTo>
                    <a:lnTo>
                      <a:pt x="323015" y="96064"/>
                    </a:lnTo>
                    <a:lnTo>
                      <a:pt x="325417" y="96064"/>
                    </a:lnTo>
                    <a:lnTo>
                      <a:pt x="329019" y="100867"/>
                    </a:lnTo>
                    <a:lnTo>
                      <a:pt x="331421" y="104470"/>
                    </a:lnTo>
                    <a:lnTo>
                      <a:pt x="336224" y="111675"/>
                    </a:lnTo>
                    <a:lnTo>
                      <a:pt x="336224" y="187325"/>
                    </a:lnTo>
                    <a:lnTo>
                      <a:pt x="337425" y="216144"/>
                    </a:lnTo>
                    <a:lnTo>
                      <a:pt x="342228" y="242562"/>
                    </a:lnTo>
                    <a:lnTo>
                      <a:pt x="347031" y="266578"/>
                    </a:lnTo>
                    <a:lnTo>
                      <a:pt x="347031" y="288192"/>
                    </a:lnTo>
                    <a:lnTo>
                      <a:pt x="337425" y="314610"/>
                    </a:lnTo>
                    <a:lnTo>
                      <a:pt x="325417" y="338626"/>
                    </a:lnTo>
                    <a:lnTo>
                      <a:pt x="311524" y="360000"/>
                    </a:lnTo>
                    <a:lnTo>
                      <a:pt x="42055" y="360000"/>
                    </a:lnTo>
                    <a:lnTo>
                      <a:pt x="38426" y="351835"/>
                    </a:lnTo>
                    <a:lnTo>
                      <a:pt x="27619" y="336224"/>
                    </a:lnTo>
                    <a:lnTo>
                      <a:pt x="16811" y="323015"/>
                    </a:lnTo>
                    <a:lnTo>
                      <a:pt x="6004" y="305003"/>
                    </a:lnTo>
                    <a:lnTo>
                      <a:pt x="0" y="283389"/>
                    </a:lnTo>
                    <a:lnTo>
                      <a:pt x="0" y="268979"/>
                    </a:lnTo>
                    <a:lnTo>
                      <a:pt x="3603" y="256971"/>
                    </a:lnTo>
                    <a:lnTo>
                      <a:pt x="8406" y="248566"/>
                    </a:lnTo>
                    <a:lnTo>
                      <a:pt x="14410" y="240160"/>
                    </a:lnTo>
                    <a:lnTo>
                      <a:pt x="19213" y="231755"/>
                    </a:lnTo>
                    <a:lnTo>
                      <a:pt x="3603" y="159707"/>
                    </a:lnTo>
                    <a:lnTo>
                      <a:pt x="16811" y="124883"/>
                    </a:lnTo>
                    <a:lnTo>
                      <a:pt x="37225" y="88859"/>
                    </a:lnTo>
                    <a:lnTo>
                      <a:pt x="64843" y="56438"/>
                    </a:lnTo>
                    <a:lnTo>
                      <a:pt x="97265" y="30020"/>
                    </a:lnTo>
                    <a:lnTo>
                      <a:pt x="133289" y="10807"/>
                    </a:lnTo>
                    <a:close/>
                  </a:path>
                </a:pathLst>
              </a:custGeom>
              <a:solidFill>
                <a:srgbClr val="E98A83"/>
              </a:solid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69" name="Freeform 18">
                <a:extLst>
                  <a:ext uri="{FF2B5EF4-FFF2-40B4-BE49-F238E27FC236}">
                    <a16:creationId xmlns:a16="http://schemas.microsoft.com/office/drawing/2014/main" id="{280568BD-5470-BE22-CD3D-24FD492172A9}"/>
                  </a:ext>
                </a:extLst>
              </p:cNvPr>
              <p:cNvSpPr>
                <a:spLocks noChangeAspect="1"/>
              </p:cNvSpPr>
              <p:nvPr/>
            </p:nvSpPr>
            <p:spPr bwMode="auto">
              <a:xfrm>
                <a:off x="1805171" y="2417490"/>
                <a:ext cx="935688" cy="360000"/>
              </a:xfrm>
              <a:custGeom>
                <a:avLst/>
                <a:gdLst/>
                <a:ahLst/>
                <a:cxnLst/>
                <a:rect l="l" t="t" r="r" b="b"/>
                <a:pathLst>
                  <a:path w="935688" h="360000">
                    <a:moveTo>
                      <a:pt x="349509" y="0"/>
                    </a:moveTo>
                    <a:lnTo>
                      <a:pt x="618978" y="0"/>
                    </a:lnTo>
                    <a:lnTo>
                      <a:pt x="617260" y="2642"/>
                    </a:lnTo>
                    <a:lnTo>
                      <a:pt x="601650" y="29060"/>
                    </a:lnTo>
                    <a:lnTo>
                      <a:pt x="588441" y="53076"/>
                    </a:lnTo>
                    <a:lnTo>
                      <a:pt x="580036" y="80694"/>
                    </a:lnTo>
                    <a:lnTo>
                      <a:pt x="577634" y="111915"/>
                    </a:lnTo>
                    <a:lnTo>
                      <a:pt x="586040" y="144336"/>
                    </a:lnTo>
                    <a:lnTo>
                      <a:pt x="601650" y="165951"/>
                    </a:lnTo>
                    <a:lnTo>
                      <a:pt x="623264" y="183963"/>
                    </a:lnTo>
                    <a:lnTo>
                      <a:pt x="652084" y="197172"/>
                    </a:lnTo>
                    <a:lnTo>
                      <a:pt x="684505" y="207979"/>
                    </a:lnTo>
                    <a:lnTo>
                      <a:pt x="721730" y="218786"/>
                    </a:lnTo>
                    <a:lnTo>
                      <a:pt x="758955" y="227192"/>
                    </a:lnTo>
                    <a:lnTo>
                      <a:pt x="796179" y="237999"/>
                    </a:lnTo>
                    <a:lnTo>
                      <a:pt x="833404" y="248806"/>
                    </a:lnTo>
                    <a:lnTo>
                      <a:pt x="863424" y="264416"/>
                    </a:lnTo>
                    <a:lnTo>
                      <a:pt x="892243" y="283629"/>
                    </a:lnTo>
                    <a:lnTo>
                      <a:pt x="911456" y="307645"/>
                    </a:lnTo>
                    <a:lnTo>
                      <a:pt x="931870" y="347272"/>
                    </a:lnTo>
                    <a:lnTo>
                      <a:pt x="935688" y="360000"/>
                    </a:lnTo>
                    <a:lnTo>
                      <a:pt x="0" y="360000"/>
                    </a:lnTo>
                    <a:lnTo>
                      <a:pt x="3652" y="344870"/>
                    </a:lnTo>
                    <a:lnTo>
                      <a:pt x="14459" y="320854"/>
                    </a:lnTo>
                    <a:lnTo>
                      <a:pt x="38475" y="293236"/>
                    </a:lnTo>
                    <a:lnTo>
                      <a:pt x="67294" y="269220"/>
                    </a:lnTo>
                    <a:lnTo>
                      <a:pt x="102117" y="251208"/>
                    </a:lnTo>
                    <a:lnTo>
                      <a:pt x="139342" y="235597"/>
                    </a:lnTo>
                    <a:lnTo>
                      <a:pt x="177768" y="222388"/>
                    </a:lnTo>
                    <a:lnTo>
                      <a:pt x="217394" y="211581"/>
                    </a:lnTo>
                    <a:lnTo>
                      <a:pt x="257021" y="198372"/>
                    </a:lnTo>
                    <a:lnTo>
                      <a:pt x="294245" y="183963"/>
                    </a:lnTo>
                    <a:lnTo>
                      <a:pt x="326667" y="163549"/>
                    </a:lnTo>
                    <a:lnTo>
                      <a:pt x="355486" y="139533"/>
                    </a:lnTo>
                    <a:lnTo>
                      <a:pt x="355486" y="109513"/>
                    </a:lnTo>
                    <a:lnTo>
                      <a:pt x="356687" y="77092"/>
                    </a:lnTo>
                    <a:lnTo>
                      <a:pt x="356687" y="43469"/>
                    </a:lnTo>
                    <a:lnTo>
                      <a:pt x="355486" y="13449"/>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dirty="0"/>
              </a:p>
            </p:txBody>
          </p:sp>
          <p:sp>
            <p:nvSpPr>
              <p:cNvPr id="70" name="Freeform 18">
                <a:extLst>
                  <a:ext uri="{FF2B5EF4-FFF2-40B4-BE49-F238E27FC236}">
                    <a16:creationId xmlns:a16="http://schemas.microsoft.com/office/drawing/2014/main" id="{666BABF5-2FEA-275A-3659-B739C75A9517}"/>
                  </a:ext>
                </a:extLst>
              </p:cNvPr>
              <p:cNvSpPr>
                <a:spLocks noChangeAspect="1"/>
              </p:cNvSpPr>
              <p:nvPr/>
            </p:nvSpPr>
            <p:spPr bwMode="auto">
              <a:xfrm>
                <a:off x="1765678" y="2777490"/>
                <a:ext cx="1014675" cy="360000"/>
              </a:xfrm>
              <a:custGeom>
                <a:avLst/>
                <a:gdLst/>
                <a:ahLst/>
                <a:cxnLst/>
                <a:rect l="l" t="t" r="r" b="b"/>
                <a:pathLst>
                  <a:path w="1014675" h="360000">
                    <a:moveTo>
                      <a:pt x="44380" y="0"/>
                    </a:moveTo>
                    <a:lnTo>
                      <a:pt x="980068" y="0"/>
                    </a:lnTo>
                    <a:lnTo>
                      <a:pt x="990659" y="35304"/>
                    </a:lnTo>
                    <a:lnTo>
                      <a:pt x="1001467" y="89340"/>
                    </a:lnTo>
                    <a:lnTo>
                      <a:pt x="1008671" y="146978"/>
                    </a:lnTo>
                    <a:lnTo>
                      <a:pt x="1013475" y="209420"/>
                    </a:lnTo>
                    <a:lnTo>
                      <a:pt x="1014675" y="270661"/>
                    </a:lnTo>
                    <a:lnTo>
                      <a:pt x="1014675" y="331901"/>
                    </a:lnTo>
                    <a:lnTo>
                      <a:pt x="1014675" y="360000"/>
                    </a:lnTo>
                    <a:lnTo>
                      <a:pt x="827351" y="360000"/>
                    </a:lnTo>
                    <a:lnTo>
                      <a:pt x="827351" y="341508"/>
                    </a:lnTo>
                    <a:lnTo>
                      <a:pt x="822547" y="305484"/>
                    </a:lnTo>
                    <a:lnTo>
                      <a:pt x="814142" y="277865"/>
                    </a:lnTo>
                    <a:lnTo>
                      <a:pt x="798531" y="256251"/>
                    </a:lnTo>
                    <a:lnTo>
                      <a:pt x="794929" y="251448"/>
                    </a:lnTo>
                    <a:lnTo>
                      <a:pt x="794929" y="347512"/>
                    </a:lnTo>
                    <a:lnTo>
                      <a:pt x="790000" y="360000"/>
                    </a:lnTo>
                    <a:lnTo>
                      <a:pt x="231522" y="360000"/>
                    </a:lnTo>
                    <a:lnTo>
                      <a:pt x="226951" y="251448"/>
                    </a:lnTo>
                    <a:lnTo>
                      <a:pt x="222148" y="256251"/>
                    </a:lnTo>
                    <a:lnTo>
                      <a:pt x="208939" y="283869"/>
                    </a:lnTo>
                    <a:lnTo>
                      <a:pt x="202935" y="318693"/>
                    </a:lnTo>
                    <a:lnTo>
                      <a:pt x="198132" y="355917"/>
                    </a:lnTo>
                    <a:lnTo>
                      <a:pt x="198132" y="360000"/>
                    </a:lnTo>
                    <a:lnTo>
                      <a:pt x="2103" y="360000"/>
                    </a:lnTo>
                    <a:lnTo>
                      <a:pt x="0" y="321094"/>
                    </a:lnTo>
                    <a:lnTo>
                      <a:pt x="2402" y="270661"/>
                    </a:lnTo>
                    <a:lnTo>
                      <a:pt x="6004" y="219026"/>
                    </a:lnTo>
                    <a:lnTo>
                      <a:pt x="13209" y="163789"/>
                    </a:lnTo>
                    <a:lnTo>
                      <a:pt x="19213" y="112155"/>
                    </a:lnTo>
                    <a:lnTo>
                      <a:pt x="28819" y="64123"/>
                    </a:lnTo>
                    <a:lnTo>
                      <a:pt x="39626" y="19693"/>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71" name="Freeform 18">
                <a:extLst>
                  <a:ext uri="{FF2B5EF4-FFF2-40B4-BE49-F238E27FC236}">
                    <a16:creationId xmlns:a16="http://schemas.microsoft.com/office/drawing/2014/main" id="{04F4875C-1D8C-0FBE-667A-15CBE732D138}"/>
                  </a:ext>
                </a:extLst>
              </p:cNvPr>
              <p:cNvSpPr>
                <a:spLocks noChangeAspect="1"/>
              </p:cNvSpPr>
              <p:nvPr/>
            </p:nvSpPr>
            <p:spPr bwMode="auto">
              <a:xfrm>
                <a:off x="1755471" y="3137490"/>
                <a:ext cx="1035089" cy="360000"/>
              </a:xfrm>
              <a:custGeom>
                <a:avLst/>
                <a:gdLst/>
                <a:ahLst/>
                <a:cxnLst/>
                <a:rect l="l" t="t" r="r" b="b"/>
                <a:pathLst>
                  <a:path w="1035089" h="360000">
                    <a:moveTo>
                      <a:pt x="834556" y="0"/>
                    </a:moveTo>
                    <a:lnTo>
                      <a:pt x="1021880" y="0"/>
                    </a:lnTo>
                    <a:lnTo>
                      <a:pt x="1021880" y="30741"/>
                    </a:lnTo>
                    <a:lnTo>
                      <a:pt x="1021880" y="88379"/>
                    </a:lnTo>
                    <a:lnTo>
                      <a:pt x="1035089" y="273302"/>
                    </a:lnTo>
                    <a:lnTo>
                      <a:pt x="1024686" y="360000"/>
                    </a:lnTo>
                    <a:lnTo>
                      <a:pt x="864533" y="360000"/>
                    </a:lnTo>
                    <a:lnTo>
                      <a:pt x="866977" y="188046"/>
                    </a:lnTo>
                    <a:lnTo>
                      <a:pt x="842961" y="120801"/>
                    </a:lnTo>
                    <a:lnTo>
                      <a:pt x="839359" y="89580"/>
                    </a:lnTo>
                    <a:lnTo>
                      <a:pt x="836957" y="54757"/>
                    </a:lnTo>
                    <a:lnTo>
                      <a:pt x="834556" y="17532"/>
                    </a:lnTo>
                    <a:close/>
                    <a:moveTo>
                      <a:pt x="238727" y="0"/>
                    </a:moveTo>
                    <a:lnTo>
                      <a:pt x="797204" y="0"/>
                    </a:lnTo>
                    <a:lnTo>
                      <a:pt x="784122" y="33142"/>
                    </a:lnTo>
                    <a:lnTo>
                      <a:pt x="773315" y="83576"/>
                    </a:lnTo>
                    <a:lnTo>
                      <a:pt x="770913" y="137612"/>
                    </a:lnTo>
                    <a:lnTo>
                      <a:pt x="770913" y="192849"/>
                    </a:lnTo>
                    <a:lnTo>
                      <a:pt x="778118" y="246885"/>
                    </a:lnTo>
                    <a:lnTo>
                      <a:pt x="786524" y="299720"/>
                    </a:lnTo>
                    <a:lnTo>
                      <a:pt x="794929" y="345350"/>
                    </a:lnTo>
                    <a:lnTo>
                      <a:pt x="797162" y="360000"/>
                    </a:lnTo>
                    <a:lnTo>
                      <a:pt x="241814" y="360000"/>
                    </a:lnTo>
                    <a:lnTo>
                      <a:pt x="244963" y="347752"/>
                    </a:lnTo>
                    <a:lnTo>
                      <a:pt x="255770" y="304523"/>
                    </a:lnTo>
                    <a:lnTo>
                      <a:pt x="266578" y="256491"/>
                    </a:lnTo>
                    <a:lnTo>
                      <a:pt x="271381" y="206058"/>
                    </a:lnTo>
                    <a:lnTo>
                      <a:pt x="266578" y="155624"/>
                    </a:lnTo>
                    <a:lnTo>
                      <a:pt x="238959" y="5524"/>
                    </a:lnTo>
                    <a:close/>
                    <a:moveTo>
                      <a:pt x="9308" y="0"/>
                    </a:moveTo>
                    <a:lnTo>
                      <a:pt x="205337" y="0"/>
                    </a:lnTo>
                    <a:lnTo>
                      <a:pt x="205337" y="35544"/>
                    </a:lnTo>
                    <a:lnTo>
                      <a:pt x="201734" y="75170"/>
                    </a:lnTo>
                    <a:lnTo>
                      <a:pt x="194530" y="112395"/>
                    </a:lnTo>
                    <a:lnTo>
                      <a:pt x="166911" y="201254"/>
                    </a:lnTo>
                    <a:lnTo>
                      <a:pt x="162108" y="249286"/>
                    </a:lnTo>
                    <a:lnTo>
                      <a:pt x="162108" y="297318"/>
                    </a:lnTo>
                    <a:lnTo>
                      <a:pt x="168112" y="347752"/>
                    </a:lnTo>
                    <a:lnTo>
                      <a:pt x="169337" y="360000"/>
                    </a:lnTo>
                    <a:lnTo>
                      <a:pt x="6031" y="360000"/>
                    </a:lnTo>
                    <a:lnTo>
                      <a:pt x="2402" y="288913"/>
                    </a:lnTo>
                    <a:lnTo>
                      <a:pt x="0" y="246885"/>
                    </a:lnTo>
                    <a:lnTo>
                      <a:pt x="2402" y="206058"/>
                    </a:lnTo>
                    <a:lnTo>
                      <a:pt x="9607" y="166431"/>
                    </a:lnTo>
                    <a:lnTo>
                      <a:pt x="15611" y="126805"/>
                    </a:lnTo>
                    <a:lnTo>
                      <a:pt x="18012" y="83576"/>
                    </a:lnTo>
                    <a:lnTo>
                      <a:pt x="13209" y="40347"/>
                    </a:lnTo>
                    <a:lnTo>
                      <a:pt x="9607" y="5524"/>
                    </a:lnTo>
                    <a:close/>
                  </a:path>
                </a:pathLst>
              </a:custGeom>
              <a:solidFill>
                <a:srgbClr val="E98A83"/>
              </a:solidFill>
              <a:ln>
                <a:noFill/>
              </a:ln>
            </p:spPr>
            <p:txBody>
              <a:bodyPr vert="horz" wrap="square" lIns="91440" tIns="45720" rIns="91440" bIns="45720" numCol="1" anchor="t" anchorCtr="0" compatLnSpc="1">
                <a:prstTxWarp prst="textNoShape">
                  <a:avLst/>
                </a:prstTxWarp>
              </a:bodyPr>
              <a:lstStyle/>
              <a:p>
                <a:endParaRPr lang="ko-KR" altLang="en-US" sz="2700" dirty="0"/>
              </a:p>
            </p:txBody>
          </p:sp>
          <p:sp>
            <p:nvSpPr>
              <p:cNvPr id="72" name="Freeform 71">
                <a:extLst>
                  <a:ext uri="{FF2B5EF4-FFF2-40B4-BE49-F238E27FC236}">
                    <a16:creationId xmlns:a16="http://schemas.microsoft.com/office/drawing/2014/main" id="{92F34F08-9FAB-659A-6129-C4A986EC4238}"/>
                  </a:ext>
                </a:extLst>
              </p:cNvPr>
              <p:cNvSpPr>
                <a:spLocks noChangeAspect="1"/>
              </p:cNvSpPr>
              <p:nvPr/>
            </p:nvSpPr>
            <p:spPr bwMode="auto">
              <a:xfrm>
                <a:off x="1763688" y="3497490"/>
                <a:ext cx="1018654" cy="360000"/>
              </a:xfrm>
              <a:custGeom>
                <a:avLst/>
                <a:gdLst/>
                <a:ahLst/>
                <a:cxnLst/>
                <a:rect l="l" t="t" r="r" b="b"/>
                <a:pathLst>
                  <a:path w="1018654" h="360000">
                    <a:moveTo>
                      <a:pt x="858501" y="0"/>
                    </a:moveTo>
                    <a:lnTo>
                      <a:pt x="1018654" y="0"/>
                    </a:lnTo>
                    <a:lnTo>
                      <a:pt x="1014649" y="33382"/>
                    </a:lnTo>
                    <a:lnTo>
                      <a:pt x="1007444" y="155864"/>
                    </a:lnTo>
                    <a:lnTo>
                      <a:pt x="1009845" y="273543"/>
                    </a:lnTo>
                    <a:lnTo>
                      <a:pt x="1016085" y="360000"/>
                    </a:lnTo>
                    <a:lnTo>
                      <a:pt x="911780" y="360000"/>
                    </a:lnTo>
                    <a:lnTo>
                      <a:pt x="916183" y="352795"/>
                    </a:lnTo>
                    <a:lnTo>
                      <a:pt x="916183" y="323976"/>
                    </a:lnTo>
                    <a:lnTo>
                      <a:pt x="913781" y="291555"/>
                    </a:lnTo>
                    <a:lnTo>
                      <a:pt x="905376" y="256731"/>
                    </a:lnTo>
                    <a:lnTo>
                      <a:pt x="895769" y="217105"/>
                    </a:lnTo>
                    <a:lnTo>
                      <a:pt x="884962" y="179880"/>
                    </a:lnTo>
                    <a:lnTo>
                      <a:pt x="874155" y="142655"/>
                    </a:lnTo>
                    <a:lnTo>
                      <a:pt x="863348" y="110234"/>
                    </a:lnTo>
                    <a:lnTo>
                      <a:pt x="857344" y="81414"/>
                    </a:lnTo>
                    <a:close/>
                    <a:moveTo>
                      <a:pt x="235783" y="0"/>
                    </a:moveTo>
                    <a:lnTo>
                      <a:pt x="791131" y="0"/>
                    </a:lnTo>
                    <a:lnTo>
                      <a:pt x="846004" y="360000"/>
                    </a:lnTo>
                    <a:lnTo>
                      <a:pt x="181933" y="360000"/>
                    </a:lnTo>
                    <a:lnTo>
                      <a:pt x="228125" y="29780"/>
                    </a:lnTo>
                    <a:close/>
                    <a:moveTo>
                      <a:pt x="0" y="0"/>
                    </a:moveTo>
                    <a:lnTo>
                      <a:pt x="163306" y="0"/>
                    </a:lnTo>
                    <a:lnTo>
                      <a:pt x="166884" y="35784"/>
                    </a:lnTo>
                    <a:lnTo>
                      <a:pt x="166884" y="83816"/>
                    </a:lnTo>
                    <a:lnTo>
                      <a:pt x="160880" y="131848"/>
                    </a:lnTo>
                    <a:lnTo>
                      <a:pt x="156077" y="151061"/>
                    </a:lnTo>
                    <a:lnTo>
                      <a:pt x="147671" y="177479"/>
                    </a:lnTo>
                    <a:lnTo>
                      <a:pt x="136864" y="208699"/>
                    </a:lnTo>
                    <a:lnTo>
                      <a:pt x="126057" y="243523"/>
                    </a:lnTo>
                    <a:lnTo>
                      <a:pt x="116451" y="275944"/>
                    </a:lnTo>
                    <a:lnTo>
                      <a:pt x="112848" y="308366"/>
                    </a:lnTo>
                    <a:lnTo>
                      <a:pt x="110447" y="337185"/>
                    </a:lnTo>
                    <a:lnTo>
                      <a:pt x="112728" y="360000"/>
                    </a:lnTo>
                    <a:lnTo>
                      <a:pt x="14833" y="360000"/>
                    </a:lnTo>
                    <a:lnTo>
                      <a:pt x="16784" y="328779"/>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73" name="Freeform 18">
                <a:extLst>
                  <a:ext uri="{FF2B5EF4-FFF2-40B4-BE49-F238E27FC236}">
                    <a16:creationId xmlns:a16="http://schemas.microsoft.com/office/drawing/2014/main" id="{7DC5C234-FB56-9A9A-7EB0-220200BD2CED}"/>
                  </a:ext>
                </a:extLst>
              </p:cNvPr>
              <p:cNvSpPr>
                <a:spLocks noChangeAspect="1"/>
              </p:cNvSpPr>
              <p:nvPr/>
            </p:nvSpPr>
            <p:spPr bwMode="auto">
              <a:xfrm>
                <a:off x="1756672" y="3857490"/>
                <a:ext cx="1032687" cy="360000"/>
              </a:xfrm>
              <a:custGeom>
                <a:avLst/>
                <a:gdLst/>
                <a:ahLst/>
                <a:cxnLst/>
                <a:rect l="l" t="t" r="r" b="b"/>
                <a:pathLst>
                  <a:path w="1032687" h="360000">
                    <a:moveTo>
                      <a:pt x="915409" y="0"/>
                    </a:moveTo>
                    <a:lnTo>
                      <a:pt x="1019713" y="0"/>
                    </a:lnTo>
                    <a:lnTo>
                      <a:pt x="1021880" y="30020"/>
                    </a:lnTo>
                    <a:lnTo>
                      <a:pt x="1032687" y="140494"/>
                    </a:lnTo>
                    <a:lnTo>
                      <a:pt x="1032687" y="180120"/>
                    </a:lnTo>
                    <a:lnTo>
                      <a:pt x="1021880" y="212542"/>
                    </a:lnTo>
                    <a:lnTo>
                      <a:pt x="1005069" y="243763"/>
                    </a:lnTo>
                    <a:lnTo>
                      <a:pt x="978651" y="270180"/>
                    </a:lnTo>
                    <a:lnTo>
                      <a:pt x="949832" y="291795"/>
                    </a:lnTo>
                    <a:lnTo>
                      <a:pt x="919812" y="306204"/>
                    </a:lnTo>
                    <a:lnTo>
                      <a:pt x="888591" y="318212"/>
                    </a:lnTo>
                    <a:lnTo>
                      <a:pt x="888591" y="308606"/>
                    </a:lnTo>
                    <a:lnTo>
                      <a:pt x="886190" y="302602"/>
                    </a:lnTo>
                    <a:lnTo>
                      <a:pt x="884989" y="295397"/>
                    </a:lnTo>
                    <a:lnTo>
                      <a:pt x="884989" y="291795"/>
                    </a:lnTo>
                    <a:lnTo>
                      <a:pt x="884989" y="284590"/>
                    </a:lnTo>
                    <a:lnTo>
                      <a:pt x="884989" y="276184"/>
                    </a:lnTo>
                    <a:lnTo>
                      <a:pt x="890993" y="270180"/>
                    </a:lnTo>
                    <a:lnTo>
                      <a:pt x="898198" y="265377"/>
                    </a:lnTo>
                    <a:lnTo>
                      <a:pt x="901800" y="258172"/>
                    </a:lnTo>
                    <a:lnTo>
                      <a:pt x="906603" y="249767"/>
                    </a:lnTo>
                    <a:lnTo>
                      <a:pt x="909005" y="241361"/>
                    </a:lnTo>
                    <a:lnTo>
                      <a:pt x="904202" y="238959"/>
                    </a:lnTo>
                    <a:lnTo>
                      <a:pt x="899398" y="238959"/>
                    </a:lnTo>
                    <a:lnTo>
                      <a:pt x="898198" y="238959"/>
                    </a:lnTo>
                    <a:lnTo>
                      <a:pt x="898198" y="236558"/>
                    </a:lnTo>
                    <a:lnTo>
                      <a:pt x="898198" y="234156"/>
                    </a:lnTo>
                    <a:lnTo>
                      <a:pt x="895796" y="232955"/>
                    </a:lnTo>
                    <a:lnTo>
                      <a:pt x="895796" y="225751"/>
                    </a:lnTo>
                    <a:lnTo>
                      <a:pt x="922214" y="210140"/>
                    </a:lnTo>
                    <a:lnTo>
                      <a:pt x="946230" y="190927"/>
                    </a:lnTo>
                    <a:lnTo>
                      <a:pt x="967844" y="169313"/>
                    </a:lnTo>
                    <a:lnTo>
                      <a:pt x="965442" y="158506"/>
                    </a:lnTo>
                    <a:lnTo>
                      <a:pt x="963041" y="150100"/>
                    </a:lnTo>
                    <a:lnTo>
                      <a:pt x="960639" y="142895"/>
                    </a:lnTo>
                    <a:lnTo>
                      <a:pt x="957037" y="136891"/>
                    </a:lnTo>
                    <a:lnTo>
                      <a:pt x="943828" y="129687"/>
                    </a:lnTo>
                    <a:lnTo>
                      <a:pt x="933021" y="136891"/>
                    </a:lnTo>
                    <a:lnTo>
                      <a:pt x="928218" y="151301"/>
                    </a:lnTo>
                    <a:lnTo>
                      <a:pt x="923414" y="166911"/>
                    </a:lnTo>
                    <a:lnTo>
                      <a:pt x="917410" y="177719"/>
                    </a:lnTo>
                    <a:lnTo>
                      <a:pt x="906603" y="188526"/>
                    </a:lnTo>
                    <a:lnTo>
                      <a:pt x="888591" y="193329"/>
                    </a:lnTo>
                    <a:lnTo>
                      <a:pt x="880186" y="57639"/>
                    </a:lnTo>
                    <a:close/>
                    <a:moveTo>
                      <a:pt x="185562" y="0"/>
                    </a:moveTo>
                    <a:lnTo>
                      <a:pt x="849633" y="0"/>
                    </a:lnTo>
                    <a:lnTo>
                      <a:pt x="871780" y="145297"/>
                    </a:lnTo>
                    <a:lnTo>
                      <a:pt x="874182" y="188526"/>
                    </a:lnTo>
                    <a:lnTo>
                      <a:pt x="871780" y="238959"/>
                    </a:lnTo>
                    <a:lnTo>
                      <a:pt x="864575" y="294196"/>
                    </a:lnTo>
                    <a:lnTo>
                      <a:pt x="858571" y="348232"/>
                    </a:lnTo>
                    <a:lnTo>
                      <a:pt x="856819" y="360000"/>
                    </a:lnTo>
                    <a:lnTo>
                      <a:pt x="588348" y="360000"/>
                    </a:lnTo>
                    <a:lnTo>
                      <a:pt x="587191" y="342228"/>
                    </a:lnTo>
                    <a:lnTo>
                      <a:pt x="524749" y="49233"/>
                    </a:lnTo>
                    <a:lnTo>
                      <a:pt x="515143" y="49233"/>
                    </a:lnTo>
                    <a:lnTo>
                      <a:pt x="509139" y="68446"/>
                    </a:lnTo>
                    <a:lnTo>
                      <a:pt x="504335" y="92462"/>
                    </a:lnTo>
                    <a:lnTo>
                      <a:pt x="504335" y="121281"/>
                    </a:lnTo>
                    <a:lnTo>
                      <a:pt x="485123" y="171715"/>
                    </a:lnTo>
                    <a:lnTo>
                      <a:pt x="474315" y="223349"/>
                    </a:lnTo>
                    <a:lnTo>
                      <a:pt x="467111" y="280988"/>
                    </a:lnTo>
                    <a:lnTo>
                      <a:pt x="465910" y="339827"/>
                    </a:lnTo>
                    <a:lnTo>
                      <a:pt x="464328" y="360000"/>
                    </a:lnTo>
                    <a:lnTo>
                      <a:pt x="184454" y="360000"/>
                    </a:lnTo>
                    <a:lnTo>
                      <a:pt x="178919" y="319413"/>
                    </a:lnTo>
                    <a:lnTo>
                      <a:pt x="175316" y="262976"/>
                    </a:lnTo>
                    <a:lnTo>
                      <a:pt x="170513" y="208939"/>
                    </a:lnTo>
                    <a:lnTo>
                      <a:pt x="168112" y="156104"/>
                    </a:lnTo>
                    <a:lnTo>
                      <a:pt x="170513" y="110474"/>
                    </a:lnTo>
                    <a:lnTo>
                      <a:pt x="175316" y="73249"/>
                    </a:lnTo>
                    <a:close/>
                    <a:moveTo>
                      <a:pt x="18462" y="0"/>
                    </a:moveTo>
                    <a:lnTo>
                      <a:pt x="116357" y="0"/>
                    </a:lnTo>
                    <a:lnTo>
                      <a:pt x="116477" y="1201"/>
                    </a:lnTo>
                    <a:lnTo>
                      <a:pt x="151300" y="54036"/>
                    </a:lnTo>
                    <a:lnTo>
                      <a:pt x="144096" y="188526"/>
                    </a:lnTo>
                    <a:lnTo>
                      <a:pt x="127284" y="193329"/>
                    </a:lnTo>
                    <a:lnTo>
                      <a:pt x="116477" y="169313"/>
                    </a:lnTo>
                    <a:lnTo>
                      <a:pt x="106871" y="140494"/>
                    </a:lnTo>
                    <a:lnTo>
                      <a:pt x="79252" y="129687"/>
                    </a:lnTo>
                    <a:lnTo>
                      <a:pt x="72048" y="164510"/>
                    </a:lnTo>
                    <a:lnTo>
                      <a:pt x="96064" y="188526"/>
                    </a:lnTo>
                    <a:lnTo>
                      <a:pt x="122481" y="214943"/>
                    </a:lnTo>
                    <a:lnTo>
                      <a:pt x="140493" y="241361"/>
                    </a:lnTo>
                    <a:lnTo>
                      <a:pt x="135690" y="243763"/>
                    </a:lnTo>
                    <a:lnTo>
                      <a:pt x="130887" y="243763"/>
                    </a:lnTo>
                    <a:lnTo>
                      <a:pt x="129686" y="243763"/>
                    </a:lnTo>
                    <a:lnTo>
                      <a:pt x="129686" y="246164"/>
                    </a:lnTo>
                    <a:lnTo>
                      <a:pt x="129686" y="247365"/>
                    </a:lnTo>
                    <a:lnTo>
                      <a:pt x="127284" y="249767"/>
                    </a:lnTo>
                    <a:lnTo>
                      <a:pt x="127284" y="256972"/>
                    </a:lnTo>
                    <a:lnTo>
                      <a:pt x="140493" y="262976"/>
                    </a:lnTo>
                    <a:lnTo>
                      <a:pt x="146497" y="276184"/>
                    </a:lnTo>
                    <a:lnTo>
                      <a:pt x="151300" y="294196"/>
                    </a:lnTo>
                    <a:lnTo>
                      <a:pt x="146497" y="300200"/>
                    </a:lnTo>
                    <a:lnTo>
                      <a:pt x="144096" y="306204"/>
                    </a:lnTo>
                    <a:lnTo>
                      <a:pt x="140493" y="313409"/>
                    </a:lnTo>
                    <a:lnTo>
                      <a:pt x="135690" y="318212"/>
                    </a:lnTo>
                    <a:lnTo>
                      <a:pt x="111674" y="302602"/>
                    </a:lnTo>
                    <a:lnTo>
                      <a:pt x="87658" y="289393"/>
                    </a:lnTo>
                    <a:lnTo>
                      <a:pt x="66044" y="276184"/>
                    </a:lnTo>
                    <a:lnTo>
                      <a:pt x="44429" y="258172"/>
                    </a:lnTo>
                    <a:lnTo>
                      <a:pt x="26417" y="236558"/>
                    </a:lnTo>
                    <a:lnTo>
                      <a:pt x="10807" y="208939"/>
                    </a:lnTo>
                    <a:lnTo>
                      <a:pt x="0" y="169313"/>
                    </a:lnTo>
                    <a:lnTo>
                      <a:pt x="0" y="129687"/>
                    </a:lnTo>
                    <a:lnTo>
                      <a:pt x="4803" y="90060"/>
                    </a:lnTo>
                    <a:lnTo>
                      <a:pt x="10807" y="49233"/>
                    </a:lnTo>
                    <a:lnTo>
                      <a:pt x="18012" y="7205"/>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74" name="Freeform 18">
                <a:extLst>
                  <a:ext uri="{FF2B5EF4-FFF2-40B4-BE49-F238E27FC236}">
                    <a16:creationId xmlns:a16="http://schemas.microsoft.com/office/drawing/2014/main" id="{18EA3A6C-2376-4C55-DF26-D07ADC48555B}"/>
                  </a:ext>
                </a:extLst>
              </p:cNvPr>
              <p:cNvSpPr>
                <a:spLocks noChangeAspect="1"/>
              </p:cNvSpPr>
              <p:nvPr/>
            </p:nvSpPr>
            <p:spPr bwMode="auto">
              <a:xfrm>
                <a:off x="1941253" y="4217490"/>
                <a:ext cx="698451" cy="360000"/>
              </a:xfrm>
              <a:custGeom>
                <a:avLst/>
                <a:gdLst/>
                <a:ahLst/>
                <a:cxnLst/>
                <a:rect l="l" t="t" r="r" b="b"/>
                <a:pathLst>
                  <a:path w="698451" h="360000">
                    <a:moveTo>
                      <a:pt x="405233" y="0"/>
                    </a:moveTo>
                    <a:lnTo>
                      <a:pt x="673705" y="0"/>
                    </a:lnTo>
                    <a:lnTo>
                      <a:pt x="667052" y="44670"/>
                    </a:lnTo>
                    <a:lnTo>
                      <a:pt x="664650" y="99907"/>
                    </a:lnTo>
                    <a:lnTo>
                      <a:pt x="664650" y="150340"/>
                    </a:lnTo>
                    <a:lnTo>
                      <a:pt x="670654" y="210380"/>
                    </a:lnTo>
                    <a:lnTo>
                      <a:pt x="681461" y="274023"/>
                    </a:lnTo>
                    <a:lnTo>
                      <a:pt x="694670" y="340067"/>
                    </a:lnTo>
                    <a:lnTo>
                      <a:pt x="698451" y="360000"/>
                    </a:lnTo>
                    <a:lnTo>
                      <a:pt x="479985" y="360000"/>
                    </a:lnTo>
                    <a:lnTo>
                      <a:pt x="472522" y="332862"/>
                    </a:lnTo>
                    <a:lnTo>
                      <a:pt x="452109" y="284830"/>
                    </a:lnTo>
                    <a:lnTo>
                      <a:pt x="432896" y="234396"/>
                    </a:lnTo>
                    <a:lnTo>
                      <a:pt x="417285" y="185164"/>
                    </a:lnTo>
                    <a:close/>
                    <a:moveTo>
                      <a:pt x="1339" y="0"/>
                    </a:moveTo>
                    <a:lnTo>
                      <a:pt x="281214" y="0"/>
                    </a:lnTo>
                    <a:lnTo>
                      <a:pt x="277993" y="41068"/>
                    </a:lnTo>
                    <a:lnTo>
                      <a:pt x="273189" y="103509"/>
                    </a:lnTo>
                    <a:lnTo>
                      <a:pt x="264784" y="164750"/>
                    </a:lnTo>
                    <a:lnTo>
                      <a:pt x="249173" y="223589"/>
                    </a:lnTo>
                    <a:lnTo>
                      <a:pt x="229961" y="278826"/>
                    </a:lnTo>
                    <a:lnTo>
                      <a:pt x="210748" y="332862"/>
                    </a:lnTo>
                    <a:lnTo>
                      <a:pt x="203964" y="360000"/>
                    </a:lnTo>
                    <a:lnTo>
                      <a:pt x="0" y="360000"/>
                    </a:lnTo>
                    <a:lnTo>
                      <a:pt x="5411" y="326858"/>
                    </a:lnTo>
                    <a:lnTo>
                      <a:pt x="13817" y="268019"/>
                    </a:lnTo>
                    <a:lnTo>
                      <a:pt x="19821" y="206778"/>
                    </a:lnTo>
                    <a:lnTo>
                      <a:pt x="19821" y="150340"/>
                    </a:lnTo>
                    <a:lnTo>
                      <a:pt x="16218" y="97505"/>
                    </a:lnTo>
                    <a:lnTo>
                      <a:pt x="9014" y="57879"/>
                    </a:lnTo>
                    <a:lnTo>
                      <a:pt x="3010" y="12248"/>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75" name="Freeform 18">
                <a:extLst>
                  <a:ext uri="{FF2B5EF4-FFF2-40B4-BE49-F238E27FC236}">
                    <a16:creationId xmlns:a16="http://schemas.microsoft.com/office/drawing/2014/main" id="{EB16C2D0-A09B-DD91-A908-CA0A64B97CA7}"/>
                  </a:ext>
                </a:extLst>
              </p:cNvPr>
              <p:cNvSpPr>
                <a:spLocks noChangeAspect="1"/>
              </p:cNvSpPr>
              <p:nvPr/>
            </p:nvSpPr>
            <p:spPr bwMode="auto">
              <a:xfrm>
                <a:off x="1906903" y="4577490"/>
                <a:ext cx="748098" cy="360000"/>
              </a:xfrm>
              <a:custGeom>
                <a:avLst/>
                <a:gdLst/>
                <a:ahLst/>
                <a:cxnLst/>
                <a:rect l="l" t="t" r="r" b="b"/>
                <a:pathLst>
                  <a:path w="748098" h="360000">
                    <a:moveTo>
                      <a:pt x="509397" y="0"/>
                    </a:moveTo>
                    <a:lnTo>
                      <a:pt x="727863" y="0"/>
                    </a:lnTo>
                    <a:lnTo>
                      <a:pt x="737291" y="49713"/>
                    </a:lnTo>
                    <a:lnTo>
                      <a:pt x="745696" y="119360"/>
                    </a:lnTo>
                    <a:lnTo>
                      <a:pt x="748098" y="189006"/>
                    </a:lnTo>
                    <a:lnTo>
                      <a:pt x="742094" y="257452"/>
                    </a:lnTo>
                    <a:lnTo>
                      <a:pt x="721680" y="346311"/>
                    </a:lnTo>
                    <a:lnTo>
                      <a:pt x="718595" y="360000"/>
                    </a:lnTo>
                    <a:lnTo>
                      <a:pt x="503439" y="360000"/>
                    </a:lnTo>
                    <a:lnTo>
                      <a:pt x="491127" y="300681"/>
                    </a:lnTo>
                    <a:lnTo>
                      <a:pt x="486324" y="234637"/>
                    </a:lnTo>
                    <a:lnTo>
                      <a:pt x="491127" y="169793"/>
                    </a:lnTo>
                    <a:lnTo>
                      <a:pt x="515143" y="20894"/>
                    </a:lnTo>
                    <a:close/>
                    <a:moveTo>
                      <a:pt x="29412" y="0"/>
                    </a:moveTo>
                    <a:lnTo>
                      <a:pt x="233375" y="0"/>
                    </a:lnTo>
                    <a:lnTo>
                      <a:pt x="226951" y="25697"/>
                    </a:lnTo>
                    <a:lnTo>
                      <a:pt x="250967" y="132569"/>
                    </a:lnTo>
                    <a:lnTo>
                      <a:pt x="250967" y="318693"/>
                    </a:lnTo>
                    <a:lnTo>
                      <a:pt x="241788" y="360000"/>
                    </a:lnTo>
                    <a:lnTo>
                      <a:pt x="31112" y="360000"/>
                    </a:lnTo>
                    <a:lnTo>
                      <a:pt x="27618" y="348713"/>
                    </a:lnTo>
                    <a:lnTo>
                      <a:pt x="12008" y="298279"/>
                    </a:lnTo>
                    <a:lnTo>
                      <a:pt x="3602" y="244243"/>
                    </a:lnTo>
                    <a:lnTo>
                      <a:pt x="0" y="186605"/>
                    </a:lnTo>
                    <a:lnTo>
                      <a:pt x="6004" y="126565"/>
                    </a:lnTo>
                    <a:lnTo>
                      <a:pt x="14410" y="79733"/>
                    </a:lnTo>
                    <a:lnTo>
                      <a:pt x="25217" y="25697"/>
                    </a:lnTo>
                    <a:close/>
                  </a:path>
                </a:pathLst>
              </a:custGeom>
              <a:solidFill>
                <a:srgbClr val="E98A83"/>
              </a:solid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76" name="Freeform 18">
                <a:extLst>
                  <a:ext uri="{FF2B5EF4-FFF2-40B4-BE49-F238E27FC236}">
                    <a16:creationId xmlns:a16="http://schemas.microsoft.com/office/drawing/2014/main" id="{FD15445E-29B6-2BBE-1D41-7D1E59B3E40C}"/>
                  </a:ext>
                </a:extLst>
              </p:cNvPr>
              <p:cNvSpPr>
                <a:spLocks noChangeAspect="1"/>
              </p:cNvSpPr>
              <p:nvPr/>
            </p:nvSpPr>
            <p:spPr bwMode="auto">
              <a:xfrm>
                <a:off x="1937210" y="4937490"/>
                <a:ext cx="687484" cy="360000"/>
              </a:xfrm>
              <a:custGeom>
                <a:avLst/>
                <a:gdLst/>
                <a:ahLst/>
                <a:cxnLst/>
                <a:rect l="l" t="t" r="r" b="b"/>
                <a:pathLst>
                  <a:path w="687484" h="360000">
                    <a:moveTo>
                      <a:pt x="472326" y="0"/>
                    </a:moveTo>
                    <a:lnTo>
                      <a:pt x="687484" y="0"/>
                    </a:lnTo>
                    <a:lnTo>
                      <a:pt x="671356" y="71568"/>
                    </a:lnTo>
                    <a:lnTo>
                      <a:pt x="652143" y="159226"/>
                    </a:lnTo>
                    <a:lnTo>
                      <a:pt x="634131" y="250487"/>
                    </a:lnTo>
                    <a:lnTo>
                      <a:pt x="618520" y="346551"/>
                    </a:lnTo>
                    <a:lnTo>
                      <a:pt x="618184" y="360000"/>
                    </a:lnTo>
                    <a:lnTo>
                      <a:pt x="473658" y="360000"/>
                    </a:lnTo>
                    <a:lnTo>
                      <a:pt x="474425" y="357358"/>
                    </a:lnTo>
                    <a:lnTo>
                      <a:pt x="485232" y="318933"/>
                    </a:lnTo>
                    <a:lnTo>
                      <a:pt x="497240" y="274503"/>
                    </a:lnTo>
                    <a:lnTo>
                      <a:pt x="503244" y="228873"/>
                    </a:lnTo>
                    <a:lnTo>
                      <a:pt x="505645" y="176037"/>
                    </a:lnTo>
                    <a:lnTo>
                      <a:pt x="498441" y="122001"/>
                    </a:lnTo>
                    <a:lnTo>
                      <a:pt x="485232" y="65564"/>
                    </a:lnTo>
                    <a:lnTo>
                      <a:pt x="473224" y="4323"/>
                    </a:lnTo>
                    <a:close/>
                    <a:moveTo>
                      <a:pt x="0" y="0"/>
                    </a:moveTo>
                    <a:lnTo>
                      <a:pt x="210676" y="0"/>
                    </a:lnTo>
                    <a:lnTo>
                      <a:pt x="210249" y="1921"/>
                    </a:lnTo>
                    <a:lnTo>
                      <a:pt x="199442" y="47552"/>
                    </a:lnTo>
                    <a:lnTo>
                      <a:pt x="191036" y="100387"/>
                    </a:lnTo>
                    <a:lnTo>
                      <a:pt x="186233" y="152021"/>
                    </a:lnTo>
                    <a:lnTo>
                      <a:pt x="191036" y="204857"/>
                    </a:lnTo>
                    <a:lnTo>
                      <a:pt x="195839" y="318933"/>
                    </a:lnTo>
                    <a:lnTo>
                      <a:pt x="214743" y="360000"/>
                    </a:lnTo>
                    <a:lnTo>
                      <a:pt x="67388" y="360000"/>
                    </a:lnTo>
                    <a:lnTo>
                      <a:pt x="68554" y="327338"/>
                    </a:lnTo>
                    <a:lnTo>
                      <a:pt x="64952" y="257692"/>
                    </a:lnTo>
                    <a:lnTo>
                      <a:pt x="55346" y="189246"/>
                    </a:lnTo>
                    <a:lnTo>
                      <a:pt x="42137" y="126805"/>
                    </a:lnTo>
                    <a:lnTo>
                      <a:pt x="27727" y="82375"/>
                    </a:lnTo>
                    <a:lnTo>
                      <a:pt x="12117" y="39146"/>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dirty="0"/>
              </a:p>
            </p:txBody>
          </p:sp>
          <p:sp>
            <p:nvSpPr>
              <p:cNvPr id="77" name="Freeform 18">
                <a:extLst>
                  <a:ext uri="{FF2B5EF4-FFF2-40B4-BE49-F238E27FC236}">
                    <a16:creationId xmlns:a16="http://schemas.microsoft.com/office/drawing/2014/main" id="{301F0DEE-B2F6-AB55-C853-D4D393EB68EC}"/>
                  </a:ext>
                </a:extLst>
              </p:cNvPr>
              <p:cNvSpPr>
                <a:spLocks noChangeAspect="1"/>
              </p:cNvSpPr>
              <p:nvPr/>
            </p:nvSpPr>
            <p:spPr bwMode="auto">
              <a:xfrm>
                <a:off x="1943060" y="5297490"/>
                <a:ext cx="691661" cy="360000"/>
              </a:xfrm>
              <a:custGeom>
                <a:avLst/>
                <a:gdLst/>
                <a:ahLst/>
                <a:cxnLst/>
                <a:rect l="l" t="t" r="r" b="b"/>
                <a:pathLst>
                  <a:path w="691661" h="360000">
                    <a:moveTo>
                      <a:pt x="469947" y="0"/>
                    </a:moveTo>
                    <a:lnTo>
                      <a:pt x="614473" y="0"/>
                    </a:lnTo>
                    <a:lnTo>
                      <a:pt x="613609" y="34583"/>
                    </a:lnTo>
                    <a:lnTo>
                      <a:pt x="619613" y="76611"/>
                    </a:lnTo>
                    <a:lnTo>
                      <a:pt x="630420" y="117438"/>
                    </a:lnTo>
                    <a:lnTo>
                      <a:pt x="646030" y="157065"/>
                    </a:lnTo>
                    <a:lnTo>
                      <a:pt x="661641" y="196691"/>
                    </a:lnTo>
                    <a:lnTo>
                      <a:pt x="676050" y="235117"/>
                    </a:lnTo>
                    <a:lnTo>
                      <a:pt x="686857" y="274743"/>
                    </a:lnTo>
                    <a:lnTo>
                      <a:pt x="691661" y="319173"/>
                    </a:lnTo>
                    <a:lnTo>
                      <a:pt x="648432" y="338386"/>
                    </a:lnTo>
                    <a:lnTo>
                      <a:pt x="600400" y="349193"/>
                    </a:lnTo>
                    <a:lnTo>
                      <a:pt x="547565" y="351595"/>
                    </a:lnTo>
                    <a:lnTo>
                      <a:pt x="491127" y="349193"/>
                    </a:lnTo>
                    <a:lnTo>
                      <a:pt x="480320" y="316771"/>
                    </a:lnTo>
                    <a:lnTo>
                      <a:pt x="470714" y="277145"/>
                    </a:lnTo>
                    <a:lnTo>
                      <a:pt x="467111" y="235117"/>
                    </a:lnTo>
                    <a:lnTo>
                      <a:pt x="470714" y="189486"/>
                    </a:lnTo>
                    <a:lnTo>
                      <a:pt x="475517" y="103029"/>
                    </a:lnTo>
                    <a:lnTo>
                      <a:pt x="470714" y="89820"/>
                    </a:lnTo>
                    <a:lnTo>
                      <a:pt x="464710" y="74210"/>
                    </a:lnTo>
                    <a:lnTo>
                      <a:pt x="459906" y="56198"/>
                    </a:lnTo>
                    <a:lnTo>
                      <a:pt x="459906" y="34583"/>
                    </a:lnTo>
                    <a:close/>
                    <a:moveTo>
                      <a:pt x="63677" y="0"/>
                    </a:moveTo>
                    <a:lnTo>
                      <a:pt x="211032" y="0"/>
                    </a:lnTo>
                    <a:lnTo>
                      <a:pt x="226951" y="34583"/>
                    </a:lnTo>
                    <a:lnTo>
                      <a:pt x="226951" y="54997"/>
                    </a:lnTo>
                    <a:lnTo>
                      <a:pt x="222148" y="71808"/>
                    </a:lnTo>
                    <a:lnTo>
                      <a:pt x="216144" y="89820"/>
                    </a:lnTo>
                    <a:lnTo>
                      <a:pt x="211341" y="103029"/>
                    </a:lnTo>
                    <a:lnTo>
                      <a:pt x="206538" y="148659"/>
                    </a:lnTo>
                    <a:lnTo>
                      <a:pt x="208939" y="196691"/>
                    </a:lnTo>
                    <a:lnTo>
                      <a:pt x="211341" y="244723"/>
                    </a:lnTo>
                    <a:lnTo>
                      <a:pt x="213743" y="295157"/>
                    </a:lnTo>
                    <a:lnTo>
                      <a:pt x="206538" y="343189"/>
                    </a:lnTo>
                    <a:lnTo>
                      <a:pt x="195731" y="343189"/>
                    </a:lnTo>
                    <a:lnTo>
                      <a:pt x="174116" y="353996"/>
                    </a:lnTo>
                    <a:lnTo>
                      <a:pt x="145297" y="360000"/>
                    </a:lnTo>
                    <a:lnTo>
                      <a:pt x="117679" y="360000"/>
                    </a:lnTo>
                    <a:lnTo>
                      <a:pt x="88859" y="357599"/>
                    </a:lnTo>
                    <a:lnTo>
                      <a:pt x="61241" y="349193"/>
                    </a:lnTo>
                    <a:lnTo>
                      <a:pt x="37225" y="338386"/>
                    </a:lnTo>
                    <a:lnTo>
                      <a:pt x="16811" y="320374"/>
                    </a:lnTo>
                    <a:lnTo>
                      <a:pt x="3603" y="301161"/>
                    </a:lnTo>
                    <a:lnTo>
                      <a:pt x="0" y="277145"/>
                    </a:lnTo>
                    <a:lnTo>
                      <a:pt x="24016" y="224310"/>
                    </a:lnTo>
                    <a:lnTo>
                      <a:pt x="43229" y="167872"/>
                    </a:lnTo>
                    <a:lnTo>
                      <a:pt x="56438" y="103029"/>
                    </a:lnTo>
                    <a:lnTo>
                      <a:pt x="62442" y="34583"/>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grpSp>
        <p:sp>
          <p:nvSpPr>
            <p:cNvPr id="65" name="TextBox 64">
              <a:extLst>
                <a:ext uri="{FF2B5EF4-FFF2-40B4-BE49-F238E27FC236}">
                  <a16:creationId xmlns:a16="http://schemas.microsoft.com/office/drawing/2014/main" id="{CF7D357E-71A1-7F4A-A66C-125EC2C8FE19}"/>
                </a:ext>
              </a:extLst>
            </p:cNvPr>
            <p:cNvSpPr txBox="1"/>
            <p:nvPr/>
          </p:nvSpPr>
          <p:spPr>
            <a:xfrm>
              <a:off x="7614090" y="4369480"/>
              <a:ext cx="3823548" cy="523220"/>
            </a:xfrm>
            <a:prstGeom prst="rect">
              <a:avLst/>
            </a:prstGeom>
            <a:noFill/>
          </p:spPr>
          <p:txBody>
            <a:bodyPr wrap="square" rtlCol="0">
              <a:spAutoFit/>
            </a:bodyPr>
            <a:lstStyle/>
            <a:p>
              <a:r>
                <a:rPr lang="en-GB" sz="1400" b="1" i="0" dirty="0">
                  <a:effectLst/>
                  <a:latin typeface="Arial" panose="020B0604020202020204" pitchFamily="34" charset="0"/>
                  <a:cs typeface="Arial" panose="020B0604020202020204" pitchFamily="34" charset="0"/>
                </a:rPr>
                <a:t>Potential Matches</a:t>
              </a:r>
              <a:r>
                <a:rPr lang="en-GB" sz="1400" b="0" i="0" dirty="0">
                  <a:effectLst/>
                  <a:latin typeface="Arial" panose="020B0604020202020204" pitchFamily="34" charset="0"/>
                  <a:cs typeface="Arial" panose="020B0604020202020204" pitchFamily="34" charset="0"/>
                </a:rPr>
                <a:t>: Moderate confidence, requiring further review</a:t>
              </a:r>
              <a:endParaRPr lang="en-UG" sz="1400" dirty="0">
                <a:latin typeface="Arial" panose="020B0604020202020204" pitchFamily="34" charset="0"/>
                <a:cs typeface="Arial" panose="020B0604020202020204" pitchFamily="34" charset="0"/>
              </a:endParaRPr>
            </a:p>
          </p:txBody>
        </p:sp>
      </p:grpSp>
      <p:grpSp>
        <p:nvGrpSpPr>
          <p:cNvPr id="113" name="Group 112">
            <a:extLst>
              <a:ext uri="{FF2B5EF4-FFF2-40B4-BE49-F238E27FC236}">
                <a16:creationId xmlns:a16="http://schemas.microsoft.com/office/drawing/2014/main" id="{F8F377D2-8766-19E3-D590-F6D1787EA334}"/>
              </a:ext>
            </a:extLst>
          </p:cNvPr>
          <p:cNvGrpSpPr/>
          <p:nvPr/>
        </p:nvGrpSpPr>
        <p:grpSpPr>
          <a:xfrm>
            <a:off x="7257614" y="5036403"/>
            <a:ext cx="4180024" cy="523220"/>
            <a:chOff x="7257614" y="5000173"/>
            <a:chExt cx="4180024" cy="523220"/>
          </a:xfrm>
        </p:grpSpPr>
        <p:grpSp>
          <p:nvGrpSpPr>
            <p:cNvPr id="14" name="Group 13">
              <a:extLst>
                <a:ext uri="{FF2B5EF4-FFF2-40B4-BE49-F238E27FC236}">
                  <a16:creationId xmlns:a16="http://schemas.microsoft.com/office/drawing/2014/main" id="{09F361B8-9BCF-1AE0-5F32-6AB617D66959}"/>
                </a:ext>
              </a:extLst>
            </p:cNvPr>
            <p:cNvGrpSpPr/>
            <p:nvPr/>
          </p:nvGrpSpPr>
          <p:grpSpPr>
            <a:xfrm>
              <a:off x="7257614" y="5045621"/>
              <a:ext cx="252712" cy="396478"/>
              <a:chOff x="7257614" y="5045621"/>
              <a:chExt cx="252712" cy="396478"/>
            </a:xfrm>
          </p:grpSpPr>
          <p:sp>
            <p:nvSpPr>
              <p:cNvPr id="103" name="Freeform 18">
                <a:extLst>
                  <a:ext uri="{FF2B5EF4-FFF2-40B4-BE49-F238E27FC236}">
                    <a16:creationId xmlns:a16="http://schemas.microsoft.com/office/drawing/2014/main" id="{E914D1A4-076B-CA01-4726-2F7DECB1A0FB}"/>
                  </a:ext>
                </a:extLst>
              </p:cNvPr>
              <p:cNvSpPr>
                <a:spLocks noChangeAspect="1"/>
              </p:cNvSpPr>
              <p:nvPr/>
            </p:nvSpPr>
            <p:spPr bwMode="auto">
              <a:xfrm flipH="1">
                <a:off x="7295172" y="5049078"/>
                <a:ext cx="37886" cy="39302"/>
              </a:xfrm>
              <a:custGeom>
                <a:avLst/>
                <a:gdLst/>
                <a:ahLst/>
                <a:cxnLst/>
                <a:rect l="l" t="t" r="r" b="b"/>
                <a:pathLst>
                  <a:path w="347031" h="360000">
                    <a:moveTo>
                      <a:pt x="168112" y="0"/>
                    </a:moveTo>
                    <a:lnTo>
                      <a:pt x="267778" y="32422"/>
                    </a:lnTo>
                    <a:lnTo>
                      <a:pt x="302602" y="87659"/>
                    </a:lnTo>
                    <a:lnTo>
                      <a:pt x="307405" y="91261"/>
                    </a:lnTo>
                    <a:lnTo>
                      <a:pt x="313409" y="93663"/>
                    </a:lnTo>
                    <a:lnTo>
                      <a:pt x="318212" y="93663"/>
                    </a:lnTo>
                    <a:lnTo>
                      <a:pt x="323015" y="96064"/>
                    </a:lnTo>
                    <a:lnTo>
                      <a:pt x="325417" y="96064"/>
                    </a:lnTo>
                    <a:lnTo>
                      <a:pt x="329019" y="100867"/>
                    </a:lnTo>
                    <a:lnTo>
                      <a:pt x="331421" y="104470"/>
                    </a:lnTo>
                    <a:lnTo>
                      <a:pt x="336224" y="111675"/>
                    </a:lnTo>
                    <a:lnTo>
                      <a:pt x="336224" y="187325"/>
                    </a:lnTo>
                    <a:lnTo>
                      <a:pt x="337425" y="216144"/>
                    </a:lnTo>
                    <a:lnTo>
                      <a:pt x="342228" y="242562"/>
                    </a:lnTo>
                    <a:lnTo>
                      <a:pt x="347031" y="266578"/>
                    </a:lnTo>
                    <a:lnTo>
                      <a:pt x="347031" y="288192"/>
                    </a:lnTo>
                    <a:lnTo>
                      <a:pt x="337425" y="314610"/>
                    </a:lnTo>
                    <a:lnTo>
                      <a:pt x="325417" y="338626"/>
                    </a:lnTo>
                    <a:lnTo>
                      <a:pt x="311524" y="360000"/>
                    </a:lnTo>
                    <a:lnTo>
                      <a:pt x="42055" y="360000"/>
                    </a:lnTo>
                    <a:lnTo>
                      <a:pt x="38426" y="351835"/>
                    </a:lnTo>
                    <a:lnTo>
                      <a:pt x="27619" y="336224"/>
                    </a:lnTo>
                    <a:lnTo>
                      <a:pt x="16811" y="323015"/>
                    </a:lnTo>
                    <a:lnTo>
                      <a:pt x="6004" y="305003"/>
                    </a:lnTo>
                    <a:lnTo>
                      <a:pt x="0" y="283389"/>
                    </a:lnTo>
                    <a:lnTo>
                      <a:pt x="0" y="268979"/>
                    </a:lnTo>
                    <a:lnTo>
                      <a:pt x="3603" y="256971"/>
                    </a:lnTo>
                    <a:lnTo>
                      <a:pt x="8406" y="248566"/>
                    </a:lnTo>
                    <a:lnTo>
                      <a:pt x="14410" y="240160"/>
                    </a:lnTo>
                    <a:lnTo>
                      <a:pt x="19213" y="231755"/>
                    </a:lnTo>
                    <a:lnTo>
                      <a:pt x="3603" y="159707"/>
                    </a:lnTo>
                    <a:lnTo>
                      <a:pt x="16811" y="124883"/>
                    </a:lnTo>
                    <a:lnTo>
                      <a:pt x="37225" y="88859"/>
                    </a:lnTo>
                    <a:lnTo>
                      <a:pt x="64843" y="56438"/>
                    </a:lnTo>
                    <a:lnTo>
                      <a:pt x="97265" y="30020"/>
                    </a:lnTo>
                    <a:lnTo>
                      <a:pt x="133289" y="10807"/>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104" name="Freeform 18">
                <a:extLst>
                  <a:ext uri="{FF2B5EF4-FFF2-40B4-BE49-F238E27FC236}">
                    <a16:creationId xmlns:a16="http://schemas.microsoft.com/office/drawing/2014/main" id="{24E9353F-5EFD-7E50-0555-4496EAB8B5B5}"/>
                  </a:ext>
                </a:extLst>
              </p:cNvPr>
              <p:cNvSpPr>
                <a:spLocks noChangeAspect="1"/>
              </p:cNvSpPr>
              <p:nvPr/>
            </p:nvSpPr>
            <p:spPr bwMode="auto">
              <a:xfrm flipH="1">
                <a:off x="7263040" y="5088380"/>
                <a:ext cx="102151" cy="39302"/>
              </a:xfrm>
              <a:custGeom>
                <a:avLst/>
                <a:gdLst/>
                <a:ahLst/>
                <a:cxnLst/>
                <a:rect l="l" t="t" r="r" b="b"/>
                <a:pathLst>
                  <a:path w="935688" h="360000">
                    <a:moveTo>
                      <a:pt x="349509" y="0"/>
                    </a:moveTo>
                    <a:lnTo>
                      <a:pt x="618978" y="0"/>
                    </a:lnTo>
                    <a:lnTo>
                      <a:pt x="617260" y="2642"/>
                    </a:lnTo>
                    <a:lnTo>
                      <a:pt x="601650" y="29060"/>
                    </a:lnTo>
                    <a:lnTo>
                      <a:pt x="588441" y="53076"/>
                    </a:lnTo>
                    <a:lnTo>
                      <a:pt x="580036" y="80694"/>
                    </a:lnTo>
                    <a:lnTo>
                      <a:pt x="577634" y="111915"/>
                    </a:lnTo>
                    <a:lnTo>
                      <a:pt x="586040" y="144336"/>
                    </a:lnTo>
                    <a:lnTo>
                      <a:pt x="601650" y="165951"/>
                    </a:lnTo>
                    <a:lnTo>
                      <a:pt x="623264" y="183963"/>
                    </a:lnTo>
                    <a:lnTo>
                      <a:pt x="652084" y="197172"/>
                    </a:lnTo>
                    <a:lnTo>
                      <a:pt x="684505" y="207979"/>
                    </a:lnTo>
                    <a:lnTo>
                      <a:pt x="721730" y="218786"/>
                    </a:lnTo>
                    <a:lnTo>
                      <a:pt x="758955" y="227192"/>
                    </a:lnTo>
                    <a:lnTo>
                      <a:pt x="796179" y="237999"/>
                    </a:lnTo>
                    <a:lnTo>
                      <a:pt x="833404" y="248806"/>
                    </a:lnTo>
                    <a:lnTo>
                      <a:pt x="863424" y="264416"/>
                    </a:lnTo>
                    <a:lnTo>
                      <a:pt x="892243" y="283629"/>
                    </a:lnTo>
                    <a:lnTo>
                      <a:pt x="911456" y="307645"/>
                    </a:lnTo>
                    <a:lnTo>
                      <a:pt x="931870" y="347272"/>
                    </a:lnTo>
                    <a:lnTo>
                      <a:pt x="935688" y="360000"/>
                    </a:lnTo>
                    <a:lnTo>
                      <a:pt x="0" y="360000"/>
                    </a:lnTo>
                    <a:lnTo>
                      <a:pt x="3652" y="344870"/>
                    </a:lnTo>
                    <a:lnTo>
                      <a:pt x="14459" y="320854"/>
                    </a:lnTo>
                    <a:lnTo>
                      <a:pt x="38475" y="293236"/>
                    </a:lnTo>
                    <a:lnTo>
                      <a:pt x="67294" y="269220"/>
                    </a:lnTo>
                    <a:lnTo>
                      <a:pt x="102117" y="251208"/>
                    </a:lnTo>
                    <a:lnTo>
                      <a:pt x="139342" y="235597"/>
                    </a:lnTo>
                    <a:lnTo>
                      <a:pt x="177768" y="222388"/>
                    </a:lnTo>
                    <a:lnTo>
                      <a:pt x="217394" y="211581"/>
                    </a:lnTo>
                    <a:lnTo>
                      <a:pt x="257021" y="198372"/>
                    </a:lnTo>
                    <a:lnTo>
                      <a:pt x="294245" y="183963"/>
                    </a:lnTo>
                    <a:lnTo>
                      <a:pt x="326667" y="163549"/>
                    </a:lnTo>
                    <a:lnTo>
                      <a:pt x="355486" y="139533"/>
                    </a:lnTo>
                    <a:lnTo>
                      <a:pt x="355486" y="109513"/>
                    </a:lnTo>
                    <a:lnTo>
                      <a:pt x="356687" y="77092"/>
                    </a:lnTo>
                    <a:lnTo>
                      <a:pt x="356687" y="43469"/>
                    </a:lnTo>
                    <a:lnTo>
                      <a:pt x="355486" y="13449"/>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105" name="Freeform 18">
                <a:extLst>
                  <a:ext uri="{FF2B5EF4-FFF2-40B4-BE49-F238E27FC236}">
                    <a16:creationId xmlns:a16="http://schemas.microsoft.com/office/drawing/2014/main" id="{68233EF2-7035-4F58-6128-5FB3155AA248}"/>
                  </a:ext>
                </a:extLst>
              </p:cNvPr>
              <p:cNvSpPr>
                <a:spLocks noChangeAspect="1"/>
              </p:cNvSpPr>
              <p:nvPr/>
            </p:nvSpPr>
            <p:spPr bwMode="auto">
              <a:xfrm flipH="1">
                <a:off x="7258728" y="5127682"/>
                <a:ext cx="110774" cy="39302"/>
              </a:xfrm>
              <a:custGeom>
                <a:avLst/>
                <a:gdLst/>
                <a:ahLst/>
                <a:cxnLst/>
                <a:rect l="l" t="t" r="r" b="b"/>
                <a:pathLst>
                  <a:path w="1014675" h="360000">
                    <a:moveTo>
                      <a:pt x="44380" y="0"/>
                    </a:moveTo>
                    <a:lnTo>
                      <a:pt x="980068" y="0"/>
                    </a:lnTo>
                    <a:lnTo>
                      <a:pt x="990659" y="35304"/>
                    </a:lnTo>
                    <a:lnTo>
                      <a:pt x="1001467" y="89340"/>
                    </a:lnTo>
                    <a:lnTo>
                      <a:pt x="1008671" y="146978"/>
                    </a:lnTo>
                    <a:lnTo>
                      <a:pt x="1013475" y="209420"/>
                    </a:lnTo>
                    <a:lnTo>
                      <a:pt x="1014675" y="270661"/>
                    </a:lnTo>
                    <a:lnTo>
                      <a:pt x="1014675" y="331901"/>
                    </a:lnTo>
                    <a:lnTo>
                      <a:pt x="1014675" y="360000"/>
                    </a:lnTo>
                    <a:lnTo>
                      <a:pt x="827351" y="360000"/>
                    </a:lnTo>
                    <a:lnTo>
                      <a:pt x="827351" y="341508"/>
                    </a:lnTo>
                    <a:lnTo>
                      <a:pt x="822547" y="305484"/>
                    </a:lnTo>
                    <a:lnTo>
                      <a:pt x="814142" y="277865"/>
                    </a:lnTo>
                    <a:lnTo>
                      <a:pt x="798531" y="256251"/>
                    </a:lnTo>
                    <a:lnTo>
                      <a:pt x="794929" y="251448"/>
                    </a:lnTo>
                    <a:lnTo>
                      <a:pt x="794929" y="347512"/>
                    </a:lnTo>
                    <a:lnTo>
                      <a:pt x="790000" y="360000"/>
                    </a:lnTo>
                    <a:lnTo>
                      <a:pt x="231522" y="360000"/>
                    </a:lnTo>
                    <a:lnTo>
                      <a:pt x="226951" y="251448"/>
                    </a:lnTo>
                    <a:lnTo>
                      <a:pt x="222148" y="256251"/>
                    </a:lnTo>
                    <a:lnTo>
                      <a:pt x="208939" y="283869"/>
                    </a:lnTo>
                    <a:lnTo>
                      <a:pt x="202935" y="318693"/>
                    </a:lnTo>
                    <a:lnTo>
                      <a:pt x="198132" y="355917"/>
                    </a:lnTo>
                    <a:lnTo>
                      <a:pt x="198132" y="360000"/>
                    </a:lnTo>
                    <a:lnTo>
                      <a:pt x="2103" y="360000"/>
                    </a:lnTo>
                    <a:lnTo>
                      <a:pt x="0" y="321094"/>
                    </a:lnTo>
                    <a:lnTo>
                      <a:pt x="2402" y="270661"/>
                    </a:lnTo>
                    <a:lnTo>
                      <a:pt x="6004" y="219026"/>
                    </a:lnTo>
                    <a:lnTo>
                      <a:pt x="13209" y="163789"/>
                    </a:lnTo>
                    <a:lnTo>
                      <a:pt x="19213" y="112155"/>
                    </a:lnTo>
                    <a:lnTo>
                      <a:pt x="28819" y="64123"/>
                    </a:lnTo>
                    <a:lnTo>
                      <a:pt x="39626" y="19693"/>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106" name="Freeform 18">
                <a:extLst>
                  <a:ext uri="{FF2B5EF4-FFF2-40B4-BE49-F238E27FC236}">
                    <a16:creationId xmlns:a16="http://schemas.microsoft.com/office/drawing/2014/main" id="{26F42418-94B8-20F9-E858-0ED527B52D4D}"/>
                  </a:ext>
                </a:extLst>
              </p:cNvPr>
              <p:cNvSpPr>
                <a:spLocks noChangeAspect="1"/>
              </p:cNvSpPr>
              <p:nvPr/>
            </p:nvSpPr>
            <p:spPr bwMode="auto">
              <a:xfrm flipH="1">
                <a:off x="7257614" y="5166984"/>
                <a:ext cx="113003" cy="39302"/>
              </a:xfrm>
              <a:custGeom>
                <a:avLst/>
                <a:gdLst/>
                <a:ahLst/>
                <a:cxnLst/>
                <a:rect l="l" t="t" r="r" b="b"/>
                <a:pathLst>
                  <a:path w="1035089" h="360000">
                    <a:moveTo>
                      <a:pt x="834556" y="0"/>
                    </a:moveTo>
                    <a:lnTo>
                      <a:pt x="1021880" y="0"/>
                    </a:lnTo>
                    <a:lnTo>
                      <a:pt x="1021880" y="30741"/>
                    </a:lnTo>
                    <a:lnTo>
                      <a:pt x="1021880" y="88379"/>
                    </a:lnTo>
                    <a:lnTo>
                      <a:pt x="1035089" y="273302"/>
                    </a:lnTo>
                    <a:lnTo>
                      <a:pt x="1024686" y="360000"/>
                    </a:lnTo>
                    <a:lnTo>
                      <a:pt x="864533" y="360000"/>
                    </a:lnTo>
                    <a:lnTo>
                      <a:pt x="866977" y="188046"/>
                    </a:lnTo>
                    <a:lnTo>
                      <a:pt x="842961" y="120801"/>
                    </a:lnTo>
                    <a:lnTo>
                      <a:pt x="839359" y="89580"/>
                    </a:lnTo>
                    <a:lnTo>
                      <a:pt x="836957" y="54757"/>
                    </a:lnTo>
                    <a:lnTo>
                      <a:pt x="834556" y="17532"/>
                    </a:lnTo>
                    <a:close/>
                    <a:moveTo>
                      <a:pt x="238727" y="0"/>
                    </a:moveTo>
                    <a:lnTo>
                      <a:pt x="797204" y="0"/>
                    </a:lnTo>
                    <a:lnTo>
                      <a:pt x="784122" y="33142"/>
                    </a:lnTo>
                    <a:lnTo>
                      <a:pt x="773315" y="83576"/>
                    </a:lnTo>
                    <a:lnTo>
                      <a:pt x="770913" y="137612"/>
                    </a:lnTo>
                    <a:lnTo>
                      <a:pt x="770913" y="192849"/>
                    </a:lnTo>
                    <a:lnTo>
                      <a:pt x="778118" y="246885"/>
                    </a:lnTo>
                    <a:lnTo>
                      <a:pt x="786524" y="299720"/>
                    </a:lnTo>
                    <a:lnTo>
                      <a:pt x="794929" y="345350"/>
                    </a:lnTo>
                    <a:lnTo>
                      <a:pt x="797162" y="360000"/>
                    </a:lnTo>
                    <a:lnTo>
                      <a:pt x="241814" y="360000"/>
                    </a:lnTo>
                    <a:lnTo>
                      <a:pt x="244963" y="347752"/>
                    </a:lnTo>
                    <a:lnTo>
                      <a:pt x="255770" y="304523"/>
                    </a:lnTo>
                    <a:lnTo>
                      <a:pt x="266578" y="256491"/>
                    </a:lnTo>
                    <a:lnTo>
                      <a:pt x="271381" y="206058"/>
                    </a:lnTo>
                    <a:lnTo>
                      <a:pt x="266578" y="155624"/>
                    </a:lnTo>
                    <a:lnTo>
                      <a:pt x="238959" y="5524"/>
                    </a:lnTo>
                    <a:close/>
                    <a:moveTo>
                      <a:pt x="9308" y="0"/>
                    </a:moveTo>
                    <a:lnTo>
                      <a:pt x="205337" y="0"/>
                    </a:lnTo>
                    <a:lnTo>
                      <a:pt x="205337" y="35544"/>
                    </a:lnTo>
                    <a:lnTo>
                      <a:pt x="201734" y="75170"/>
                    </a:lnTo>
                    <a:lnTo>
                      <a:pt x="194530" y="112395"/>
                    </a:lnTo>
                    <a:lnTo>
                      <a:pt x="166911" y="201254"/>
                    </a:lnTo>
                    <a:lnTo>
                      <a:pt x="162108" y="249286"/>
                    </a:lnTo>
                    <a:lnTo>
                      <a:pt x="162108" y="297318"/>
                    </a:lnTo>
                    <a:lnTo>
                      <a:pt x="168112" y="347752"/>
                    </a:lnTo>
                    <a:lnTo>
                      <a:pt x="169337" y="360000"/>
                    </a:lnTo>
                    <a:lnTo>
                      <a:pt x="6031" y="360000"/>
                    </a:lnTo>
                    <a:lnTo>
                      <a:pt x="2402" y="288913"/>
                    </a:lnTo>
                    <a:lnTo>
                      <a:pt x="0" y="246885"/>
                    </a:lnTo>
                    <a:lnTo>
                      <a:pt x="2402" y="206058"/>
                    </a:lnTo>
                    <a:lnTo>
                      <a:pt x="9607" y="166431"/>
                    </a:lnTo>
                    <a:lnTo>
                      <a:pt x="15611" y="126805"/>
                    </a:lnTo>
                    <a:lnTo>
                      <a:pt x="18012" y="83576"/>
                    </a:lnTo>
                    <a:lnTo>
                      <a:pt x="13209" y="40347"/>
                    </a:lnTo>
                    <a:lnTo>
                      <a:pt x="9607" y="5524"/>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107" name="Freeform 106">
                <a:extLst>
                  <a:ext uri="{FF2B5EF4-FFF2-40B4-BE49-F238E27FC236}">
                    <a16:creationId xmlns:a16="http://schemas.microsoft.com/office/drawing/2014/main" id="{29570802-3E7B-F15A-6160-7FA0C0BF8541}"/>
                  </a:ext>
                </a:extLst>
              </p:cNvPr>
              <p:cNvSpPr>
                <a:spLocks noChangeAspect="1"/>
              </p:cNvSpPr>
              <p:nvPr/>
            </p:nvSpPr>
            <p:spPr bwMode="auto">
              <a:xfrm flipH="1">
                <a:off x="7258511" y="5206286"/>
                <a:ext cx="111209" cy="39302"/>
              </a:xfrm>
              <a:custGeom>
                <a:avLst/>
                <a:gdLst/>
                <a:ahLst/>
                <a:cxnLst/>
                <a:rect l="l" t="t" r="r" b="b"/>
                <a:pathLst>
                  <a:path w="1018654" h="360000">
                    <a:moveTo>
                      <a:pt x="858501" y="0"/>
                    </a:moveTo>
                    <a:lnTo>
                      <a:pt x="1018654" y="0"/>
                    </a:lnTo>
                    <a:lnTo>
                      <a:pt x="1014649" y="33382"/>
                    </a:lnTo>
                    <a:lnTo>
                      <a:pt x="1007444" y="155864"/>
                    </a:lnTo>
                    <a:lnTo>
                      <a:pt x="1009845" y="273543"/>
                    </a:lnTo>
                    <a:lnTo>
                      <a:pt x="1016085" y="360000"/>
                    </a:lnTo>
                    <a:lnTo>
                      <a:pt x="911780" y="360000"/>
                    </a:lnTo>
                    <a:lnTo>
                      <a:pt x="916183" y="352795"/>
                    </a:lnTo>
                    <a:lnTo>
                      <a:pt x="916183" y="323976"/>
                    </a:lnTo>
                    <a:lnTo>
                      <a:pt x="913781" y="291555"/>
                    </a:lnTo>
                    <a:lnTo>
                      <a:pt x="905376" y="256731"/>
                    </a:lnTo>
                    <a:lnTo>
                      <a:pt x="895769" y="217105"/>
                    </a:lnTo>
                    <a:lnTo>
                      <a:pt x="884962" y="179880"/>
                    </a:lnTo>
                    <a:lnTo>
                      <a:pt x="874155" y="142655"/>
                    </a:lnTo>
                    <a:lnTo>
                      <a:pt x="863348" y="110234"/>
                    </a:lnTo>
                    <a:lnTo>
                      <a:pt x="857344" y="81414"/>
                    </a:lnTo>
                    <a:close/>
                    <a:moveTo>
                      <a:pt x="235783" y="0"/>
                    </a:moveTo>
                    <a:lnTo>
                      <a:pt x="791131" y="0"/>
                    </a:lnTo>
                    <a:lnTo>
                      <a:pt x="846004" y="360000"/>
                    </a:lnTo>
                    <a:lnTo>
                      <a:pt x="181933" y="360000"/>
                    </a:lnTo>
                    <a:lnTo>
                      <a:pt x="228125" y="29780"/>
                    </a:lnTo>
                    <a:close/>
                    <a:moveTo>
                      <a:pt x="0" y="0"/>
                    </a:moveTo>
                    <a:lnTo>
                      <a:pt x="163306" y="0"/>
                    </a:lnTo>
                    <a:lnTo>
                      <a:pt x="166884" y="35784"/>
                    </a:lnTo>
                    <a:lnTo>
                      <a:pt x="166884" y="83816"/>
                    </a:lnTo>
                    <a:lnTo>
                      <a:pt x="160880" y="131848"/>
                    </a:lnTo>
                    <a:lnTo>
                      <a:pt x="156077" y="151061"/>
                    </a:lnTo>
                    <a:lnTo>
                      <a:pt x="147671" y="177479"/>
                    </a:lnTo>
                    <a:lnTo>
                      <a:pt x="136864" y="208699"/>
                    </a:lnTo>
                    <a:lnTo>
                      <a:pt x="126057" y="243523"/>
                    </a:lnTo>
                    <a:lnTo>
                      <a:pt x="116451" y="275944"/>
                    </a:lnTo>
                    <a:lnTo>
                      <a:pt x="112848" y="308366"/>
                    </a:lnTo>
                    <a:lnTo>
                      <a:pt x="110447" y="337185"/>
                    </a:lnTo>
                    <a:lnTo>
                      <a:pt x="112728" y="360000"/>
                    </a:lnTo>
                    <a:lnTo>
                      <a:pt x="14833" y="360000"/>
                    </a:lnTo>
                    <a:lnTo>
                      <a:pt x="16784" y="328779"/>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108" name="Freeform 18">
                <a:extLst>
                  <a:ext uri="{FF2B5EF4-FFF2-40B4-BE49-F238E27FC236}">
                    <a16:creationId xmlns:a16="http://schemas.microsoft.com/office/drawing/2014/main" id="{7F1B1E48-6924-671C-51C8-71D5A285AC01}"/>
                  </a:ext>
                </a:extLst>
              </p:cNvPr>
              <p:cNvSpPr>
                <a:spLocks noChangeAspect="1"/>
              </p:cNvSpPr>
              <p:nvPr/>
            </p:nvSpPr>
            <p:spPr bwMode="auto">
              <a:xfrm flipH="1">
                <a:off x="7257745" y="5245589"/>
                <a:ext cx="112741" cy="39302"/>
              </a:xfrm>
              <a:custGeom>
                <a:avLst/>
                <a:gdLst/>
                <a:ahLst/>
                <a:cxnLst/>
                <a:rect l="l" t="t" r="r" b="b"/>
                <a:pathLst>
                  <a:path w="1032687" h="360000">
                    <a:moveTo>
                      <a:pt x="915409" y="0"/>
                    </a:moveTo>
                    <a:lnTo>
                      <a:pt x="1019713" y="0"/>
                    </a:lnTo>
                    <a:lnTo>
                      <a:pt x="1021880" y="30020"/>
                    </a:lnTo>
                    <a:lnTo>
                      <a:pt x="1032687" y="140494"/>
                    </a:lnTo>
                    <a:lnTo>
                      <a:pt x="1032687" y="180120"/>
                    </a:lnTo>
                    <a:lnTo>
                      <a:pt x="1021880" y="212542"/>
                    </a:lnTo>
                    <a:lnTo>
                      <a:pt x="1005069" y="243763"/>
                    </a:lnTo>
                    <a:lnTo>
                      <a:pt x="978651" y="270180"/>
                    </a:lnTo>
                    <a:lnTo>
                      <a:pt x="949832" y="291795"/>
                    </a:lnTo>
                    <a:lnTo>
                      <a:pt x="919812" y="306204"/>
                    </a:lnTo>
                    <a:lnTo>
                      <a:pt x="888591" y="318212"/>
                    </a:lnTo>
                    <a:lnTo>
                      <a:pt x="888591" y="308606"/>
                    </a:lnTo>
                    <a:lnTo>
                      <a:pt x="886190" y="302602"/>
                    </a:lnTo>
                    <a:lnTo>
                      <a:pt x="884989" y="295397"/>
                    </a:lnTo>
                    <a:lnTo>
                      <a:pt x="884989" y="291795"/>
                    </a:lnTo>
                    <a:lnTo>
                      <a:pt x="884989" y="284590"/>
                    </a:lnTo>
                    <a:lnTo>
                      <a:pt x="884989" y="276184"/>
                    </a:lnTo>
                    <a:lnTo>
                      <a:pt x="890993" y="270180"/>
                    </a:lnTo>
                    <a:lnTo>
                      <a:pt x="898198" y="265377"/>
                    </a:lnTo>
                    <a:lnTo>
                      <a:pt x="901800" y="258172"/>
                    </a:lnTo>
                    <a:lnTo>
                      <a:pt x="906603" y="249767"/>
                    </a:lnTo>
                    <a:lnTo>
                      <a:pt x="909005" y="241361"/>
                    </a:lnTo>
                    <a:lnTo>
                      <a:pt x="904202" y="238959"/>
                    </a:lnTo>
                    <a:lnTo>
                      <a:pt x="899398" y="238959"/>
                    </a:lnTo>
                    <a:lnTo>
                      <a:pt x="898198" y="238959"/>
                    </a:lnTo>
                    <a:lnTo>
                      <a:pt x="898198" y="236558"/>
                    </a:lnTo>
                    <a:lnTo>
                      <a:pt x="898198" y="234156"/>
                    </a:lnTo>
                    <a:lnTo>
                      <a:pt x="895796" y="232955"/>
                    </a:lnTo>
                    <a:lnTo>
                      <a:pt x="895796" y="225751"/>
                    </a:lnTo>
                    <a:lnTo>
                      <a:pt x="922214" y="210140"/>
                    </a:lnTo>
                    <a:lnTo>
                      <a:pt x="946230" y="190927"/>
                    </a:lnTo>
                    <a:lnTo>
                      <a:pt x="967844" y="169313"/>
                    </a:lnTo>
                    <a:lnTo>
                      <a:pt x="965442" y="158506"/>
                    </a:lnTo>
                    <a:lnTo>
                      <a:pt x="963041" y="150100"/>
                    </a:lnTo>
                    <a:lnTo>
                      <a:pt x="960639" y="142895"/>
                    </a:lnTo>
                    <a:lnTo>
                      <a:pt x="957037" y="136891"/>
                    </a:lnTo>
                    <a:lnTo>
                      <a:pt x="943828" y="129687"/>
                    </a:lnTo>
                    <a:lnTo>
                      <a:pt x="933021" y="136891"/>
                    </a:lnTo>
                    <a:lnTo>
                      <a:pt x="928218" y="151301"/>
                    </a:lnTo>
                    <a:lnTo>
                      <a:pt x="923414" y="166911"/>
                    </a:lnTo>
                    <a:lnTo>
                      <a:pt x="917410" y="177719"/>
                    </a:lnTo>
                    <a:lnTo>
                      <a:pt x="906603" y="188526"/>
                    </a:lnTo>
                    <a:lnTo>
                      <a:pt x="888591" y="193329"/>
                    </a:lnTo>
                    <a:lnTo>
                      <a:pt x="880186" y="57639"/>
                    </a:lnTo>
                    <a:close/>
                    <a:moveTo>
                      <a:pt x="185562" y="0"/>
                    </a:moveTo>
                    <a:lnTo>
                      <a:pt x="849633" y="0"/>
                    </a:lnTo>
                    <a:lnTo>
                      <a:pt x="871780" y="145297"/>
                    </a:lnTo>
                    <a:lnTo>
                      <a:pt x="874182" y="188526"/>
                    </a:lnTo>
                    <a:lnTo>
                      <a:pt x="871780" y="238959"/>
                    </a:lnTo>
                    <a:lnTo>
                      <a:pt x="864575" y="294196"/>
                    </a:lnTo>
                    <a:lnTo>
                      <a:pt x="858571" y="348232"/>
                    </a:lnTo>
                    <a:lnTo>
                      <a:pt x="856819" y="360000"/>
                    </a:lnTo>
                    <a:lnTo>
                      <a:pt x="588348" y="360000"/>
                    </a:lnTo>
                    <a:lnTo>
                      <a:pt x="587191" y="342228"/>
                    </a:lnTo>
                    <a:lnTo>
                      <a:pt x="524749" y="49233"/>
                    </a:lnTo>
                    <a:lnTo>
                      <a:pt x="515143" y="49233"/>
                    </a:lnTo>
                    <a:lnTo>
                      <a:pt x="509139" y="68446"/>
                    </a:lnTo>
                    <a:lnTo>
                      <a:pt x="504335" y="92462"/>
                    </a:lnTo>
                    <a:lnTo>
                      <a:pt x="504335" y="121281"/>
                    </a:lnTo>
                    <a:lnTo>
                      <a:pt x="485123" y="171715"/>
                    </a:lnTo>
                    <a:lnTo>
                      <a:pt x="474315" y="223349"/>
                    </a:lnTo>
                    <a:lnTo>
                      <a:pt x="467111" y="280988"/>
                    </a:lnTo>
                    <a:lnTo>
                      <a:pt x="465910" y="339827"/>
                    </a:lnTo>
                    <a:lnTo>
                      <a:pt x="464328" y="360000"/>
                    </a:lnTo>
                    <a:lnTo>
                      <a:pt x="184454" y="360000"/>
                    </a:lnTo>
                    <a:lnTo>
                      <a:pt x="178919" y="319413"/>
                    </a:lnTo>
                    <a:lnTo>
                      <a:pt x="175316" y="262976"/>
                    </a:lnTo>
                    <a:lnTo>
                      <a:pt x="170513" y="208939"/>
                    </a:lnTo>
                    <a:lnTo>
                      <a:pt x="168112" y="156104"/>
                    </a:lnTo>
                    <a:lnTo>
                      <a:pt x="170513" y="110474"/>
                    </a:lnTo>
                    <a:lnTo>
                      <a:pt x="175316" y="73249"/>
                    </a:lnTo>
                    <a:close/>
                    <a:moveTo>
                      <a:pt x="18462" y="0"/>
                    </a:moveTo>
                    <a:lnTo>
                      <a:pt x="116357" y="0"/>
                    </a:lnTo>
                    <a:lnTo>
                      <a:pt x="116477" y="1201"/>
                    </a:lnTo>
                    <a:lnTo>
                      <a:pt x="151300" y="54036"/>
                    </a:lnTo>
                    <a:lnTo>
                      <a:pt x="144096" y="188526"/>
                    </a:lnTo>
                    <a:lnTo>
                      <a:pt x="127284" y="193329"/>
                    </a:lnTo>
                    <a:lnTo>
                      <a:pt x="116477" y="169313"/>
                    </a:lnTo>
                    <a:lnTo>
                      <a:pt x="106871" y="140494"/>
                    </a:lnTo>
                    <a:lnTo>
                      <a:pt x="79252" y="129687"/>
                    </a:lnTo>
                    <a:lnTo>
                      <a:pt x="72048" y="164510"/>
                    </a:lnTo>
                    <a:lnTo>
                      <a:pt x="96064" y="188526"/>
                    </a:lnTo>
                    <a:lnTo>
                      <a:pt x="122481" y="214943"/>
                    </a:lnTo>
                    <a:lnTo>
                      <a:pt x="140493" y="241361"/>
                    </a:lnTo>
                    <a:lnTo>
                      <a:pt x="135690" y="243763"/>
                    </a:lnTo>
                    <a:lnTo>
                      <a:pt x="130887" y="243763"/>
                    </a:lnTo>
                    <a:lnTo>
                      <a:pt x="129686" y="243763"/>
                    </a:lnTo>
                    <a:lnTo>
                      <a:pt x="129686" y="246164"/>
                    </a:lnTo>
                    <a:lnTo>
                      <a:pt x="129686" y="247365"/>
                    </a:lnTo>
                    <a:lnTo>
                      <a:pt x="127284" y="249767"/>
                    </a:lnTo>
                    <a:lnTo>
                      <a:pt x="127284" y="256972"/>
                    </a:lnTo>
                    <a:lnTo>
                      <a:pt x="140493" y="262976"/>
                    </a:lnTo>
                    <a:lnTo>
                      <a:pt x="146497" y="276184"/>
                    </a:lnTo>
                    <a:lnTo>
                      <a:pt x="151300" y="294196"/>
                    </a:lnTo>
                    <a:lnTo>
                      <a:pt x="146497" y="300200"/>
                    </a:lnTo>
                    <a:lnTo>
                      <a:pt x="144096" y="306204"/>
                    </a:lnTo>
                    <a:lnTo>
                      <a:pt x="140493" y="313409"/>
                    </a:lnTo>
                    <a:lnTo>
                      <a:pt x="135690" y="318212"/>
                    </a:lnTo>
                    <a:lnTo>
                      <a:pt x="111674" y="302602"/>
                    </a:lnTo>
                    <a:lnTo>
                      <a:pt x="87658" y="289393"/>
                    </a:lnTo>
                    <a:lnTo>
                      <a:pt x="66044" y="276184"/>
                    </a:lnTo>
                    <a:lnTo>
                      <a:pt x="44429" y="258172"/>
                    </a:lnTo>
                    <a:lnTo>
                      <a:pt x="26417" y="236558"/>
                    </a:lnTo>
                    <a:lnTo>
                      <a:pt x="10807" y="208939"/>
                    </a:lnTo>
                    <a:lnTo>
                      <a:pt x="0" y="169313"/>
                    </a:lnTo>
                    <a:lnTo>
                      <a:pt x="0" y="129687"/>
                    </a:lnTo>
                    <a:lnTo>
                      <a:pt x="4803" y="90060"/>
                    </a:lnTo>
                    <a:lnTo>
                      <a:pt x="10807" y="49233"/>
                    </a:lnTo>
                    <a:lnTo>
                      <a:pt x="18012" y="7205"/>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109" name="Freeform 18">
                <a:extLst>
                  <a:ext uri="{FF2B5EF4-FFF2-40B4-BE49-F238E27FC236}">
                    <a16:creationId xmlns:a16="http://schemas.microsoft.com/office/drawing/2014/main" id="{B7E8E340-819E-93CB-8C78-9DA807CEEF62}"/>
                  </a:ext>
                </a:extLst>
              </p:cNvPr>
              <p:cNvSpPr>
                <a:spLocks noChangeAspect="1"/>
              </p:cNvSpPr>
              <p:nvPr/>
            </p:nvSpPr>
            <p:spPr bwMode="auto">
              <a:xfrm flipH="1">
                <a:off x="7274083" y="5284891"/>
                <a:ext cx="76251" cy="39302"/>
              </a:xfrm>
              <a:custGeom>
                <a:avLst/>
                <a:gdLst/>
                <a:ahLst/>
                <a:cxnLst/>
                <a:rect l="l" t="t" r="r" b="b"/>
                <a:pathLst>
                  <a:path w="698451" h="360000">
                    <a:moveTo>
                      <a:pt x="405233" y="0"/>
                    </a:moveTo>
                    <a:lnTo>
                      <a:pt x="673705" y="0"/>
                    </a:lnTo>
                    <a:lnTo>
                      <a:pt x="667052" y="44670"/>
                    </a:lnTo>
                    <a:lnTo>
                      <a:pt x="664650" y="99907"/>
                    </a:lnTo>
                    <a:lnTo>
                      <a:pt x="664650" y="150340"/>
                    </a:lnTo>
                    <a:lnTo>
                      <a:pt x="670654" y="210380"/>
                    </a:lnTo>
                    <a:lnTo>
                      <a:pt x="681461" y="274023"/>
                    </a:lnTo>
                    <a:lnTo>
                      <a:pt x="694670" y="340067"/>
                    </a:lnTo>
                    <a:lnTo>
                      <a:pt x="698451" y="360000"/>
                    </a:lnTo>
                    <a:lnTo>
                      <a:pt x="479985" y="360000"/>
                    </a:lnTo>
                    <a:lnTo>
                      <a:pt x="472522" y="332862"/>
                    </a:lnTo>
                    <a:lnTo>
                      <a:pt x="452109" y="284830"/>
                    </a:lnTo>
                    <a:lnTo>
                      <a:pt x="432896" y="234396"/>
                    </a:lnTo>
                    <a:lnTo>
                      <a:pt x="417285" y="185164"/>
                    </a:lnTo>
                    <a:close/>
                    <a:moveTo>
                      <a:pt x="1339" y="0"/>
                    </a:moveTo>
                    <a:lnTo>
                      <a:pt x="281214" y="0"/>
                    </a:lnTo>
                    <a:lnTo>
                      <a:pt x="277993" y="41068"/>
                    </a:lnTo>
                    <a:lnTo>
                      <a:pt x="273189" y="103509"/>
                    </a:lnTo>
                    <a:lnTo>
                      <a:pt x="264784" y="164750"/>
                    </a:lnTo>
                    <a:lnTo>
                      <a:pt x="249173" y="223589"/>
                    </a:lnTo>
                    <a:lnTo>
                      <a:pt x="229961" y="278826"/>
                    </a:lnTo>
                    <a:lnTo>
                      <a:pt x="210748" y="332862"/>
                    </a:lnTo>
                    <a:lnTo>
                      <a:pt x="203964" y="360000"/>
                    </a:lnTo>
                    <a:lnTo>
                      <a:pt x="0" y="360000"/>
                    </a:lnTo>
                    <a:lnTo>
                      <a:pt x="5411" y="326858"/>
                    </a:lnTo>
                    <a:lnTo>
                      <a:pt x="13817" y="268019"/>
                    </a:lnTo>
                    <a:lnTo>
                      <a:pt x="19821" y="206778"/>
                    </a:lnTo>
                    <a:lnTo>
                      <a:pt x="19821" y="150340"/>
                    </a:lnTo>
                    <a:lnTo>
                      <a:pt x="16218" y="97505"/>
                    </a:lnTo>
                    <a:lnTo>
                      <a:pt x="9014" y="57879"/>
                    </a:lnTo>
                    <a:lnTo>
                      <a:pt x="3010" y="12248"/>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110" name="Freeform 18">
                <a:extLst>
                  <a:ext uri="{FF2B5EF4-FFF2-40B4-BE49-F238E27FC236}">
                    <a16:creationId xmlns:a16="http://schemas.microsoft.com/office/drawing/2014/main" id="{6B421E71-6E0F-D603-0B12-D4C13BF57177}"/>
                  </a:ext>
                </a:extLst>
              </p:cNvPr>
              <p:cNvSpPr>
                <a:spLocks noChangeAspect="1"/>
              </p:cNvSpPr>
              <p:nvPr/>
            </p:nvSpPr>
            <p:spPr bwMode="auto">
              <a:xfrm flipH="1">
                <a:off x="7272413" y="5324193"/>
                <a:ext cx="81672" cy="39302"/>
              </a:xfrm>
              <a:custGeom>
                <a:avLst/>
                <a:gdLst/>
                <a:ahLst/>
                <a:cxnLst/>
                <a:rect l="l" t="t" r="r" b="b"/>
                <a:pathLst>
                  <a:path w="748098" h="360000">
                    <a:moveTo>
                      <a:pt x="509397" y="0"/>
                    </a:moveTo>
                    <a:lnTo>
                      <a:pt x="727863" y="0"/>
                    </a:lnTo>
                    <a:lnTo>
                      <a:pt x="737291" y="49713"/>
                    </a:lnTo>
                    <a:lnTo>
                      <a:pt x="745696" y="119360"/>
                    </a:lnTo>
                    <a:lnTo>
                      <a:pt x="748098" y="189006"/>
                    </a:lnTo>
                    <a:lnTo>
                      <a:pt x="742094" y="257452"/>
                    </a:lnTo>
                    <a:lnTo>
                      <a:pt x="721680" y="346311"/>
                    </a:lnTo>
                    <a:lnTo>
                      <a:pt x="718595" y="360000"/>
                    </a:lnTo>
                    <a:lnTo>
                      <a:pt x="503439" y="360000"/>
                    </a:lnTo>
                    <a:lnTo>
                      <a:pt x="491127" y="300681"/>
                    </a:lnTo>
                    <a:lnTo>
                      <a:pt x="486324" y="234637"/>
                    </a:lnTo>
                    <a:lnTo>
                      <a:pt x="491127" y="169793"/>
                    </a:lnTo>
                    <a:lnTo>
                      <a:pt x="515143" y="20894"/>
                    </a:lnTo>
                    <a:close/>
                    <a:moveTo>
                      <a:pt x="29412" y="0"/>
                    </a:moveTo>
                    <a:lnTo>
                      <a:pt x="233375" y="0"/>
                    </a:lnTo>
                    <a:lnTo>
                      <a:pt x="226951" y="25697"/>
                    </a:lnTo>
                    <a:lnTo>
                      <a:pt x="250967" y="132569"/>
                    </a:lnTo>
                    <a:lnTo>
                      <a:pt x="250967" y="318693"/>
                    </a:lnTo>
                    <a:lnTo>
                      <a:pt x="241788" y="360000"/>
                    </a:lnTo>
                    <a:lnTo>
                      <a:pt x="31112" y="360000"/>
                    </a:lnTo>
                    <a:lnTo>
                      <a:pt x="27618" y="348713"/>
                    </a:lnTo>
                    <a:lnTo>
                      <a:pt x="12008" y="298279"/>
                    </a:lnTo>
                    <a:lnTo>
                      <a:pt x="3602" y="244243"/>
                    </a:lnTo>
                    <a:lnTo>
                      <a:pt x="0" y="186605"/>
                    </a:lnTo>
                    <a:lnTo>
                      <a:pt x="6004" y="126565"/>
                    </a:lnTo>
                    <a:lnTo>
                      <a:pt x="14410" y="79733"/>
                    </a:lnTo>
                    <a:lnTo>
                      <a:pt x="25217" y="25697"/>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111" name="Freeform 18">
                <a:extLst>
                  <a:ext uri="{FF2B5EF4-FFF2-40B4-BE49-F238E27FC236}">
                    <a16:creationId xmlns:a16="http://schemas.microsoft.com/office/drawing/2014/main" id="{C6B5762E-657D-E351-29EF-83A597B364A0}"/>
                  </a:ext>
                </a:extLst>
              </p:cNvPr>
              <p:cNvSpPr>
                <a:spLocks noChangeAspect="1"/>
              </p:cNvSpPr>
              <p:nvPr/>
            </p:nvSpPr>
            <p:spPr bwMode="auto">
              <a:xfrm flipH="1">
                <a:off x="7275722" y="5363495"/>
                <a:ext cx="75054" cy="39302"/>
              </a:xfrm>
              <a:custGeom>
                <a:avLst/>
                <a:gdLst/>
                <a:ahLst/>
                <a:cxnLst/>
                <a:rect l="l" t="t" r="r" b="b"/>
                <a:pathLst>
                  <a:path w="687484" h="360000">
                    <a:moveTo>
                      <a:pt x="472326" y="0"/>
                    </a:moveTo>
                    <a:lnTo>
                      <a:pt x="687484" y="0"/>
                    </a:lnTo>
                    <a:lnTo>
                      <a:pt x="671356" y="71568"/>
                    </a:lnTo>
                    <a:lnTo>
                      <a:pt x="652143" y="159226"/>
                    </a:lnTo>
                    <a:lnTo>
                      <a:pt x="634131" y="250487"/>
                    </a:lnTo>
                    <a:lnTo>
                      <a:pt x="618520" y="346551"/>
                    </a:lnTo>
                    <a:lnTo>
                      <a:pt x="618184" y="360000"/>
                    </a:lnTo>
                    <a:lnTo>
                      <a:pt x="473658" y="360000"/>
                    </a:lnTo>
                    <a:lnTo>
                      <a:pt x="474425" y="357358"/>
                    </a:lnTo>
                    <a:lnTo>
                      <a:pt x="485232" y="318933"/>
                    </a:lnTo>
                    <a:lnTo>
                      <a:pt x="497240" y="274503"/>
                    </a:lnTo>
                    <a:lnTo>
                      <a:pt x="503244" y="228873"/>
                    </a:lnTo>
                    <a:lnTo>
                      <a:pt x="505645" y="176037"/>
                    </a:lnTo>
                    <a:lnTo>
                      <a:pt x="498441" y="122001"/>
                    </a:lnTo>
                    <a:lnTo>
                      <a:pt x="485232" y="65564"/>
                    </a:lnTo>
                    <a:lnTo>
                      <a:pt x="473224" y="4323"/>
                    </a:lnTo>
                    <a:close/>
                    <a:moveTo>
                      <a:pt x="0" y="0"/>
                    </a:moveTo>
                    <a:lnTo>
                      <a:pt x="210676" y="0"/>
                    </a:lnTo>
                    <a:lnTo>
                      <a:pt x="210249" y="1921"/>
                    </a:lnTo>
                    <a:lnTo>
                      <a:pt x="199442" y="47552"/>
                    </a:lnTo>
                    <a:lnTo>
                      <a:pt x="191036" y="100387"/>
                    </a:lnTo>
                    <a:lnTo>
                      <a:pt x="186233" y="152021"/>
                    </a:lnTo>
                    <a:lnTo>
                      <a:pt x="191036" y="204857"/>
                    </a:lnTo>
                    <a:lnTo>
                      <a:pt x="195839" y="318933"/>
                    </a:lnTo>
                    <a:lnTo>
                      <a:pt x="214743" y="360000"/>
                    </a:lnTo>
                    <a:lnTo>
                      <a:pt x="67388" y="360000"/>
                    </a:lnTo>
                    <a:lnTo>
                      <a:pt x="68554" y="327338"/>
                    </a:lnTo>
                    <a:lnTo>
                      <a:pt x="64952" y="257692"/>
                    </a:lnTo>
                    <a:lnTo>
                      <a:pt x="55346" y="189246"/>
                    </a:lnTo>
                    <a:lnTo>
                      <a:pt x="42137" y="126805"/>
                    </a:lnTo>
                    <a:lnTo>
                      <a:pt x="27727" y="82375"/>
                    </a:lnTo>
                    <a:lnTo>
                      <a:pt x="12117" y="39146"/>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112" name="Freeform 18">
                <a:extLst>
                  <a:ext uri="{FF2B5EF4-FFF2-40B4-BE49-F238E27FC236}">
                    <a16:creationId xmlns:a16="http://schemas.microsoft.com/office/drawing/2014/main" id="{90EE0CE5-EAA7-7D96-6F64-D46292144E7B}"/>
                  </a:ext>
                </a:extLst>
              </p:cNvPr>
              <p:cNvSpPr>
                <a:spLocks noChangeAspect="1"/>
              </p:cNvSpPr>
              <p:nvPr/>
            </p:nvSpPr>
            <p:spPr bwMode="auto">
              <a:xfrm flipH="1">
                <a:off x="7274627" y="5402797"/>
                <a:ext cx="75510" cy="39302"/>
              </a:xfrm>
              <a:custGeom>
                <a:avLst/>
                <a:gdLst/>
                <a:ahLst/>
                <a:cxnLst/>
                <a:rect l="l" t="t" r="r" b="b"/>
                <a:pathLst>
                  <a:path w="691661" h="360000">
                    <a:moveTo>
                      <a:pt x="469947" y="0"/>
                    </a:moveTo>
                    <a:lnTo>
                      <a:pt x="614473" y="0"/>
                    </a:lnTo>
                    <a:lnTo>
                      <a:pt x="613609" y="34583"/>
                    </a:lnTo>
                    <a:lnTo>
                      <a:pt x="619613" y="76611"/>
                    </a:lnTo>
                    <a:lnTo>
                      <a:pt x="630420" y="117438"/>
                    </a:lnTo>
                    <a:lnTo>
                      <a:pt x="646030" y="157065"/>
                    </a:lnTo>
                    <a:lnTo>
                      <a:pt x="661641" y="196691"/>
                    </a:lnTo>
                    <a:lnTo>
                      <a:pt x="676050" y="235117"/>
                    </a:lnTo>
                    <a:lnTo>
                      <a:pt x="686857" y="274743"/>
                    </a:lnTo>
                    <a:lnTo>
                      <a:pt x="691661" y="319173"/>
                    </a:lnTo>
                    <a:lnTo>
                      <a:pt x="648432" y="338386"/>
                    </a:lnTo>
                    <a:lnTo>
                      <a:pt x="600400" y="349193"/>
                    </a:lnTo>
                    <a:lnTo>
                      <a:pt x="547565" y="351595"/>
                    </a:lnTo>
                    <a:lnTo>
                      <a:pt x="491127" y="349193"/>
                    </a:lnTo>
                    <a:lnTo>
                      <a:pt x="480320" y="316771"/>
                    </a:lnTo>
                    <a:lnTo>
                      <a:pt x="470714" y="277145"/>
                    </a:lnTo>
                    <a:lnTo>
                      <a:pt x="467111" y="235117"/>
                    </a:lnTo>
                    <a:lnTo>
                      <a:pt x="470714" y="189486"/>
                    </a:lnTo>
                    <a:lnTo>
                      <a:pt x="475517" y="103029"/>
                    </a:lnTo>
                    <a:lnTo>
                      <a:pt x="470714" y="89820"/>
                    </a:lnTo>
                    <a:lnTo>
                      <a:pt x="464710" y="74210"/>
                    </a:lnTo>
                    <a:lnTo>
                      <a:pt x="459906" y="56198"/>
                    </a:lnTo>
                    <a:lnTo>
                      <a:pt x="459906" y="34583"/>
                    </a:lnTo>
                    <a:close/>
                    <a:moveTo>
                      <a:pt x="63677" y="0"/>
                    </a:moveTo>
                    <a:lnTo>
                      <a:pt x="211032" y="0"/>
                    </a:lnTo>
                    <a:lnTo>
                      <a:pt x="226951" y="34583"/>
                    </a:lnTo>
                    <a:lnTo>
                      <a:pt x="226951" y="54997"/>
                    </a:lnTo>
                    <a:lnTo>
                      <a:pt x="222148" y="71808"/>
                    </a:lnTo>
                    <a:lnTo>
                      <a:pt x="216144" y="89820"/>
                    </a:lnTo>
                    <a:lnTo>
                      <a:pt x="211341" y="103029"/>
                    </a:lnTo>
                    <a:lnTo>
                      <a:pt x="206538" y="148659"/>
                    </a:lnTo>
                    <a:lnTo>
                      <a:pt x="208939" y="196691"/>
                    </a:lnTo>
                    <a:lnTo>
                      <a:pt x="211341" y="244723"/>
                    </a:lnTo>
                    <a:lnTo>
                      <a:pt x="213743" y="295157"/>
                    </a:lnTo>
                    <a:lnTo>
                      <a:pt x="206538" y="343189"/>
                    </a:lnTo>
                    <a:lnTo>
                      <a:pt x="195731" y="343189"/>
                    </a:lnTo>
                    <a:lnTo>
                      <a:pt x="174116" y="353996"/>
                    </a:lnTo>
                    <a:lnTo>
                      <a:pt x="145297" y="360000"/>
                    </a:lnTo>
                    <a:lnTo>
                      <a:pt x="117679" y="360000"/>
                    </a:lnTo>
                    <a:lnTo>
                      <a:pt x="88859" y="357599"/>
                    </a:lnTo>
                    <a:lnTo>
                      <a:pt x="61241" y="349193"/>
                    </a:lnTo>
                    <a:lnTo>
                      <a:pt x="37225" y="338386"/>
                    </a:lnTo>
                    <a:lnTo>
                      <a:pt x="16811" y="320374"/>
                    </a:lnTo>
                    <a:lnTo>
                      <a:pt x="3603" y="301161"/>
                    </a:lnTo>
                    <a:lnTo>
                      <a:pt x="0" y="277145"/>
                    </a:lnTo>
                    <a:lnTo>
                      <a:pt x="24016" y="224310"/>
                    </a:lnTo>
                    <a:lnTo>
                      <a:pt x="43229" y="167872"/>
                    </a:lnTo>
                    <a:lnTo>
                      <a:pt x="56438" y="103029"/>
                    </a:lnTo>
                    <a:lnTo>
                      <a:pt x="62442" y="34583"/>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ko-KR" altLang="en-US" sz="2700"/>
              </a:p>
            </p:txBody>
          </p:sp>
          <p:grpSp>
            <p:nvGrpSpPr>
              <p:cNvPr id="91" name="Group 10">
                <a:extLst>
                  <a:ext uri="{FF2B5EF4-FFF2-40B4-BE49-F238E27FC236}">
                    <a16:creationId xmlns:a16="http://schemas.microsoft.com/office/drawing/2014/main" id="{2E84AF4D-75B7-BCE8-E7C1-B495A0426097}"/>
                  </a:ext>
                </a:extLst>
              </p:cNvPr>
              <p:cNvGrpSpPr>
                <a:grpSpLocks noChangeAspect="1"/>
              </p:cNvGrpSpPr>
              <p:nvPr/>
            </p:nvGrpSpPr>
            <p:grpSpPr>
              <a:xfrm flipH="1">
                <a:off x="7397323" y="5045621"/>
                <a:ext cx="113003" cy="393021"/>
                <a:chOff x="1755471" y="2057490"/>
                <a:chExt cx="1035089" cy="3600000"/>
              </a:xfrm>
              <a:solidFill>
                <a:schemeClr val="accent6">
                  <a:lumMod val="75000"/>
                </a:schemeClr>
              </a:solidFill>
            </p:grpSpPr>
            <p:sp>
              <p:nvSpPr>
                <p:cNvPr id="93" name="Freeform 18">
                  <a:extLst>
                    <a:ext uri="{FF2B5EF4-FFF2-40B4-BE49-F238E27FC236}">
                      <a16:creationId xmlns:a16="http://schemas.microsoft.com/office/drawing/2014/main" id="{3C54201F-C4C0-861D-AF07-5D919C4A75BF}"/>
                    </a:ext>
                  </a:extLst>
                </p:cNvPr>
                <p:cNvSpPr>
                  <a:spLocks noChangeAspect="1"/>
                </p:cNvSpPr>
                <p:nvPr/>
              </p:nvSpPr>
              <p:spPr bwMode="auto">
                <a:xfrm>
                  <a:off x="2099500" y="2057490"/>
                  <a:ext cx="347031" cy="360000"/>
                </a:xfrm>
                <a:custGeom>
                  <a:avLst/>
                  <a:gdLst/>
                  <a:ahLst/>
                  <a:cxnLst/>
                  <a:rect l="l" t="t" r="r" b="b"/>
                  <a:pathLst>
                    <a:path w="347031" h="360000">
                      <a:moveTo>
                        <a:pt x="168112" y="0"/>
                      </a:moveTo>
                      <a:lnTo>
                        <a:pt x="267778" y="32422"/>
                      </a:lnTo>
                      <a:lnTo>
                        <a:pt x="302602" y="87659"/>
                      </a:lnTo>
                      <a:lnTo>
                        <a:pt x="307405" y="91261"/>
                      </a:lnTo>
                      <a:lnTo>
                        <a:pt x="313409" y="93663"/>
                      </a:lnTo>
                      <a:lnTo>
                        <a:pt x="318212" y="93663"/>
                      </a:lnTo>
                      <a:lnTo>
                        <a:pt x="323015" y="96064"/>
                      </a:lnTo>
                      <a:lnTo>
                        <a:pt x="325417" y="96064"/>
                      </a:lnTo>
                      <a:lnTo>
                        <a:pt x="329019" y="100867"/>
                      </a:lnTo>
                      <a:lnTo>
                        <a:pt x="331421" y="104470"/>
                      </a:lnTo>
                      <a:lnTo>
                        <a:pt x="336224" y="111675"/>
                      </a:lnTo>
                      <a:lnTo>
                        <a:pt x="336224" y="187325"/>
                      </a:lnTo>
                      <a:lnTo>
                        <a:pt x="337425" y="216144"/>
                      </a:lnTo>
                      <a:lnTo>
                        <a:pt x="342228" y="242562"/>
                      </a:lnTo>
                      <a:lnTo>
                        <a:pt x="347031" y="266578"/>
                      </a:lnTo>
                      <a:lnTo>
                        <a:pt x="347031" y="288192"/>
                      </a:lnTo>
                      <a:lnTo>
                        <a:pt x="337425" y="314610"/>
                      </a:lnTo>
                      <a:lnTo>
                        <a:pt x="325417" y="338626"/>
                      </a:lnTo>
                      <a:lnTo>
                        <a:pt x="311524" y="360000"/>
                      </a:lnTo>
                      <a:lnTo>
                        <a:pt x="42055" y="360000"/>
                      </a:lnTo>
                      <a:lnTo>
                        <a:pt x="38426" y="351835"/>
                      </a:lnTo>
                      <a:lnTo>
                        <a:pt x="27619" y="336224"/>
                      </a:lnTo>
                      <a:lnTo>
                        <a:pt x="16811" y="323015"/>
                      </a:lnTo>
                      <a:lnTo>
                        <a:pt x="6004" y="305003"/>
                      </a:lnTo>
                      <a:lnTo>
                        <a:pt x="0" y="283389"/>
                      </a:lnTo>
                      <a:lnTo>
                        <a:pt x="0" y="268979"/>
                      </a:lnTo>
                      <a:lnTo>
                        <a:pt x="3603" y="256971"/>
                      </a:lnTo>
                      <a:lnTo>
                        <a:pt x="8406" y="248566"/>
                      </a:lnTo>
                      <a:lnTo>
                        <a:pt x="14410" y="240160"/>
                      </a:lnTo>
                      <a:lnTo>
                        <a:pt x="19213" y="231755"/>
                      </a:lnTo>
                      <a:lnTo>
                        <a:pt x="3603" y="159707"/>
                      </a:lnTo>
                      <a:lnTo>
                        <a:pt x="16811" y="124883"/>
                      </a:lnTo>
                      <a:lnTo>
                        <a:pt x="37225" y="88859"/>
                      </a:lnTo>
                      <a:lnTo>
                        <a:pt x="64843" y="56438"/>
                      </a:lnTo>
                      <a:lnTo>
                        <a:pt x="97265" y="30020"/>
                      </a:lnTo>
                      <a:lnTo>
                        <a:pt x="133289" y="10807"/>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94" name="Freeform 18">
                  <a:extLst>
                    <a:ext uri="{FF2B5EF4-FFF2-40B4-BE49-F238E27FC236}">
                      <a16:creationId xmlns:a16="http://schemas.microsoft.com/office/drawing/2014/main" id="{A1E7BDFB-C6F6-779F-14F9-192CED032405}"/>
                    </a:ext>
                  </a:extLst>
                </p:cNvPr>
                <p:cNvSpPr>
                  <a:spLocks noChangeAspect="1"/>
                </p:cNvSpPr>
                <p:nvPr/>
              </p:nvSpPr>
              <p:spPr bwMode="auto">
                <a:xfrm>
                  <a:off x="1805171" y="2417490"/>
                  <a:ext cx="935688" cy="360000"/>
                </a:xfrm>
                <a:custGeom>
                  <a:avLst/>
                  <a:gdLst/>
                  <a:ahLst/>
                  <a:cxnLst/>
                  <a:rect l="l" t="t" r="r" b="b"/>
                  <a:pathLst>
                    <a:path w="935688" h="360000">
                      <a:moveTo>
                        <a:pt x="349509" y="0"/>
                      </a:moveTo>
                      <a:lnTo>
                        <a:pt x="618978" y="0"/>
                      </a:lnTo>
                      <a:lnTo>
                        <a:pt x="617260" y="2642"/>
                      </a:lnTo>
                      <a:lnTo>
                        <a:pt x="601650" y="29060"/>
                      </a:lnTo>
                      <a:lnTo>
                        <a:pt x="588441" y="53076"/>
                      </a:lnTo>
                      <a:lnTo>
                        <a:pt x="580036" y="80694"/>
                      </a:lnTo>
                      <a:lnTo>
                        <a:pt x="577634" y="111915"/>
                      </a:lnTo>
                      <a:lnTo>
                        <a:pt x="586040" y="144336"/>
                      </a:lnTo>
                      <a:lnTo>
                        <a:pt x="601650" y="165951"/>
                      </a:lnTo>
                      <a:lnTo>
                        <a:pt x="623264" y="183963"/>
                      </a:lnTo>
                      <a:lnTo>
                        <a:pt x="652084" y="197172"/>
                      </a:lnTo>
                      <a:lnTo>
                        <a:pt x="684505" y="207979"/>
                      </a:lnTo>
                      <a:lnTo>
                        <a:pt x="721730" y="218786"/>
                      </a:lnTo>
                      <a:lnTo>
                        <a:pt x="758955" y="227192"/>
                      </a:lnTo>
                      <a:lnTo>
                        <a:pt x="796179" y="237999"/>
                      </a:lnTo>
                      <a:lnTo>
                        <a:pt x="833404" y="248806"/>
                      </a:lnTo>
                      <a:lnTo>
                        <a:pt x="863424" y="264416"/>
                      </a:lnTo>
                      <a:lnTo>
                        <a:pt x="892243" y="283629"/>
                      </a:lnTo>
                      <a:lnTo>
                        <a:pt x="911456" y="307645"/>
                      </a:lnTo>
                      <a:lnTo>
                        <a:pt x="931870" y="347272"/>
                      </a:lnTo>
                      <a:lnTo>
                        <a:pt x="935688" y="360000"/>
                      </a:lnTo>
                      <a:lnTo>
                        <a:pt x="0" y="360000"/>
                      </a:lnTo>
                      <a:lnTo>
                        <a:pt x="3652" y="344870"/>
                      </a:lnTo>
                      <a:lnTo>
                        <a:pt x="14459" y="320854"/>
                      </a:lnTo>
                      <a:lnTo>
                        <a:pt x="38475" y="293236"/>
                      </a:lnTo>
                      <a:lnTo>
                        <a:pt x="67294" y="269220"/>
                      </a:lnTo>
                      <a:lnTo>
                        <a:pt x="102117" y="251208"/>
                      </a:lnTo>
                      <a:lnTo>
                        <a:pt x="139342" y="235597"/>
                      </a:lnTo>
                      <a:lnTo>
                        <a:pt x="177768" y="222388"/>
                      </a:lnTo>
                      <a:lnTo>
                        <a:pt x="217394" y="211581"/>
                      </a:lnTo>
                      <a:lnTo>
                        <a:pt x="257021" y="198372"/>
                      </a:lnTo>
                      <a:lnTo>
                        <a:pt x="294245" y="183963"/>
                      </a:lnTo>
                      <a:lnTo>
                        <a:pt x="326667" y="163549"/>
                      </a:lnTo>
                      <a:lnTo>
                        <a:pt x="355486" y="139533"/>
                      </a:lnTo>
                      <a:lnTo>
                        <a:pt x="355486" y="109513"/>
                      </a:lnTo>
                      <a:lnTo>
                        <a:pt x="356687" y="77092"/>
                      </a:lnTo>
                      <a:lnTo>
                        <a:pt x="356687" y="43469"/>
                      </a:lnTo>
                      <a:lnTo>
                        <a:pt x="355486" y="13449"/>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dirty="0"/>
                </a:p>
              </p:txBody>
            </p:sp>
            <p:sp>
              <p:nvSpPr>
                <p:cNvPr id="95" name="Freeform 18">
                  <a:extLst>
                    <a:ext uri="{FF2B5EF4-FFF2-40B4-BE49-F238E27FC236}">
                      <a16:creationId xmlns:a16="http://schemas.microsoft.com/office/drawing/2014/main" id="{87B1EAC5-F237-E5DC-5E1B-FD546122E65B}"/>
                    </a:ext>
                  </a:extLst>
                </p:cNvPr>
                <p:cNvSpPr>
                  <a:spLocks noChangeAspect="1"/>
                </p:cNvSpPr>
                <p:nvPr/>
              </p:nvSpPr>
              <p:spPr bwMode="auto">
                <a:xfrm>
                  <a:off x="1765678" y="2777490"/>
                  <a:ext cx="1014675" cy="360000"/>
                </a:xfrm>
                <a:custGeom>
                  <a:avLst/>
                  <a:gdLst/>
                  <a:ahLst/>
                  <a:cxnLst/>
                  <a:rect l="l" t="t" r="r" b="b"/>
                  <a:pathLst>
                    <a:path w="1014675" h="360000">
                      <a:moveTo>
                        <a:pt x="44380" y="0"/>
                      </a:moveTo>
                      <a:lnTo>
                        <a:pt x="980068" y="0"/>
                      </a:lnTo>
                      <a:lnTo>
                        <a:pt x="990659" y="35304"/>
                      </a:lnTo>
                      <a:lnTo>
                        <a:pt x="1001467" y="89340"/>
                      </a:lnTo>
                      <a:lnTo>
                        <a:pt x="1008671" y="146978"/>
                      </a:lnTo>
                      <a:lnTo>
                        <a:pt x="1013475" y="209420"/>
                      </a:lnTo>
                      <a:lnTo>
                        <a:pt x="1014675" y="270661"/>
                      </a:lnTo>
                      <a:lnTo>
                        <a:pt x="1014675" y="331901"/>
                      </a:lnTo>
                      <a:lnTo>
                        <a:pt x="1014675" y="360000"/>
                      </a:lnTo>
                      <a:lnTo>
                        <a:pt x="827351" y="360000"/>
                      </a:lnTo>
                      <a:lnTo>
                        <a:pt x="827351" y="341508"/>
                      </a:lnTo>
                      <a:lnTo>
                        <a:pt x="822547" y="305484"/>
                      </a:lnTo>
                      <a:lnTo>
                        <a:pt x="814142" y="277865"/>
                      </a:lnTo>
                      <a:lnTo>
                        <a:pt x="798531" y="256251"/>
                      </a:lnTo>
                      <a:lnTo>
                        <a:pt x="794929" y="251448"/>
                      </a:lnTo>
                      <a:lnTo>
                        <a:pt x="794929" y="347512"/>
                      </a:lnTo>
                      <a:lnTo>
                        <a:pt x="790000" y="360000"/>
                      </a:lnTo>
                      <a:lnTo>
                        <a:pt x="231522" y="360000"/>
                      </a:lnTo>
                      <a:lnTo>
                        <a:pt x="226951" y="251448"/>
                      </a:lnTo>
                      <a:lnTo>
                        <a:pt x="222148" y="256251"/>
                      </a:lnTo>
                      <a:lnTo>
                        <a:pt x="208939" y="283869"/>
                      </a:lnTo>
                      <a:lnTo>
                        <a:pt x="202935" y="318693"/>
                      </a:lnTo>
                      <a:lnTo>
                        <a:pt x="198132" y="355917"/>
                      </a:lnTo>
                      <a:lnTo>
                        <a:pt x="198132" y="360000"/>
                      </a:lnTo>
                      <a:lnTo>
                        <a:pt x="2103" y="360000"/>
                      </a:lnTo>
                      <a:lnTo>
                        <a:pt x="0" y="321094"/>
                      </a:lnTo>
                      <a:lnTo>
                        <a:pt x="2402" y="270661"/>
                      </a:lnTo>
                      <a:lnTo>
                        <a:pt x="6004" y="219026"/>
                      </a:lnTo>
                      <a:lnTo>
                        <a:pt x="13209" y="163789"/>
                      </a:lnTo>
                      <a:lnTo>
                        <a:pt x="19213" y="112155"/>
                      </a:lnTo>
                      <a:lnTo>
                        <a:pt x="28819" y="64123"/>
                      </a:lnTo>
                      <a:lnTo>
                        <a:pt x="39626" y="19693"/>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96" name="Freeform 18">
                  <a:extLst>
                    <a:ext uri="{FF2B5EF4-FFF2-40B4-BE49-F238E27FC236}">
                      <a16:creationId xmlns:a16="http://schemas.microsoft.com/office/drawing/2014/main" id="{296DD2B3-6BBA-D78E-F482-1F45E7312AA0}"/>
                    </a:ext>
                  </a:extLst>
                </p:cNvPr>
                <p:cNvSpPr>
                  <a:spLocks noChangeAspect="1"/>
                </p:cNvSpPr>
                <p:nvPr/>
              </p:nvSpPr>
              <p:spPr bwMode="auto">
                <a:xfrm>
                  <a:off x="1755471" y="3137490"/>
                  <a:ext cx="1035089" cy="360000"/>
                </a:xfrm>
                <a:custGeom>
                  <a:avLst/>
                  <a:gdLst/>
                  <a:ahLst/>
                  <a:cxnLst/>
                  <a:rect l="l" t="t" r="r" b="b"/>
                  <a:pathLst>
                    <a:path w="1035089" h="360000">
                      <a:moveTo>
                        <a:pt x="834556" y="0"/>
                      </a:moveTo>
                      <a:lnTo>
                        <a:pt x="1021880" y="0"/>
                      </a:lnTo>
                      <a:lnTo>
                        <a:pt x="1021880" y="30741"/>
                      </a:lnTo>
                      <a:lnTo>
                        <a:pt x="1021880" y="88379"/>
                      </a:lnTo>
                      <a:lnTo>
                        <a:pt x="1035089" y="273302"/>
                      </a:lnTo>
                      <a:lnTo>
                        <a:pt x="1024686" y="360000"/>
                      </a:lnTo>
                      <a:lnTo>
                        <a:pt x="864533" y="360000"/>
                      </a:lnTo>
                      <a:lnTo>
                        <a:pt x="866977" y="188046"/>
                      </a:lnTo>
                      <a:lnTo>
                        <a:pt x="842961" y="120801"/>
                      </a:lnTo>
                      <a:lnTo>
                        <a:pt x="839359" y="89580"/>
                      </a:lnTo>
                      <a:lnTo>
                        <a:pt x="836957" y="54757"/>
                      </a:lnTo>
                      <a:lnTo>
                        <a:pt x="834556" y="17532"/>
                      </a:lnTo>
                      <a:close/>
                      <a:moveTo>
                        <a:pt x="238727" y="0"/>
                      </a:moveTo>
                      <a:lnTo>
                        <a:pt x="797204" y="0"/>
                      </a:lnTo>
                      <a:lnTo>
                        <a:pt x="784122" y="33142"/>
                      </a:lnTo>
                      <a:lnTo>
                        <a:pt x="773315" y="83576"/>
                      </a:lnTo>
                      <a:lnTo>
                        <a:pt x="770913" y="137612"/>
                      </a:lnTo>
                      <a:lnTo>
                        <a:pt x="770913" y="192849"/>
                      </a:lnTo>
                      <a:lnTo>
                        <a:pt x="778118" y="246885"/>
                      </a:lnTo>
                      <a:lnTo>
                        <a:pt x="786524" y="299720"/>
                      </a:lnTo>
                      <a:lnTo>
                        <a:pt x="794929" y="345350"/>
                      </a:lnTo>
                      <a:lnTo>
                        <a:pt x="797162" y="360000"/>
                      </a:lnTo>
                      <a:lnTo>
                        <a:pt x="241814" y="360000"/>
                      </a:lnTo>
                      <a:lnTo>
                        <a:pt x="244963" y="347752"/>
                      </a:lnTo>
                      <a:lnTo>
                        <a:pt x="255770" y="304523"/>
                      </a:lnTo>
                      <a:lnTo>
                        <a:pt x="266578" y="256491"/>
                      </a:lnTo>
                      <a:lnTo>
                        <a:pt x="271381" y="206058"/>
                      </a:lnTo>
                      <a:lnTo>
                        <a:pt x="266578" y="155624"/>
                      </a:lnTo>
                      <a:lnTo>
                        <a:pt x="238959" y="5524"/>
                      </a:lnTo>
                      <a:close/>
                      <a:moveTo>
                        <a:pt x="9308" y="0"/>
                      </a:moveTo>
                      <a:lnTo>
                        <a:pt x="205337" y="0"/>
                      </a:lnTo>
                      <a:lnTo>
                        <a:pt x="205337" y="35544"/>
                      </a:lnTo>
                      <a:lnTo>
                        <a:pt x="201734" y="75170"/>
                      </a:lnTo>
                      <a:lnTo>
                        <a:pt x="194530" y="112395"/>
                      </a:lnTo>
                      <a:lnTo>
                        <a:pt x="166911" y="201254"/>
                      </a:lnTo>
                      <a:lnTo>
                        <a:pt x="162108" y="249286"/>
                      </a:lnTo>
                      <a:lnTo>
                        <a:pt x="162108" y="297318"/>
                      </a:lnTo>
                      <a:lnTo>
                        <a:pt x="168112" y="347752"/>
                      </a:lnTo>
                      <a:lnTo>
                        <a:pt x="169337" y="360000"/>
                      </a:lnTo>
                      <a:lnTo>
                        <a:pt x="6031" y="360000"/>
                      </a:lnTo>
                      <a:lnTo>
                        <a:pt x="2402" y="288913"/>
                      </a:lnTo>
                      <a:lnTo>
                        <a:pt x="0" y="246885"/>
                      </a:lnTo>
                      <a:lnTo>
                        <a:pt x="2402" y="206058"/>
                      </a:lnTo>
                      <a:lnTo>
                        <a:pt x="9607" y="166431"/>
                      </a:lnTo>
                      <a:lnTo>
                        <a:pt x="15611" y="126805"/>
                      </a:lnTo>
                      <a:lnTo>
                        <a:pt x="18012" y="83576"/>
                      </a:lnTo>
                      <a:lnTo>
                        <a:pt x="13209" y="40347"/>
                      </a:lnTo>
                      <a:lnTo>
                        <a:pt x="9607" y="5524"/>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dirty="0"/>
                </a:p>
              </p:txBody>
            </p:sp>
            <p:sp>
              <p:nvSpPr>
                <p:cNvPr id="97" name="Freeform 96">
                  <a:extLst>
                    <a:ext uri="{FF2B5EF4-FFF2-40B4-BE49-F238E27FC236}">
                      <a16:creationId xmlns:a16="http://schemas.microsoft.com/office/drawing/2014/main" id="{BDFD2BEB-E605-64C5-D911-6634473F1454}"/>
                    </a:ext>
                  </a:extLst>
                </p:cNvPr>
                <p:cNvSpPr>
                  <a:spLocks noChangeAspect="1"/>
                </p:cNvSpPr>
                <p:nvPr/>
              </p:nvSpPr>
              <p:spPr bwMode="auto">
                <a:xfrm>
                  <a:off x="1763688" y="3497490"/>
                  <a:ext cx="1018654" cy="360000"/>
                </a:xfrm>
                <a:custGeom>
                  <a:avLst/>
                  <a:gdLst/>
                  <a:ahLst/>
                  <a:cxnLst/>
                  <a:rect l="l" t="t" r="r" b="b"/>
                  <a:pathLst>
                    <a:path w="1018654" h="360000">
                      <a:moveTo>
                        <a:pt x="858501" y="0"/>
                      </a:moveTo>
                      <a:lnTo>
                        <a:pt x="1018654" y="0"/>
                      </a:lnTo>
                      <a:lnTo>
                        <a:pt x="1014649" y="33382"/>
                      </a:lnTo>
                      <a:lnTo>
                        <a:pt x="1007444" y="155864"/>
                      </a:lnTo>
                      <a:lnTo>
                        <a:pt x="1009845" y="273543"/>
                      </a:lnTo>
                      <a:lnTo>
                        <a:pt x="1016085" y="360000"/>
                      </a:lnTo>
                      <a:lnTo>
                        <a:pt x="911780" y="360000"/>
                      </a:lnTo>
                      <a:lnTo>
                        <a:pt x="916183" y="352795"/>
                      </a:lnTo>
                      <a:lnTo>
                        <a:pt x="916183" y="323976"/>
                      </a:lnTo>
                      <a:lnTo>
                        <a:pt x="913781" y="291555"/>
                      </a:lnTo>
                      <a:lnTo>
                        <a:pt x="905376" y="256731"/>
                      </a:lnTo>
                      <a:lnTo>
                        <a:pt x="895769" y="217105"/>
                      </a:lnTo>
                      <a:lnTo>
                        <a:pt x="884962" y="179880"/>
                      </a:lnTo>
                      <a:lnTo>
                        <a:pt x="874155" y="142655"/>
                      </a:lnTo>
                      <a:lnTo>
                        <a:pt x="863348" y="110234"/>
                      </a:lnTo>
                      <a:lnTo>
                        <a:pt x="857344" y="81414"/>
                      </a:lnTo>
                      <a:close/>
                      <a:moveTo>
                        <a:pt x="235783" y="0"/>
                      </a:moveTo>
                      <a:lnTo>
                        <a:pt x="791131" y="0"/>
                      </a:lnTo>
                      <a:lnTo>
                        <a:pt x="846004" y="360000"/>
                      </a:lnTo>
                      <a:lnTo>
                        <a:pt x="181933" y="360000"/>
                      </a:lnTo>
                      <a:lnTo>
                        <a:pt x="228125" y="29780"/>
                      </a:lnTo>
                      <a:close/>
                      <a:moveTo>
                        <a:pt x="0" y="0"/>
                      </a:moveTo>
                      <a:lnTo>
                        <a:pt x="163306" y="0"/>
                      </a:lnTo>
                      <a:lnTo>
                        <a:pt x="166884" y="35784"/>
                      </a:lnTo>
                      <a:lnTo>
                        <a:pt x="166884" y="83816"/>
                      </a:lnTo>
                      <a:lnTo>
                        <a:pt x="160880" y="131848"/>
                      </a:lnTo>
                      <a:lnTo>
                        <a:pt x="156077" y="151061"/>
                      </a:lnTo>
                      <a:lnTo>
                        <a:pt x="147671" y="177479"/>
                      </a:lnTo>
                      <a:lnTo>
                        <a:pt x="136864" y="208699"/>
                      </a:lnTo>
                      <a:lnTo>
                        <a:pt x="126057" y="243523"/>
                      </a:lnTo>
                      <a:lnTo>
                        <a:pt x="116451" y="275944"/>
                      </a:lnTo>
                      <a:lnTo>
                        <a:pt x="112848" y="308366"/>
                      </a:lnTo>
                      <a:lnTo>
                        <a:pt x="110447" y="337185"/>
                      </a:lnTo>
                      <a:lnTo>
                        <a:pt x="112728" y="360000"/>
                      </a:lnTo>
                      <a:lnTo>
                        <a:pt x="14833" y="360000"/>
                      </a:lnTo>
                      <a:lnTo>
                        <a:pt x="16784" y="328779"/>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98" name="Freeform 18">
                  <a:extLst>
                    <a:ext uri="{FF2B5EF4-FFF2-40B4-BE49-F238E27FC236}">
                      <a16:creationId xmlns:a16="http://schemas.microsoft.com/office/drawing/2014/main" id="{74D38C01-DA4C-26FA-836D-F000E918CCD5}"/>
                    </a:ext>
                  </a:extLst>
                </p:cNvPr>
                <p:cNvSpPr>
                  <a:spLocks noChangeAspect="1"/>
                </p:cNvSpPr>
                <p:nvPr/>
              </p:nvSpPr>
              <p:spPr bwMode="auto">
                <a:xfrm>
                  <a:off x="1756672" y="3857490"/>
                  <a:ext cx="1032687" cy="360000"/>
                </a:xfrm>
                <a:custGeom>
                  <a:avLst/>
                  <a:gdLst/>
                  <a:ahLst/>
                  <a:cxnLst/>
                  <a:rect l="l" t="t" r="r" b="b"/>
                  <a:pathLst>
                    <a:path w="1032687" h="360000">
                      <a:moveTo>
                        <a:pt x="915409" y="0"/>
                      </a:moveTo>
                      <a:lnTo>
                        <a:pt x="1019713" y="0"/>
                      </a:lnTo>
                      <a:lnTo>
                        <a:pt x="1021880" y="30020"/>
                      </a:lnTo>
                      <a:lnTo>
                        <a:pt x="1032687" y="140494"/>
                      </a:lnTo>
                      <a:lnTo>
                        <a:pt x="1032687" y="180120"/>
                      </a:lnTo>
                      <a:lnTo>
                        <a:pt x="1021880" y="212542"/>
                      </a:lnTo>
                      <a:lnTo>
                        <a:pt x="1005069" y="243763"/>
                      </a:lnTo>
                      <a:lnTo>
                        <a:pt x="978651" y="270180"/>
                      </a:lnTo>
                      <a:lnTo>
                        <a:pt x="949832" y="291795"/>
                      </a:lnTo>
                      <a:lnTo>
                        <a:pt x="919812" y="306204"/>
                      </a:lnTo>
                      <a:lnTo>
                        <a:pt x="888591" y="318212"/>
                      </a:lnTo>
                      <a:lnTo>
                        <a:pt x="888591" y="308606"/>
                      </a:lnTo>
                      <a:lnTo>
                        <a:pt x="886190" y="302602"/>
                      </a:lnTo>
                      <a:lnTo>
                        <a:pt x="884989" y="295397"/>
                      </a:lnTo>
                      <a:lnTo>
                        <a:pt x="884989" y="291795"/>
                      </a:lnTo>
                      <a:lnTo>
                        <a:pt x="884989" y="284590"/>
                      </a:lnTo>
                      <a:lnTo>
                        <a:pt x="884989" y="276184"/>
                      </a:lnTo>
                      <a:lnTo>
                        <a:pt x="890993" y="270180"/>
                      </a:lnTo>
                      <a:lnTo>
                        <a:pt x="898198" y="265377"/>
                      </a:lnTo>
                      <a:lnTo>
                        <a:pt x="901800" y="258172"/>
                      </a:lnTo>
                      <a:lnTo>
                        <a:pt x="906603" y="249767"/>
                      </a:lnTo>
                      <a:lnTo>
                        <a:pt x="909005" y="241361"/>
                      </a:lnTo>
                      <a:lnTo>
                        <a:pt x="904202" y="238959"/>
                      </a:lnTo>
                      <a:lnTo>
                        <a:pt x="899398" y="238959"/>
                      </a:lnTo>
                      <a:lnTo>
                        <a:pt x="898198" y="238959"/>
                      </a:lnTo>
                      <a:lnTo>
                        <a:pt x="898198" y="236558"/>
                      </a:lnTo>
                      <a:lnTo>
                        <a:pt x="898198" y="234156"/>
                      </a:lnTo>
                      <a:lnTo>
                        <a:pt x="895796" y="232955"/>
                      </a:lnTo>
                      <a:lnTo>
                        <a:pt x="895796" y="225751"/>
                      </a:lnTo>
                      <a:lnTo>
                        <a:pt x="922214" y="210140"/>
                      </a:lnTo>
                      <a:lnTo>
                        <a:pt x="946230" y="190927"/>
                      </a:lnTo>
                      <a:lnTo>
                        <a:pt x="967844" y="169313"/>
                      </a:lnTo>
                      <a:lnTo>
                        <a:pt x="965442" y="158506"/>
                      </a:lnTo>
                      <a:lnTo>
                        <a:pt x="963041" y="150100"/>
                      </a:lnTo>
                      <a:lnTo>
                        <a:pt x="960639" y="142895"/>
                      </a:lnTo>
                      <a:lnTo>
                        <a:pt x="957037" y="136891"/>
                      </a:lnTo>
                      <a:lnTo>
                        <a:pt x="943828" y="129687"/>
                      </a:lnTo>
                      <a:lnTo>
                        <a:pt x="933021" y="136891"/>
                      </a:lnTo>
                      <a:lnTo>
                        <a:pt x="928218" y="151301"/>
                      </a:lnTo>
                      <a:lnTo>
                        <a:pt x="923414" y="166911"/>
                      </a:lnTo>
                      <a:lnTo>
                        <a:pt x="917410" y="177719"/>
                      </a:lnTo>
                      <a:lnTo>
                        <a:pt x="906603" y="188526"/>
                      </a:lnTo>
                      <a:lnTo>
                        <a:pt x="888591" y="193329"/>
                      </a:lnTo>
                      <a:lnTo>
                        <a:pt x="880186" y="57639"/>
                      </a:lnTo>
                      <a:close/>
                      <a:moveTo>
                        <a:pt x="185562" y="0"/>
                      </a:moveTo>
                      <a:lnTo>
                        <a:pt x="849633" y="0"/>
                      </a:lnTo>
                      <a:lnTo>
                        <a:pt x="871780" y="145297"/>
                      </a:lnTo>
                      <a:lnTo>
                        <a:pt x="874182" y="188526"/>
                      </a:lnTo>
                      <a:lnTo>
                        <a:pt x="871780" y="238959"/>
                      </a:lnTo>
                      <a:lnTo>
                        <a:pt x="864575" y="294196"/>
                      </a:lnTo>
                      <a:lnTo>
                        <a:pt x="858571" y="348232"/>
                      </a:lnTo>
                      <a:lnTo>
                        <a:pt x="856819" y="360000"/>
                      </a:lnTo>
                      <a:lnTo>
                        <a:pt x="588348" y="360000"/>
                      </a:lnTo>
                      <a:lnTo>
                        <a:pt x="587191" y="342228"/>
                      </a:lnTo>
                      <a:lnTo>
                        <a:pt x="524749" y="49233"/>
                      </a:lnTo>
                      <a:lnTo>
                        <a:pt x="515143" y="49233"/>
                      </a:lnTo>
                      <a:lnTo>
                        <a:pt x="509139" y="68446"/>
                      </a:lnTo>
                      <a:lnTo>
                        <a:pt x="504335" y="92462"/>
                      </a:lnTo>
                      <a:lnTo>
                        <a:pt x="504335" y="121281"/>
                      </a:lnTo>
                      <a:lnTo>
                        <a:pt x="485123" y="171715"/>
                      </a:lnTo>
                      <a:lnTo>
                        <a:pt x="474315" y="223349"/>
                      </a:lnTo>
                      <a:lnTo>
                        <a:pt x="467111" y="280988"/>
                      </a:lnTo>
                      <a:lnTo>
                        <a:pt x="465910" y="339827"/>
                      </a:lnTo>
                      <a:lnTo>
                        <a:pt x="464328" y="360000"/>
                      </a:lnTo>
                      <a:lnTo>
                        <a:pt x="184454" y="360000"/>
                      </a:lnTo>
                      <a:lnTo>
                        <a:pt x="178919" y="319413"/>
                      </a:lnTo>
                      <a:lnTo>
                        <a:pt x="175316" y="262976"/>
                      </a:lnTo>
                      <a:lnTo>
                        <a:pt x="170513" y="208939"/>
                      </a:lnTo>
                      <a:lnTo>
                        <a:pt x="168112" y="156104"/>
                      </a:lnTo>
                      <a:lnTo>
                        <a:pt x="170513" y="110474"/>
                      </a:lnTo>
                      <a:lnTo>
                        <a:pt x="175316" y="73249"/>
                      </a:lnTo>
                      <a:close/>
                      <a:moveTo>
                        <a:pt x="18462" y="0"/>
                      </a:moveTo>
                      <a:lnTo>
                        <a:pt x="116357" y="0"/>
                      </a:lnTo>
                      <a:lnTo>
                        <a:pt x="116477" y="1201"/>
                      </a:lnTo>
                      <a:lnTo>
                        <a:pt x="151300" y="54036"/>
                      </a:lnTo>
                      <a:lnTo>
                        <a:pt x="144096" y="188526"/>
                      </a:lnTo>
                      <a:lnTo>
                        <a:pt x="127284" y="193329"/>
                      </a:lnTo>
                      <a:lnTo>
                        <a:pt x="116477" y="169313"/>
                      </a:lnTo>
                      <a:lnTo>
                        <a:pt x="106871" y="140494"/>
                      </a:lnTo>
                      <a:lnTo>
                        <a:pt x="79252" y="129687"/>
                      </a:lnTo>
                      <a:lnTo>
                        <a:pt x="72048" y="164510"/>
                      </a:lnTo>
                      <a:lnTo>
                        <a:pt x="96064" y="188526"/>
                      </a:lnTo>
                      <a:lnTo>
                        <a:pt x="122481" y="214943"/>
                      </a:lnTo>
                      <a:lnTo>
                        <a:pt x="140493" y="241361"/>
                      </a:lnTo>
                      <a:lnTo>
                        <a:pt x="135690" y="243763"/>
                      </a:lnTo>
                      <a:lnTo>
                        <a:pt x="130887" y="243763"/>
                      </a:lnTo>
                      <a:lnTo>
                        <a:pt x="129686" y="243763"/>
                      </a:lnTo>
                      <a:lnTo>
                        <a:pt x="129686" y="246164"/>
                      </a:lnTo>
                      <a:lnTo>
                        <a:pt x="129686" y="247365"/>
                      </a:lnTo>
                      <a:lnTo>
                        <a:pt x="127284" y="249767"/>
                      </a:lnTo>
                      <a:lnTo>
                        <a:pt x="127284" y="256972"/>
                      </a:lnTo>
                      <a:lnTo>
                        <a:pt x="140493" y="262976"/>
                      </a:lnTo>
                      <a:lnTo>
                        <a:pt x="146497" y="276184"/>
                      </a:lnTo>
                      <a:lnTo>
                        <a:pt x="151300" y="294196"/>
                      </a:lnTo>
                      <a:lnTo>
                        <a:pt x="146497" y="300200"/>
                      </a:lnTo>
                      <a:lnTo>
                        <a:pt x="144096" y="306204"/>
                      </a:lnTo>
                      <a:lnTo>
                        <a:pt x="140493" y="313409"/>
                      </a:lnTo>
                      <a:lnTo>
                        <a:pt x="135690" y="318212"/>
                      </a:lnTo>
                      <a:lnTo>
                        <a:pt x="111674" y="302602"/>
                      </a:lnTo>
                      <a:lnTo>
                        <a:pt x="87658" y="289393"/>
                      </a:lnTo>
                      <a:lnTo>
                        <a:pt x="66044" y="276184"/>
                      </a:lnTo>
                      <a:lnTo>
                        <a:pt x="44429" y="258172"/>
                      </a:lnTo>
                      <a:lnTo>
                        <a:pt x="26417" y="236558"/>
                      </a:lnTo>
                      <a:lnTo>
                        <a:pt x="10807" y="208939"/>
                      </a:lnTo>
                      <a:lnTo>
                        <a:pt x="0" y="169313"/>
                      </a:lnTo>
                      <a:lnTo>
                        <a:pt x="0" y="129687"/>
                      </a:lnTo>
                      <a:lnTo>
                        <a:pt x="4803" y="90060"/>
                      </a:lnTo>
                      <a:lnTo>
                        <a:pt x="10807" y="49233"/>
                      </a:lnTo>
                      <a:lnTo>
                        <a:pt x="18012" y="7205"/>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99" name="Freeform 18">
                  <a:extLst>
                    <a:ext uri="{FF2B5EF4-FFF2-40B4-BE49-F238E27FC236}">
                      <a16:creationId xmlns:a16="http://schemas.microsoft.com/office/drawing/2014/main" id="{44FBF10E-2AC9-FFA3-90C5-684C14B8383D}"/>
                    </a:ext>
                  </a:extLst>
                </p:cNvPr>
                <p:cNvSpPr>
                  <a:spLocks noChangeAspect="1"/>
                </p:cNvSpPr>
                <p:nvPr/>
              </p:nvSpPr>
              <p:spPr bwMode="auto">
                <a:xfrm>
                  <a:off x="1941253" y="4217490"/>
                  <a:ext cx="698451" cy="360000"/>
                </a:xfrm>
                <a:custGeom>
                  <a:avLst/>
                  <a:gdLst/>
                  <a:ahLst/>
                  <a:cxnLst/>
                  <a:rect l="l" t="t" r="r" b="b"/>
                  <a:pathLst>
                    <a:path w="698451" h="360000">
                      <a:moveTo>
                        <a:pt x="405233" y="0"/>
                      </a:moveTo>
                      <a:lnTo>
                        <a:pt x="673705" y="0"/>
                      </a:lnTo>
                      <a:lnTo>
                        <a:pt x="667052" y="44670"/>
                      </a:lnTo>
                      <a:lnTo>
                        <a:pt x="664650" y="99907"/>
                      </a:lnTo>
                      <a:lnTo>
                        <a:pt x="664650" y="150340"/>
                      </a:lnTo>
                      <a:lnTo>
                        <a:pt x="670654" y="210380"/>
                      </a:lnTo>
                      <a:lnTo>
                        <a:pt x="681461" y="274023"/>
                      </a:lnTo>
                      <a:lnTo>
                        <a:pt x="694670" y="340067"/>
                      </a:lnTo>
                      <a:lnTo>
                        <a:pt x="698451" y="360000"/>
                      </a:lnTo>
                      <a:lnTo>
                        <a:pt x="479985" y="360000"/>
                      </a:lnTo>
                      <a:lnTo>
                        <a:pt x="472522" y="332862"/>
                      </a:lnTo>
                      <a:lnTo>
                        <a:pt x="452109" y="284830"/>
                      </a:lnTo>
                      <a:lnTo>
                        <a:pt x="432896" y="234396"/>
                      </a:lnTo>
                      <a:lnTo>
                        <a:pt x="417285" y="185164"/>
                      </a:lnTo>
                      <a:close/>
                      <a:moveTo>
                        <a:pt x="1339" y="0"/>
                      </a:moveTo>
                      <a:lnTo>
                        <a:pt x="281214" y="0"/>
                      </a:lnTo>
                      <a:lnTo>
                        <a:pt x="277993" y="41068"/>
                      </a:lnTo>
                      <a:lnTo>
                        <a:pt x="273189" y="103509"/>
                      </a:lnTo>
                      <a:lnTo>
                        <a:pt x="264784" y="164750"/>
                      </a:lnTo>
                      <a:lnTo>
                        <a:pt x="249173" y="223589"/>
                      </a:lnTo>
                      <a:lnTo>
                        <a:pt x="229961" y="278826"/>
                      </a:lnTo>
                      <a:lnTo>
                        <a:pt x="210748" y="332862"/>
                      </a:lnTo>
                      <a:lnTo>
                        <a:pt x="203964" y="360000"/>
                      </a:lnTo>
                      <a:lnTo>
                        <a:pt x="0" y="360000"/>
                      </a:lnTo>
                      <a:lnTo>
                        <a:pt x="5411" y="326858"/>
                      </a:lnTo>
                      <a:lnTo>
                        <a:pt x="13817" y="268019"/>
                      </a:lnTo>
                      <a:lnTo>
                        <a:pt x="19821" y="206778"/>
                      </a:lnTo>
                      <a:lnTo>
                        <a:pt x="19821" y="150340"/>
                      </a:lnTo>
                      <a:lnTo>
                        <a:pt x="16218" y="97505"/>
                      </a:lnTo>
                      <a:lnTo>
                        <a:pt x="9014" y="57879"/>
                      </a:lnTo>
                      <a:lnTo>
                        <a:pt x="3010" y="12248"/>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100" name="Freeform 18">
                  <a:extLst>
                    <a:ext uri="{FF2B5EF4-FFF2-40B4-BE49-F238E27FC236}">
                      <a16:creationId xmlns:a16="http://schemas.microsoft.com/office/drawing/2014/main" id="{D380D18D-2824-FD75-A958-DD258BEB9CCA}"/>
                    </a:ext>
                  </a:extLst>
                </p:cNvPr>
                <p:cNvSpPr>
                  <a:spLocks noChangeAspect="1"/>
                </p:cNvSpPr>
                <p:nvPr/>
              </p:nvSpPr>
              <p:spPr bwMode="auto">
                <a:xfrm>
                  <a:off x="1906903" y="4577490"/>
                  <a:ext cx="748098" cy="360000"/>
                </a:xfrm>
                <a:custGeom>
                  <a:avLst/>
                  <a:gdLst/>
                  <a:ahLst/>
                  <a:cxnLst/>
                  <a:rect l="l" t="t" r="r" b="b"/>
                  <a:pathLst>
                    <a:path w="748098" h="360000">
                      <a:moveTo>
                        <a:pt x="509397" y="0"/>
                      </a:moveTo>
                      <a:lnTo>
                        <a:pt x="727863" y="0"/>
                      </a:lnTo>
                      <a:lnTo>
                        <a:pt x="737291" y="49713"/>
                      </a:lnTo>
                      <a:lnTo>
                        <a:pt x="745696" y="119360"/>
                      </a:lnTo>
                      <a:lnTo>
                        <a:pt x="748098" y="189006"/>
                      </a:lnTo>
                      <a:lnTo>
                        <a:pt x="742094" y="257452"/>
                      </a:lnTo>
                      <a:lnTo>
                        <a:pt x="721680" y="346311"/>
                      </a:lnTo>
                      <a:lnTo>
                        <a:pt x="718595" y="360000"/>
                      </a:lnTo>
                      <a:lnTo>
                        <a:pt x="503439" y="360000"/>
                      </a:lnTo>
                      <a:lnTo>
                        <a:pt x="491127" y="300681"/>
                      </a:lnTo>
                      <a:lnTo>
                        <a:pt x="486324" y="234637"/>
                      </a:lnTo>
                      <a:lnTo>
                        <a:pt x="491127" y="169793"/>
                      </a:lnTo>
                      <a:lnTo>
                        <a:pt x="515143" y="20894"/>
                      </a:lnTo>
                      <a:close/>
                      <a:moveTo>
                        <a:pt x="29412" y="0"/>
                      </a:moveTo>
                      <a:lnTo>
                        <a:pt x="233375" y="0"/>
                      </a:lnTo>
                      <a:lnTo>
                        <a:pt x="226951" y="25697"/>
                      </a:lnTo>
                      <a:lnTo>
                        <a:pt x="250967" y="132569"/>
                      </a:lnTo>
                      <a:lnTo>
                        <a:pt x="250967" y="318693"/>
                      </a:lnTo>
                      <a:lnTo>
                        <a:pt x="241788" y="360000"/>
                      </a:lnTo>
                      <a:lnTo>
                        <a:pt x="31112" y="360000"/>
                      </a:lnTo>
                      <a:lnTo>
                        <a:pt x="27618" y="348713"/>
                      </a:lnTo>
                      <a:lnTo>
                        <a:pt x="12008" y="298279"/>
                      </a:lnTo>
                      <a:lnTo>
                        <a:pt x="3602" y="244243"/>
                      </a:lnTo>
                      <a:lnTo>
                        <a:pt x="0" y="186605"/>
                      </a:lnTo>
                      <a:lnTo>
                        <a:pt x="6004" y="126565"/>
                      </a:lnTo>
                      <a:lnTo>
                        <a:pt x="14410" y="79733"/>
                      </a:lnTo>
                      <a:lnTo>
                        <a:pt x="25217" y="25697"/>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sp>
              <p:nvSpPr>
                <p:cNvPr id="101" name="Freeform 18">
                  <a:extLst>
                    <a:ext uri="{FF2B5EF4-FFF2-40B4-BE49-F238E27FC236}">
                      <a16:creationId xmlns:a16="http://schemas.microsoft.com/office/drawing/2014/main" id="{9D12C3FC-443D-87C0-B955-A7E64B6625FA}"/>
                    </a:ext>
                  </a:extLst>
                </p:cNvPr>
                <p:cNvSpPr>
                  <a:spLocks noChangeAspect="1"/>
                </p:cNvSpPr>
                <p:nvPr/>
              </p:nvSpPr>
              <p:spPr bwMode="auto">
                <a:xfrm>
                  <a:off x="1937210" y="4937490"/>
                  <a:ext cx="687484" cy="360000"/>
                </a:xfrm>
                <a:custGeom>
                  <a:avLst/>
                  <a:gdLst/>
                  <a:ahLst/>
                  <a:cxnLst/>
                  <a:rect l="l" t="t" r="r" b="b"/>
                  <a:pathLst>
                    <a:path w="687484" h="360000">
                      <a:moveTo>
                        <a:pt x="472326" y="0"/>
                      </a:moveTo>
                      <a:lnTo>
                        <a:pt x="687484" y="0"/>
                      </a:lnTo>
                      <a:lnTo>
                        <a:pt x="671356" y="71568"/>
                      </a:lnTo>
                      <a:lnTo>
                        <a:pt x="652143" y="159226"/>
                      </a:lnTo>
                      <a:lnTo>
                        <a:pt x="634131" y="250487"/>
                      </a:lnTo>
                      <a:lnTo>
                        <a:pt x="618520" y="346551"/>
                      </a:lnTo>
                      <a:lnTo>
                        <a:pt x="618184" y="360000"/>
                      </a:lnTo>
                      <a:lnTo>
                        <a:pt x="473658" y="360000"/>
                      </a:lnTo>
                      <a:lnTo>
                        <a:pt x="474425" y="357358"/>
                      </a:lnTo>
                      <a:lnTo>
                        <a:pt x="485232" y="318933"/>
                      </a:lnTo>
                      <a:lnTo>
                        <a:pt x="497240" y="274503"/>
                      </a:lnTo>
                      <a:lnTo>
                        <a:pt x="503244" y="228873"/>
                      </a:lnTo>
                      <a:lnTo>
                        <a:pt x="505645" y="176037"/>
                      </a:lnTo>
                      <a:lnTo>
                        <a:pt x="498441" y="122001"/>
                      </a:lnTo>
                      <a:lnTo>
                        <a:pt x="485232" y="65564"/>
                      </a:lnTo>
                      <a:lnTo>
                        <a:pt x="473224" y="4323"/>
                      </a:lnTo>
                      <a:close/>
                      <a:moveTo>
                        <a:pt x="0" y="0"/>
                      </a:moveTo>
                      <a:lnTo>
                        <a:pt x="210676" y="0"/>
                      </a:lnTo>
                      <a:lnTo>
                        <a:pt x="210249" y="1921"/>
                      </a:lnTo>
                      <a:lnTo>
                        <a:pt x="199442" y="47552"/>
                      </a:lnTo>
                      <a:lnTo>
                        <a:pt x="191036" y="100387"/>
                      </a:lnTo>
                      <a:lnTo>
                        <a:pt x="186233" y="152021"/>
                      </a:lnTo>
                      <a:lnTo>
                        <a:pt x="191036" y="204857"/>
                      </a:lnTo>
                      <a:lnTo>
                        <a:pt x="195839" y="318933"/>
                      </a:lnTo>
                      <a:lnTo>
                        <a:pt x="214743" y="360000"/>
                      </a:lnTo>
                      <a:lnTo>
                        <a:pt x="67388" y="360000"/>
                      </a:lnTo>
                      <a:lnTo>
                        <a:pt x="68554" y="327338"/>
                      </a:lnTo>
                      <a:lnTo>
                        <a:pt x="64952" y="257692"/>
                      </a:lnTo>
                      <a:lnTo>
                        <a:pt x="55346" y="189246"/>
                      </a:lnTo>
                      <a:lnTo>
                        <a:pt x="42137" y="126805"/>
                      </a:lnTo>
                      <a:lnTo>
                        <a:pt x="27727" y="82375"/>
                      </a:lnTo>
                      <a:lnTo>
                        <a:pt x="12117" y="39146"/>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dirty="0"/>
                </a:p>
              </p:txBody>
            </p:sp>
            <p:sp>
              <p:nvSpPr>
                <p:cNvPr id="102" name="Freeform 18">
                  <a:extLst>
                    <a:ext uri="{FF2B5EF4-FFF2-40B4-BE49-F238E27FC236}">
                      <a16:creationId xmlns:a16="http://schemas.microsoft.com/office/drawing/2014/main" id="{7B6FD85C-5967-C666-EB1F-A72BDF975466}"/>
                    </a:ext>
                  </a:extLst>
                </p:cNvPr>
                <p:cNvSpPr>
                  <a:spLocks noChangeAspect="1"/>
                </p:cNvSpPr>
                <p:nvPr/>
              </p:nvSpPr>
              <p:spPr bwMode="auto">
                <a:xfrm>
                  <a:off x="1943060" y="5297490"/>
                  <a:ext cx="691661" cy="360000"/>
                </a:xfrm>
                <a:custGeom>
                  <a:avLst/>
                  <a:gdLst/>
                  <a:ahLst/>
                  <a:cxnLst/>
                  <a:rect l="l" t="t" r="r" b="b"/>
                  <a:pathLst>
                    <a:path w="691661" h="360000">
                      <a:moveTo>
                        <a:pt x="469947" y="0"/>
                      </a:moveTo>
                      <a:lnTo>
                        <a:pt x="614473" y="0"/>
                      </a:lnTo>
                      <a:lnTo>
                        <a:pt x="613609" y="34583"/>
                      </a:lnTo>
                      <a:lnTo>
                        <a:pt x="619613" y="76611"/>
                      </a:lnTo>
                      <a:lnTo>
                        <a:pt x="630420" y="117438"/>
                      </a:lnTo>
                      <a:lnTo>
                        <a:pt x="646030" y="157065"/>
                      </a:lnTo>
                      <a:lnTo>
                        <a:pt x="661641" y="196691"/>
                      </a:lnTo>
                      <a:lnTo>
                        <a:pt x="676050" y="235117"/>
                      </a:lnTo>
                      <a:lnTo>
                        <a:pt x="686857" y="274743"/>
                      </a:lnTo>
                      <a:lnTo>
                        <a:pt x="691661" y="319173"/>
                      </a:lnTo>
                      <a:lnTo>
                        <a:pt x="648432" y="338386"/>
                      </a:lnTo>
                      <a:lnTo>
                        <a:pt x="600400" y="349193"/>
                      </a:lnTo>
                      <a:lnTo>
                        <a:pt x="547565" y="351595"/>
                      </a:lnTo>
                      <a:lnTo>
                        <a:pt x="491127" y="349193"/>
                      </a:lnTo>
                      <a:lnTo>
                        <a:pt x="480320" y="316771"/>
                      </a:lnTo>
                      <a:lnTo>
                        <a:pt x="470714" y="277145"/>
                      </a:lnTo>
                      <a:lnTo>
                        <a:pt x="467111" y="235117"/>
                      </a:lnTo>
                      <a:lnTo>
                        <a:pt x="470714" y="189486"/>
                      </a:lnTo>
                      <a:lnTo>
                        <a:pt x="475517" y="103029"/>
                      </a:lnTo>
                      <a:lnTo>
                        <a:pt x="470714" y="89820"/>
                      </a:lnTo>
                      <a:lnTo>
                        <a:pt x="464710" y="74210"/>
                      </a:lnTo>
                      <a:lnTo>
                        <a:pt x="459906" y="56198"/>
                      </a:lnTo>
                      <a:lnTo>
                        <a:pt x="459906" y="34583"/>
                      </a:lnTo>
                      <a:close/>
                      <a:moveTo>
                        <a:pt x="63677" y="0"/>
                      </a:moveTo>
                      <a:lnTo>
                        <a:pt x="211032" y="0"/>
                      </a:lnTo>
                      <a:lnTo>
                        <a:pt x="226951" y="34583"/>
                      </a:lnTo>
                      <a:lnTo>
                        <a:pt x="226951" y="54997"/>
                      </a:lnTo>
                      <a:lnTo>
                        <a:pt x="222148" y="71808"/>
                      </a:lnTo>
                      <a:lnTo>
                        <a:pt x="216144" y="89820"/>
                      </a:lnTo>
                      <a:lnTo>
                        <a:pt x="211341" y="103029"/>
                      </a:lnTo>
                      <a:lnTo>
                        <a:pt x="206538" y="148659"/>
                      </a:lnTo>
                      <a:lnTo>
                        <a:pt x="208939" y="196691"/>
                      </a:lnTo>
                      <a:lnTo>
                        <a:pt x="211341" y="244723"/>
                      </a:lnTo>
                      <a:lnTo>
                        <a:pt x="213743" y="295157"/>
                      </a:lnTo>
                      <a:lnTo>
                        <a:pt x="206538" y="343189"/>
                      </a:lnTo>
                      <a:lnTo>
                        <a:pt x="195731" y="343189"/>
                      </a:lnTo>
                      <a:lnTo>
                        <a:pt x="174116" y="353996"/>
                      </a:lnTo>
                      <a:lnTo>
                        <a:pt x="145297" y="360000"/>
                      </a:lnTo>
                      <a:lnTo>
                        <a:pt x="117679" y="360000"/>
                      </a:lnTo>
                      <a:lnTo>
                        <a:pt x="88859" y="357599"/>
                      </a:lnTo>
                      <a:lnTo>
                        <a:pt x="61241" y="349193"/>
                      </a:lnTo>
                      <a:lnTo>
                        <a:pt x="37225" y="338386"/>
                      </a:lnTo>
                      <a:lnTo>
                        <a:pt x="16811" y="320374"/>
                      </a:lnTo>
                      <a:lnTo>
                        <a:pt x="3603" y="301161"/>
                      </a:lnTo>
                      <a:lnTo>
                        <a:pt x="0" y="277145"/>
                      </a:lnTo>
                      <a:lnTo>
                        <a:pt x="24016" y="224310"/>
                      </a:lnTo>
                      <a:lnTo>
                        <a:pt x="43229" y="167872"/>
                      </a:lnTo>
                      <a:lnTo>
                        <a:pt x="56438" y="103029"/>
                      </a:lnTo>
                      <a:lnTo>
                        <a:pt x="62442" y="34583"/>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sz="2700"/>
                </a:p>
              </p:txBody>
            </p:sp>
          </p:grpSp>
        </p:grpSp>
        <p:sp>
          <p:nvSpPr>
            <p:cNvPr id="92" name="TextBox 91">
              <a:extLst>
                <a:ext uri="{FF2B5EF4-FFF2-40B4-BE49-F238E27FC236}">
                  <a16:creationId xmlns:a16="http://schemas.microsoft.com/office/drawing/2014/main" id="{DE01E04B-518E-702E-0D59-85194AD47705}"/>
                </a:ext>
              </a:extLst>
            </p:cNvPr>
            <p:cNvSpPr txBox="1"/>
            <p:nvPr/>
          </p:nvSpPr>
          <p:spPr>
            <a:xfrm>
              <a:off x="7614090" y="5000173"/>
              <a:ext cx="3823548" cy="523220"/>
            </a:xfrm>
            <a:prstGeom prst="rect">
              <a:avLst/>
            </a:prstGeom>
            <a:noFill/>
          </p:spPr>
          <p:txBody>
            <a:bodyPr wrap="square" rtlCol="0">
              <a:spAutoFit/>
            </a:bodyPr>
            <a:lstStyle/>
            <a:p>
              <a:pPr algn="l"/>
              <a:r>
                <a:rPr lang="en-GB" sz="1400" b="1" i="0" dirty="0">
                  <a:effectLst/>
                  <a:latin typeface="Arial" panose="020B0604020202020204" pitchFamily="34" charset="0"/>
                  <a:cs typeface="Arial" panose="020B0604020202020204" pitchFamily="34" charset="0"/>
                </a:rPr>
                <a:t>Non-Matches</a:t>
              </a:r>
              <a:r>
                <a:rPr lang="en-GB" sz="1400" b="0" i="0" dirty="0">
                  <a:effectLst/>
                  <a:latin typeface="Arial" panose="020B0604020202020204" pitchFamily="34" charset="0"/>
                  <a:cs typeface="Arial" panose="020B0604020202020204" pitchFamily="34" charset="0"/>
                </a:rPr>
                <a:t>: Low confidence, records likely refer to different individuals.</a:t>
              </a:r>
            </a:p>
          </p:txBody>
        </p:sp>
      </p:grpSp>
      <p:pic>
        <p:nvPicPr>
          <p:cNvPr id="88" name="Picture 1" descr="page1image7096368">
            <a:extLst>
              <a:ext uri="{FF2B5EF4-FFF2-40B4-BE49-F238E27FC236}">
                <a16:creationId xmlns:a16="http://schemas.microsoft.com/office/drawing/2014/main" id="{35E4B3E0-2DAC-C27E-61AF-9BB7218FF20B}"/>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flipH="1">
            <a:off x="11140650" y="-10654"/>
            <a:ext cx="993595" cy="922368"/>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88" descr="A coat of arms with animals and symbols&#10;&#10;Description automatically generated">
            <a:extLst>
              <a:ext uri="{FF2B5EF4-FFF2-40B4-BE49-F238E27FC236}">
                <a16:creationId xmlns:a16="http://schemas.microsoft.com/office/drawing/2014/main" id="{4CC83618-1839-E38D-AE7C-4186612522FB}"/>
              </a:ext>
            </a:extLst>
          </p:cNvPr>
          <p:cNvPicPr>
            <a:picLocks noChangeAspect="1"/>
          </p:cNvPicPr>
          <p:nvPr/>
        </p:nvPicPr>
        <p:blipFill>
          <a:blip r:embed="rId4"/>
          <a:stretch>
            <a:fillRect/>
          </a:stretch>
        </p:blipFill>
        <p:spPr>
          <a:xfrm>
            <a:off x="11303371" y="6050884"/>
            <a:ext cx="888629" cy="710266"/>
          </a:xfrm>
          <a:prstGeom prst="rect">
            <a:avLst/>
          </a:prstGeom>
        </p:spPr>
      </p:pic>
    </p:spTree>
    <p:extLst>
      <p:ext uri="{BB962C8B-B14F-4D97-AF65-F5344CB8AC3E}">
        <p14:creationId xmlns:p14="http://schemas.microsoft.com/office/powerpoint/2010/main" val="3059705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10213</TotalTime>
  <Words>968</Words>
  <Application>Microsoft Office PowerPoint</Application>
  <PresentationFormat>Widescreen</PresentationFormat>
  <Paragraphs>134</Paragraphs>
  <Slides>16</Slides>
  <Notes>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Arial</vt:lpstr>
      <vt:lpstr>Avenir Next LT Pro</vt:lpstr>
      <vt:lpstr>Calibri</vt:lpstr>
      <vt:lpstr>Calibri Light</vt:lpstr>
      <vt:lpstr>Fira Sans Extra Condensed Medium</vt:lpstr>
      <vt:lpstr>Roboto</vt:lpstr>
      <vt:lpstr>Times New Roman</vt:lpstr>
      <vt:lpstr>Wingdings</vt:lpstr>
      <vt:lpstr>Office Theme</vt:lpstr>
      <vt:lpstr>ART Client De-Duplication Project - Uganda</vt:lpstr>
      <vt:lpstr>PowerPoint Presentation</vt:lpstr>
      <vt:lpstr>Objective &amp; Scope</vt:lpstr>
      <vt:lpstr>Methodology</vt:lpstr>
      <vt:lpstr>Dataset</vt:lpstr>
      <vt:lpstr>Data Pre-Processing</vt:lpstr>
      <vt:lpstr>Blocking</vt:lpstr>
      <vt:lpstr>Comparison</vt:lpstr>
      <vt:lpstr>Classification</vt:lpstr>
      <vt:lpstr>Results</vt:lpstr>
      <vt:lpstr>Limitations and Challenges</vt:lpstr>
      <vt:lpstr>Recommendations</vt:lpstr>
      <vt:lpstr>Lessons Learned</vt:lpstr>
      <vt:lpstr>Next Steps</vt:lpstr>
      <vt:lpstr>Conclusion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Mirugwe Alex</dc:creator>
  <cp:lastModifiedBy>Vumbugwa, Phiona</cp:lastModifiedBy>
  <cp:revision>53</cp:revision>
  <dcterms:created xsi:type="dcterms:W3CDTF">2024-05-15T12:29:03Z</dcterms:created>
  <dcterms:modified xsi:type="dcterms:W3CDTF">2024-11-20T19:43:40Z</dcterms:modified>
</cp:coreProperties>
</file>