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058" r:id="rId4"/>
  </p:sldMasterIdLst>
  <p:notesMasterIdLst>
    <p:notesMasterId r:id="rId26"/>
  </p:notesMasterIdLst>
  <p:handoutMasterIdLst>
    <p:handoutMasterId r:id="rId27"/>
  </p:handoutMasterIdLst>
  <p:sldIdLst>
    <p:sldId id="583" r:id="rId5"/>
    <p:sldId id="4387" r:id="rId6"/>
    <p:sldId id="585" r:id="rId7"/>
    <p:sldId id="586" r:id="rId8"/>
    <p:sldId id="592" r:id="rId9"/>
    <p:sldId id="590" r:id="rId10"/>
    <p:sldId id="591" r:id="rId11"/>
    <p:sldId id="595" r:id="rId12"/>
    <p:sldId id="602" r:id="rId13"/>
    <p:sldId id="603" r:id="rId14"/>
    <p:sldId id="604" r:id="rId15"/>
    <p:sldId id="606" r:id="rId16"/>
    <p:sldId id="605" r:id="rId17"/>
    <p:sldId id="601" r:id="rId18"/>
    <p:sldId id="599" r:id="rId19"/>
    <p:sldId id="600" r:id="rId20"/>
    <p:sldId id="598" r:id="rId21"/>
    <p:sldId id="597" r:id="rId22"/>
    <p:sldId id="4388" r:id="rId23"/>
    <p:sldId id="607" r:id="rId24"/>
    <p:sldId id="596" r:id="rId25"/>
  </p:sldIdLst>
  <p:sldSz cx="12192000" cy="6858000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996600"/>
    <a:srgbClr val="806000"/>
    <a:srgbClr val="4C7731"/>
    <a:srgbClr val="003366"/>
    <a:srgbClr val="DBE5F1"/>
    <a:srgbClr val="DBDDF1"/>
    <a:srgbClr val="99CCFF"/>
    <a:srgbClr val="FFFF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1B4607-0C4B-F935-D62F-F3266CAF6616}" v="288" dt="2022-09-29T09:31:06.447"/>
    <p1510:client id="{9A8863F5-38B0-40E8-B278-369C79CAA287}" v="4" dt="2022-09-29T09:36:09.415"/>
    <p1510:client id="{BBE2C2D2-E2A1-1141-EB2B-897912645519}" v="2" dt="2022-09-29T09:36:10.6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0" autoAdjust="0"/>
    <p:restoredTop sz="59671" autoAdjust="0"/>
  </p:normalViewPr>
  <p:slideViewPr>
    <p:cSldViewPr>
      <p:cViewPr varScale="1">
        <p:scale>
          <a:sx n="63" d="100"/>
          <a:sy n="63" d="100"/>
        </p:scale>
        <p:origin x="245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6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moga, Joseph X (Kampala)" userId="S::kamogajx@state.gov::032d1426-44b9-4ec9-a5e9-c3e1f4351b8b" providerId="AD" clId="Web-{BBE2C2D2-E2A1-1141-EB2B-897912645519}"/>
    <pc:docChg chg="modSld">
      <pc:chgData name="Kamoga, Joseph X (Kampala)" userId="S::kamogajx@state.gov::032d1426-44b9-4ec9-a5e9-c3e1f4351b8b" providerId="AD" clId="Web-{BBE2C2D2-E2A1-1141-EB2B-897912645519}" dt="2022-09-29T09:36:10.691" v="1" actId="1076"/>
      <pc:docMkLst>
        <pc:docMk/>
      </pc:docMkLst>
      <pc:sldChg chg="modSp">
        <pc:chgData name="Kamoga, Joseph X (Kampala)" userId="S::kamogajx@state.gov::032d1426-44b9-4ec9-a5e9-c3e1f4351b8b" providerId="AD" clId="Web-{BBE2C2D2-E2A1-1141-EB2B-897912645519}" dt="2022-09-29T09:36:10.691" v="1" actId="1076"/>
        <pc:sldMkLst>
          <pc:docMk/>
          <pc:sldMk cId="1018072688" sldId="4388"/>
        </pc:sldMkLst>
        <pc:spChg chg="mod">
          <ac:chgData name="Kamoga, Joseph X (Kampala)" userId="S::kamogajx@state.gov::032d1426-44b9-4ec9-a5e9-c3e1f4351b8b" providerId="AD" clId="Web-{BBE2C2D2-E2A1-1141-EB2B-897912645519}" dt="2022-09-29T09:36:10.691" v="1" actId="1076"/>
          <ac:spMkLst>
            <pc:docMk/>
            <pc:sldMk cId="1018072688" sldId="4388"/>
            <ac:spMk id="2" creationId="{00000000-0000-0000-0000-000000000000}"/>
          </ac:spMkLst>
        </pc:spChg>
      </pc:sldChg>
    </pc:docChg>
  </pc:docChgLst>
  <pc:docChgLst>
    <pc:chgData name="Kamoga, Joseph X (Kampala)" userId="S::kamogajx@state.gov::032d1426-44b9-4ec9-a5e9-c3e1f4351b8b" providerId="AD" clId="Web-{2C1B4607-0C4B-F935-D62F-F3266CAF6616}"/>
    <pc:docChg chg="addSld modSld sldOrd">
      <pc:chgData name="Kamoga, Joseph X (Kampala)" userId="S::kamogajx@state.gov::032d1426-44b9-4ec9-a5e9-c3e1f4351b8b" providerId="AD" clId="Web-{2C1B4607-0C4B-F935-D62F-F3266CAF6616}" dt="2022-09-29T09:31:06.447" v="150"/>
      <pc:docMkLst>
        <pc:docMk/>
      </pc:docMkLst>
      <pc:sldChg chg="modSp add ord replId">
        <pc:chgData name="Kamoga, Joseph X (Kampala)" userId="S::kamogajx@state.gov::032d1426-44b9-4ec9-a5e9-c3e1f4351b8b" providerId="AD" clId="Web-{2C1B4607-0C4B-F935-D62F-F3266CAF6616}" dt="2022-09-29T09:31:06.447" v="150"/>
        <pc:sldMkLst>
          <pc:docMk/>
          <pc:sldMk cId="1018072688" sldId="4388"/>
        </pc:sldMkLst>
        <pc:spChg chg="mod">
          <ac:chgData name="Kamoga, Joseph X (Kampala)" userId="S::kamogajx@state.gov::032d1426-44b9-4ec9-a5e9-c3e1f4351b8b" providerId="AD" clId="Web-{2C1B4607-0C4B-F935-D62F-F3266CAF6616}" dt="2022-09-29T09:31:01.557" v="149" actId="20577"/>
          <ac:spMkLst>
            <pc:docMk/>
            <pc:sldMk cId="1018072688" sldId="4388"/>
            <ac:spMk id="2" creationId="{00000000-0000-0000-0000-000000000000}"/>
          </ac:spMkLst>
        </pc:spChg>
        <pc:spChg chg="mod">
          <ac:chgData name="Kamoga, Joseph X (Kampala)" userId="S::kamogajx@state.gov::032d1426-44b9-4ec9-a5e9-c3e1f4351b8b" providerId="AD" clId="Web-{2C1B4607-0C4B-F935-D62F-F3266CAF6616}" dt="2022-09-29T09:28:34.195" v="70" actId="20577"/>
          <ac:spMkLst>
            <pc:docMk/>
            <pc:sldMk cId="1018072688" sldId="4388"/>
            <ac:spMk id="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48113" y="0"/>
            <a:ext cx="30368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68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8113" y="8815388"/>
            <a:ext cx="303688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/>
              </a:defRPr>
            </a:lvl1pPr>
          </a:lstStyle>
          <a:p>
            <a:pPr>
              <a:defRPr/>
            </a:pPr>
            <a:fld id="{F20958D7-913C-492A-8F5E-7C4F677EFE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34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48113" y="0"/>
            <a:ext cx="303688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5763" y="684213"/>
            <a:ext cx="6213475" cy="3495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406900"/>
            <a:ext cx="5162550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5388"/>
            <a:ext cx="303688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8113" y="8815388"/>
            <a:ext cx="303688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/>
              </a:defRPr>
            </a:lvl1pPr>
          </a:lstStyle>
          <a:p>
            <a:pPr>
              <a:defRPr/>
            </a:pPr>
            <a:fld id="{43E14D9F-2238-427B-A2D9-5DE36E138D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7561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30887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5970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0752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8292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5040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0172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90701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0349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83374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10569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9265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/>
              <a:t>A quick snapshot here for PEPFAR regional support.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DA9DA9-2203-4E1D-8A85-62C388773B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76620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9719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335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9256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747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VL dashboard is a component of the Lab Information System (LIS)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9374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93295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3786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56228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5763" y="684213"/>
            <a:ext cx="6213475" cy="3495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78C417-F044-419A-8400-08D198C252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6525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3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emf"/><Relationship Id="rId4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gi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-21523" y="-19050"/>
            <a:ext cx="12242800" cy="6877050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 l="-13899" t="-10942" r="-32574" b="-276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4536913" y="-19049"/>
            <a:ext cx="7655091" cy="6877050"/>
          </a:xfrm>
          <a:prstGeom prst="rect">
            <a:avLst/>
          </a:prstGeom>
          <a:blipFill dpi="0" rotWithShape="1">
            <a:blip r:embed="rId4">
              <a:alphaModFix amt="56000"/>
            </a:blip>
            <a:srcRect/>
            <a:stretch>
              <a:fillRect l="5" t="-12466" r="-19454" b="-1988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312901" y="4206560"/>
            <a:ext cx="11266635" cy="248145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marL="0" indent="0" algn="l">
              <a:buNone/>
              <a:defRPr sz="11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6"/>
          <p:cNvSpPr>
            <a:spLocks noGrp="1"/>
          </p:cNvSpPr>
          <p:nvPr>
            <p:ph type="title"/>
          </p:nvPr>
        </p:nvSpPr>
        <p:spPr>
          <a:xfrm>
            <a:off x="288762" y="2518639"/>
            <a:ext cx="11598441" cy="1573072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defRPr sz="3038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PEPFAR-Logo-Color-Tagline-Transparent-White.gif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8762" y="228607"/>
            <a:ext cx="4248151" cy="11534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5FEE807-FA09-4AC1-91D0-088C57E8268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089" y="5969745"/>
            <a:ext cx="11479831" cy="52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13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71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Text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 userDrawn="1"/>
        </p:nvSpPr>
        <p:spPr bwMode="auto">
          <a:xfrm>
            <a:off x="7186087" y="228600"/>
            <a:ext cx="4701116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16181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7" y="594112"/>
            <a:ext cx="6650219" cy="32539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FontTx/>
              <a:buNone/>
              <a:defRPr sz="3713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243840" y="228600"/>
            <a:ext cx="11704320" cy="6428590"/>
          </a:xfrm>
          <a:prstGeom prst="rect">
            <a:avLst/>
          </a:prstGeom>
          <a:noFill/>
          <a:ln w="539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5" r="16276" b="18381"/>
          <a:stretch/>
        </p:blipFill>
        <p:spPr>
          <a:xfrm>
            <a:off x="6660384" y="253993"/>
            <a:ext cx="5308365" cy="6428590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2731438-A808-4ABE-9C74-8A00C1994AFF}"/>
              </a:ext>
            </a:extLst>
          </p:cNvPr>
          <p:cNvSpPr txBox="1">
            <a:spLocks/>
          </p:cNvSpPr>
          <p:nvPr userDrawn="1"/>
        </p:nvSpPr>
        <p:spPr>
          <a:xfrm>
            <a:off x="11347855" y="6342196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9051A1-C13E-471F-846A-06F131EE9AF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1844" y="6446155"/>
            <a:ext cx="7968309" cy="35883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ECC9AF6-9EFB-4302-A44F-E99181E46B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" y="6270556"/>
            <a:ext cx="1549161" cy="30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484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Text Dark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4" r="15227" b="19218"/>
          <a:stretch/>
        </p:blipFill>
        <p:spPr>
          <a:xfrm>
            <a:off x="6672324" y="228600"/>
            <a:ext cx="5284485" cy="6400800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AutoShape 3">
            <a:extLst>
              <a:ext uri="{FF2B5EF4-FFF2-40B4-BE49-F238E27FC236}">
                <a16:creationId xmlns:a16="http://schemas.microsoft.com/office/drawing/2014/main" id="{E7861906-974E-44B8-A502-CC7279425EF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>
            <a:off x="7186087" y="228600"/>
            <a:ext cx="4701116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16181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A51B312-1EB7-4835-9492-B8D5E0E72B9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531F2838-EF15-41BF-AC5C-253B061F4222}"/>
              </a:ext>
            </a:extLst>
          </p:cNvPr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C6E0F07-6304-445A-A9EF-5213FF7C57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4357" y="594112"/>
            <a:ext cx="6650219" cy="32539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FontTx/>
              <a:buNone/>
              <a:defRPr sz="3713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A3224F-A668-4DDF-9098-5B34126D2F61}"/>
              </a:ext>
            </a:extLst>
          </p:cNvPr>
          <p:cNvSpPr/>
          <p:nvPr userDrawn="1"/>
        </p:nvSpPr>
        <p:spPr>
          <a:xfrm>
            <a:off x="243840" y="228600"/>
            <a:ext cx="11704320" cy="6428590"/>
          </a:xfrm>
          <a:prstGeom prst="rect">
            <a:avLst/>
          </a:prstGeom>
          <a:noFill/>
          <a:ln w="53975">
            <a:solidFill>
              <a:srgbClr val="941B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F7854497-0703-4B9F-BCCB-96990A9F53F5}"/>
              </a:ext>
            </a:extLst>
          </p:cNvPr>
          <p:cNvSpPr txBox="1">
            <a:spLocks/>
          </p:cNvSpPr>
          <p:nvPr userDrawn="1"/>
        </p:nvSpPr>
        <p:spPr>
          <a:xfrm>
            <a:off x="11347855" y="6342196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CF2787C-87B5-4E1F-B1E5-A01C87A16D0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1844" y="6446155"/>
            <a:ext cx="7968309" cy="35883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5F36441-5678-4B48-9144-808AF7C1CA4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" y="6270556"/>
            <a:ext cx="1549161" cy="30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287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224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Text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 userDrawn="1"/>
        </p:nvSpPr>
        <p:spPr bwMode="auto">
          <a:xfrm>
            <a:off x="7186087" y="228600"/>
            <a:ext cx="4701116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16181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44048" y="594112"/>
            <a:ext cx="11103904" cy="32539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FontTx/>
              <a:buNone/>
              <a:defRPr sz="3713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243840" y="228600"/>
            <a:ext cx="11704320" cy="6428590"/>
          </a:xfrm>
          <a:prstGeom prst="rect">
            <a:avLst/>
          </a:prstGeom>
          <a:noFill/>
          <a:ln w="53975">
            <a:solidFill>
              <a:srgbClr val="0C50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32731438-A808-4ABE-9C74-8A00C1994AFF}"/>
              </a:ext>
            </a:extLst>
          </p:cNvPr>
          <p:cNvSpPr txBox="1">
            <a:spLocks/>
          </p:cNvSpPr>
          <p:nvPr userDrawn="1"/>
        </p:nvSpPr>
        <p:spPr>
          <a:xfrm>
            <a:off x="11347855" y="6342196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16181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B623A87-34F8-4802-8524-BA6F34AFF33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7063" y="6432497"/>
            <a:ext cx="7997876" cy="36671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EB1170A-C43B-4EB2-A8CF-80A7BD7B882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" y="6270556"/>
            <a:ext cx="1549161" cy="30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692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224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1C8ED9CC-EC29-474A-BF5D-6F22A85DF475}"/>
              </a:ext>
            </a:extLst>
          </p:cNvPr>
          <p:cNvSpPr/>
          <p:nvPr userDrawn="1"/>
        </p:nvSpPr>
        <p:spPr>
          <a:xfrm>
            <a:off x="243840" y="228600"/>
            <a:ext cx="11704320" cy="6428590"/>
          </a:xfrm>
          <a:prstGeom prst="rect">
            <a:avLst/>
          </a:prstGeom>
          <a:noFill/>
          <a:ln w="53975">
            <a:solidFill>
              <a:srgbClr val="941B1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AC1447D-C6DE-4878-B85B-D3F61AFE59A2}"/>
              </a:ext>
            </a:extLst>
          </p:cNvPr>
          <p:cNvSpPr txBox="1">
            <a:spLocks/>
          </p:cNvSpPr>
          <p:nvPr userDrawn="1"/>
        </p:nvSpPr>
        <p:spPr>
          <a:xfrm>
            <a:off x="11347855" y="6342196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16181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F5C8EA8-0780-4C6F-A9DF-ED2E300100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" y="6270556"/>
            <a:ext cx="1549161" cy="308071"/>
          </a:xfrm>
          <a:prstGeom prst="rect">
            <a:avLst/>
          </a:prstGeom>
        </p:spPr>
      </p:pic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9134D89E-A812-4BBE-9DD0-F630B82FB2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4048" y="594112"/>
            <a:ext cx="11103904" cy="32539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FontTx/>
              <a:buNone/>
              <a:defRPr sz="3713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09B05A1-E86D-4D45-B88D-1BC637BBE95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29" y="6400800"/>
            <a:ext cx="814755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89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224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 userDrawn="1"/>
        </p:nvSpPr>
        <p:spPr bwMode="auto">
          <a:xfrm>
            <a:off x="7186087" y="228600"/>
            <a:ext cx="4701116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16181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0389E98-B667-4683-B921-16F1A61B6D0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" y="6270556"/>
            <a:ext cx="1549161" cy="30807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9292F26-0544-4997-8F11-29C97EF1AC77}"/>
              </a:ext>
            </a:extLst>
          </p:cNvPr>
          <p:cNvSpPr/>
          <p:nvPr userDrawn="1"/>
        </p:nvSpPr>
        <p:spPr>
          <a:xfrm>
            <a:off x="243840" y="228600"/>
            <a:ext cx="11704320" cy="6428590"/>
          </a:xfrm>
          <a:prstGeom prst="rect">
            <a:avLst/>
          </a:prstGeom>
          <a:noFill/>
          <a:ln w="53975">
            <a:solidFill>
              <a:srgbClr val="F47C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DEB4C34D-736B-4D3C-82D8-D7B4A98F5487}"/>
              </a:ext>
            </a:extLst>
          </p:cNvPr>
          <p:cNvSpPr txBox="1">
            <a:spLocks/>
          </p:cNvSpPr>
          <p:nvPr userDrawn="1"/>
        </p:nvSpPr>
        <p:spPr>
          <a:xfrm>
            <a:off x="11347855" y="6342196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16181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0CDD255-E5A3-46BC-BE69-24D65CBAFEF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7079" y="6435772"/>
            <a:ext cx="7997844" cy="360164"/>
          </a:xfrm>
          <a:prstGeom prst="rect">
            <a:avLst/>
          </a:prstGeom>
        </p:spPr>
      </p:pic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8D541357-2568-40F7-80E4-AC19AA1451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4048" y="594112"/>
            <a:ext cx="11103904" cy="32539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buFontTx/>
              <a:buNone/>
              <a:defRPr sz="3713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7288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10069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224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 userDrawn="1"/>
        </p:nvSpPr>
        <p:spPr bwMode="auto">
          <a:xfrm>
            <a:off x="7186087" y="228600"/>
            <a:ext cx="4701116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16181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9" name="Text Placeholder 9"/>
          <p:cNvSpPr>
            <a:spLocks noGrp="1"/>
          </p:cNvSpPr>
          <p:nvPr userDrawn="1">
            <p:ph type="body" sz="quarter" idx="13"/>
          </p:nvPr>
        </p:nvSpPr>
        <p:spPr>
          <a:xfrm>
            <a:off x="474905" y="422662"/>
            <a:ext cx="6650219" cy="32539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FontTx/>
              <a:buNone/>
              <a:defRPr sz="3713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04"/>
          <a:stretch/>
        </p:blipFill>
        <p:spPr>
          <a:xfrm>
            <a:off x="7114061" y="3541316"/>
            <a:ext cx="4858696" cy="297727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371AEA1-AC95-4821-8E9E-D17A492137D6}"/>
              </a:ext>
            </a:extLst>
          </p:cNvPr>
          <p:cNvSpPr/>
          <p:nvPr userDrawn="1"/>
        </p:nvSpPr>
        <p:spPr>
          <a:xfrm>
            <a:off x="243840" y="228600"/>
            <a:ext cx="11704320" cy="6428590"/>
          </a:xfrm>
          <a:prstGeom prst="rect">
            <a:avLst/>
          </a:prstGeom>
          <a:noFill/>
          <a:ln w="53975">
            <a:solidFill>
              <a:srgbClr val="F47C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F948218-545A-481C-A459-97BBCF5BFB22}"/>
              </a:ext>
            </a:extLst>
          </p:cNvPr>
          <p:cNvSpPr txBox="1">
            <a:spLocks/>
          </p:cNvSpPr>
          <p:nvPr userDrawn="1"/>
        </p:nvSpPr>
        <p:spPr>
          <a:xfrm>
            <a:off x="11347855" y="6342196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16181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DA1847-D058-4162-ACA6-F8A7A26339E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3" y="6270556"/>
            <a:ext cx="1549161" cy="3080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1E3867-F38A-4799-A98B-80597B71443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97079" y="6435772"/>
            <a:ext cx="7997844" cy="36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98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10069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224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Section Break Globe">
    <p:bg>
      <p:bgPr>
        <a:solidFill>
          <a:srgbClr val="A743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23" b="11553"/>
          <a:stretch/>
        </p:blipFill>
        <p:spPr>
          <a:xfrm>
            <a:off x="2794000" y="0"/>
            <a:ext cx="9372600" cy="68389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705448"/>
            <a:ext cx="11690843" cy="45694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71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998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ection Break Countrie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83" b="12300"/>
          <a:stretch/>
        </p:blipFill>
        <p:spPr>
          <a:xfrm>
            <a:off x="2794000" y="1"/>
            <a:ext cx="9398000" cy="6858000"/>
          </a:xfrm>
          <a:prstGeom prst="rect">
            <a:avLst/>
          </a:prstGeom>
        </p:spPr>
      </p:pic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705448"/>
            <a:ext cx="11690843" cy="45694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71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51134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ection Break Globe">
    <p:bg>
      <p:bgPr>
        <a:solidFill>
          <a:srgbClr val="0C50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83" b="12300"/>
          <a:stretch/>
        </p:blipFill>
        <p:spPr>
          <a:xfrm>
            <a:off x="2794000" y="1"/>
            <a:ext cx="9398000" cy="6858000"/>
          </a:xfrm>
          <a:prstGeom prst="rect">
            <a:avLst/>
          </a:prstGeom>
        </p:spPr>
      </p:pic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705448"/>
            <a:ext cx="11690843" cy="45694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71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54470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Section Break Glob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" r="11487" b="11830"/>
          <a:stretch/>
        </p:blipFill>
        <p:spPr>
          <a:xfrm>
            <a:off x="2737730" y="-28136"/>
            <a:ext cx="9454273" cy="6894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705448"/>
            <a:ext cx="11690843" cy="45694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71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42928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-50800" y="-19050"/>
            <a:ext cx="12242800" cy="6877050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 l="-13899" t="-10942" r="-32574" b="-276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894" name="Rectangle 6893"/>
          <p:cNvSpPr/>
          <p:nvPr userDrawn="1"/>
        </p:nvSpPr>
        <p:spPr>
          <a:xfrm>
            <a:off x="6841583" y="-19049"/>
            <a:ext cx="5350420" cy="6877050"/>
          </a:xfrm>
          <a:prstGeom prst="rect">
            <a:avLst/>
          </a:prstGeom>
          <a:blipFill dpi="0" rotWithShape="1">
            <a:blip r:embed="rId4">
              <a:alphaModFix amt="60000"/>
            </a:blip>
            <a:srcRect/>
            <a:stretch>
              <a:fillRect l="5" t="-12466" r="-68107" b="-1988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0"/>
          </p:nvPr>
        </p:nvSpPr>
        <p:spPr>
          <a:xfrm>
            <a:off x="288760" y="4258665"/>
            <a:ext cx="11598440" cy="24814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288762" y="2570744"/>
            <a:ext cx="11598441" cy="1573072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27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8" name="Picture 17" descr="PEPFAR-Logo-Color-Tagline-Transparent-White.gif">
            <a:extLst>
              <a:ext uri="{FF2B5EF4-FFF2-40B4-BE49-F238E27FC236}">
                <a16:creationId xmlns:a16="http://schemas.microsoft.com/office/drawing/2014/main" id="{B0FCA176-831F-4FC4-880F-96BEEA816D0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3971929" y="775618"/>
            <a:ext cx="4248151" cy="11534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14B11C-4B09-4B21-8A7A-12BAAE963E0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089" y="5969745"/>
            <a:ext cx="11479831" cy="52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0126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10069" userDrawn="1">
          <p15:clr>
            <a:srgbClr val="FBAE40"/>
          </p15:clr>
        </p15:guide>
        <p15:guide id="4" pos="171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224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range Section Break Globe">
    <p:bg>
      <p:bgPr>
        <a:solidFill>
          <a:srgbClr val="0099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" r="9734" b="10648"/>
          <a:stretch/>
        </p:blipFill>
        <p:spPr>
          <a:xfrm>
            <a:off x="2922335" y="5"/>
            <a:ext cx="9248276" cy="686602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705448"/>
            <a:ext cx="11690843" cy="45694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71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0175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Ribbon Re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415FFE-32C2-4689-8273-38CEF8B38F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5" r="16276" b="18381"/>
          <a:stretch>
            <a:fillRect/>
          </a:stretch>
        </p:blipFill>
        <p:spPr>
          <a:xfrm>
            <a:off x="7284130" y="-19050"/>
            <a:ext cx="4907873" cy="6877050"/>
          </a:xfrm>
          <a:prstGeom prst="rect">
            <a:avLst/>
          </a:prstGeom>
        </p:spPr>
      </p:pic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705448"/>
            <a:ext cx="11690843" cy="45694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71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62370931-4772-4928-A0A0-2950133F1C1C}"/>
              </a:ext>
            </a:extLst>
          </p:cNvPr>
          <p:cNvSpPr txBox="1">
            <a:spLocks/>
          </p:cNvSpPr>
          <p:nvPr userDrawn="1"/>
        </p:nvSpPr>
        <p:spPr>
          <a:xfrm>
            <a:off x="11625187" y="65509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32343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Ribbon Dark Red">
    <p:bg>
      <p:bgPr>
        <a:solidFill>
          <a:srgbClr val="A91F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4" r="15227" b="19218"/>
          <a:stretch/>
        </p:blipFill>
        <p:spPr>
          <a:xfrm>
            <a:off x="6907516" y="4"/>
            <a:ext cx="5284485" cy="68579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705448"/>
            <a:ext cx="11690843" cy="45694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71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48247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Dark Red Ribbon Reversed">
    <p:bg>
      <p:bgPr>
        <a:solidFill>
          <a:srgbClr val="C323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4" r="15227" b="19218"/>
          <a:stretch/>
        </p:blipFill>
        <p:spPr>
          <a:xfrm>
            <a:off x="6907516" y="4"/>
            <a:ext cx="5284485" cy="68579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705448"/>
            <a:ext cx="11690843" cy="45694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71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19022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Ribbon Red Reverse">
    <p:bg>
      <p:bgPr>
        <a:solidFill>
          <a:srgbClr val="C570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5" r="16276" b="18381"/>
          <a:stretch/>
        </p:blipFill>
        <p:spPr>
          <a:xfrm>
            <a:off x="6858001" y="-19050"/>
            <a:ext cx="5308600" cy="68770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705448"/>
            <a:ext cx="11690843" cy="45694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71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8884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Red">
    <p:bg>
      <p:bgPr>
        <a:solidFill>
          <a:srgbClr val="B64C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5" r="16276" b="18381"/>
          <a:stretch>
            <a:fillRect/>
          </a:stretch>
        </p:blipFill>
        <p:spPr>
          <a:xfrm>
            <a:off x="7284130" y="-19050"/>
            <a:ext cx="4907873" cy="68770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705448"/>
            <a:ext cx="11690843" cy="45694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371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9562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Ribbon Informal Dark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1" t="288" b="11354"/>
          <a:stretch/>
        </p:blipFill>
        <p:spPr>
          <a:xfrm>
            <a:off x="0" y="19050"/>
            <a:ext cx="8958253" cy="68199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8" y="6417180"/>
            <a:ext cx="1549161" cy="308071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1421987" y="639856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461000" y="3883186"/>
            <a:ext cx="6426200" cy="8188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2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78662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412776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72" y="1412776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6" name="Title Placeholder 21"/>
          <p:cNvSpPr>
            <a:spLocks noGrp="1"/>
          </p:cNvSpPr>
          <p:nvPr>
            <p:ph type="title"/>
          </p:nvPr>
        </p:nvSpPr>
        <p:spPr>
          <a:xfrm>
            <a:off x="266673" y="87536"/>
            <a:ext cx="10871200" cy="73647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57481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0000000-1234-1234-1234-123412341234}" type="slidenum">
              <a:rPr lang="en" smtClean="0">
                <a:solidFill>
                  <a:srgbClr val="16181A">
                    <a:lumMod val="25000"/>
                  </a:srgbClr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">
              <a:solidFill>
                <a:srgbClr val="16181A">
                  <a:lumMod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7766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le 16"/>
          <p:cNvSpPr>
            <a:spLocks noGrp="1"/>
          </p:cNvSpPr>
          <p:nvPr>
            <p:ph type="title"/>
          </p:nvPr>
        </p:nvSpPr>
        <p:spPr>
          <a:xfrm>
            <a:off x="2623445" y="2657522"/>
            <a:ext cx="8144041" cy="1573072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defRPr sz="405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589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488" userDrawn="1">
          <p15:clr>
            <a:srgbClr val="FBAE40"/>
          </p15:clr>
        </p15:guide>
        <p15:guide id="4" pos="128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95D869-0F35-46EF-98CA-2BAB4C0A0332}"/>
              </a:ext>
            </a:extLst>
          </p:cNvPr>
          <p:cNvSpPr/>
          <p:nvPr userDrawn="1"/>
        </p:nvSpPr>
        <p:spPr>
          <a:xfrm>
            <a:off x="-50800" y="-19050"/>
            <a:ext cx="12242800" cy="6877050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 l="-13899" t="-10942" r="-32574" b="-276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le 16"/>
          <p:cNvSpPr>
            <a:spLocks noGrp="1"/>
          </p:cNvSpPr>
          <p:nvPr>
            <p:ph type="title"/>
          </p:nvPr>
        </p:nvSpPr>
        <p:spPr>
          <a:xfrm>
            <a:off x="559333" y="2594151"/>
            <a:ext cx="11073343" cy="1573072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27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D6920526-4347-4B09-A80C-37F27810E5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9400" y="4267014"/>
            <a:ext cx="11633200" cy="24814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PEPFAR-Logo-Color-Tagline-Transparent-White.gif">
            <a:extLst>
              <a:ext uri="{FF2B5EF4-FFF2-40B4-BE49-F238E27FC236}">
                <a16:creationId xmlns:a16="http://schemas.microsoft.com/office/drawing/2014/main" id="{7D28D937-0D8A-4DCB-9BF3-4AD1D96FF28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971929" y="783967"/>
            <a:ext cx="4248151" cy="11534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629924-3587-41D9-A2CF-FF7E48573BC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089" y="5969745"/>
            <a:ext cx="11479831" cy="52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704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71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95D869-0F35-46EF-98CA-2BAB4C0A0332}"/>
              </a:ext>
            </a:extLst>
          </p:cNvPr>
          <p:cNvSpPr/>
          <p:nvPr userDrawn="1"/>
        </p:nvSpPr>
        <p:spPr>
          <a:xfrm>
            <a:off x="-50800" y="-19050"/>
            <a:ext cx="12242800" cy="6877050"/>
          </a:xfrm>
          <a:prstGeom prst="rect">
            <a:avLst/>
          </a:prstGeom>
          <a:blipFill dpi="0" rotWithShape="1">
            <a:blip r:embed="rId3">
              <a:alphaModFix amt="10000"/>
            </a:blip>
            <a:srcRect/>
            <a:stretch>
              <a:fillRect l="-13899" t="-10942" r="-32574" b="-276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le 16"/>
          <p:cNvSpPr>
            <a:spLocks noGrp="1"/>
          </p:cNvSpPr>
          <p:nvPr>
            <p:ph type="title"/>
          </p:nvPr>
        </p:nvSpPr>
        <p:spPr>
          <a:xfrm>
            <a:off x="559333" y="2657522"/>
            <a:ext cx="11073343" cy="1573072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27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D6920526-4347-4B09-A80C-37F27810E5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9400" y="4330385"/>
            <a:ext cx="11633200" cy="24814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C45885D-0E3B-40E9-BE1C-DE7949969A8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148" y="1019126"/>
            <a:ext cx="3515709" cy="6991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2D44E44-395B-4646-8C40-DAD0F7B18B3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089" y="5969745"/>
            <a:ext cx="11479831" cy="52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551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9984" userDrawn="1">
          <p15:clr>
            <a:srgbClr val="FBAE40"/>
          </p15:clr>
        </p15:guide>
        <p15:guide id="4" pos="171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17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ed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2"/>
            <a:ext cx="12192000" cy="82296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03820"/>
            <a:ext cx="11690843" cy="2492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1" y="6290315"/>
            <a:ext cx="1954292" cy="531323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28603" y="6020376"/>
            <a:ext cx="7732820" cy="15490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45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29567" y="648821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16181A">
                    <a:lumMod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16181A">
                  <a:lumMod val="2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67536" y="958050"/>
            <a:ext cx="11614149" cy="131420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350">
                <a:solidFill>
                  <a:schemeClr val="bg2">
                    <a:lumMod val="25000"/>
                  </a:schemeClr>
                </a:solidFill>
              </a:defRPr>
            </a:lvl1pPr>
            <a:lvl2pPr marL="189310" indent="-90191">
              <a:defRPr sz="1350">
                <a:solidFill>
                  <a:schemeClr val="bg2">
                    <a:lumMod val="25000"/>
                  </a:schemeClr>
                </a:solidFill>
              </a:defRPr>
            </a:lvl2pPr>
            <a:lvl3pPr marL="325041" indent="-135731">
              <a:buFont typeface="Segoe UI" panose="020B0502040204020203" pitchFamily="34" charset="0"/>
              <a:buChar char="–"/>
              <a:defRPr sz="1350">
                <a:solidFill>
                  <a:schemeClr val="bg2">
                    <a:lumMod val="25000"/>
                  </a:schemeClr>
                </a:solidFill>
              </a:defRPr>
            </a:lvl3pPr>
            <a:lvl4pPr marL="450950" indent="-99120">
              <a:buFont typeface="Wingdings" panose="05000000000000000000" pitchFamily="2" charset="2"/>
              <a:buChar char="§"/>
              <a:defRPr sz="1350">
                <a:solidFill>
                  <a:schemeClr val="bg2">
                    <a:lumMod val="25000"/>
                  </a:schemeClr>
                </a:solidFill>
              </a:defRPr>
            </a:lvl4pPr>
            <a:lvl5pPr marL="577751" indent="-126802">
              <a:buFont typeface="Century Gothic" panose="020B0502020202020204" pitchFamily="34" charset="0"/>
              <a:buChar char="○"/>
              <a:defRPr sz="1350">
                <a:solidFill>
                  <a:schemeClr val="bg2">
                    <a:lumMod val="25000"/>
                  </a:schemeClr>
                </a:solidFill>
              </a:defRPr>
            </a:lvl5pPr>
            <a:lvl6pPr marL="675085" indent="-96441">
              <a:defRPr sz="1350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A96B8EC-6D43-4A3C-8559-B384F3131FB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74375" y="6314832"/>
            <a:ext cx="7997876" cy="36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976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10069" userDrawn="1">
          <p15:clr>
            <a:srgbClr val="FBAE40"/>
          </p15:clr>
        </p15:guide>
        <p15:guide id="4" pos="171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22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Dark Blu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2"/>
            <a:ext cx="12192000" cy="822960"/>
          </a:xfrm>
          <a:prstGeom prst="rect">
            <a:avLst/>
          </a:prstGeom>
          <a:solidFill>
            <a:srgbClr val="0C507C"/>
          </a:solidFill>
          <a:ln w="127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03820"/>
            <a:ext cx="11690843" cy="2492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1" y="6290315"/>
            <a:ext cx="1954292" cy="531323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28603" y="6020376"/>
            <a:ext cx="7732820" cy="15490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45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29567" y="648821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16181A">
                    <a:lumMod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16181A">
                  <a:lumMod val="2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67536" y="958050"/>
            <a:ext cx="11614149" cy="131420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350">
                <a:solidFill>
                  <a:schemeClr val="bg2">
                    <a:lumMod val="25000"/>
                  </a:schemeClr>
                </a:solidFill>
              </a:defRPr>
            </a:lvl1pPr>
            <a:lvl2pPr marL="189310" indent="-90191">
              <a:defRPr sz="1350">
                <a:solidFill>
                  <a:schemeClr val="bg2">
                    <a:lumMod val="25000"/>
                  </a:schemeClr>
                </a:solidFill>
              </a:defRPr>
            </a:lvl2pPr>
            <a:lvl3pPr marL="325041" indent="-135731">
              <a:buFont typeface="Segoe UI" panose="020B0502040204020203" pitchFamily="34" charset="0"/>
              <a:buChar char="–"/>
              <a:defRPr sz="1350">
                <a:solidFill>
                  <a:schemeClr val="bg2">
                    <a:lumMod val="25000"/>
                  </a:schemeClr>
                </a:solidFill>
              </a:defRPr>
            </a:lvl3pPr>
            <a:lvl4pPr marL="450950" indent="-99120">
              <a:buFont typeface="Wingdings" panose="05000000000000000000" pitchFamily="2" charset="2"/>
              <a:buChar char="§"/>
              <a:defRPr sz="1350">
                <a:solidFill>
                  <a:schemeClr val="bg2">
                    <a:lumMod val="25000"/>
                  </a:schemeClr>
                </a:solidFill>
              </a:defRPr>
            </a:lvl4pPr>
            <a:lvl5pPr marL="577751" indent="-126802">
              <a:buFont typeface="Century Gothic" panose="020B0502020202020204" pitchFamily="34" charset="0"/>
              <a:buChar char="○"/>
              <a:defRPr sz="1350">
                <a:solidFill>
                  <a:schemeClr val="bg2">
                    <a:lumMod val="25000"/>
                  </a:schemeClr>
                </a:solidFill>
              </a:defRPr>
            </a:lvl5pPr>
            <a:lvl6pPr marL="675085" indent="-96441">
              <a:defRPr sz="1350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CCA85D3-91B7-4184-B852-92EE98CE7E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74375" y="6314832"/>
            <a:ext cx="7997876" cy="36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15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10069" userDrawn="1">
          <p15:clr>
            <a:srgbClr val="FBAE40"/>
          </p15:clr>
        </p15:guide>
        <p15:guide id="4" pos="171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22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u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2"/>
            <a:ext cx="12192000" cy="822960"/>
          </a:xfrm>
          <a:prstGeom prst="rect">
            <a:avLst/>
          </a:prstGeom>
          <a:solidFill>
            <a:schemeClr val="tx2"/>
          </a:solidFill>
          <a:ln w="127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1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03820"/>
            <a:ext cx="11690843" cy="2492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1" y="6290315"/>
            <a:ext cx="1954292" cy="531323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28603" y="6020376"/>
            <a:ext cx="7732820" cy="15490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45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1529567" y="648821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16181A">
                    <a:lumMod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16181A">
                  <a:lumMod val="2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67536" y="958050"/>
            <a:ext cx="11614149" cy="131420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350">
                <a:solidFill>
                  <a:schemeClr val="bg2">
                    <a:lumMod val="25000"/>
                  </a:schemeClr>
                </a:solidFill>
              </a:defRPr>
            </a:lvl1pPr>
            <a:lvl2pPr marL="189310" indent="-90191">
              <a:defRPr sz="1350">
                <a:solidFill>
                  <a:schemeClr val="bg2">
                    <a:lumMod val="25000"/>
                  </a:schemeClr>
                </a:solidFill>
              </a:defRPr>
            </a:lvl2pPr>
            <a:lvl3pPr marL="325041" indent="-135731">
              <a:buFont typeface="Segoe UI" panose="020B0502040204020203" pitchFamily="34" charset="0"/>
              <a:buChar char="–"/>
              <a:defRPr sz="1350">
                <a:solidFill>
                  <a:schemeClr val="bg2">
                    <a:lumMod val="25000"/>
                  </a:schemeClr>
                </a:solidFill>
              </a:defRPr>
            </a:lvl3pPr>
            <a:lvl4pPr marL="450950" indent="-99120">
              <a:buFont typeface="Wingdings" panose="05000000000000000000" pitchFamily="2" charset="2"/>
              <a:buChar char="§"/>
              <a:defRPr sz="1350">
                <a:solidFill>
                  <a:schemeClr val="bg2">
                    <a:lumMod val="25000"/>
                  </a:schemeClr>
                </a:solidFill>
              </a:defRPr>
            </a:lvl4pPr>
            <a:lvl5pPr marL="577751" indent="-126802">
              <a:buFont typeface="Century Gothic" panose="020B0502020202020204" pitchFamily="34" charset="0"/>
              <a:buChar char="○"/>
              <a:defRPr sz="1350">
                <a:solidFill>
                  <a:schemeClr val="bg2">
                    <a:lumMod val="25000"/>
                  </a:schemeClr>
                </a:solidFill>
              </a:defRPr>
            </a:lvl5pPr>
            <a:lvl6pPr marL="675085" indent="-96441">
              <a:defRPr sz="1350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E34175-3203-4553-9D66-A358B877FB9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74375" y="6314832"/>
            <a:ext cx="7997876" cy="36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1487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6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10069" userDrawn="1">
          <p15:clr>
            <a:srgbClr val="FBAE40"/>
          </p15:clr>
        </p15:guide>
        <p15:guide id="4" pos="171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22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30832"/>
            <a:ext cx="11690843" cy="2492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8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67536" y="903457"/>
            <a:ext cx="11614149" cy="131420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350">
                <a:solidFill>
                  <a:schemeClr val="bg2">
                    <a:lumMod val="25000"/>
                  </a:schemeClr>
                </a:solidFill>
              </a:defRPr>
            </a:lvl1pPr>
            <a:lvl2pPr marL="189310" indent="-90191">
              <a:defRPr sz="1350">
                <a:solidFill>
                  <a:schemeClr val="bg2">
                    <a:lumMod val="25000"/>
                  </a:schemeClr>
                </a:solidFill>
              </a:defRPr>
            </a:lvl2pPr>
            <a:lvl3pPr marL="325041" indent="-135731">
              <a:buFont typeface="Segoe UI" panose="020B0502040204020203" pitchFamily="34" charset="0"/>
              <a:buChar char="–"/>
              <a:defRPr sz="1350">
                <a:solidFill>
                  <a:schemeClr val="bg2">
                    <a:lumMod val="25000"/>
                  </a:schemeClr>
                </a:solidFill>
              </a:defRPr>
            </a:lvl3pPr>
            <a:lvl4pPr marL="450950" indent="-99120">
              <a:buFont typeface="Wingdings" panose="05000000000000000000" pitchFamily="2" charset="2"/>
              <a:buChar char="§"/>
              <a:defRPr sz="1350">
                <a:solidFill>
                  <a:schemeClr val="bg2">
                    <a:lumMod val="25000"/>
                  </a:schemeClr>
                </a:solidFill>
              </a:defRPr>
            </a:lvl4pPr>
            <a:lvl5pPr marL="577751" indent="-126802">
              <a:buFont typeface="Century Gothic" panose="020B0502020202020204" pitchFamily="34" charset="0"/>
              <a:buChar char="○"/>
              <a:defRPr sz="1350">
                <a:solidFill>
                  <a:schemeClr val="bg2">
                    <a:lumMod val="25000"/>
                  </a:schemeClr>
                </a:solidFill>
              </a:defRPr>
            </a:lvl5pPr>
            <a:lvl6pPr marL="675085" indent="-96441">
              <a:defRPr sz="1350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2000AA-0018-41D5-85F3-7A4469238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1" y="6290315"/>
            <a:ext cx="1954292" cy="531323"/>
          </a:xfrm>
          <a:prstGeom prst="rect">
            <a:avLst/>
          </a:prstGeom>
        </p:spPr>
      </p:pic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C8D218C0-BEA2-430D-A162-C87789DFDEF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28603" y="6020376"/>
            <a:ext cx="7732820" cy="15490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45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8A317D0-C754-41B3-B410-75386CF6B790}"/>
              </a:ext>
            </a:extLst>
          </p:cNvPr>
          <p:cNvSpPr txBox="1">
            <a:spLocks/>
          </p:cNvSpPr>
          <p:nvPr userDrawn="1"/>
        </p:nvSpPr>
        <p:spPr>
          <a:xfrm>
            <a:off x="11529567" y="648821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16181A">
                    <a:lumMod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16181A">
                  <a:lumMod val="2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B64C04B-3701-41FF-9915-BE6D6E0E0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74375" y="6314832"/>
            <a:ext cx="7997876" cy="36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2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10069" userDrawn="1">
          <p15:clr>
            <a:srgbClr val="FBAE40"/>
          </p15:clr>
        </p15:guide>
        <p15:guide id="4" pos="192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224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30021" y="230832"/>
            <a:ext cx="11690843" cy="2492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FontTx/>
              <a:buNone/>
              <a:defRPr sz="18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67536" y="903457"/>
            <a:ext cx="11614149" cy="131420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350">
                <a:solidFill>
                  <a:schemeClr val="bg2">
                    <a:lumMod val="25000"/>
                  </a:schemeClr>
                </a:solidFill>
              </a:defRPr>
            </a:lvl1pPr>
            <a:lvl2pPr marL="189310" indent="-90191">
              <a:defRPr sz="1350">
                <a:solidFill>
                  <a:schemeClr val="bg2">
                    <a:lumMod val="25000"/>
                  </a:schemeClr>
                </a:solidFill>
              </a:defRPr>
            </a:lvl2pPr>
            <a:lvl3pPr marL="325041" indent="-135731">
              <a:buFont typeface="Segoe UI" panose="020B0502040204020203" pitchFamily="34" charset="0"/>
              <a:buChar char="–"/>
              <a:defRPr sz="1350">
                <a:solidFill>
                  <a:schemeClr val="bg2">
                    <a:lumMod val="25000"/>
                  </a:schemeClr>
                </a:solidFill>
              </a:defRPr>
            </a:lvl3pPr>
            <a:lvl4pPr marL="450950" indent="-99120">
              <a:buFont typeface="Wingdings" panose="05000000000000000000" pitchFamily="2" charset="2"/>
              <a:buChar char="§"/>
              <a:defRPr sz="1350">
                <a:solidFill>
                  <a:schemeClr val="bg2">
                    <a:lumMod val="25000"/>
                  </a:schemeClr>
                </a:solidFill>
              </a:defRPr>
            </a:lvl4pPr>
            <a:lvl5pPr marL="577751" indent="-126802">
              <a:buFont typeface="Century Gothic" panose="020B0502020202020204" pitchFamily="34" charset="0"/>
              <a:buChar char="○"/>
              <a:defRPr sz="1350">
                <a:solidFill>
                  <a:schemeClr val="bg2">
                    <a:lumMod val="25000"/>
                  </a:schemeClr>
                </a:solidFill>
              </a:defRPr>
            </a:lvl5pPr>
            <a:lvl6pPr marL="675085" indent="-96441">
              <a:defRPr sz="1350"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6AC23F2-14AB-4F22-BCC9-A2BBD588E80F}"/>
              </a:ext>
            </a:extLst>
          </p:cNvPr>
          <p:cNvSpPr txBox="1">
            <a:spLocks/>
          </p:cNvSpPr>
          <p:nvPr userDrawn="1"/>
        </p:nvSpPr>
        <p:spPr>
          <a:xfrm>
            <a:off x="11529567" y="6488212"/>
            <a:ext cx="588308" cy="365125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23628F-A5FA-4BCB-A370-58EE698AF935}" type="slidenum">
              <a:rPr kumimoji="0" lang="en-US" sz="506" b="0" i="0" u="none" strike="noStrike" kern="1200" cap="none" spc="0" normalizeH="0" baseline="0" noProof="0" smtClean="0">
                <a:ln>
                  <a:noFill/>
                </a:ln>
                <a:solidFill>
                  <a:srgbClr val="16181A">
                    <a:lumMod val="2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506" b="0" i="0" u="none" strike="noStrike" kern="1200" cap="none" spc="0" normalizeH="0" baseline="0" noProof="0" dirty="0">
              <a:ln>
                <a:noFill/>
              </a:ln>
              <a:solidFill>
                <a:srgbClr val="16181A">
                  <a:lumMod val="2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0106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10069" userDrawn="1">
          <p15:clr>
            <a:srgbClr val="FBAE40"/>
          </p15:clr>
        </p15:guide>
        <p15:guide id="4" pos="171" userDrawn="1">
          <p15:clr>
            <a:srgbClr val="FBAE40"/>
          </p15:clr>
        </p15:guide>
        <p15:guide id="5" orient="horz" pos="144" userDrawn="1">
          <p15:clr>
            <a:srgbClr val="FBAE40"/>
          </p15:clr>
        </p15:guide>
        <p15:guide id="6" orient="horz" pos="422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3307" y="63563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BF23628F-A5FA-4BCB-A370-58EE698AF935}" type="slidenum">
              <a:rPr lang="en-US" smtClean="0">
                <a:solidFill>
                  <a:srgbClr val="16181A">
                    <a:lumMod val="25000"/>
                  </a:srgbClr>
                </a:solidFill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16181A">
                  <a:lumMod val="25000"/>
                </a:srgbClr>
              </a:solidFill>
            </a:endParaRPr>
          </a:p>
        </p:txBody>
      </p:sp>
      <p:sp>
        <p:nvSpPr>
          <p:cNvPr id="2" name="MSIPCMContentMarking" descr="{&quot;HashCode&quot;:-395914118,&quot;Placement&quot;:&quot;Footer&quot;}">
            <a:extLst>
              <a:ext uri="{FF2B5EF4-FFF2-40B4-BE49-F238E27FC236}">
                <a16:creationId xmlns:a16="http://schemas.microsoft.com/office/drawing/2014/main" id="{28D12D2F-C82F-D2A3-1AB1-FD17FFD77AD6}"/>
              </a:ext>
            </a:extLst>
          </p:cNvPr>
          <p:cNvSpPr txBox="1"/>
          <p:nvPr userDrawn="1"/>
        </p:nvSpPr>
        <p:spPr>
          <a:xfrm>
            <a:off x="5522385" y="6610042"/>
            <a:ext cx="1147231" cy="24795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  <a:latin typeface="Times New Roman" panose="02020603050405020304" pitchFamily="18" charset="0"/>
              </a:rPr>
              <a:t>SBU - HEALTH</a:t>
            </a:r>
          </a:p>
        </p:txBody>
      </p:sp>
    </p:spTree>
    <p:extLst>
      <p:ext uri="{BB962C8B-B14F-4D97-AF65-F5344CB8AC3E}">
        <p14:creationId xmlns:p14="http://schemas.microsoft.com/office/powerpoint/2010/main" val="284915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  <p:sldLayoutId id="2147484070" r:id="rId12"/>
    <p:sldLayoutId id="2147484071" r:id="rId13"/>
    <p:sldLayoutId id="2147484072" r:id="rId14"/>
    <p:sldLayoutId id="2147484073" r:id="rId15"/>
    <p:sldLayoutId id="2147484074" r:id="rId16"/>
    <p:sldLayoutId id="2147484075" r:id="rId17"/>
    <p:sldLayoutId id="2147484076" r:id="rId18"/>
    <p:sldLayoutId id="2147484077" r:id="rId19"/>
    <p:sldLayoutId id="2147484078" r:id="rId20"/>
    <p:sldLayoutId id="2147484079" r:id="rId21"/>
    <p:sldLayoutId id="2147484080" r:id="rId22"/>
    <p:sldLayoutId id="2147484081" r:id="rId23"/>
    <p:sldLayoutId id="2147484082" r:id="rId24"/>
    <p:sldLayoutId id="2147484083" r:id="rId25"/>
    <p:sldLayoutId id="2147484084" r:id="rId26"/>
    <p:sldLayoutId id="2147484085" r:id="rId27"/>
    <p:sldLayoutId id="2147484086" r:id="rId28"/>
    <p:sldLayoutId id="2147484087" r:id="rId29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UGANDANS AND AMERICAN…"/>
          <p:cNvSpPr txBox="1"/>
          <p:nvPr/>
        </p:nvSpPr>
        <p:spPr>
          <a:xfrm>
            <a:off x="1600200" y="1692764"/>
            <a:ext cx="1817134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900" b="1"/>
            </a:pPr>
            <a:r>
              <a:rPr sz="700" dirty="0"/>
              <a:t>UGANDANS AND AMERICAN</a:t>
            </a:r>
          </a:p>
          <a:p>
            <a:pPr algn="ctr">
              <a:defRPr sz="900" b="1"/>
            </a:pPr>
            <a:r>
              <a:rPr sz="700" dirty="0"/>
              <a:t>IN PARTNERSHIP TO FIGHT HIV/AIDS</a:t>
            </a:r>
          </a:p>
        </p:txBody>
      </p:sp>
      <p:pic>
        <p:nvPicPr>
          <p:cNvPr id="14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694" y="84590"/>
            <a:ext cx="1750106" cy="1624938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PEPFAR"/>
          <p:cNvSpPr txBox="1"/>
          <p:nvPr/>
        </p:nvSpPr>
        <p:spPr>
          <a:xfrm>
            <a:off x="1820905" y="1971656"/>
            <a:ext cx="1817134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3400" b="1"/>
            </a:lvl1pPr>
          </a:lstStyle>
          <a:p>
            <a:r>
              <a:rPr sz="2400" dirty="0"/>
              <a:t>PEPFAR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7B4ADD8-473B-4C33-D1F1-92BB8ABBA5E3}"/>
              </a:ext>
            </a:extLst>
          </p:cNvPr>
          <p:cNvSpPr txBox="1">
            <a:spLocks/>
          </p:cNvSpPr>
          <p:nvPr/>
        </p:nvSpPr>
        <p:spPr bwMode="auto">
          <a:xfrm>
            <a:off x="2536329" y="2807485"/>
            <a:ext cx="8001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dirty="0">
                <a:solidFill>
                  <a:srgbClr val="FF0000"/>
                </a:solidFill>
                <a:latin typeface="Garamond" panose="02020404030301010803" pitchFamily="18" charset="0"/>
              </a:rPr>
              <a:t>Leveraging  National Systems for PEPFAR Reporting in Uganda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7B4ADD8-473B-4C33-D1F1-92BB8ABBA5E3}"/>
              </a:ext>
            </a:extLst>
          </p:cNvPr>
          <p:cNvSpPr txBox="1">
            <a:spLocks/>
          </p:cNvSpPr>
          <p:nvPr/>
        </p:nvSpPr>
        <p:spPr bwMode="auto">
          <a:xfrm>
            <a:off x="3393440" y="1"/>
            <a:ext cx="7274560" cy="1440533"/>
          </a:xfrm>
          <a:prstGeom prst="rect">
            <a:avLst/>
          </a:prstGeom>
          <a:solidFill>
            <a:srgbClr val="4F81BD">
              <a:lumMod val="50000"/>
            </a:srgb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>
                <a:solidFill>
                  <a:schemeClr val="bg1"/>
                </a:solidFill>
                <a:latin typeface="Garamond" panose="02020404030301010803" pitchFamily="18" charset="0"/>
              </a:rPr>
              <a:t>EVOLUTION AND USE OF NATIONAL SYSTEMS 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CCC7F9A3-DDDA-1229-7230-BFCD244AF390}"/>
              </a:ext>
            </a:extLst>
          </p:cNvPr>
          <p:cNvSpPr txBox="1">
            <a:spLocks/>
          </p:cNvSpPr>
          <p:nvPr/>
        </p:nvSpPr>
        <p:spPr>
          <a:xfrm>
            <a:off x="3124201" y="5562600"/>
            <a:ext cx="68580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r>
              <a:rPr lang="en-US" sz="20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A Uganda Country Presentation to the Data Use Community</a:t>
            </a:r>
          </a:p>
          <a:p>
            <a:pPr marL="0" indent="0" algn="ctr" fontAlgn="auto">
              <a:spcAft>
                <a:spcPts val="0"/>
              </a:spcAft>
              <a:buNone/>
            </a:pPr>
            <a:r>
              <a:rPr lang="en-US" sz="2000" b="1" i="1" dirty="0">
                <a:solidFill>
                  <a:srgbClr val="FF0000"/>
                </a:solidFill>
                <a:latin typeface="Garamond" panose="02020404030301010803" pitchFamily="18" charset="0"/>
              </a:rPr>
              <a:t>September 29, 2022</a:t>
            </a:r>
          </a:p>
        </p:txBody>
      </p:sp>
    </p:spTree>
    <p:extLst>
      <p:ext uri="{BB962C8B-B14F-4D97-AF65-F5344CB8AC3E}">
        <p14:creationId xmlns:p14="http://schemas.microsoft.com/office/powerpoint/2010/main" val="2486923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696516" y="228599"/>
            <a:ext cx="8768132" cy="484748"/>
          </a:xfrm>
        </p:spPr>
        <p:txBody>
          <a:bodyPr/>
          <a:lstStyle/>
          <a:p>
            <a:pPr algn="ctr"/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Leveraging National Systems</a:t>
            </a:r>
          </a:p>
        </p:txBody>
      </p:sp>
      <p:sp>
        <p:nvSpPr>
          <p:cNvPr id="7" name="Rectangle 6"/>
          <p:cNvSpPr/>
          <p:nvPr/>
        </p:nvSpPr>
        <p:spPr>
          <a:xfrm>
            <a:off x="2743200" y="924580"/>
            <a:ext cx="762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Indicator Reporting Alignment and Consistency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1600201"/>
            <a:ext cx="11201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Integration/alignment of national &amp; PEPFAR requirements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Harmonization of Data collection and reporting tools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Harmonization of Data quality management processes and capacity building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Support to and Use national aggregate site level reporting system (The national system is the Gold standard)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844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143000" y="18213"/>
            <a:ext cx="10439400" cy="858697"/>
          </a:xfrm>
        </p:spPr>
        <p:txBody>
          <a:bodyPr/>
          <a:lstStyle/>
          <a:p>
            <a:pPr algn="ctr"/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Sub-Process Engagement &amp; Leveraging of National Systems 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A3E0D97-35AF-4533-88D8-157F93E4B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017092"/>
              </p:ext>
            </p:extLst>
          </p:nvPr>
        </p:nvGraphicFramePr>
        <p:xfrm>
          <a:off x="609600" y="911775"/>
          <a:ext cx="11049000" cy="5293842"/>
        </p:xfrm>
        <a:graphic>
          <a:graphicData uri="http://schemas.openxmlformats.org/drawingml/2006/table">
            <a:tbl>
              <a:tblPr/>
              <a:tblGrid>
                <a:gridCol w="423527">
                  <a:extLst>
                    <a:ext uri="{9D8B030D-6E8A-4147-A177-3AD203B41FA5}">
                      <a16:colId xmlns:a16="http://schemas.microsoft.com/office/drawing/2014/main" val="2090793914"/>
                    </a:ext>
                  </a:extLst>
                </a:gridCol>
                <a:gridCol w="10625473">
                  <a:extLst>
                    <a:ext uri="{9D8B030D-6E8A-4147-A177-3AD203B41FA5}">
                      <a16:colId xmlns:a16="http://schemas.microsoft.com/office/drawing/2014/main" val="1834716740"/>
                    </a:ext>
                  </a:extLst>
                </a:gridCol>
              </a:tblGrid>
              <a:tr h="445188">
                <a:tc gridSpan="2"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PEPFAR Reporting Sub Processes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C0504D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120049"/>
                  </a:ext>
                </a:extLst>
              </a:tr>
              <a:tr h="567841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G" sz="3200" u="none" strike="noStrike" dirty="0">
                          <a:effectLst/>
                        </a:rPr>
                        <a:t>1</a:t>
                      </a:r>
                      <a:r>
                        <a:rPr lang="en-US" sz="3200" u="none" strike="noStrike" dirty="0">
                          <a:effectLst/>
                        </a:rPr>
                        <a:t>.</a:t>
                      </a:r>
                    </a:p>
                    <a:p>
                      <a:pPr algn="r" fontAlgn="b"/>
                      <a:endParaRPr lang="en-US" sz="3200" u="none" strike="noStrike" dirty="0">
                        <a:effectLst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3200" u="none" strike="noStrike" dirty="0">
                          <a:effectLst/>
                        </a:rPr>
                        <a:t>Site Level Data Collection, Report Generation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215083"/>
                  </a:ext>
                </a:extLst>
              </a:tr>
              <a:tr h="3863769">
                <a:tc gridSpan="2"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57200" algn="l" fontAlgn="b">
                        <a:buFontTx/>
                        <a:buChar char="-"/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 of national tools at HFs</a:t>
                      </a:r>
                    </a:p>
                    <a:p>
                      <a:pPr marL="457200" indent="-457200" algn="l" fontAlgn="b">
                        <a:buFontTx/>
                        <a:buChar char="-"/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Working with site level staff</a:t>
                      </a:r>
                    </a:p>
                    <a:p>
                      <a:pPr marL="457200" indent="-457200" algn="l" fontAlgn="b">
                        <a:buFontTx/>
                        <a:buChar char="-"/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Routine</a:t>
                      </a:r>
                      <a:r>
                        <a:rPr lang="en-US" sz="3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IP engagement at site (with district team)</a:t>
                      </a:r>
                    </a:p>
                    <a:p>
                      <a:pPr marL="457200" indent="-457200" algn="l" fontAlgn="b">
                        <a:buFontTx/>
                        <a:buChar char="-"/>
                      </a:pPr>
                      <a:r>
                        <a:rPr lang="en-US" sz="3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 to monthly and quarterly reports generation and review</a:t>
                      </a: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457200" indent="-457200" algn="l" fontAlgn="b">
                        <a:buFontTx/>
                        <a:buChar char="-"/>
                      </a:pPr>
                      <a:endParaRPr 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8934459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9930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90600" y="80778"/>
            <a:ext cx="10058400" cy="830997"/>
          </a:xfrm>
        </p:spPr>
        <p:txBody>
          <a:bodyPr/>
          <a:lstStyle/>
          <a:p>
            <a:pPr algn="ctr"/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Sub-Process Engagement &amp; Leveraging of National Systems 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A3E0D97-35AF-4533-88D8-157F93E4B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637203"/>
              </p:ext>
            </p:extLst>
          </p:nvPr>
        </p:nvGraphicFramePr>
        <p:xfrm>
          <a:off x="457200" y="911775"/>
          <a:ext cx="11734800" cy="4876798"/>
        </p:xfrm>
        <a:graphic>
          <a:graphicData uri="http://schemas.openxmlformats.org/drawingml/2006/table">
            <a:tbl>
              <a:tblPr/>
              <a:tblGrid>
                <a:gridCol w="449815">
                  <a:extLst>
                    <a:ext uri="{9D8B030D-6E8A-4147-A177-3AD203B41FA5}">
                      <a16:colId xmlns:a16="http://schemas.microsoft.com/office/drawing/2014/main" val="2090793914"/>
                    </a:ext>
                  </a:extLst>
                </a:gridCol>
                <a:gridCol w="11284985">
                  <a:extLst>
                    <a:ext uri="{9D8B030D-6E8A-4147-A177-3AD203B41FA5}">
                      <a16:colId xmlns:a16="http://schemas.microsoft.com/office/drawing/2014/main" val="1834716740"/>
                    </a:ext>
                  </a:extLst>
                </a:gridCol>
              </a:tblGrid>
              <a:tr h="445188">
                <a:tc gridSpan="2"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PEPFAR Reporting Sub Processes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C0504D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120049"/>
                  </a:ext>
                </a:extLst>
              </a:tr>
              <a:tr h="1013029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endParaRPr lang="en-US" sz="2800" u="none" strike="noStrike" dirty="0">
                        <a:effectLst/>
                      </a:endParaRPr>
                    </a:p>
                    <a:p>
                      <a:pPr algn="r" fontAlgn="b"/>
                      <a:r>
                        <a:rPr lang="en-UG" sz="2800" u="none" strike="noStrike" dirty="0">
                          <a:effectLst/>
                        </a:rPr>
                        <a:t>2</a:t>
                      </a:r>
                      <a:r>
                        <a:rPr lang="en-US" sz="2800" u="none" strike="noStrike" dirty="0">
                          <a:effectLst/>
                        </a:rPr>
                        <a:t>.</a:t>
                      </a:r>
                      <a:endParaRPr lang="en-UG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2800" u="none" strike="noStrike" dirty="0">
                        <a:effectLst/>
                      </a:endParaRPr>
                    </a:p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Quarterly Data Cleaning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215083"/>
                  </a:ext>
                </a:extLst>
              </a:tr>
              <a:tr h="3418581">
                <a:tc gridSpan="2"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457200" indent="-457200" algn="l" fontAlgn="b">
                        <a:buFontTx/>
                        <a:buChar char="-"/>
                      </a:pPr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Collaborative data cleaning processes at HFs (engagement</a:t>
                      </a:r>
                      <a:r>
                        <a:rPr 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of IPs)</a:t>
                      </a:r>
                    </a:p>
                    <a:p>
                      <a:pPr marL="457200" indent="-457200" algn="l" fontAlgn="b">
                        <a:buFontTx/>
                        <a:buChar char="-"/>
                      </a:pPr>
                      <a:r>
                        <a:rPr 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Routine (monthly and quarterly cleaning at site &amp; district levels)</a:t>
                      </a:r>
                    </a:p>
                    <a:p>
                      <a:pPr marL="457200" indent="-457200" algn="l" fontAlgn="b">
                        <a:buFontTx/>
                        <a:buChar char="-"/>
                      </a:pPr>
                      <a:r>
                        <a:rPr 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Standard quarterly cleaning (focusing on critical updates to the reports submitted in the  National system) </a:t>
                      </a:r>
                      <a:endParaRPr lang="en-UG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894876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39014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800" y="152401"/>
            <a:ext cx="9525000" cy="830997"/>
          </a:xfrm>
        </p:spPr>
        <p:txBody>
          <a:bodyPr/>
          <a:lstStyle/>
          <a:p>
            <a:pPr algn="ctr"/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Sub-Process Engagement &amp; Leveraging of National Systems 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A3E0D97-35AF-4533-88D8-157F93E4B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515381"/>
              </p:ext>
            </p:extLst>
          </p:nvPr>
        </p:nvGraphicFramePr>
        <p:xfrm>
          <a:off x="152400" y="1447800"/>
          <a:ext cx="11887200" cy="4390755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455660">
                  <a:extLst>
                    <a:ext uri="{9D8B030D-6E8A-4147-A177-3AD203B41FA5}">
                      <a16:colId xmlns:a16="http://schemas.microsoft.com/office/drawing/2014/main" val="2090793914"/>
                    </a:ext>
                  </a:extLst>
                </a:gridCol>
                <a:gridCol w="11431540">
                  <a:extLst>
                    <a:ext uri="{9D8B030D-6E8A-4147-A177-3AD203B41FA5}">
                      <a16:colId xmlns:a16="http://schemas.microsoft.com/office/drawing/2014/main" val="1834716740"/>
                    </a:ext>
                  </a:extLst>
                </a:gridCol>
              </a:tblGrid>
              <a:tr h="47425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PEPFAR Reporting Sub Processes </a:t>
                      </a:r>
                    </a:p>
                  </a:txBody>
                  <a:tcPr marL="9525" marR="9525" marT="9525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120049"/>
                  </a:ext>
                </a:extLst>
              </a:tr>
              <a:tr h="1279985">
                <a:tc>
                  <a:txBody>
                    <a:bodyPr/>
                    <a:lstStyle/>
                    <a:p>
                      <a:pPr algn="r" fontAlgn="b"/>
                      <a:r>
                        <a:rPr lang="en-UG" sz="3600" u="none" strike="noStrike" dirty="0">
                          <a:effectLst/>
                        </a:rPr>
                        <a:t>3</a:t>
                      </a:r>
                      <a:r>
                        <a:rPr lang="en-US" sz="3600" u="none" strike="noStrike" dirty="0">
                          <a:effectLst/>
                        </a:rPr>
                        <a:t>.</a:t>
                      </a:r>
                    </a:p>
                    <a:p>
                      <a:pPr algn="r" fontAlgn="b"/>
                      <a:endParaRPr lang="en-UG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600" u="none" strike="noStrike" dirty="0">
                          <a:effectLst/>
                        </a:rPr>
                        <a:t>PEPFAR Quarterly Indicator Data Generation, Synchronization &amp; Report Aggregation</a:t>
                      </a:r>
                      <a:endParaRPr lang="en-US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215083"/>
                  </a:ext>
                </a:extLst>
              </a:tr>
              <a:tr h="2552605">
                <a:tc gridSpan="2">
                  <a:txBody>
                    <a:bodyPr/>
                    <a:lstStyle/>
                    <a:p>
                      <a:pPr marL="457200" indent="-457200" algn="l" fontAlgn="b">
                        <a:buFont typeface="Wingdings" panose="05000000000000000000" pitchFamily="2" charset="2"/>
                        <a:buChar char="§"/>
                      </a:pPr>
                      <a:r>
                        <a:rPr lang="en-US" sz="2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Generation of PEPFAR supported services data</a:t>
                      </a:r>
                    </a:p>
                    <a:p>
                      <a:pPr marL="1371600" marR="0" lvl="2" indent="-4572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en-US" sz="2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Using  national system HF reports </a:t>
                      </a:r>
                    </a:p>
                    <a:p>
                      <a:pPr marL="1371600" lvl="2" indent="-457200" algn="l" fontAlgn="b">
                        <a:buFont typeface="Courier New" panose="02070309020205020404" pitchFamily="49" charset="0"/>
                        <a:buChar char="o"/>
                      </a:pPr>
                      <a:r>
                        <a:rPr lang="en-US" sz="2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Using a PEPFAR tool (DAPTS).</a:t>
                      </a:r>
                    </a:p>
                    <a:p>
                      <a:pPr marL="2286000" lvl="4" indent="-45720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en-US" sz="2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the site level; By technical area; By IP </a:t>
                      </a:r>
                      <a:endParaRPr lang="en-UG" sz="2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396024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577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143000" y="152401"/>
            <a:ext cx="9448800" cy="830997"/>
          </a:xfrm>
        </p:spPr>
        <p:txBody>
          <a:bodyPr/>
          <a:lstStyle/>
          <a:p>
            <a:pPr algn="ctr"/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Sub-Process Engagement &amp; Leveraging of National Systems 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A3E0D97-35AF-4533-88D8-157F93E4B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371955"/>
              </p:ext>
            </p:extLst>
          </p:nvPr>
        </p:nvGraphicFramePr>
        <p:xfrm>
          <a:off x="228600" y="1143000"/>
          <a:ext cx="11811000" cy="3662680"/>
        </p:xfrm>
        <a:graphic>
          <a:graphicData uri="http://schemas.openxmlformats.org/drawingml/2006/table">
            <a:tbl>
              <a:tblPr/>
              <a:tblGrid>
                <a:gridCol w="697474">
                  <a:extLst>
                    <a:ext uri="{9D8B030D-6E8A-4147-A177-3AD203B41FA5}">
                      <a16:colId xmlns:a16="http://schemas.microsoft.com/office/drawing/2014/main" val="2090793914"/>
                    </a:ext>
                  </a:extLst>
                </a:gridCol>
                <a:gridCol w="11113526">
                  <a:extLst>
                    <a:ext uri="{9D8B030D-6E8A-4147-A177-3AD203B41FA5}">
                      <a16:colId xmlns:a16="http://schemas.microsoft.com/office/drawing/2014/main" val="1834716740"/>
                    </a:ext>
                  </a:extLst>
                </a:gridCol>
              </a:tblGrid>
              <a:tr h="818950"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G" sz="3600" u="none" strike="noStrike" dirty="0">
                          <a:effectLst/>
                        </a:rPr>
                        <a:t>4</a:t>
                      </a:r>
                      <a:r>
                        <a:rPr lang="en-US" sz="3600" u="none" strike="noStrike" dirty="0">
                          <a:effectLst/>
                        </a:rPr>
                        <a:t>.</a:t>
                      </a:r>
                      <a:endParaRPr lang="en-UG" sz="3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C0504D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2800" u="none" strike="noStrike" dirty="0">
                          <a:effectLst/>
                        </a:rPr>
                        <a:t>Quarterly PEPFAR IP MER Data Feedback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C0504D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120049"/>
                  </a:ext>
                </a:extLst>
              </a:tr>
              <a:tr h="2843730">
                <a:tc gridSpan="2">
                  <a:txBody>
                    <a:bodyPr/>
                    <a:lstStyle>
                      <a:lvl1pPr marL="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2571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5143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7715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0287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128587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154305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1800225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2057400" algn="l" defTabSz="514350" rtl="0" eaLnBrk="1" latinLnBrk="0" hangingPunct="1">
                        <a:defRPr sz="1013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endParaRPr lang="en-US" sz="28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r>
                        <a:rPr lang="en-US" sz="2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Based on the principal “ The National System is the Gold standard” If data is expected in the national system, it is either reported there or it is of not authentic</a:t>
                      </a:r>
                      <a:endParaRPr lang="en-UG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C0504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684644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464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524000" y="76201"/>
            <a:ext cx="9067800" cy="360099"/>
          </a:xfrm>
        </p:spPr>
        <p:txBody>
          <a:bodyPr/>
          <a:lstStyle/>
          <a:p>
            <a:pPr algn="ctr"/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Sub-Process Engagement &amp; Leveraging of National Systems  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A3E0D97-35AF-4533-88D8-157F93E4B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378806"/>
              </p:ext>
            </p:extLst>
          </p:nvPr>
        </p:nvGraphicFramePr>
        <p:xfrm>
          <a:off x="381000" y="1143000"/>
          <a:ext cx="11658600" cy="3909991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446895">
                  <a:extLst>
                    <a:ext uri="{9D8B030D-6E8A-4147-A177-3AD203B41FA5}">
                      <a16:colId xmlns:a16="http://schemas.microsoft.com/office/drawing/2014/main" val="2090793914"/>
                    </a:ext>
                  </a:extLst>
                </a:gridCol>
                <a:gridCol w="11211705">
                  <a:extLst>
                    <a:ext uri="{9D8B030D-6E8A-4147-A177-3AD203B41FA5}">
                      <a16:colId xmlns:a16="http://schemas.microsoft.com/office/drawing/2014/main" val="1834716740"/>
                    </a:ext>
                  </a:extLst>
                </a:gridCol>
              </a:tblGrid>
              <a:tr h="38284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PEPFAR Reporting Sub Processes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G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120049"/>
                  </a:ext>
                </a:extLst>
              </a:tr>
              <a:tr h="3828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5.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Narrative Writing and Submission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215083"/>
                  </a:ext>
                </a:extLst>
              </a:tr>
              <a:tr h="476314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6.</a:t>
                      </a:r>
                      <a:endParaRPr lang="en-U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PEPFAR Indicator Master File Generation; QA/QC; Coding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445945"/>
                  </a:ext>
                </a:extLst>
              </a:tr>
              <a:tr h="3828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U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These are PEPFAR specific sub-processes</a:t>
                      </a:r>
                      <a:endParaRPr lang="en-U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894876629"/>
                  </a:ext>
                </a:extLst>
              </a:tr>
              <a:tr h="3828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7.</a:t>
                      </a:r>
                      <a:endParaRPr lang="en-U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>
                          <a:effectLst/>
                        </a:rPr>
                        <a:t>External Stakeholder Review and Feedback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024005"/>
                  </a:ext>
                </a:extLst>
              </a:tr>
              <a:tr h="214845">
                <a:tc gridSpan="2">
                  <a:txBody>
                    <a:bodyPr/>
                    <a:lstStyle/>
                    <a:p>
                      <a:pPr marL="457200" indent="-457200" algn="l" fontAlgn="b">
                        <a:buFontTx/>
                        <a:buChar char="-"/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MoH may review/query</a:t>
                      </a:r>
                      <a:r>
                        <a:rPr lang="en-U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consistency with Nationally reported data </a:t>
                      </a:r>
                    </a:p>
                    <a:p>
                      <a:pPr marL="457200" indent="-457200" algn="l" fontAlgn="b">
                        <a:buFontTx/>
                        <a:buChar char="-"/>
                      </a:pPr>
                      <a:r>
                        <a:rPr lang="en-U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CSOs may provide feedback after review of PEPFAR reported and national datasets </a:t>
                      </a:r>
                    </a:p>
                    <a:p>
                      <a:pPr marL="0" indent="0" algn="l" fontAlgn="b">
                        <a:buFontTx/>
                        <a:buNone/>
                      </a:pPr>
                      <a:endParaRPr lang="en-U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68464438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8.</a:t>
                      </a:r>
                      <a:endParaRPr lang="en-U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>
                          <a:effectLst/>
                        </a:rPr>
                        <a:t>PEPFAR Indicator Data Pre-submission Checks &amp; Deduplication Process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012900"/>
                  </a:ext>
                </a:extLst>
              </a:tr>
              <a:tr h="467784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en-US" sz="2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This is a PEPFAR specific sub-process </a:t>
                      </a:r>
                      <a:endParaRPr lang="en-U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55951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9367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706880" y="182880"/>
            <a:ext cx="8757768" cy="498598"/>
          </a:xfrm>
        </p:spPr>
        <p:txBody>
          <a:bodyPr/>
          <a:lstStyle/>
          <a:p>
            <a:pPr algn="ctr"/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Gaps/Challenges/Issues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914401"/>
            <a:ext cx="115824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u="sng" dirty="0"/>
              <a:t>Alignment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600" dirty="0"/>
              <a:t>Gaps in availability of PEPFAR requirements in national system lead to other options/approaches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600" dirty="0"/>
              <a:t>Routine changes in PEPFAR requirements</a:t>
            </a:r>
          </a:p>
          <a:p>
            <a:endParaRPr lang="en-US" sz="2600" dirty="0"/>
          </a:p>
          <a:p>
            <a:r>
              <a:rPr lang="en-US" sz="2600" b="1" u="sng" dirty="0"/>
              <a:t>Challenges: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600" dirty="0"/>
              <a:t>Burden of reporting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600" dirty="0"/>
              <a:t>Burden/cost of printing tools </a:t>
            </a:r>
          </a:p>
          <a:p>
            <a:endParaRPr lang="en-US" sz="2600" dirty="0"/>
          </a:p>
          <a:p>
            <a:r>
              <a:rPr lang="en-US" sz="2600" b="1" u="sng" dirty="0"/>
              <a:t>Other System Issues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600" dirty="0"/>
              <a:t>Incomplete process for patient unique identification </a:t>
            </a:r>
          </a:p>
        </p:txBody>
      </p:sp>
    </p:spTree>
    <p:extLst>
      <p:ext uri="{BB962C8B-B14F-4D97-AF65-F5344CB8AC3E}">
        <p14:creationId xmlns:p14="http://schemas.microsoft.com/office/powerpoint/2010/main" val="3219358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914401"/>
            <a:ext cx="11887200" cy="5333999"/>
          </a:xfrm>
          <a:prstGeom prst="rect">
            <a:avLst/>
          </a:prstGeom>
        </p:spPr>
      </p:pic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696516" y="76200"/>
            <a:ext cx="8768132" cy="498598"/>
          </a:xfrm>
        </p:spPr>
        <p:txBody>
          <a:bodyPr/>
          <a:lstStyle/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Looking Ahead : Strengthen Use of EMR  </a:t>
            </a:r>
          </a:p>
        </p:txBody>
      </p:sp>
    </p:spTree>
    <p:extLst>
      <p:ext uri="{BB962C8B-B14F-4D97-AF65-F5344CB8AC3E}">
        <p14:creationId xmlns:p14="http://schemas.microsoft.com/office/powerpoint/2010/main" val="12718601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https://lh3.googleusercontent.com/55gplJ6nPx2N_6X6hwgxMcLDNp_ZYdS1kQ_dN71gbKw0hlDUk__PnxFt7MqUYZ2Pw-EWTvWQlMoJ05sM7z2yKpi5xdSEGBIRzL_6VtbiWQfYubm2OfkVpEzp64xofs3_nZc055E2A057LUfQn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8200"/>
            <a:ext cx="11582400" cy="540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0" y="162580"/>
            <a:ext cx="8077200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5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Looking Ahead : Systems Integration   </a:t>
            </a:r>
          </a:p>
        </p:txBody>
      </p:sp>
    </p:spTree>
    <p:extLst>
      <p:ext uri="{BB962C8B-B14F-4D97-AF65-F5344CB8AC3E}">
        <p14:creationId xmlns:p14="http://schemas.microsoft.com/office/powerpoint/2010/main" val="769890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524000" y="76200"/>
            <a:ext cx="9144000" cy="498598"/>
          </a:xfrm>
        </p:spPr>
        <p:txBody>
          <a:bodyPr lIns="0" tIns="0" rIns="0" bIns="0" anchor="t">
            <a:spAutoFit/>
          </a:bodyPr>
          <a:lstStyle/>
          <a:p>
            <a:r>
              <a:rPr lang="en-US" sz="3600" dirty="0">
                <a:latin typeface="Calibri"/>
                <a:cs typeface="Calibri"/>
              </a:rPr>
              <a:t>Looking Ahead: HIS Interventions and Innovation</a:t>
            </a:r>
            <a:endParaRPr lang="en-US" sz="3600" dirty="0" err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1219200"/>
            <a:ext cx="10972800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000" dirty="0">
                <a:latin typeface="Calibri"/>
                <a:cs typeface="Calibri"/>
              </a:rPr>
              <a:t>Reviews and roll out of in-country policies and procedures</a:t>
            </a:r>
            <a:endParaRPr lang="en-US" dirty="0">
              <a:cs typeface="Arial" charset="0"/>
            </a:endParaRPr>
          </a:p>
          <a:p>
            <a:endParaRPr lang="en-US" sz="3000" dirty="0">
              <a:latin typeface="Calibri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Calibri"/>
                <a:cs typeface="Calibri"/>
              </a:rPr>
              <a:t>Improve automation and remove redundancies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Calibri"/>
                <a:cs typeface="Calibri"/>
              </a:rPr>
              <a:t>Build System integration approaches 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Calibri"/>
                <a:cs typeface="Calibri"/>
              </a:rPr>
              <a:t>Support/Expand interoperability </a:t>
            </a:r>
            <a:endParaRPr lang="en-US" sz="3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8072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953C3B2-9A54-4E35-8890-911D7DC6684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69" y="913988"/>
            <a:ext cx="5310053" cy="5344135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9140F4-EEEE-4DE4-ABF2-B47A786118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786" y="40594"/>
            <a:ext cx="12307614" cy="415498"/>
          </a:xfrm>
        </p:spPr>
        <p:txBody>
          <a:bodyPr wrap="square" lIns="0" tIns="0" rIns="0" bIns="0" anchor="t">
            <a:spAutoFit/>
          </a:bodyPr>
          <a:lstStyle/>
          <a:p>
            <a:r>
              <a:rPr lang="en-US" sz="3000" dirty="0">
                <a:latin typeface="Arial"/>
                <a:cs typeface="Arial"/>
              </a:rPr>
              <a:t>Background:COP22 support by Agency &amp; Prime IM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B6CCD8-1922-489A-8F16-78703F378981}"/>
              </a:ext>
            </a:extLst>
          </p:cNvPr>
          <p:cNvGrpSpPr/>
          <p:nvPr/>
        </p:nvGrpSpPr>
        <p:grpSpPr>
          <a:xfrm>
            <a:off x="557645" y="1873387"/>
            <a:ext cx="3982431" cy="3595594"/>
            <a:chOff x="557645" y="1926716"/>
            <a:chExt cx="3982431" cy="35955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D3CFA52-83F9-4A2E-9B67-643B0CEC5DDB}"/>
                </a:ext>
              </a:extLst>
            </p:cNvPr>
            <p:cNvSpPr/>
            <p:nvPr/>
          </p:nvSpPr>
          <p:spPr>
            <a:xfrm>
              <a:off x="1529939" y="1926716"/>
              <a:ext cx="684803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 w="10160">
                    <a:solidFill>
                      <a:srgbClr val="0099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CDC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9F63978-F32B-4D13-8A0E-63E5D0C89F69}"/>
                </a:ext>
              </a:extLst>
            </p:cNvPr>
            <p:cNvSpPr/>
            <p:nvPr/>
          </p:nvSpPr>
          <p:spPr>
            <a:xfrm>
              <a:off x="1037905" y="3880246"/>
              <a:ext cx="684803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 w="10160">
                    <a:solidFill>
                      <a:srgbClr val="0099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CDC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38AA95C-36FE-4454-9005-2ED8586B2FAE}"/>
                </a:ext>
              </a:extLst>
            </p:cNvPr>
            <p:cNvSpPr/>
            <p:nvPr/>
          </p:nvSpPr>
          <p:spPr>
            <a:xfrm>
              <a:off x="2194900" y="3880246"/>
              <a:ext cx="684803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 w="10160">
                    <a:solidFill>
                      <a:srgbClr val="0099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CDC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BCB9773-980F-4A56-87C3-83A9C276EA0F}"/>
                </a:ext>
              </a:extLst>
            </p:cNvPr>
            <p:cNvSpPr/>
            <p:nvPr/>
          </p:nvSpPr>
          <p:spPr>
            <a:xfrm>
              <a:off x="1901194" y="5057066"/>
              <a:ext cx="684803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 w="10160">
                    <a:solidFill>
                      <a:srgbClr val="0099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CDC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B75FDF1-B0FD-4C45-8339-3C52D916E750}"/>
                </a:ext>
              </a:extLst>
            </p:cNvPr>
            <p:cNvSpPr/>
            <p:nvPr/>
          </p:nvSpPr>
          <p:spPr>
            <a:xfrm>
              <a:off x="3746270" y="3028890"/>
              <a:ext cx="684803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 w="10160">
                    <a:solidFill>
                      <a:srgbClr val="0099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CDC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86B0DD-E1E6-4B33-85F2-905A276EBC4C}"/>
                </a:ext>
              </a:extLst>
            </p:cNvPr>
            <p:cNvSpPr/>
            <p:nvPr/>
          </p:nvSpPr>
          <p:spPr>
            <a:xfrm>
              <a:off x="2577930" y="2326826"/>
              <a:ext cx="902811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 w="10160">
                    <a:solidFill>
                      <a:srgbClr val="0099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USAID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A43B45B-A0D1-442B-8A4B-5992D59AA82F}"/>
                </a:ext>
              </a:extLst>
            </p:cNvPr>
            <p:cNvSpPr/>
            <p:nvPr/>
          </p:nvSpPr>
          <p:spPr>
            <a:xfrm>
              <a:off x="3363655" y="3999668"/>
              <a:ext cx="902811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 w="10160">
                    <a:solidFill>
                      <a:srgbClr val="0099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USAID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711EEAD-FDAE-4A13-B1E4-108BA22F75C3}"/>
                </a:ext>
              </a:extLst>
            </p:cNvPr>
            <p:cNvSpPr/>
            <p:nvPr/>
          </p:nvSpPr>
          <p:spPr>
            <a:xfrm>
              <a:off x="557645" y="5152978"/>
              <a:ext cx="902811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 w="10160">
                    <a:solidFill>
                      <a:srgbClr val="0099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USAID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C9C8272-D60C-4B7D-9E7A-E8AA631A0F2B}"/>
                </a:ext>
              </a:extLst>
            </p:cNvPr>
            <p:cNvSpPr/>
            <p:nvPr/>
          </p:nvSpPr>
          <p:spPr>
            <a:xfrm>
              <a:off x="3637265" y="2165559"/>
              <a:ext cx="902811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 w="10160">
                    <a:solidFill>
                      <a:srgbClr val="0099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USAID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DFFBB3C-9CFB-4028-A9B9-FC535B0F7B9B}"/>
                </a:ext>
              </a:extLst>
            </p:cNvPr>
            <p:cNvSpPr/>
            <p:nvPr/>
          </p:nvSpPr>
          <p:spPr>
            <a:xfrm>
              <a:off x="2470662" y="4643623"/>
              <a:ext cx="1544012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 w="10160">
                    <a:solidFill>
                      <a:srgbClr val="0099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uLnTx/>
                  <a:uFillTx/>
                  <a:latin typeface="Arial"/>
                  <a:ea typeface="+mn-ea"/>
                  <a:cs typeface="+mn-cs"/>
                </a:rPr>
                <a:t>DOD WRAIR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2198B52-9CBB-4C7F-924E-5508517DBF5E}"/>
              </a:ext>
            </a:extLst>
          </p:cNvPr>
          <p:cNvSpPr txBox="1"/>
          <p:nvPr/>
        </p:nvSpPr>
        <p:spPr>
          <a:xfrm>
            <a:off x="5560400" y="4759259"/>
            <a:ext cx="638102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Additional mechanisms present across districts: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1) Uganda Prison Service (UPS)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2) Faith Based Organizations: Uganda Protestant Medical Bureau (UPMB) and Uganda Episcopal Conf (UEC)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3) Peace Corps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4) OVC mechanisms (IDI, TPO, Integrated Child Dev, Agency for Cooperation &amp; Research in Dev, MUCOBADI, UG Women’s Efforts for Save Orphans, Youth Alive UG, RHITES SW)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5) MoH, KCCA, G2G mechanisms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6) Military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16181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7) State UNHCR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1CBFD34-431E-4EBA-86A0-5D0F031A713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0400" y="923521"/>
            <a:ext cx="6105574" cy="383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8250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524000" y="76200"/>
            <a:ext cx="9144000" cy="498598"/>
          </a:xfrm>
        </p:spPr>
        <p:txBody>
          <a:bodyPr/>
          <a:lstStyle/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Looking Ahead: Consider WHO Guidance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14400" y="1219200"/>
            <a:ext cx="10972800" cy="37856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The New guidance focuses on</a:t>
            </a:r>
          </a:p>
          <a:p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Person centered/patient centric data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Longitudinal Monitoring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Sustainability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latin typeface="Calibri" panose="020F0502020204030204" pitchFamily="34" charset="0"/>
                <a:cs typeface="Calibri" panose="020F0502020204030204" pitchFamily="34" charset="0"/>
              </a:rPr>
              <a:t>Strengthening digital health strategies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5162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2"/>
          <p:cNvSpPr/>
          <p:nvPr/>
        </p:nvSpPr>
        <p:spPr>
          <a:xfrm>
            <a:off x="3810000" y="295194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Questions/Discussion</a:t>
            </a:r>
          </a:p>
        </p:txBody>
      </p:sp>
    </p:spTree>
    <p:extLst>
      <p:ext uri="{BB962C8B-B14F-4D97-AF65-F5344CB8AC3E}">
        <p14:creationId xmlns:p14="http://schemas.microsoft.com/office/powerpoint/2010/main" val="3569462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069284"/>
              </p:ext>
            </p:extLst>
          </p:nvPr>
        </p:nvGraphicFramePr>
        <p:xfrm>
          <a:off x="152400" y="914400"/>
          <a:ext cx="12039600" cy="5270332"/>
        </p:xfrm>
        <a:graphic>
          <a:graphicData uri="http://schemas.openxmlformats.org/drawingml/2006/table">
            <a:tbl>
              <a:tblPr/>
              <a:tblGrid>
                <a:gridCol w="2761376">
                  <a:extLst>
                    <a:ext uri="{9D8B030D-6E8A-4147-A177-3AD203B41FA5}">
                      <a16:colId xmlns:a16="http://schemas.microsoft.com/office/drawing/2014/main" val="3221414082"/>
                    </a:ext>
                  </a:extLst>
                </a:gridCol>
                <a:gridCol w="2871831">
                  <a:extLst>
                    <a:ext uri="{9D8B030D-6E8A-4147-A177-3AD203B41FA5}">
                      <a16:colId xmlns:a16="http://schemas.microsoft.com/office/drawing/2014/main" val="1994063617"/>
                    </a:ext>
                  </a:extLst>
                </a:gridCol>
                <a:gridCol w="662730">
                  <a:extLst>
                    <a:ext uri="{9D8B030D-6E8A-4147-A177-3AD203B41FA5}">
                      <a16:colId xmlns:a16="http://schemas.microsoft.com/office/drawing/2014/main" val="3766113532"/>
                    </a:ext>
                  </a:extLst>
                </a:gridCol>
                <a:gridCol w="3074788">
                  <a:extLst>
                    <a:ext uri="{9D8B030D-6E8A-4147-A177-3AD203B41FA5}">
                      <a16:colId xmlns:a16="http://schemas.microsoft.com/office/drawing/2014/main" val="2751083530"/>
                    </a:ext>
                  </a:extLst>
                </a:gridCol>
                <a:gridCol w="2668875">
                  <a:extLst>
                    <a:ext uri="{9D8B030D-6E8A-4147-A177-3AD203B41FA5}">
                      <a16:colId xmlns:a16="http://schemas.microsoft.com/office/drawing/2014/main" val="3565122304"/>
                    </a:ext>
                  </a:extLst>
                </a:gridCol>
              </a:tblGrid>
              <a:tr h="83820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GOU and PEPFAR Reporting Period Alignment </a:t>
                      </a:r>
                    </a:p>
                  </a:txBody>
                  <a:tcPr marL="6350" marR="635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037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190507"/>
                  </a:ext>
                </a:extLst>
              </a:tr>
              <a:tr h="51264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Period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3C0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Reporting Systems 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168407"/>
                  </a:ext>
                </a:extLst>
              </a:tr>
              <a:tr h="727308"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Start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8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 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PEPFAR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GOU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511204"/>
                  </a:ext>
                </a:extLst>
              </a:tr>
              <a:tr h="710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Jan-01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Mar-31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18970"/>
                  </a:ext>
                </a:extLst>
              </a:tr>
              <a:tr h="710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Apr-01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Jun-30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765455"/>
                  </a:ext>
                </a:extLst>
              </a:tr>
              <a:tr h="7107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Jul-01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Sep-30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Q4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238285"/>
                  </a:ext>
                </a:extLst>
              </a:tr>
              <a:tr h="10599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Oct-01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Dec-31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2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97B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1210475"/>
                  </a:ext>
                </a:extLst>
              </a:tr>
            </a:tbl>
          </a:graphicData>
        </a:graphic>
      </p:graphicFrame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676400" y="152400"/>
            <a:ext cx="8940648" cy="387798"/>
          </a:xfrm>
        </p:spPr>
        <p:txBody>
          <a:bodyPr/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Alignment of Data Management and Reporting Periods </a:t>
            </a:r>
          </a:p>
        </p:txBody>
      </p:sp>
    </p:spTree>
    <p:extLst>
      <p:ext uri="{BB962C8B-B14F-4D97-AF65-F5344CB8AC3E}">
        <p14:creationId xmlns:p14="http://schemas.microsoft.com/office/powerpoint/2010/main" val="312657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696516" y="203817"/>
            <a:ext cx="8768132" cy="553998"/>
          </a:xfrm>
        </p:spPr>
        <p:txBody>
          <a:bodyPr/>
          <a:lstStyle/>
          <a:p>
            <a:pPr algn="ctr"/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Aggregate data systems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347415"/>
              </p:ext>
            </p:extLst>
          </p:nvPr>
        </p:nvGraphicFramePr>
        <p:xfrm>
          <a:off x="0" y="913659"/>
          <a:ext cx="12192001" cy="5170979"/>
        </p:xfrm>
        <a:graphic>
          <a:graphicData uri="http://schemas.openxmlformats.org/drawingml/2006/table">
            <a:tbl>
              <a:tblPr/>
              <a:tblGrid>
                <a:gridCol w="3150690">
                  <a:extLst>
                    <a:ext uri="{9D8B030D-6E8A-4147-A177-3AD203B41FA5}">
                      <a16:colId xmlns:a16="http://schemas.microsoft.com/office/drawing/2014/main" val="308643015"/>
                    </a:ext>
                  </a:extLst>
                </a:gridCol>
                <a:gridCol w="3390571">
                  <a:extLst>
                    <a:ext uri="{9D8B030D-6E8A-4147-A177-3AD203B41FA5}">
                      <a16:colId xmlns:a16="http://schemas.microsoft.com/office/drawing/2014/main" val="3166408876"/>
                    </a:ext>
                  </a:extLst>
                </a:gridCol>
                <a:gridCol w="3018540">
                  <a:extLst>
                    <a:ext uri="{9D8B030D-6E8A-4147-A177-3AD203B41FA5}">
                      <a16:colId xmlns:a16="http://schemas.microsoft.com/office/drawing/2014/main" val="614308556"/>
                    </a:ext>
                  </a:extLst>
                </a:gridCol>
                <a:gridCol w="2632200">
                  <a:extLst>
                    <a:ext uri="{9D8B030D-6E8A-4147-A177-3AD203B41FA5}">
                      <a16:colId xmlns:a16="http://schemas.microsoft.com/office/drawing/2014/main" val="2062752787"/>
                    </a:ext>
                  </a:extLst>
                </a:gridCol>
              </a:tblGrid>
              <a:tr h="7726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System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Maintenance and administration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Reporting role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Obtainable PEPFAR report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3432386"/>
                  </a:ext>
                </a:extLst>
              </a:tr>
              <a:tr h="9614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NATIONAL DHIS2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The Ministry of Health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HF and District staff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HF aggregate data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6435435"/>
                  </a:ext>
                </a:extLst>
              </a:tr>
              <a:tr h="10451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OVCMIS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Ministry</a:t>
                      </a:r>
                      <a:r>
                        <a:rPr lang="en-US" sz="1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of </a:t>
                      </a:r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Gender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CSOs, District staff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OVC Data 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621689"/>
                  </a:ext>
                </a:extLst>
              </a:tr>
              <a:tr h="11190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PIRS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PEPFAR above Site M&amp;E agent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IPs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Additional PEPFAR data 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833733"/>
                  </a:ext>
                </a:extLst>
              </a:tr>
              <a:tr h="12727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DATIM/DATIM4U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USG team 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IPs/USG (Data import)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Reported indicator data 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1969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3290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499365"/>
              </p:ext>
            </p:extLst>
          </p:nvPr>
        </p:nvGraphicFramePr>
        <p:xfrm>
          <a:off x="76200" y="762000"/>
          <a:ext cx="12115799" cy="5276908"/>
        </p:xfrm>
        <a:graphic>
          <a:graphicData uri="http://schemas.openxmlformats.org/drawingml/2006/table">
            <a:tbl>
              <a:tblPr/>
              <a:tblGrid>
                <a:gridCol w="2648404">
                  <a:extLst>
                    <a:ext uri="{9D8B030D-6E8A-4147-A177-3AD203B41FA5}">
                      <a16:colId xmlns:a16="http://schemas.microsoft.com/office/drawing/2014/main" val="308643015"/>
                    </a:ext>
                  </a:extLst>
                </a:gridCol>
                <a:gridCol w="3988947">
                  <a:extLst>
                    <a:ext uri="{9D8B030D-6E8A-4147-A177-3AD203B41FA5}">
                      <a16:colId xmlns:a16="http://schemas.microsoft.com/office/drawing/2014/main" val="3166408876"/>
                    </a:ext>
                  </a:extLst>
                </a:gridCol>
                <a:gridCol w="2633868">
                  <a:extLst>
                    <a:ext uri="{9D8B030D-6E8A-4147-A177-3AD203B41FA5}">
                      <a16:colId xmlns:a16="http://schemas.microsoft.com/office/drawing/2014/main" val="614308556"/>
                    </a:ext>
                  </a:extLst>
                </a:gridCol>
                <a:gridCol w="2844580">
                  <a:extLst>
                    <a:ext uri="{9D8B030D-6E8A-4147-A177-3AD203B41FA5}">
                      <a16:colId xmlns:a16="http://schemas.microsoft.com/office/drawing/2014/main" val="2062752787"/>
                    </a:ext>
                  </a:extLst>
                </a:gridCol>
              </a:tblGrid>
              <a:tr h="932120"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6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System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6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Maintenance/administration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6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Reporting role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600" b="0" i="0" u="none" strike="noStrike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Obtainable PEPFAR data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3432386"/>
                  </a:ext>
                </a:extLst>
              </a:tr>
              <a:tr h="932120"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DREAMS tracker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M&amp;E agents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IPs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DREAMS data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6435435"/>
                  </a:ext>
                </a:extLst>
              </a:tr>
              <a:tr h="469503"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KP tracker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M&amp;E agents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IPs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KP data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326345"/>
                  </a:ext>
                </a:extLst>
              </a:tr>
              <a:tr h="469503"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EMR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MoH/M&amp;E agent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HF</a:t>
                      </a:r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</a:t>
                      </a:r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taff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endParaRPr lang="en-US" sz="2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621689"/>
                  </a:ext>
                </a:extLst>
              </a:tr>
              <a:tr h="932120"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Lab Information System (LIS) dashboard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MoH</a:t>
                      </a:r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/CPHL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CPHL staff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VL data</a:t>
                      </a:r>
                    </a:p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EID Data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833733"/>
                  </a:ext>
                </a:extLst>
              </a:tr>
              <a:tr h="1370032"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VMMC nerve center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M&amp;E agent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endParaRPr lang="en-US" sz="2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514350" rtl="0" eaLnBrk="1" fontAlgn="b" latinLnBrk="0" hangingPunct="1"/>
                      <a:r>
                        <a:rPr lang="en-US" sz="2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VMMC AE</a:t>
                      </a:r>
                    </a:p>
                  </a:txBody>
                  <a:tcPr marL="6350" marR="6350" marT="63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196961"/>
                  </a:ext>
                </a:extLst>
              </a:tr>
            </a:tbl>
          </a:graphicData>
        </a:graphic>
      </p:graphicFrame>
      <p:sp>
        <p:nvSpPr>
          <p:cNvPr id="4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524000" y="203817"/>
            <a:ext cx="9144000" cy="443198"/>
          </a:xfrm>
        </p:spPr>
        <p:txBody>
          <a:bodyPr/>
          <a:lstStyle/>
          <a:p>
            <a:pPr algn="ctr"/>
            <a:r>
              <a:rPr lang="en-US" sz="3200" dirty="0"/>
              <a:t>Other systems (aggregate &amp; patient level)</a:t>
            </a:r>
          </a:p>
        </p:txBody>
      </p:sp>
    </p:spTree>
    <p:extLst>
      <p:ext uri="{BB962C8B-B14F-4D97-AF65-F5344CB8AC3E}">
        <p14:creationId xmlns:p14="http://schemas.microsoft.com/office/powerpoint/2010/main" val="448964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676400" y="76200"/>
            <a:ext cx="8991600" cy="470898"/>
          </a:xfrm>
        </p:spPr>
        <p:txBody>
          <a:bodyPr/>
          <a:lstStyle/>
          <a:p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MER 2.6 Indicators Mapped to National Tools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858521"/>
            <a:ext cx="11658600" cy="523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80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81000" y="2"/>
            <a:ext cx="11506200" cy="886397"/>
          </a:xfrm>
        </p:spPr>
        <p:txBody>
          <a:bodyPr/>
          <a:lstStyle/>
          <a:p>
            <a:pPr algn="ctr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MER 2.6 Indicators Disaggregation Mapped to National Tools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937272"/>
            <a:ext cx="12115799" cy="508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748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90601"/>
            <a:ext cx="11734800" cy="4480973"/>
          </a:xfrm>
          <a:prstGeom prst="rect">
            <a:avLst/>
          </a:prstGeom>
        </p:spPr>
      </p:pic>
      <p:sp>
        <p:nvSpPr>
          <p:cNvPr id="14" name="Flowchart: Process 13"/>
          <p:cNvSpPr/>
          <p:nvPr/>
        </p:nvSpPr>
        <p:spPr>
          <a:xfrm>
            <a:off x="2831975" y="4746468"/>
            <a:ext cx="3004794" cy="282733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Pre-primary &amp; </a:t>
            </a:r>
            <a:r>
              <a:rPr lang="en-US" sz="1200" dirty="0"/>
              <a:t>Primary Tools; Registers</a:t>
            </a:r>
          </a:p>
        </p:txBody>
      </p:sp>
      <p:sp>
        <p:nvSpPr>
          <p:cNvPr id="15" name="Flowchart: Process 14"/>
          <p:cNvSpPr/>
          <p:nvPr/>
        </p:nvSpPr>
        <p:spPr>
          <a:xfrm>
            <a:off x="2831976" y="3962401"/>
            <a:ext cx="2099815" cy="296575"/>
          </a:xfrm>
          <a:prstGeom prst="flowChart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Monthly &amp; Quarterly Reports</a:t>
            </a:r>
            <a:endParaRPr lang="en-US" sz="1200" dirty="0"/>
          </a:p>
        </p:txBody>
      </p:sp>
      <p:sp>
        <p:nvSpPr>
          <p:cNvPr id="16" name="Flowchart: Process 15"/>
          <p:cNvSpPr/>
          <p:nvPr/>
        </p:nvSpPr>
        <p:spPr>
          <a:xfrm rot="16200000">
            <a:off x="5504433" y="3055498"/>
            <a:ext cx="1371600" cy="289804"/>
          </a:xfrm>
          <a:prstGeom prst="flowChartProcess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rgbClr val="FFC000"/>
                </a:solidFill>
              </a:rPr>
              <a:t>DAPTS</a:t>
            </a:r>
            <a:endParaRPr lang="en-US" sz="1200" dirty="0">
              <a:solidFill>
                <a:srgbClr val="FFC000"/>
              </a:solidFill>
            </a:endParaRPr>
          </a:p>
        </p:txBody>
      </p:sp>
      <p:sp>
        <p:nvSpPr>
          <p:cNvPr id="17" name="Flowchart: Process 16"/>
          <p:cNvSpPr/>
          <p:nvPr/>
        </p:nvSpPr>
        <p:spPr>
          <a:xfrm>
            <a:off x="1724244" y="2428450"/>
            <a:ext cx="4003440" cy="217797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Cleaning &amp; Synchronization Tools </a:t>
            </a:r>
          </a:p>
        </p:txBody>
      </p:sp>
      <p:cxnSp>
        <p:nvCxnSpPr>
          <p:cNvPr id="18" name="Straight Arrow Connector 17"/>
          <p:cNvCxnSpPr>
            <a:stCxn id="14" idx="0"/>
          </p:cNvCxnSpPr>
          <p:nvPr/>
        </p:nvCxnSpPr>
        <p:spPr>
          <a:xfrm flipV="1">
            <a:off x="4334372" y="4258975"/>
            <a:ext cx="0" cy="487492"/>
          </a:xfrm>
          <a:prstGeom prst="straightConnector1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/>
          <p:cNvSpPr txBox="1">
            <a:spLocks/>
          </p:cNvSpPr>
          <p:nvPr/>
        </p:nvSpPr>
        <p:spPr>
          <a:xfrm>
            <a:off x="1676400" y="228600"/>
            <a:ext cx="8991600" cy="463264"/>
          </a:xfrm>
          <a:prstGeom prst="rect">
            <a:avLst/>
          </a:prstGeom>
        </p:spPr>
        <p:txBody>
          <a:bodyPr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</a:rPr>
              <a:t>Current Data Management and Reporting Processes</a:t>
            </a:r>
          </a:p>
        </p:txBody>
      </p:sp>
    </p:spTree>
    <p:extLst>
      <p:ext uri="{BB962C8B-B14F-4D97-AF65-F5344CB8AC3E}">
        <p14:creationId xmlns:p14="http://schemas.microsoft.com/office/powerpoint/2010/main" val="1458367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ganda PEPFAR Logo1.png" descr="Uganda PEPFAR Logo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7400" y="6240482"/>
            <a:ext cx="685800" cy="541318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" y="914400"/>
            <a:ext cx="10477500" cy="5105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C4B79D-A9B6-0D3E-2480-F857C7922302}"/>
              </a:ext>
            </a:extLst>
          </p:cNvPr>
          <p:cNvSpPr txBox="1"/>
          <p:nvPr/>
        </p:nvSpPr>
        <p:spPr>
          <a:xfrm>
            <a:off x="990600" y="0"/>
            <a:ext cx="9448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Data Management and Reporting Processes</a:t>
            </a:r>
          </a:p>
        </p:txBody>
      </p:sp>
    </p:spTree>
    <p:extLst>
      <p:ext uri="{BB962C8B-B14F-4D97-AF65-F5344CB8AC3E}">
        <p14:creationId xmlns:p14="http://schemas.microsoft.com/office/powerpoint/2010/main" val="2216101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PEPFAR Theme">
  <a:themeElements>
    <a:clrScheme name="PEPFAR">
      <a:dk1>
        <a:srgbClr val="16181A"/>
      </a:dk1>
      <a:lt1>
        <a:srgbClr val="FFFFFF"/>
      </a:lt1>
      <a:dk2>
        <a:srgbClr val="468CA8"/>
      </a:dk2>
      <a:lt2>
        <a:srgbClr val="16181A"/>
      </a:lt2>
      <a:accent1>
        <a:srgbClr val="B64C4B"/>
      </a:accent1>
      <a:accent2>
        <a:srgbClr val="468CA8"/>
      </a:accent2>
      <a:accent3>
        <a:srgbClr val="7F7F7F"/>
      </a:accent3>
      <a:accent4>
        <a:srgbClr val="F47C20"/>
      </a:accent4>
      <a:accent5>
        <a:srgbClr val="009999"/>
      </a:accent5>
      <a:accent6>
        <a:srgbClr val="047AAA"/>
      </a:accent6>
      <a:hlink>
        <a:srgbClr val="0563C1"/>
      </a:hlink>
      <a:folHlink>
        <a:srgbClr val="954F72"/>
      </a:folHlink>
    </a:clrScheme>
    <a:fontScheme name="PEPFA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PFAR Theme" id="{D554F53B-AEC7-4F82-A0D6-B045BF4FA345}" vid="{26E8B40A-6C7F-4326-89A2-440D0D9D625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4038457EB26A4F9A8B135D007585A6" ma:contentTypeVersion="0" ma:contentTypeDescription="Create a new document." ma:contentTypeScope="" ma:versionID="dcaa78b7af0730af082f35fe486c5eb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96FF5FE-1C2F-4CF5-AD2A-B850B8C8B6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863BABD-0AA4-4AD6-ABF6-9E8A1F57C737}">
  <ds:schemaRefs>
    <ds:schemaRef ds:uri="http://purl.org/dc/elements/1.1/"/>
    <ds:schemaRef ds:uri="http://purl.org/dc/terms/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ternal/2005/internalDocumentation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E7603FD-6364-49F1-B213-8BD2EC59B123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11086</TotalTime>
  <Words>856</Words>
  <Application>Microsoft Office PowerPoint</Application>
  <PresentationFormat>Widescreen</PresentationFormat>
  <Paragraphs>206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Century Gothic</vt:lpstr>
      <vt:lpstr>Courier New</vt:lpstr>
      <vt:lpstr>Garamond</vt:lpstr>
      <vt:lpstr>Segoe UI</vt:lpstr>
      <vt:lpstr>Times</vt:lpstr>
      <vt:lpstr>Times New Roman</vt:lpstr>
      <vt:lpstr>Wingdings</vt:lpstr>
      <vt:lpstr>PEPFAR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JDG Communications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 Studio</dc:creator>
  <cp:lastModifiedBy>Kamoga, Joseph X (Kampala)</cp:lastModifiedBy>
  <cp:revision>596</cp:revision>
  <cp:lastPrinted>2004-09-30T16:41:33Z</cp:lastPrinted>
  <dcterms:created xsi:type="dcterms:W3CDTF">2004-09-17T20:07:42Z</dcterms:created>
  <dcterms:modified xsi:type="dcterms:W3CDTF">2022-09-29T09:36:36Z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262af9b-c2e0-449a-8aa7-3992d0add3e3_Enabled">
    <vt:lpwstr>True</vt:lpwstr>
  </property>
  <property fmtid="{D5CDD505-2E9C-101B-9397-08002B2CF9AE}" pid="3" name="MSIP_Label_b262af9b-c2e0-449a-8aa7-3992d0add3e3_SiteId">
    <vt:lpwstr>66cf5074-5afe-48d1-a691-a12b2121f44b</vt:lpwstr>
  </property>
  <property fmtid="{D5CDD505-2E9C-101B-9397-08002B2CF9AE}" pid="4" name="MSIP_Label_b262af9b-c2e0-449a-8aa7-3992d0add3e3_Owner">
    <vt:lpwstr>KamogaJX@state.gov</vt:lpwstr>
  </property>
  <property fmtid="{D5CDD505-2E9C-101B-9397-08002B2CF9AE}" pid="5" name="MSIP_Label_b262af9b-c2e0-449a-8aa7-3992d0add3e3_SetDate">
    <vt:lpwstr>2022-08-29T13:08:58.6938696Z</vt:lpwstr>
  </property>
  <property fmtid="{D5CDD505-2E9C-101B-9397-08002B2CF9AE}" pid="6" name="MSIP_Label_b262af9b-c2e0-449a-8aa7-3992d0add3e3_Name">
    <vt:lpwstr>SBU-Specified</vt:lpwstr>
  </property>
  <property fmtid="{D5CDD505-2E9C-101B-9397-08002B2CF9AE}" pid="7" name="MSIP_Label_b262af9b-c2e0-449a-8aa7-3992d0add3e3_Application">
    <vt:lpwstr>Microsoft Azure Information Protection</vt:lpwstr>
  </property>
  <property fmtid="{D5CDD505-2E9C-101B-9397-08002B2CF9AE}" pid="8" name="MSIP_Label_b262af9b-c2e0-449a-8aa7-3992d0add3e3_ActionId">
    <vt:lpwstr>46d8eb82-ced3-4ff7-b9e6-e6fad7c6add8</vt:lpwstr>
  </property>
  <property fmtid="{D5CDD505-2E9C-101B-9397-08002B2CF9AE}" pid="9" name="MSIP_Label_b262af9b-c2e0-449a-8aa7-3992d0add3e3_Extended_MSFT_Method">
    <vt:lpwstr>Manual</vt:lpwstr>
  </property>
  <property fmtid="{D5CDD505-2E9C-101B-9397-08002B2CF9AE}" pid="10" name="MSIP_Label_2c38398a-ecb6-4425-8f16-014fd3cecec9_Enabled">
    <vt:lpwstr>True</vt:lpwstr>
  </property>
  <property fmtid="{D5CDD505-2E9C-101B-9397-08002B2CF9AE}" pid="11" name="MSIP_Label_2c38398a-ecb6-4425-8f16-014fd3cecec9_SiteId">
    <vt:lpwstr>66cf5074-5afe-48d1-a691-a12b2121f44b</vt:lpwstr>
  </property>
  <property fmtid="{D5CDD505-2E9C-101B-9397-08002B2CF9AE}" pid="12" name="MSIP_Label_2c38398a-ecb6-4425-8f16-014fd3cecec9_Owner">
    <vt:lpwstr>KamogaJX@state.gov</vt:lpwstr>
  </property>
  <property fmtid="{D5CDD505-2E9C-101B-9397-08002B2CF9AE}" pid="13" name="MSIP_Label_2c38398a-ecb6-4425-8f16-014fd3cecec9_SetDate">
    <vt:lpwstr>2022-08-29T13:08:58.6938696Z</vt:lpwstr>
  </property>
  <property fmtid="{D5CDD505-2E9C-101B-9397-08002B2CF9AE}" pid="14" name="MSIP_Label_2c38398a-ecb6-4425-8f16-014fd3cecec9_Name">
    <vt:lpwstr>SBU - Health</vt:lpwstr>
  </property>
  <property fmtid="{D5CDD505-2E9C-101B-9397-08002B2CF9AE}" pid="15" name="MSIP_Label_2c38398a-ecb6-4425-8f16-014fd3cecec9_Application">
    <vt:lpwstr>Microsoft Azure Information Protection</vt:lpwstr>
  </property>
  <property fmtid="{D5CDD505-2E9C-101B-9397-08002B2CF9AE}" pid="16" name="MSIP_Label_2c38398a-ecb6-4425-8f16-014fd3cecec9_ActionId">
    <vt:lpwstr>46d8eb82-ced3-4ff7-b9e6-e6fad7c6add8</vt:lpwstr>
  </property>
  <property fmtid="{D5CDD505-2E9C-101B-9397-08002B2CF9AE}" pid="17" name="MSIP_Label_2c38398a-ecb6-4425-8f16-014fd3cecec9_Parent">
    <vt:lpwstr>b262af9b-c2e0-449a-8aa7-3992d0add3e3</vt:lpwstr>
  </property>
  <property fmtid="{D5CDD505-2E9C-101B-9397-08002B2CF9AE}" pid="18" name="MSIP_Label_2c38398a-ecb6-4425-8f16-014fd3cecec9_Extended_MSFT_Method">
    <vt:lpwstr>Manual</vt:lpwstr>
  </property>
  <property fmtid="{D5CDD505-2E9C-101B-9397-08002B2CF9AE}" pid="19" name="Sensitivity">
    <vt:lpwstr>SBU-Specified SBU - Health</vt:lpwstr>
  </property>
</Properties>
</file>