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wdp" ContentType="image/vnd.ms-photo"/>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 id="2147483684" r:id="rId4"/>
  </p:sldMasterIdLst>
  <p:notesMasterIdLst>
    <p:notesMasterId r:id="rId42"/>
  </p:notesMasterIdLst>
  <p:sldIdLst>
    <p:sldId id="260" r:id="rId5"/>
    <p:sldId id="261" r:id="rId6"/>
    <p:sldId id="325" r:id="rId7"/>
    <p:sldId id="258" r:id="rId8"/>
    <p:sldId id="286" r:id="rId9"/>
    <p:sldId id="311" r:id="rId10"/>
    <p:sldId id="284" r:id="rId11"/>
    <p:sldId id="288" r:id="rId12"/>
    <p:sldId id="313" r:id="rId13"/>
    <p:sldId id="316" r:id="rId14"/>
    <p:sldId id="314" r:id="rId15"/>
    <p:sldId id="315" r:id="rId16"/>
    <p:sldId id="318" r:id="rId17"/>
    <p:sldId id="324" r:id="rId18"/>
    <p:sldId id="321" r:id="rId19"/>
    <p:sldId id="289" r:id="rId20"/>
    <p:sldId id="290" r:id="rId21"/>
    <p:sldId id="291" r:id="rId22"/>
    <p:sldId id="292" r:id="rId23"/>
    <p:sldId id="293" r:id="rId24"/>
    <p:sldId id="294" r:id="rId25"/>
    <p:sldId id="295" r:id="rId26"/>
    <p:sldId id="296" r:id="rId27"/>
    <p:sldId id="297" r:id="rId28"/>
    <p:sldId id="298" r:id="rId29"/>
    <p:sldId id="299" r:id="rId30"/>
    <p:sldId id="300" r:id="rId31"/>
    <p:sldId id="301" r:id="rId32"/>
    <p:sldId id="302" r:id="rId33"/>
    <p:sldId id="303" r:id="rId34"/>
    <p:sldId id="304" r:id="rId35"/>
    <p:sldId id="305" r:id="rId36"/>
    <p:sldId id="306" r:id="rId37"/>
    <p:sldId id="307" r:id="rId38"/>
    <p:sldId id="308" r:id="rId39"/>
    <p:sldId id="309" r:id="rId40"/>
    <p:sldId id="310"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D3C2FD2-4815-B149-BBF8-859F0E8ED01A}">
          <p14:sldIdLst>
            <p14:sldId id="260"/>
          </p14:sldIdLst>
        </p14:section>
        <p14:section name="History" id="{CC31DF0B-546D-AA48-9FFA-FE93A13B919F}">
          <p14:sldIdLst>
            <p14:sldId id="261"/>
            <p14:sldId id="325"/>
            <p14:sldId id="258"/>
            <p14:sldId id="286"/>
          </p14:sldIdLst>
        </p14:section>
        <p14:section name="OCL Overview" id="{6DFCE0F8-1905-9444-96C4-3A96C2C4201E}">
          <p14:sldIdLst>
            <p14:sldId id="311"/>
            <p14:sldId id="284"/>
            <p14:sldId id="288"/>
            <p14:sldId id="313"/>
            <p14:sldId id="316"/>
            <p14:sldId id="314"/>
            <p14:sldId id="315"/>
            <p14:sldId id="318"/>
            <p14:sldId id="324"/>
          </p14:sldIdLst>
        </p14:section>
        <p14:section name="Getting Started" id="{37E7C325-1D1E-6045-9F5B-34636E42085A}">
          <p14:sldIdLst>
            <p14:sldId id="321"/>
          </p14:sldIdLst>
        </p14:section>
        <p14:section name="Resources" id="{3715E077-4A08-6546-AF9C-4663305E98B6}">
          <p14:sldIdLst>
            <p14:sldId id="289"/>
            <p14:sldId id="290"/>
            <p14:sldId id="291"/>
            <p14:sldId id="292"/>
            <p14:sldId id="293"/>
            <p14:sldId id="294"/>
            <p14:sldId id="295"/>
            <p14:sldId id="296"/>
            <p14:sldId id="297"/>
            <p14:sldId id="298"/>
            <p14:sldId id="299"/>
            <p14:sldId id="300"/>
            <p14:sldId id="301"/>
            <p14:sldId id="302"/>
            <p14:sldId id="303"/>
            <p14:sldId id="304"/>
            <p14:sldId id="305"/>
            <p14:sldId id="306"/>
            <p14:sldId id="307"/>
            <p14:sldId id="308"/>
            <p14:sldId id="309"/>
            <p14:sldId id="31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95" autoAdjust="0"/>
    <p:restoredTop sz="97759" autoAdjust="0"/>
  </p:normalViewPr>
  <p:slideViewPr>
    <p:cSldViewPr snapToGrid="0" snapToObjects="1">
      <p:cViewPr varScale="1">
        <p:scale>
          <a:sx n="123" d="100"/>
          <a:sy n="123" d="100"/>
        </p:scale>
        <p:origin x="-106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notesMaster" Target="notesMasters/notes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4E1B75-482D-C64F-AEFD-06C2DAA4196F}" type="datetimeFigureOut">
              <a:rPr lang="en-US" smtClean="0"/>
              <a:t>5/5/15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366A74-BFAB-C640-B13A-62AD3954DE10}" type="slidenum">
              <a:rPr lang="en-US" smtClean="0"/>
              <a:t>‹#›</a:t>
            </a:fld>
            <a:endParaRPr lang="en-US"/>
          </a:p>
        </p:txBody>
      </p:sp>
    </p:spTree>
    <p:extLst>
      <p:ext uri="{BB962C8B-B14F-4D97-AF65-F5344CB8AC3E}">
        <p14:creationId xmlns:p14="http://schemas.microsoft.com/office/powerpoint/2010/main" val="1198970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OCL’s value proposition to selected markets (e.g. OHIE, OMRS, etc.)</a:t>
            </a:r>
          </a:p>
          <a:p>
            <a:pPr lvl="1"/>
            <a:r>
              <a:rPr lang="en-US" dirty="0" smtClean="0"/>
              <a:t>Where are we positioned in the TS/Content space?</a:t>
            </a:r>
          </a:p>
          <a:p>
            <a:pPr lvl="1"/>
            <a:r>
              <a:rPr lang="en-US" dirty="0" smtClean="0"/>
              <a:t>How does OCL fit into the OHIE/OMRS ecosystem?</a:t>
            </a:r>
          </a:p>
          <a:p>
            <a:pPr lvl="1"/>
            <a:r>
              <a:rPr lang="en-US" dirty="0" smtClean="0"/>
              <a:t>Functionality, etc.</a:t>
            </a:r>
          </a:p>
          <a:p>
            <a:r>
              <a:rPr lang="en-US" dirty="0" smtClean="0"/>
              <a:t>OCL is (almost) ready to use!</a:t>
            </a:r>
          </a:p>
          <a:p>
            <a:pPr lvl="1"/>
            <a:r>
              <a:rPr lang="en-US" dirty="0" smtClean="0"/>
              <a:t>Get users started…process, documentation, etc.</a:t>
            </a:r>
          </a:p>
          <a:p>
            <a:pPr lvl="1"/>
            <a:r>
              <a:rPr lang="en-US" dirty="0" smtClean="0"/>
              <a:t>We will reach out for your feedback after you’ve gotten the chance to test run it</a:t>
            </a:r>
          </a:p>
          <a:p>
            <a:r>
              <a:rPr lang="en-US" dirty="0" smtClean="0"/>
              <a:t>OCL’s model</a:t>
            </a:r>
          </a:p>
          <a:p>
            <a:pPr lvl="1"/>
            <a:r>
              <a:rPr lang="en-US" dirty="0" smtClean="0"/>
              <a:t>Proposed subscription model</a:t>
            </a:r>
          </a:p>
          <a:p>
            <a:pPr lvl="1"/>
            <a:r>
              <a:rPr lang="en-US" dirty="0" smtClean="0"/>
              <a:t>Open-source</a:t>
            </a:r>
          </a:p>
          <a:p>
            <a:pPr lvl="1"/>
            <a:r>
              <a:rPr lang="en-US" dirty="0" smtClean="0"/>
              <a:t>Make it clear that OCL will provide a valuable service that cannot survive without support (e.g. show the high number of expected initial users relative to those willing to pay)</a:t>
            </a:r>
          </a:p>
          <a:p>
            <a:pPr lvl="1"/>
            <a:r>
              <a:rPr lang="en-US" dirty="0" smtClean="0"/>
              <a:t>Consortium (?)</a:t>
            </a:r>
            <a:endParaRPr lang="en-US" dirty="0"/>
          </a:p>
        </p:txBody>
      </p:sp>
      <p:sp>
        <p:nvSpPr>
          <p:cNvPr id="4" name="Slide Number Placeholder 3"/>
          <p:cNvSpPr>
            <a:spLocks noGrp="1"/>
          </p:cNvSpPr>
          <p:nvPr>
            <p:ph type="sldNum" sz="quarter" idx="10"/>
          </p:nvPr>
        </p:nvSpPr>
        <p:spPr/>
        <p:txBody>
          <a:bodyPr/>
          <a:lstStyle/>
          <a:p>
            <a:fld id="{CA7B261E-E25E-0E41-90E1-119A300B2029}" type="slidenum">
              <a:rPr lang="en-US" smtClean="0"/>
              <a:t>1</a:t>
            </a:fld>
            <a:endParaRPr lang="en-US"/>
          </a:p>
        </p:txBody>
      </p:sp>
    </p:spTree>
    <p:extLst>
      <p:ext uri="{BB962C8B-B14F-4D97-AF65-F5344CB8AC3E}">
        <p14:creationId xmlns:p14="http://schemas.microsoft.com/office/powerpoint/2010/main" val="8620575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85C3DA-EB29-2C43-AFDB-99CBA1D6161D}" type="slidenum">
              <a:rPr lang="en-US" smtClean="0">
                <a:solidFill>
                  <a:prstClr val="black"/>
                </a:solidFill>
                <a:latin typeface="Calibri"/>
              </a:rPr>
              <a:pPr/>
              <a:t>21</a:t>
            </a:fld>
            <a:endParaRPr lang="en-US">
              <a:solidFill>
                <a:prstClr val="black"/>
              </a:solidFill>
              <a:latin typeface="Calibri"/>
            </a:endParaRPr>
          </a:p>
        </p:txBody>
      </p:sp>
    </p:spTree>
    <p:extLst>
      <p:ext uri="{BB962C8B-B14F-4D97-AF65-F5344CB8AC3E}">
        <p14:creationId xmlns:p14="http://schemas.microsoft.com/office/powerpoint/2010/main" val="1532194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85C3DA-EB29-2C43-AFDB-99CBA1D6161D}" type="slidenum">
              <a:rPr lang="en-US" smtClean="0">
                <a:solidFill>
                  <a:prstClr val="black"/>
                </a:solidFill>
                <a:latin typeface="Calibri"/>
              </a:rPr>
              <a:pPr/>
              <a:t>22</a:t>
            </a:fld>
            <a:endParaRPr lang="en-US">
              <a:solidFill>
                <a:prstClr val="black"/>
              </a:solidFill>
              <a:latin typeface="Calibri"/>
            </a:endParaRPr>
          </a:p>
        </p:txBody>
      </p:sp>
    </p:spTree>
    <p:extLst>
      <p:ext uri="{BB962C8B-B14F-4D97-AF65-F5344CB8AC3E}">
        <p14:creationId xmlns:p14="http://schemas.microsoft.com/office/powerpoint/2010/main" val="1532194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85C3DA-EB29-2C43-AFDB-99CBA1D6161D}" type="slidenum">
              <a:rPr lang="en-US" smtClean="0">
                <a:solidFill>
                  <a:prstClr val="black"/>
                </a:solidFill>
                <a:latin typeface="Calibri"/>
              </a:rPr>
              <a:pPr/>
              <a:t>23</a:t>
            </a:fld>
            <a:endParaRPr lang="en-US">
              <a:solidFill>
                <a:prstClr val="black"/>
              </a:solidFill>
              <a:latin typeface="Calibri"/>
            </a:endParaRPr>
          </a:p>
        </p:txBody>
      </p:sp>
    </p:spTree>
    <p:extLst>
      <p:ext uri="{BB962C8B-B14F-4D97-AF65-F5344CB8AC3E}">
        <p14:creationId xmlns:p14="http://schemas.microsoft.com/office/powerpoint/2010/main" val="15321949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85C3DA-EB29-2C43-AFDB-99CBA1D6161D}" type="slidenum">
              <a:rPr lang="en-US" smtClean="0">
                <a:solidFill>
                  <a:prstClr val="black"/>
                </a:solidFill>
                <a:latin typeface="Calibri"/>
              </a:rPr>
              <a:pPr/>
              <a:t>24</a:t>
            </a:fld>
            <a:endParaRPr lang="en-US">
              <a:solidFill>
                <a:prstClr val="black"/>
              </a:solidFill>
              <a:latin typeface="Calibri"/>
            </a:endParaRPr>
          </a:p>
        </p:txBody>
      </p:sp>
    </p:spTree>
    <p:extLst>
      <p:ext uri="{BB962C8B-B14F-4D97-AF65-F5344CB8AC3E}">
        <p14:creationId xmlns:p14="http://schemas.microsoft.com/office/powerpoint/2010/main" val="15321949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85C3DA-EB29-2C43-AFDB-99CBA1D6161D}" type="slidenum">
              <a:rPr lang="en-US" smtClean="0">
                <a:solidFill>
                  <a:prstClr val="black"/>
                </a:solidFill>
                <a:latin typeface="Calibri"/>
              </a:rPr>
              <a:pPr/>
              <a:t>25</a:t>
            </a:fld>
            <a:endParaRPr lang="en-US">
              <a:solidFill>
                <a:prstClr val="black"/>
              </a:solidFill>
              <a:latin typeface="Calibri"/>
            </a:endParaRPr>
          </a:p>
        </p:txBody>
      </p:sp>
    </p:spTree>
    <p:extLst>
      <p:ext uri="{BB962C8B-B14F-4D97-AF65-F5344CB8AC3E}">
        <p14:creationId xmlns:p14="http://schemas.microsoft.com/office/powerpoint/2010/main" val="15321949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85C3DA-EB29-2C43-AFDB-99CBA1D6161D}" type="slidenum">
              <a:rPr lang="en-US" smtClean="0">
                <a:solidFill>
                  <a:prstClr val="black"/>
                </a:solidFill>
                <a:latin typeface="Calibri"/>
              </a:rPr>
              <a:pPr/>
              <a:t>26</a:t>
            </a:fld>
            <a:endParaRPr lang="en-US">
              <a:solidFill>
                <a:prstClr val="black"/>
              </a:solidFill>
              <a:latin typeface="Calibri"/>
            </a:endParaRPr>
          </a:p>
        </p:txBody>
      </p:sp>
    </p:spTree>
    <p:extLst>
      <p:ext uri="{BB962C8B-B14F-4D97-AF65-F5344CB8AC3E}">
        <p14:creationId xmlns:p14="http://schemas.microsoft.com/office/powerpoint/2010/main" val="15321949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if we like this modeling, then we can probably just get rid of the “latest” magic</a:t>
            </a:r>
            <a:r>
              <a:rPr lang="en-US" baseline="0" dirty="0" smtClean="0"/>
              <a:t> keyword, since omitting it results in the same thing, plus allows us to grab specific concept versions</a:t>
            </a:r>
            <a:endParaRPr lang="en-US" dirty="0"/>
          </a:p>
        </p:txBody>
      </p:sp>
      <p:sp>
        <p:nvSpPr>
          <p:cNvPr id="4" name="Slide Number Placeholder 3"/>
          <p:cNvSpPr>
            <a:spLocks noGrp="1"/>
          </p:cNvSpPr>
          <p:nvPr>
            <p:ph type="sldNum" sz="quarter" idx="10"/>
          </p:nvPr>
        </p:nvSpPr>
        <p:spPr/>
        <p:txBody>
          <a:bodyPr/>
          <a:lstStyle/>
          <a:p>
            <a:fld id="{5685C3DA-EB29-2C43-AFDB-99CBA1D6161D}" type="slidenum">
              <a:rPr lang="en-US" smtClean="0">
                <a:solidFill>
                  <a:prstClr val="black"/>
                </a:solidFill>
                <a:latin typeface="Calibri"/>
              </a:rPr>
              <a:pPr/>
              <a:t>27</a:t>
            </a:fld>
            <a:endParaRPr lang="en-US">
              <a:solidFill>
                <a:prstClr val="black"/>
              </a:solidFill>
              <a:latin typeface="Calibri"/>
            </a:endParaRPr>
          </a:p>
        </p:txBody>
      </p:sp>
    </p:spTree>
    <p:extLst>
      <p:ext uri="{BB962C8B-B14F-4D97-AF65-F5344CB8AC3E}">
        <p14:creationId xmlns:p14="http://schemas.microsoft.com/office/powerpoint/2010/main" val="15321949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85C3DA-EB29-2C43-AFDB-99CBA1D6161D}" type="slidenum">
              <a:rPr lang="en-US" smtClean="0">
                <a:solidFill>
                  <a:prstClr val="black"/>
                </a:solidFill>
                <a:latin typeface="Calibri"/>
              </a:rPr>
              <a:pPr/>
              <a:t>28</a:t>
            </a:fld>
            <a:endParaRPr lang="en-US">
              <a:solidFill>
                <a:prstClr val="black"/>
              </a:solidFill>
              <a:latin typeface="Calibri"/>
            </a:endParaRPr>
          </a:p>
        </p:txBody>
      </p:sp>
    </p:spTree>
    <p:extLst>
      <p:ext uri="{BB962C8B-B14F-4D97-AF65-F5344CB8AC3E}">
        <p14:creationId xmlns:p14="http://schemas.microsoft.com/office/powerpoint/2010/main" val="15321949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85C3DA-EB29-2C43-AFDB-99CBA1D6161D}" type="slidenum">
              <a:rPr lang="en-US" smtClean="0">
                <a:solidFill>
                  <a:prstClr val="black"/>
                </a:solidFill>
                <a:latin typeface="Calibri"/>
              </a:rPr>
              <a:pPr/>
              <a:t>29</a:t>
            </a:fld>
            <a:endParaRPr lang="en-US">
              <a:solidFill>
                <a:prstClr val="black"/>
              </a:solidFill>
              <a:latin typeface="Calibri"/>
            </a:endParaRPr>
          </a:p>
        </p:txBody>
      </p:sp>
    </p:spTree>
    <p:extLst>
      <p:ext uri="{BB962C8B-B14F-4D97-AF65-F5344CB8AC3E}">
        <p14:creationId xmlns:p14="http://schemas.microsoft.com/office/powerpoint/2010/main" val="15321949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85C3DA-EB29-2C43-AFDB-99CBA1D6161D}" type="slidenum">
              <a:rPr lang="en-US" smtClean="0">
                <a:solidFill>
                  <a:prstClr val="black"/>
                </a:solidFill>
                <a:latin typeface="Calibri"/>
              </a:rPr>
              <a:pPr/>
              <a:t>30</a:t>
            </a:fld>
            <a:endParaRPr lang="en-US">
              <a:solidFill>
                <a:prstClr val="black"/>
              </a:solidFill>
              <a:latin typeface="Calibri"/>
            </a:endParaRPr>
          </a:p>
        </p:txBody>
      </p:sp>
    </p:spTree>
    <p:extLst>
      <p:ext uri="{BB962C8B-B14F-4D97-AF65-F5344CB8AC3E}">
        <p14:creationId xmlns:p14="http://schemas.microsoft.com/office/powerpoint/2010/main" val="1532194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p:cNvSpPr>
          <p:nvPr>
            <p:ph type="sldImg"/>
          </p:nvPr>
        </p:nvSpPr>
        <p:spPr>
          <a:xfrm>
            <a:off x="1143000" y="685800"/>
            <a:ext cx="4572000" cy="3429000"/>
          </a:xfrm>
          <a:ln/>
        </p:spPr>
      </p:sp>
      <p:sp>
        <p:nvSpPr>
          <p:cNvPr id="3" name="Notes Placeholder 2"/>
          <p:cNvSpPr>
            <a:spLocks noGrp="1"/>
          </p:cNvSpPr>
          <p:nvPr>
            <p:ph type="body" idx="1"/>
          </p:nvPr>
        </p:nvSpPr>
        <p:spPr/>
        <p:txBody>
          <a:bodyPr/>
          <a:lstStyle/>
          <a:p>
            <a:pPr>
              <a:defRPr/>
            </a:pPr>
            <a:endParaRPr lang="en-US" dirty="0" smtClean="0">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8851ACD0-37A0-864C-8FC3-50B6A77A3367}" type="slidenum">
              <a:rPr lang="en-US" smtClean="0">
                <a:solidFill>
                  <a:prstClr val="black"/>
                </a:solidFill>
                <a:latin typeface="Calibri"/>
              </a:rPr>
              <a:pPr>
                <a:defRPr/>
              </a:pPr>
              <a:t>2</a:t>
            </a:fld>
            <a:endParaRPr lang="en-US">
              <a:solidFill>
                <a:prstClr val="black"/>
              </a:solidFill>
              <a:latin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85C3DA-EB29-2C43-AFDB-99CBA1D6161D}" type="slidenum">
              <a:rPr lang="en-US" smtClean="0">
                <a:solidFill>
                  <a:prstClr val="black"/>
                </a:solidFill>
                <a:latin typeface="Calibri"/>
              </a:rPr>
              <a:pPr/>
              <a:t>31</a:t>
            </a:fld>
            <a:endParaRPr lang="en-US">
              <a:solidFill>
                <a:prstClr val="black"/>
              </a:solidFill>
              <a:latin typeface="Calibri"/>
            </a:endParaRPr>
          </a:p>
        </p:txBody>
      </p:sp>
    </p:spTree>
    <p:extLst>
      <p:ext uri="{BB962C8B-B14F-4D97-AF65-F5344CB8AC3E}">
        <p14:creationId xmlns:p14="http://schemas.microsoft.com/office/powerpoint/2010/main" val="15321949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85C3DA-EB29-2C43-AFDB-99CBA1D6161D}" type="slidenum">
              <a:rPr lang="en-US" smtClean="0">
                <a:solidFill>
                  <a:prstClr val="black"/>
                </a:solidFill>
                <a:latin typeface="Calibri"/>
              </a:rPr>
              <a:pPr/>
              <a:t>32</a:t>
            </a:fld>
            <a:endParaRPr lang="en-US">
              <a:solidFill>
                <a:prstClr val="black"/>
              </a:solidFill>
              <a:latin typeface="Calibri"/>
            </a:endParaRPr>
          </a:p>
        </p:txBody>
      </p:sp>
    </p:spTree>
    <p:extLst>
      <p:ext uri="{BB962C8B-B14F-4D97-AF65-F5344CB8AC3E}">
        <p14:creationId xmlns:p14="http://schemas.microsoft.com/office/powerpoint/2010/main" val="1532194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Top-down Approach</a:t>
            </a:r>
          </a:p>
          <a:p>
            <a:r>
              <a:rPr lang="en-US" dirty="0" smtClean="0"/>
              <a:t>Bottom-up Approach - </a:t>
            </a:r>
          </a:p>
          <a:p>
            <a:endParaRPr lang="en-US" dirty="0"/>
          </a:p>
        </p:txBody>
      </p:sp>
      <p:sp>
        <p:nvSpPr>
          <p:cNvPr id="4" name="Slide Number Placeholder 3"/>
          <p:cNvSpPr>
            <a:spLocks noGrp="1"/>
          </p:cNvSpPr>
          <p:nvPr>
            <p:ph type="sldNum" sz="quarter" idx="10"/>
          </p:nvPr>
        </p:nvSpPr>
        <p:spPr/>
        <p:txBody>
          <a:bodyPr/>
          <a:lstStyle/>
          <a:p>
            <a:fld id="{9F2CE210-A3E7-384A-BFE2-2CD79445EFD8}" type="slidenum">
              <a:rPr lang="en-US" smtClean="0">
                <a:solidFill>
                  <a:prstClr val="black"/>
                </a:solidFill>
                <a:latin typeface="Calibri"/>
              </a:rPr>
              <a:pPr/>
              <a:t>3</a:t>
            </a:fld>
            <a:endParaRPr lang="en-US">
              <a:solidFill>
                <a:prstClr val="black"/>
              </a:solidFill>
              <a:latin typeface="Calibri"/>
            </a:endParaRPr>
          </a:p>
        </p:txBody>
      </p:sp>
    </p:spTree>
    <p:extLst>
      <p:ext uri="{BB962C8B-B14F-4D97-AF65-F5344CB8AC3E}">
        <p14:creationId xmlns:p14="http://schemas.microsoft.com/office/powerpoint/2010/main" val="285287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a:lnSpc>
                <a:spcPct val="140000"/>
              </a:lnSpc>
            </a:pPr>
            <a:r>
              <a:rPr lang="en-US" sz="1200" dirty="0" smtClean="0">
                <a:solidFill>
                  <a:prstClr val="black"/>
                </a:solidFill>
                <a:latin typeface="+mn-lt"/>
              </a:rPr>
              <a:t>Goal: Improve ACCESS to</a:t>
            </a:r>
            <a:r>
              <a:rPr lang="en-US" sz="1200" baseline="0" dirty="0" smtClean="0">
                <a:solidFill>
                  <a:prstClr val="black"/>
                </a:solidFill>
                <a:latin typeface="+mn-lt"/>
              </a:rPr>
              <a:t> standardized terminology</a:t>
            </a:r>
            <a:endParaRPr lang="en-US" sz="1200" dirty="0" smtClean="0">
              <a:solidFill>
                <a:prstClr val="black"/>
              </a:solidFill>
              <a:latin typeface="+mn-lt"/>
            </a:endParaRPr>
          </a:p>
          <a:p>
            <a:pPr>
              <a:lnSpc>
                <a:spcPct val="140000"/>
              </a:lnSpc>
            </a:pPr>
            <a:r>
              <a:rPr lang="en-US" sz="1200" dirty="0" smtClean="0">
                <a:solidFill>
                  <a:prstClr val="black"/>
                </a:solidFill>
                <a:latin typeface="+mn-lt"/>
              </a:rPr>
              <a:t>1000s</a:t>
            </a:r>
            <a:r>
              <a:rPr lang="en-US" sz="1200" baseline="0" dirty="0" smtClean="0">
                <a:solidFill>
                  <a:prstClr val="black"/>
                </a:solidFill>
                <a:latin typeface="+mn-lt"/>
              </a:rPr>
              <a:t> of </a:t>
            </a:r>
            <a:r>
              <a:rPr lang="en-US" sz="1200" dirty="0" smtClean="0">
                <a:solidFill>
                  <a:prstClr val="black"/>
                </a:solidFill>
                <a:latin typeface="+mn-lt"/>
              </a:rPr>
              <a:t>uses</a:t>
            </a:r>
            <a:r>
              <a:rPr lang="en-US" sz="1200" baseline="0" dirty="0" smtClean="0">
                <a:solidFill>
                  <a:prstClr val="black"/>
                </a:solidFill>
                <a:latin typeface="+mn-lt"/>
              </a:rPr>
              <a:t> each year </a:t>
            </a:r>
            <a:r>
              <a:rPr lang="en-US" sz="1200" dirty="0" smtClean="0">
                <a:solidFill>
                  <a:prstClr val="black"/>
                </a:solidFill>
                <a:latin typeface="+mn-lt"/>
              </a:rPr>
              <a:t>from 30+ countries</a:t>
            </a:r>
          </a:p>
          <a:p>
            <a:pPr>
              <a:lnSpc>
                <a:spcPct val="140000"/>
              </a:lnSpc>
            </a:pPr>
            <a:endParaRPr lang="en-US" sz="1200" dirty="0" smtClean="0">
              <a:solidFill>
                <a:prstClr val="black"/>
              </a:solidFill>
              <a:latin typeface="+mn-lt"/>
            </a:endParaRPr>
          </a:p>
        </p:txBody>
      </p:sp>
      <p:sp>
        <p:nvSpPr>
          <p:cNvPr id="4" name="Slide Number Placeholder 3"/>
          <p:cNvSpPr>
            <a:spLocks noGrp="1"/>
          </p:cNvSpPr>
          <p:nvPr>
            <p:ph type="sldNum" sz="quarter" idx="10"/>
          </p:nvPr>
        </p:nvSpPr>
        <p:spPr/>
        <p:txBody>
          <a:bodyPr/>
          <a:lstStyle/>
          <a:p>
            <a:fld id="{9F2CE210-A3E7-384A-BFE2-2CD79445EFD8}" type="slidenum">
              <a:rPr lang="en-US" smtClean="0">
                <a:solidFill>
                  <a:prstClr val="black"/>
                </a:solidFill>
                <a:latin typeface="Calibri"/>
              </a:rPr>
              <a:pPr/>
              <a:t>4</a:t>
            </a:fld>
            <a:endParaRPr lang="en-US">
              <a:solidFill>
                <a:prstClr val="black"/>
              </a:solidFill>
              <a:latin typeface="Calibri"/>
            </a:endParaRPr>
          </a:p>
        </p:txBody>
      </p:sp>
    </p:spTree>
    <p:extLst>
      <p:ext uri="{BB962C8B-B14F-4D97-AF65-F5344CB8AC3E}">
        <p14:creationId xmlns:p14="http://schemas.microsoft.com/office/powerpoint/2010/main" val="774901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dirty="0" smtClean="0"/>
          </a:p>
        </p:txBody>
      </p:sp>
      <p:sp>
        <p:nvSpPr>
          <p:cNvPr id="4" name="Slide Number Placeholder 3"/>
          <p:cNvSpPr>
            <a:spLocks noGrp="1"/>
          </p:cNvSpPr>
          <p:nvPr>
            <p:ph type="sldNum" sz="quarter" idx="10"/>
          </p:nvPr>
        </p:nvSpPr>
        <p:spPr/>
        <p:txBody>
          <a:bodyPr/>
          <a:lstStyle/>
          <a:p>
            <a:fld id="{29C4E1A0-7316-DF43-8FC8-43FD2A872364}" type="slidenum">
              <a:rPr lang="en-US" smtClean="0">
                <a:solidFill>
                  <a:prstClr val="black"/>
                </a:solidFill>
                <a:latin typeface="Calibri"/>
              </a:rPr>
              <a:pPr/>
              <a:t>11</a:t>
            </a:fld>
            <a:endParaRPr lang="en-US">
              <a:solidFill>
                <a:prstClr val="black"/>
              </a:solidFill>
              <a:latin typeface="Calibri"/>
            </a:endParaRPr>
          </a:p>
        </p:txBody>
      </p:sp>
    </p:spTree>
    <p:extLst>
      <p:ext uri="{BB962C8B-B14F-4D97-AF65-F5344CB8AC3E}">
        <p14:creationId xmlns:p14="http://schemas.microsoft.com/office/powerpoint/2010/main" val="972648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Vocabulary is the single most important component for interoperability</a:t>
            </a:r>
          </a:p>
        </p:txBody>
      </p:sp>
      <p:sp>
        <p:nvSpPr>
          <p:cNvPr id="4" name="Slide Number Placeholder 3"/>
          <p:cNvSpPr>
            <a:spLocks noGrp="1"/>
          </p:cNvSpPr>
          <p:nvPr>
            <p:ph type="sldNum" sz="quarter" idx="10"/>
          </p:nvPr>
        </p:nvSpPr>
        <p:spPr/>
        <p:txBody>
          <a:bodyPr/>
          <a:lstStyle/>
          <a:p>
            <a:fld id="{29C4E1A0-7316-DF43-8FC8-43FD2A872364}" type="slidenum">
              <a:rPr lang="en-US" smtClean="0">
                <a:solidFill>
                  <a:prstClr val="black"/>
                </a:solidFill>
                <a:latin typeface="Calibri"/>
              </a:rPr>
              <a:pPr/>
              <a:t>12</a:t>
            </a:fld>
            <a:endParaRPr lang="en-US">
              <a:solidFill>
                <a:prstClr val="black"/>
              </a:solidFill>
              <a:latin typeface="Calibri"/>
            </a:endParaRPr>
          </a:p>
        </p:txBody>
      </p:sp>
    </p:spTree>
    <p:extLst>
      <p:ext uri="{BB962C8B-B14F-4D97-AF65-F5344CB8AC3E}">
        <p14:creationId xmlns:p14="http://schemas.microsoft.com/office/powerpoint/2010/main" val="9726483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dirty="0" smtClean="0"/>
          </a:p>
        </p:txBody>
      </p:sp>
      <p:sp>
        <p:nvSpPr>
          <p:cNvPr id="4" name="Slide Number Placeholder 3"/>
          <p:cNvSpPr>
            <a:spLocks noGrp="1"/>
          </p:cNvSpPr>
          <p:nvPr>
            <p:ph type="sldNum" sz="quarter" idx="10"/>
          </p:nvPr>
        </p:nvSpPr>
        <p:spPr/>
        <p:txBody>
          <a:bodyPr/>
          <a:lstStyle/>
          <a:p>
            <a:fld id="{29C4E1A0-7316-DF43-8FC8-43FD2A872364}" type="slidenum">
              <a:rPr lang="en-US" smtClean="0">
                <a:solidFill>
                  <a:prstClr val="black"/>
                </a:solidFill>
                <a:latin typeface="Calibri"/>
              </a:rPr>
              <a:pPr/>
              <a:t>14</a:t>
            </a:fld>
            <a:endParaRPr lang="en-US">
              <a:solidFill>
                <a:prstClr val="black"/>
              </a:solidFill>
              <a:latin typeface="Calibri"/>
            </a:endParaRPr>
          </a:p>
        </p:txBody>
      </p:sp>
    </p:spTree>
    <p:extLst>
      <p:ext uri="{BB962C8B-B14F-4D97-AF65-F5344CB8AC3E}">
        <p14:creationId xmlns:p14="http://schemas.microsoft.com/office/powerpoint/2010/main" val="9726483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85C3DA-EB29-2C43-AFDB-99CBA1D6161D}" type="slidenum">
              <a:rPr lang="en-US" smtClean="0">
                <a:solidFill>
                  <a:prstClr val="black"/>
                </a:solidFill>
                <a:latin typeface="Calibri"/>
              </a:rPr>
              <a:pPr/>
              <a:t>19</a:t>
            </a:fld>
            <a:endParaRPr lang="en-US">
              <a:solidFill>
                <a:prstClr val="black"/>
              </a:solidFill>
              <a:latin typeface="Calibri"/>
            </a:endParaRPr>
          </a:p>
        </p:txBody>
      </p:sp>
    </p:spTree>
    <p:extLst>
      <p:ext uri="{BB962C8B-B14F-4D97-AF65-F5344CB8AC3E}">
        <p14:creationId xmlns:p14="http://schemas.microsoft.com/office/powerpoint/2010/main" val="1532194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85C3DA-EB29-2C43-AFDB-99CBA1D6161D}" type="slidenum">
              <a:rPr lang="en-US" smtClean="0">
                <a:solidFill>
                  <a:prstClr val="black"/>
                </a:solidFill>
                <a:latin typeface="Calibri"/>
              </a:rPr>
              <a:pPr/>
              <a:t>20</a:t>
            </a:fld>
            <a:endParaRPr lang="en-US">
              <a:solidFill>
                <a:prstClr val="black"/>
              </a:solidFill>
              <a:latin typeface="Calibri"/>
            </a:endParaRPr>
          </a:p>
        </p:txBody>
      </p:sp>
    </p:spTree>
    <p:extLst>
      <p:ext uri="{BB962C8B-B14F-4D97-AF65-F5344CB8AC3E}">
        <p14:creationId xmlns:p14="http://schemas.microsoft.com/office/powerpoint/2010/main" val="1532194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E7DB8E-9AC5-3D48-8213-331D7BD1BA02}" type="datetimeFigureOut">
              <a:rPr lang="en-US" smtClean="0"/>
              <a:t>5/5/15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51EA5F-B11B-EB47-80A9-2623C4530527}" type="slidenum">
              <a:rPr lang="en-US" smtClean="0"/>
              <a:t>‹#›</a:t>
            </a:fld>
            <a:endParaRPr lang="en-US"/>
          </a:p>
        </p:txBody>
      </p:sp>
    </p:spTree>
    <p:extLst>
      <p:ext uri="{BB962C8B-B14F-4D97-AF65-F5344CB8AC3E}">
        <p14:creationId xmlns:p14="http://schemas.microsoft.com/office/powerpoint/2010/main" val="876381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E7DB8E-9AC5-3D48-8213-331D7BD1BA02}" type="datetimeFigureOut">
              <a:rPr lang="en-US" smtClean="0"/>
              <a:t>5/5/15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51EA5F-B11B-EB47-80A9-2623C4530527}" type="slidenum">
              <a:rPr lang="en-US" smtClean="0"/>
              <a:t>‹#›</a:t>
            </a:fld>
            <a:endParaRPr lang="en-US"/>
          </a:p>
        </p:txBody>
      </p:sp>
    </p:spTree>
    <p:extLst>
      <p:ext uri="{BB962C8B-B14F-4D97-AF65-F5344CB8AC3E}">
        <p14:creationId xmlns:p14="http://schemas.microsoft.com/office/powerpoint/2010/main" val="3299635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E7DB8E-9AC5-3D48-8213-331D7BD1BA02}" type="datetimeFigureOut">
              <a:rPr lang="en-US" smtClean="0"/>
              <a:t>5/5/15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51EA5F-B11B-EB47-80A9-2623C4530527}" type="slidenum">
              <a:rPr lang="en-US" smtClean="0"/>
              <a:t>‹#›</a:t>
            </a:fld>
            <a:endParaRPr lang="en-US"/>
          </a:p>
        </p:txBody>
      </p:sp>
    </p:spTree>
    <p:extLst>
      <p:ext uri="{BB962C8B-B14F-4D97-AF65-F5344CB8AC3E}">
        <p14:creationId xmlns:p14="http://schemas.microsoft.com/office/powerpoint/2010/main" val="552776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130425"/>
            <a:ext cx="70866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1F7CC3-870E-4D46-9670-03AA1D88AF44}"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4998F6B-E816-DC49-8AA8-66C6207AE5A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55537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userDrawn="1"/>
        </p:nvSpPr>
        <p:spPr>
          <a:xfrm>
            <a:off x="0" y="0"/>
            <a:ext cx="781591" cy="6857999"/>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1F7CC3-870E-4D46-9670-03AA1D88AF44}"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4998F6B-E816-DC49-8AA8-66C6207AE5A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9081338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1F7CC3-870E-4D46-9670-03AA1D88AF44}"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4998F6B-E816-DC49-8AA8-66C6207AE5A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027543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userDrawn="1"/>
        </p:nvSpPr>
        <p:spPr>
          <a:xfrm>
            <a:off x="0" y="0"/>
            <a:ext cx="781591" cy="6857999"/>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40118" y="971177"/>
            <a:ext cx="3584388" cy="479611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2412" y="971177"/>
            <a:ext cx="3584388" cy="479611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1F7CC3-870E-4D46-9670-03AA1D88AF44}"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34998F6B-E816-DC49-8AA8-66C6207AE5A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487132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userDrawn="1"/>
        </p:nvSpPr>
        <p:spPr>
          <a:xfrm>
            <a:off x="0" y="0"/>
            <a:ext cx="781591" cy="6857999"/>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40118" y="653584"/>
            <a:ext cx="3556000" cy="639762"/>
          </a:xfrm>
        </p:spPr>
        <p:txBody>
          <a:bodyPr anchor="b">
            <a:noAutofit/>
          </a:bodyPr>
          <a:lstStyle>
            <a:lvl1pPr marL="0" indent="0">
              <a:buNone/>
              <a:defRPr sz="2000" b="1" cap="all">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40119" y="1293346"/>
            <a:ext cx="3556000" cy="48328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9402" y="653584"/>
            <a:ext cx="3557397" cy="639762"/>
          </a:xfrm>
        </p:spPr>
        <p:txBody>
          <a:bodyPr anchor="b">
            <a:noAutofit/>
          </a:bodyPr>
          <a:lstStyle>
            <a:lvl1pPr marL="0" indent="0">
              <a:buNone/>
              <a:defRPr sz="2000" b="1" cap="all">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9403" y="1293346"/>
            <a:ext cx="3557397" cy="48328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1F7CC3-870E-4D46-9670-03AA1D88AF44}"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34998F6B-E816-DC49-8AA8-66C6207AE5A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3418206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userDrawn="1"/>
        </p:nvSpPr>
        <p:spPr>
          <a:xfrm>
            <a:off x="0" y="0"/>
            <a:ext cx="781591" cy="6857999"/>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1F7CC3-870E-4D46-9670-03AA1D88AF44}"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34998F6B-E816-DC49-8AA8-66C6207AE5A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3639464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1F7CC3-870E-4D46-9670-03AA1D88AF44}"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34998F6B-E816-DC49-8AA8-66C6207AE5A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226237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1F7CC3-870E-4D46-9670-03AA1D88AF44}"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34998F6B-E816-DC49-8AA8-66C6207AE5A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967677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E7DB8E-9AC5-3D48-8213-331D7BD1BA02}" type="datetimeFigureOut">
              <a:rPr lang="en-US" smtClean="0"/>
              <a:t>5/5/15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51EA5F-B11B-EB47-80A9-2623C4530527}" type="slidenum">
              <a:rPr lang="en-US" smtClean="0"/>
              <a:t>‹#›</a:t>
            </a:fld>
            <a:endParaRPr lang="en-US"/>
          </a:p>
        </p:txBody>
      </p:sp>
    </p:spTree>
    <p:extLst>
      <p:ext uri="{BB962C8B-B14F-4D97-AF65-F5344CB8AC3E}">
        <p14:creationId xmlns:p14="http://schemas.microsoft.com/office/powerpoint/2010/main" val="8248685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1F7CC3-870E-4D46-9670-03AA1D88AF44}"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34998F6B-E816-DC49-8AA8-66C6207AE5A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7241446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userDrawn="1"/>
        </p:nvSpPr>
        <p:spPr>
          <a:xfrm>
            <a:off x="0" y="0"/>
            <a:ext cx="781591" cy="6857999"/>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1F7CC3-870E-4D46-9670-03AA1D88AF44}"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4998F6B-E816-DC49-8AA8-66C6207AE5A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298268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A1F7CC3-870E-4D46-9670-03AA1D88AF44}"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4998F6B-E816-DC49-8AA8-66C6207AE5A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9311166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A284371-E085-B24E-8EB3-C40A0118D880}"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63C1E04-4AE9-6043-A416-33039957866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158944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284371-E085-B24E-8EB3-C40A0118D880}"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63C1E04-4AE9-6043-A416-33039957866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653985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284371-E085-B24E-8EB3-C40A0118D880}"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63C1E04-4AE9-6043-A416-33039957866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055663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A284371-E085-B24E-8EB3-C40A0118D880}"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63C1E04-4AE9-6043-A416-33039957866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0026812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A284371-E085-B24E-8EB3-C40A0118D880}"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63C1E04-4AE9-6043-A416-33039957866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9110228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284371-E085-B24E-8EB3-C40A0118D880}"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63C1E04-4AE9-6043-A416-33039957866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65445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284371-E085-B24E-8EB3-C40A0118D880}"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63C1E04-4AE9-6043-A416-33039957866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483447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E7DB8E-9AC5-3D48-8213-331D7BD1BA02}" type="datetimeFigureOut">
              <a:rPr lang="en-US" smtClean="0"/>
              <a:t>5/5/15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51EA5F-B11B-EB47-80A9-2623C4530527}" type="slidenum">
              <a:rPr lang="en-US" smtClean="0"/>
              <a:t>‹#›</a:t>
            </a:fld>
            <a:endParaRPr lang="en-US"/>
          </a:p>
        </p:txBody>
      </p:sp>
    </p:spTree>
    <p:extLst>
      <p:ext uri="{BB962C8B-B14F-4D97-AF65-F5344CB8AC3E}">
        <p14:creationId xmlns:p14="http://schemas.microsoft.com/office/powerpoint/2010/main" val="32144591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284371-E085-B24E-8EB3-C40A0118D880}"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63C1E04-4AE9-6043-A416-33039957866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8347463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284371-E085-B24E-8EB3-C40A0118D880}"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63C1E04-4AE9-6043-A416-33039957866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273707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284371-E085-B24E-8EB3-C40A0118D880}"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63C1E04-4AE9-6043-A416-33039957866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621883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284371-E085-B24E-8EB3-C40A0118D880}"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63C1E04-4AE9-6043-A416-33039957866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4025150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E7DB8E-9AC5-3D48-8213-331D7BD1BA02}"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551EA5F-B11B-EB47-80A9-2623C453052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4811307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E7DB8E-9AC5-3D48-8213-331D7BD1BA02}"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551EA5F-B11B-EB47-80A9-2623C453052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99701830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E7DB8E-9AC5-3D48-8213-331D7BD1BA02}"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551EA5F-B11B-EB47-80A9-2623C453052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7412782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E7DB8E-9AC5-3D48-8213-331D7BD1BA02}"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2551EA5F-B11B-EB47-80A9-2623C453052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9388881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E7DB8E-9AC5-3D48-8213-331D7BD1BA02}"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2551EA5F-B11B-EB47-80A9-2623C453052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4331812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E7DB8E-9AC5-3D48-8213-331D7BD1BA02}"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2551EA5F-B11B-EB47-80A9-2623C453052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56045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E7DB8E-9AC5-3D48-8213-331D7BD1BA02}" type="datetimeFigureOut">
              <a:rPr lang="en-US" smtClean="0"/>
              <a:t>5/5/15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51EA5F-B11B-EB47-80A9-2623C4530527}" type="slidenum">
              <a:rPr lang="en-US" smtClean="0"/>
              <a:t>‹#›</a:t>
            </a:fld>
            <a:endParaRPr lang="en-US"/>
          </a:p>
        </p:txBody>
      </p:sp>
    </p:spTree>
    <p:extLst>
      <p:ext uri="{BB962C8B-B14F-4D97-AF65-F5344CB8AC3E}">
        <p14:creationId xmlns:p14="http://schemas.microsoft.com/office/powerpoint/2010/main" val="366000735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E7DB8E-9AC5-3D48-8213-331D7BD1BA02}"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2551EA5F-B11B-EB47-80A9-2623C453052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0139112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E7DB8E-9AC5-3D48-8213-331D7BD1BA02}"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2551EA5F-B11B-EB47-80A9-2623C453052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58897590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E7DB8E-9AC5-3D48-8213-331D7BD1BA02}"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2551EA5F-B11B-EB47-80A9-2623C453052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4508678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E7DB8E-9AC5-3D48-8213-331D7BD1BA02}"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551EA5F-B11B-EB47-80A9-2623C453052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16096332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E7DB8E-9AC5-3D48-8213-331D7BD1BA02}"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551EA5F-B11B-EB47-80A9-2623C453052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191326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E7DB8E-9AC5-3D48-8213-331D7BD1BA02}" type="datetimeFigureOut">
              <a:rPr lang="en-US" smtClean="0"/>
              <a:t>5/5/15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51EA5F-B11B-EB47-80A9-2623C4530527}" type="slidenum">
              <a:rPr lang="en-US" smtClean="0"/>
              <a:t>‹#›</a:t>
            </a:fld>
            <a:endParaRPr lang="en-US"/>
          </a:p>
        </p:txBody>
      </p:sp>
    </p:spTree>
    <p:extLst>
      <p:ext uri="{BB962C8B-B14F-4D97-AF65-F5344CB8AC3E}">
        <p14:creationId xmlns:p14="http://schemas.microsoft.com/office/powerpoint/2010/main" val="1689728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E7DB8E-9AC5-3D48-8213-331D7BD1BA02}" type="datetimeFigureOut">
              <a:rPr lang="en-US" smtClean="0"/>
              <a:t>5/5/15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51EA5F-B11B-EB47-80A9-2623C4530527}" type="slidenum">
              <a:rPr lang="en-US" smtClean="0"/>
              <a:t>‹#›</a:t>
            </a:fld>
            <a:endParaRPr lang="en-US"/>
          </a:p>
        </p:txBody>
      </p:sp>
    </p:spTree>
    <p:extLst>
      <p:ext uri="{BB962C8B-B14F-4D97-AF65-F5344CB8AC3E}">
        <p14:creationId xmlns:p14="http://schemas.microsoft.com/office/powerpoint/2010/main" val="3556170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E7DB8E-9AC5-3D48-8213-331D7BD1BA02}" type="datetimeFigureOut">
              <a:rPr lang="en-US" smtClean="0"/>
              <a:t>5/5/15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51EA5F-B11B-EB47-80A9-2623C4530527}" type="slidenum">
              <a:rPr lang="en-US" smtClean="0"/>
              <a:t>‹#›</a:t>
            </a:fld>
            <a:endParaRPr lang="en-US"/>
          </a:p>
        </p:txBody>
      </p:sp>
    </p:spTree>
    <p:extLst>
      <p:ext uri="{BB962C8B-B14F-4D97-AF65-F5344CB8AC3E}">
        <p14:creationId xmlns:p14="http://schemas.microsoft.com/office/powerpoint/2010/main" val="2079252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E7DB8E-9AC5-3D48-8213-331D7BD1BA02}" type="datetimeFigureOut">
              <a:rPr lang="en-US" smtClean="0"/>
              <a:t>5/5/15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51EA5F-B11B-EB47-80A9-2623C4530527}" type="slidenum">
              <a:rPr lang="en-US" smtClean="0"/>
              <a:t>‹#›</a:t>
            </a:fld>
            <a:endParaRPr lang="en-US"/>
          </a:p>
        </p:txBody>
      </p:sp>
    </p:spTree>
    <p:extLst>
      <p:ext uri="{BB962C8B-B14F-4D97-AF65-F5344CB8AC3E}">
        <p14:creationId xmlns:p14="http://schemas.microsoft.com/office/powerpoint/2010/main" val="3724904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E7DB8E-9AC5-3D48-8213-331D7BD1BA02}" type="datetimeFigureOut">
              <a:rPr lang="en-US" smtClean="0"/>
              <a:t>5/5/15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51EA5F-B11B-EB47-80A9-2623C4530527}" type="slidenum">
              <a:rPr lang="en-US" smtClean="0"/>
              <a:t>‹#›</a:t>
            </a:fld>
            <a:endParaRPr lang="en-US"/>
          </a:p>
        </p:txBody>
      </p:sp>
    </p:spTree>
    <p:extLst>
      <p:ext uri="{BB962C8B-B14F-4D97-AF65-F5344CB8AC3E}">
        <p14:creationId xmlns:p14="http://schemas.microsoft.com/office/powerpoint/2010/main" val="263741468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E7DB8E-9AC5-3D48-8213-331D7BD1BA02}" type="datetimeFigureOut">
              <a:rPr lang="en-US" smtClean="0"/>
              <a:t>5/5/15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51EA5F-B11B-EB47-80A9-2623C4530527}" type="slidenum">
              <a:rPr lang="en-US" smtClean="0"/>
              <a:t>‹#›</a:t>
            </a:fld>
            <a:endParaRPr lang="en-US"/>
          </a:p>
        </p:txBody>
      </p:sp>
    </p:spTree>
    <p:extLst>
      <p:ext uri="{BB962C8B-B14F-4D97-AF65-F5344CB8AC3E}">
        <p14:creationId xmlns:p14="http://schemas.microsoft.com/office/powerpoint/2010/main" val="2512523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rot="16200000">
            <a:off x="-2747191" y="3050512"/>
            <a:ext cx="6310714" cy="523218"/>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240118" y="508000"/>
            <a:ext cx="7446682" cy="56181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240118"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1F7CC3-870E-4D46-9670-03AA1D88AF44}"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512671"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998F6B-E816-DC49-8AA8-66C6207AE5A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9490508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457200" rtl="0" eaLnBrk="1" latinLnBrk="0" hangingPunct="1">
        <a:spcBef>
          <a:spcPct val="0"/>
        </a:spcBef>
        <a:buNone/>
        <a:defRPr sz="2800" b="1" kern="1200">
          <a:solidFill>
            <a:schemeClr val="bg1"/>
          </a:solidFill>
          <a:latin typeface="+mj-lt"/>
          <a:ea typeface="+mj-ea"/>
          <a:cs typeface="+mj-cs"/>
        </a:defRPr>
      </a:lvl1pPr>
    </p:titleStyle>
    <p:bodyStyle>
      <a:lvl1pPr marL="342900" indent="-342900" algn="l" defTabSz="457200" rtl="0" eaLnBrk="1" latinLnBrk="0" hangingPunct="1">
        <a:lnSpc>
          <a:spcPct val="90000"/>
        </a:lnSpc>
        <a:spcBef>
          <a:spcPts val="600"/>
        </a:spcBef>
        <a:spcAft>
          <a:spcPts val="1200"/>
        </a:spcAft>
        <a:buFont typeface="Arial"/>
        <a:buChar char="•"/>
        <a:defRPr sz="2800" kern="1200">
          <a:solidFill>
            <a:schemeClr val="tx1"/>
          </a:solidFill>
          <a:latin typeface="+mn-lt"/>
          <a:ea typeface="+mn-ea"/>
          <a:cs typeface="+mn-cs"/>
        </a:defRPr>
      </a:lvl1pPr>
      <a:lvl2pPr marL="742950" indent="-285750" algn="l" defTabSz="457200" rtl="0" eaLnBrk="1" latinLnBrk="0" hangingPunct="1">
        <a:lnSpc>
          <a:spcPct val="90000"/>
        </a:lnSpc>
        <a:spcBef>
          <a:spcPts val="600"/>
        </a:spcBef>
        <a:spcAft>
          <a:spcPts val="1200"/>
        </a:spcAft>
        <a:buFont typeface="Arial"/>
        <a:buChar char="–"/>
        <a:defRPr sz="2400" kern="1200">
          <a:solidFill>
            <a:schemeClr val="tx1"/>
          </a:solidFill>
          <a:latin typeface="+mn-lt"/>
          <a:ea typeface="+mn-ea"/>
          <a:cs typeface="+mn-cs"/>
        </a:defRPr>
      </a:lvl2pPr>
      <a:lvl3pPr marL="1143000" indent="-228600" algn="l" defTabSz="457200" rtl="0" eaLnBrk="1" latinLnBrk="0" hangingPunct="1">
        <a:lnSpc>
          <a:spcPct val="90000"/>
        </a:lnSpc>
        <a:spcBef>
          <a:spcPts val="600"/>
        </a:spcBef>
        <a:spcAft>
          <a:spcPts val="1200"/>
        </a:spcAft>
        <a:buFont typeface="Arial"/>
        <a:buChar char="•"/>
        <a:defRPr sz="2000" kern="1200">
          <a:solidFill>
            <a:schemeClr val="tx1"/>
          </a:solidFill>
          <a:latin typeface="+mn-lt"/>
          <a:ea typeface="+mn-ea"/>
          <a:cs typeface="+mn-cs"/>
        </a:defRPr>
      </a:lvl3pPr>
      <a:lvl4pPr marL="1600200" indent="-228600" algn="l" defTabSz="457200" rtl="0" eaLnBrk="1" latinLnBrk="0" hangingPunct="1">
        <a:lnSpc>
          <a:spcPct val="90000"/>
        </a:lnSpc>
        <a:spcBef>
          <a:spcPts val="600"/>
        </a:spcBef>
        <a:spcAft>
          <a:spcPts val="1200"/>
        </a:spcAft>
        <a:buFont typeface="Arial"/>
        <a:buChar char="–"/>
        <a:defRPr sz="1800" kern="1200">
          <a:solidFill>
            <a:schemeClr val="tx1"/>
          </a:solidFill>
          <a:latin typeface="+mn-lt"/>
          <a:ea typeface="+mn-ea"/>
          <a:cs typeface="+mn-cs"/>
        </a:defRPr>
      </a:lvl4pPr>
      <a:lvl5pPr marL="2057400" indent="-228600" algn="l" defTabSz="457200" rtl="0" eaLnBrk="1" latinLnBrk="0" hangingPunct="1">
        <a:lnSpc>
          <a:spcPct val="90000"/>
        </a:lnSpc>
        <a:spcBef>
          <a:spcPts val="600"/>
        </a:spcBef>
        <a:spcAft>
          <a:spcPts val="1200"/>
        </a:spcAft>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284371-E085-B24E-8EB3-C40A0118D880}"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3C1E04-4AE9-6043-A416-33039957866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32988834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E7DB8E-9AC5-3D48-8213-331D7BD1BA02}" type="datetimeFigureOut">
              <a:rPr lang="en-US" smtClean="0">
                <a:solidFill>
                  <a:prstClr val="black">
                    <a:tint val="75000"/>
                  </a:prstClr>
                </a:solidFill>
                <a:latin typeface="Calibri"/>
              </a:rPr>
              <a:pPr/>
              <a:t>5/5/15</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51EA5F-B11B-EB47-80A9-2623C4530527}"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1284293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microsoft.com/office/2007/relationships/hdphoto" Target="../media/hdphoto1.wdp"/><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hyperlink" Target="mailto:paynejd@gmail.com"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3" Type="http://schemas.openxmlformats.org/officeDocument/2006/relationships/hyperlink" Target="https://github.com/OpenConceptLab/ocl_web/wiki" TargetMode="External"/><Relationship Id="rId4" Type="http://schemas.openxmlformats.org/officeDocument/2006/relationships/hyperlink" Target="https://github.com/OpenConceptLab/oclapi/wiki" TargetMode="External"/><Relationship Id="rId5" Type="http://schemas.openxmlformats.org/officeDocument/2006/relationships/hyperlink" Target="https://github.com/OpenConceptLab/ocl_web/issues" TargetMode="External"/><Relationship Id="rId6" Type="http://schemas.openxmlformats.org/officeDocument/2006/relationships/hyperlink" Target="https://github.com/OpenConceptLab/oclapi/issues" TargetMode="External"/><Relationship Id="rId7" Type="http://schemas.openxmlformats.org/officeDocument/2006/relationships/hyperlink" Target="mailto:paynejd@gmail.com" TargetMode="External"/><Relationship Id="rId8" Type="http://schemas.openxmlformats.org/officeDocument/2006/relationships/hyperlink" Target="https://groups.google.com/forum/%23!forum/ocl-dev" TargetMode="External"/><Relationship Id="rId1" Type="http://schemas.openxmlformats.org/officeDocument/2006/relationships/slideLayout" Target="../slideLayouts/slideLayout2.xml"/><Relationship Id="rId2" Type="http://schemas.openxmlformats.org/officeDocument/2006/relationships/hyperlink" Target="http://staging.openconceptlab.org/"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8.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35.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hyperlink" Target="http://www.maternalconceptlab.com/search.php" TargetMode="Externa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hyperlink" Target="http://www.openconceptlab.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1067" y="1431616"/>
            <a:ext cx="9141865" cy="5426383"/>
          </a:xfrm>
          <a:prstGeom prst="rect">
            <a:avLst/>
          </a:prstGeom>
        </p:spPr>
      </p:pic>
      <p:pic>
        <p:nvPicPr>
          <p:cNvPr id="2" name="Picture 1"/>
          <p:cNvPicPr>
            <a:picLocks noChangeAspect="1"/>
          </p:cNvPicPr>
          <p:nvPr/>
        </p:nvPicPr>
        <p:blipFill>
          <a:blip r:embed="rId5">
            <a:clrChange>
              <a:clrFrom>
                <a:srgbClr val="FFFFFF"/>
              </a:clrFrom>
              <a:clrTo>
                <a:srgbClr val="FFFFFF">
                  <a:alpha val="0"/>
                </a:srgbClr>
              </a:clrTo>
            </a:clrChange>
          </a:blip>
          <a:stretch>
            <a:fillRect/>
          </a:stretch>
        </p:blipFill>
        <p:spPr>
          <a:xfrm>
            <a:off x="277925" y="2287783"/>
            <a:ext cx="3989874" cy="4197681"/>
          </a:xfrm>
          <a:prstGeom prst="rect">
            <a:avLst/>
          </a:prstGeom>
        </p:spPr>
      </p:pic>
      <p:sp>
        <p:nvSpPr>
          <p:cNvPr id="5" name="Rectangle 4"/>
          <p:cNvSpPr/>
          <p:nvPr/>
        </p:nvSpPr>
        <p:spPr>
          <a:xfrm>
            <a:off x="-1068" y="0"/>
            <a:ext cx="9144000" cy="1967902"/>
          </a:xfrm>
          <a:prstGeom prst="rect">
            <a:avLst/>
          </a:prstGeom>
          <a:solidFill>
            <a:schemeClr val="tx2">
              <a:lumMod val="20000"/>
              <a:lumOff val="80000"/>
              <a:alpha val="86000"/>
            </a:schemeClr>
          </a:solidFill>
          <a:ln>
            <a:noFill/>
          </a:ln>
          <a:effectLst/>
        </p:spPr>
        <p:style>
          <a:lnRef idx="1">
            <a:schemeClr val="accent1"/>
          </a:lnRef>
          <a:fillRef idx="3">
            <a:schemeClr val="accent1"/>
          </a:fillRef>
          <a:effectRef idx="2">
            <a:schemeClr val="accent1"/>
          </a:effectRef>
          <a:fontRef idx="minor">
            <a:schemeClr val="lt1"/>
          </a:fontRef>
        </p:style>
        <p:txBody>
          <a:bodyPr lIns="91432" tIns="45716" rIns="91432" bIns="45716" rtlCol="0" anchor="ctr"/>
          <a:lstStyle/>
          <a:p>
            <a:pPr marL="344488">
              <a:lnSpc>
                <a:spcPct val="90000"/>
              </a:lnSpc>
              <a:spcAft>
                <a:spcPts val="1200"/>
              </a:spcAft>
            </a:pPr>
            <a:r>
              <a:rPr lang="en-US" sz="2800" b="1" dirty="0" smtClean="0">
                <a:solidFill>
                  <a:schemeClr val="tx1"/>
                </a:solidFill>
                <a:cs typeface="Calibri"/>
              </a:rPr>
              <a:t>OCL Collaborative </a:t>
            </a:r>
            <a:br>
              <a:rPr lang="en-US" sz="2800" b="1" dirty="0" smtClean="0">
                <a:solidFill>
                  <a:schemeClr val="tx1"/>
                </a:solidFill>
                <a:cs typeface="Calibri"/>
              </a:rPr>
            </a:br>
            <a:r>
              <a:rPr lang="en-US" sz="2800" b="1" dirty="0" smtClean="0">
                <a:solidFill>
                  <a:schemeClr val="tx1"/>
                </a:solidFill>
                <a:cs typeface="Calibri"/>
              </a:rPr>
              <a:t>Terminology Management</a:t>
            </a:r>
            <a:endParaRPr lang="en-US" sz="2800" b="1" dirty="0" smtClean="0">
              <a:solidFill>
                <a:schemeClr val="tx1"/>
              </a:solidFill>
              <a:cs typeface="Calibri"/>
            </a:endParaRPr>
          </a:p>
          <a:p>
            <a:pPr marL="344488">
              <a:lnSpc>
                <a:spcPct val="90000"/>
              </a:lnSpc>
            </a:pPr>
            <a:r>
              <a:rPr lang="en-US" dirty="0" smtClean="0">
                <a:solidFill>
                  <a:schemeClr val="tx1"/>
                </a:solidFill>
                <a:cs typeface="Calibri"/>
              </a:rPr>
              <a:t>May 6, 2015</a:t>
            </a:r>
          </a:p>
          <a:p>
            <a:pPr marL="344488">
              <a:lnSpc>
                <a:spcPct val="90000"/>
              </a:lnSpc>
            </a:pPr>
            <a:r>
              <a:rPr lang="en-US" dirty="0" err="1" smtClean="0">
                <a:solidFill>
                  <a:schemeClr val="tx1"/>
                </a:solidFill>
                <a:cs typeface="Calibri"/>
              </a:rPr>
              <a:t>OpenHIE</a:t>
            </a:r>
            <a:r>
              <a:rPr lang="en-US" dirty="0" smtClean="0">
                <a:solidFill>
                  <a:schemeClr val="tx1"/>
                </a:solidFill>
                <a:cs typeface="Calibri"/>
              </a:rPr>
              <a:t> Terminology Services Community</a:t>
            </a:r>
            <a:endParaRPr lang="en-US" dirty="0">
              <a:solidFill>
                <a:schemeClr val="tx1"/>
              </a:solidFill>
              <a:cs typeface="Calibri"/>
            </a:endParaRPr>
          </a:p>
        </p:txBody>
      </p:sp>
      <p:pic>
        <p:nvPicPr>
          <p:cNvPr id="3" name="Picture 2"/>
          <p:cNvPicPr>
            <a:picLocks noChangeAspect="1"/>
          </p:cNvPicPr>
          <p:nvPr/>
        </p:nvPicPr>
        <p:blipFill rotWithShape="1">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259114" y="2503684"/>
            <a:ext cx="3392079" cy="2475578"/>
          </a:xfrm>
          <a:prstGeom prst="rect">
            <a:avLst/>
          </a:prstGeom>
        </p:spPr>
      </p:pic>
      <p:sp>
        <p:nvSpPr>
          <p:cNvPr id="15" name="TextBox 14"/>
          <p:cNvSpPr txBox="1"/>
          <p:nvPr/>
        </p:nvSpPr>
        <p:spPr>
          <a:xfrm>
            <a:off x="5602710" y="6298233"/>
            <a:ext cx="3237089" cy="374461"/>
          </a:xfrm>
          <a:prstGeom prst="rect">
            <a:avLst/>
          </a:prstGeom>
          <a:noFill/>
        </p:spPr>
        <p:txBody>
          <a:bodyPr wrap="square" rtlCol="0">
            <a:spAutoFit/>
          </a:bodyPr>
          <a:lstStyle/>
          <a:p>
            <a:pPr algn="r">
              <a:lnSpc>
                <a:spcPct val="90000"/>
              </a:lnSpc>
            </a:pPr>
            <a:r>
              <a:rPr lang="en-US" sz="2000" b="1" cap="small" spc="120" dirty="0" smtClean="0">
                <a:solidFill>
                  <a:schemeClr val="tx2"/>
                </a:solidFill>
                <a:latin typeface="Helvetica"/>
                <a:cs typeface="Helvetica"/>
              </a:rPr>
              <a:t>O</a:t>
            </a:r>
            <a:r>
              <a:rPr lang="en-US" cap="small" spc="120" dirty="0" smtClean="0">
                <a:solidFill>
                  <a:schemeClr val="tx1">
                    <a:lumMod val="65000"/>
                    <a:lumOff val="35000"/>
                  </a:schemeClr>
                </a:solidFill>
                <a:latin typeface="Helvetica"/>
                <a:cs typeface="Helvetica"/>
              </a:rPr>
              <a:t>pen</a:t>
            </a:r>
            <a:r>
              <a:rPr lang="en-US" sz="1400" cap="small" spc="120" dirty="0" smtClean="0">
                <a:solidFill>
                  <a:schemeClr val="tx1">
                    <a:lumMod val="65000"/>
                    <a:lumOff val="35000"/>
                  </a:schemeClr>
                </a:solidFill>
                <a:latin typeface="Helvetica"/>
                <a:cs typeface="Helvetica"/>
              </a:rPr>
              <a:t> </a:t>
            </a:r>
            <a:r>
              <a:rPr lang="en-US" sz="2000" b="1" cap="small" spc="120" dirty="0" smtClean="0">
                <a:solidFill>
                  <a:srgbClr val="1F497D"/>
                </a:solidFill>
                <a:latin typeface="Helvetica"/>
                <a:cs typeface="Helvetica"/>
              </a:rPr>
              <a:t>C</a:t>
            </a:r>
            <a:r>
              <a:rPr lang="en-US" cap="small" spc="120" dirty="0" smtClean="0">
                <a:solidFill>
                  <a:srgbClr val="595959"/>
                </a:solidFill>
                <a:latin typeface="Helvetica"/>
                <a:cs typeface="Helvetica"/>
              </a:rPr>
              <a:t>oncept</a:t>
            </a:r>
            <a:r>
              <a:rPr lang="en-US" sz="1400" cap="small" spc="120" dirty="0" smtClean="0">
                <a:solidFill>
                  <a:srgbClr val="595959"/>
                </a:solidFill>
                <a:latin typeface="Helvetica"/>
                <a:cs typeface="Helvetica"/>
              </a:rPr>
              <a:t> </a:t>
            </a:r>
            <a:r>
              <a:rPr lang="en-US" sz="2000" b="1" cap="small" spc="120" dirty="0" smtClean="0">
                <a:solidFill>
                  <a:schemeClr val="tx2"/>
                </a:solidFill>
                <a:latin typeface="Helvetica"/>
                <a:cs typeface="Helvetica"/>
              </a:rPr>
              <a:t>L</a:t>
            </a:r>
            <a:r>
              <a:rPr lang="en-US" cap="small" spc="120" dirty="0" smtClean="0">
                <a:solidFill>
                  <a:srgbClr val="595959"/>
                </a:solidFill>
                <a:latin typeface="Helvetica"/>
                <a:cs typeface="Helvetica"/>
              </a:rPr>
              <a:t>ab</a:t>
            </a:r>
            <a:endParaRPr lang="en-US" sz="2000" cap="small" spc="120" dirty="0">
              <a:solidFill>
                <a:srgbClr val="595959"/>
              </a:solidFill>
              <a:latin typeface="Helvetica"/>
              <a:cs typeface="Helvetica"/>
            </a:endParaRPr>
          </a:p>
        </p:txBody>
      </p:sp>
      <p:sp>
        <p:nvSpPr>
          <p:cNvPr id="4" name="Rectangle 3"/>
          <p:cNvSpPr/>
          <p:nvPr/>
        </p:nvSpPr>
        <p:spPr>
          <a:xfrm>
            <a:off x="4433340" y="399176"/>
            <a:ext cx="4572000" cy="1169551"/>
          </a:xfrm>
          <a:prstGeom prst="rect">
            <a:avLst/>
          </a:prstGeom>
        </p:spPr>
        <p:txBody>
          <a:bodyPr>
            <a:spAutoFit/>
          </a:bodyPr>
          <a:lstStyle/>
          <a:p>
            <a:pPr algn="r"/>
            <a:r>
              <a:rPr lang="en-US" sz="1400" dirty="0"/>
              <a:t>Jonathan Payne, MS</a:t>
            </a:r>
          </a:p>
          <a:p>
            <a:pPr algn="r"/>
            <a:r>
              <a:rPr lang="en-US" sz="1400" dirty="0"/>
              <a:t>Sr. Technical Advisor, United Nations Foundation</a:t>
            </a:r>
          </a:p>
          <a:p>
            <a:pPr algn="r"/>
            <a:r>
              <a:rPr lang="en-US" sz="1400" dirty="0" smtClean="0"/>
              <a:t>Director</a:t>
            </a:r>
            <a:r>
              <a:rPr lang="en-US" sz="1400" dirty="0"/>
              <a:t>, Open Concept Lab</a:t>
            </a:r>
          </a:p>
          <a:p>
            <a:pPr algn="r"/>
            <a:r>
              <a:rPr lang="en-US" sz="1400" dirty="0" smtClean="0"/>
              <a:t>Adjunct, </a:t>
            </a:r>
            <a:r>
              <a:rPr lang="en-US" sz="1400" dirty="0"/>
              <a:t>Boston University School of Public Health</a:t>
            </a:r>
          </a:p>
          <a:p>
            <a:pPr algn="r"/>
            <a:r>
              <a:rPr lang="en-US" sz="1400" dirty="0">
                <a:hlinkClick r:id="rId7"/>
              </a:rPr>
              <a:t>paynejd@gmail.com</a:t>
            </a:r>
            <a:r>
              <a:rPr lang="en-US" sz="1400" dirty="0"/>
              <a:t> </a:t>
            </a:r>
          </a:p>
        </p:txBody>
      </p:sp>
      <p:sp>
        <p:nvSpPr>
          <p:cNvPr id="17" name="Right Arrow 16"/>
          <p:cNvSpPr/>
          <p:nvPr/>
        </p:nvSpPr>
        <p:spPr>
          <a:xfrm>
            <a:off x="4546229" y="3454396"/>
            <a:ext cx="559548" cy="643467"/>
          </a:xfrm>
          <a:prstGeom prst="rightArrow">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854793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9779"/>
            <a:ext cx="8229600" cy="564225"/>
          </a:xfrm>
        </p:spPr>
        <p:txBody>
          <a:bodyPr>
            <a:normAutofit/>
          </a:bodyPr>
          <a:lstStyle/>
          <a:p>
            <a:pPr algn="l"/>
            <a:r>
              <a:rPr lang="en-US" sz="2400" b="1" dirty="0" smtClean="0">
                <a:solidFill>
                  <a:schemeClr val="bg1">
                    <a:lumMod val="65000"/>
                  </a:schemeClr>
                </a:solidFill>
              </a:rPr>
              <a:t>OCL API</a:t>
            </a:r>
            <a:endParaRPr lang="en-US" sz="2400" b="1" dirty="0">
              <a:solidFill>
                <a:schemeClr val="bg1">
                  <a:lumMod val="65000"/>
                </a:schemeClr>
              </a:solidFill>
            </a:endParaRPr>
          </a:p>
        </p:txBody>
      </p:sp>
      <p:sp>
        <p:nvSpPr>
          <p:cNvPr id="3" name="Content Placeholder 2"/>
          <p:cNvSpPr>
            <a:spLocks noGrp="1"/>
          </p:cNvSpPr>
          <p:nvPr>
            <p:ph idx="1"/>
          </p:nvPr>
        </p:nvSpPr>
        <p:spPr>
          <a:xfrm>
            <a:off x="457200" y="810641"/>
            <a:ext cx="8229600" cy="5895346"/>
          </a:xfrm>
        </p:spPr>
        <p:txBody>
          <a:bodyPr>
            <a:normAutofit/>
          </a:bodyPr>
          <a:lstStyle/>
          <a:p>
            <a:pPr marL="0" indent="0">
              <a:buNone/>
            </a:pPr>
            <a:r>
              <a:rPr lang="en-US" sz="1400" b="1" dirty="0" smtClean="0"/>
              <a:t>DOCUMENTATION:   </a:t>
            </a:r>
            <a:r>
              <a:rPr lang="en-US" sz="1200" dirty="0">
                <a:latin typeface="Courier"/>
                <a:cs typeface="Courier"/>
              </a:rPr>
              <a:t>https://</a:t>
            </a:r>
            <a:r>
              <a:rPr lang="en-US" sz="1200" dirty="0" err="1">
                <a:latin typeface="Courier"/>
                <a:cs typeface="Courier"/>
              </a:rPr>
              <a:t>github.com</a:t>
            </a:r>
            <a:r>
              <a:rPr lang="en-US" sz="1200" dirty="0">
                <a:latin typeface="Courier"/>
                <a:cs typeface="Courier"/>
              </a:rPr>
              <a:t>/</a:t>
            </a:r>
            <a:r>
              <a:rPr lang="en-US" sz="1200" dirty="0" err="1">
                <a:latin typeface="Courier"/>
                <a:cs typeface="Courier"/>
              </a:rPr>
              <a:t>OpenConceptLab</a:t>
            </a:r>
            <a:r>
              <a:rPr lang="en-US" sz="1200" dirty="0">
                <a:latin typeface="Courier"/>
                <a:cs typeface="Courier"/>
              </a:rPr>
              <a:t>/</a:t>
            </a:r>
            <a:r>
              <a:rPr lang="en-US" sz="1200" dirty="0" err="1">
                <a:latin typeface="Courier"/>
                <a:cs typeface="Courier"/>
              </a:rPr>
              <a:t>oclapi</a:t>
            </a:r>
            <a:r>
              <a:rPr lang="en-US" sz="1200" dirty="0">
                <a:latin typeface="Courier"/>
                <a:cs typeface="Courier"/>
              </a:rPr>
              <a:t>/wiki/</a:t>
            </a:r>
          </a:p>
          <a:p>
            <a:pPr marL="0" indent="0">
              <a:buNone/>
            </a:pPr>
            <a:endParaRPr lang="en-US" sz="1200" dirty="0">
              <a:latin typeface="Courier"/>
              <a:cs typeface="Courier"/>
            </a:endParaRPr>
          </a:p>
          <a:p>
            <a:pPr marL="0" indent="0">
              <a:buNone/>
            </a:pPr>
            <a:r>
              <a:rPr lang="en-US" sz="1400" b="1" dirty="0" smtClean="0"/>
              <a:t>ENDPOINT:    </a:t>
            </a:r>
            <a:r>
              <a:rPr lang="en-US" sz="1200" dirty="0" smtClean="0">
                <a:latin typeface="Courier"/>
                <a:cs typeface="Courier"/>
              </a:rPr>
              <a:t>http://</a:t>
            </a:r>
            <a:r>
              <a:rPr lang="en-US" sz="1200" dirty="0" err="1" smtClean="0">
                <a:latin typeface="Courier"/>
                <a:cs typeface="Courier"/>
              </a:rPr>
              <a:t>api.openconceptlab.org</a:t>
            </a:r>
            <a:r>
              <a:rPr lang="en-US" sz="1200" dirty="0" smtClean="0">
                <a:latin typeface="Courier"/>
                <a:cs typeface="Courier"/>
              </a:rPr>
              <a:t>/</a:t>
            </a:r>
            <a:endParaRPr lang="en-US" sz="1200" b="1" dirty="0" smtClean="0">
              <a:latin typeface="Courier"/>
              <a:cs typeface="Courier"/>
            </a:endParaRPr>
          </a:p>
          <a:p>
            <a:pPr marL="0" indent="0">
              <a:buNone/>
            </a:pPr>
            <a:endParaRPr lang="en-US" sz="1200" dirty="0">
              <a:latin typeface="Courier"/>
              <a:cs typeface="Courier"/>
            </a:endParaRPr>
          </a:p>
          <a:p>
            <a:pPr marL="0" indent="0">
              <a:buNone/>
            </a:pPr>
            <a:r>
              <a:rPr lang="en-US" sz="1400" b="1" dirty="0" smtClean="0"/>
              <a:t>EXAMPLES:</a:t>
            </a:r>
          </a:p>
          <a:p>
            <a:r>
              <a:rPr lang="en-US" sz="1400" dirty="0" smtClean="0"/>
              <a:t>Top-level resources: </a:t>
            </a:r>
          </a:p>
          <a:p>
            <a:pPr lvl="1"/>
            <a:r>
              <a:rPr lang="en-US" sz="1000" dirty="0" smtClean="0">
                <a:latin typeface="Courier"/>
                <a:cs typeface="Courier"/>
              </a:rPr>
              <a:t>http://</a:t>
            </a:r>
            <a:r>
              <a:rPr lang="en-US" sz="1000" dirty="0" err="1" smtClean="0">
                <a:latin typeface="Courier"/>
                <a:cs typeface="Courier"/>
              </a:rPr>
              <a:t>api.openconceptlab.org</a:t>
            </a:r>
            <a:r>
              <a:rPr lang="en-US" sz="1000" dirty="0" smtClean="0">
                <a:latin typeface="Courier"/>
                <a:cs typeface="Courier"/>
              </a:rPr>
              <a:t>/users/</a:t>
            </a:r>
          </a:p>
          <a:p>
            <a:pPr lvl="1"/>
            <a:r>
              <a:rPr lang="en-US" sz="1000" dirty="0" smtClean="0">
                <a:latin typeface="Courier"/>
                <a:cs typeface="Courier"/>
              </a:rPr>
              <a:t>http://</a:t>
            </a:r>
            <a:r>
              <a:rPr lang="en-US" sz="1000" dirty="0" err="1" smtClean="0">
                <a:latin typeface="Courier"/>
                <a:cs typeface="Courier"/>
              </a:rPr>
              <a:t>api.openconceptlab.org</a:t>
            </a:r>
            <a:r>
              <a:rPr lang="en-US" sz="1000" dirty="0" smtClean="0">
                <a:latin typeface="Courier"/>
                <a:cs typeface="Courier"/>
              </a:rPr>
              <a:t>/user/</a:t>
            </a:r>
          </a:p>
          <a:p>
            <a:pPr lvl="1"/>
            <a:r>
              <a:rPr lang="en-US" sz="1000" dirty="0" smtClean="0">
                <a:latin typeface="Courier"/>
                <a:cs typeface="Courier"/>
              </a:rPr>
              <a:t>http://</a:t>
            </a:r>
            <a:r>
              <a:rPr lang="en-US" sz="1000" dirty="0" err="1" smtClean="0">
                <a:latin typeface="Courier"/>
                <a:cs typeface="Courier"/>
              </a:rPr>
              <a:t>api.openconceptlab.org</a:t>
            </a:r>
            <a:r>
              <a:rPr lang="en-US" sz="1000" dirty="0" smtClean="0">
                <a:latin typeface="Courier"/>
                <a:cs typeface="Courier"/>
              </a:rPr>
              <a:t>/orgs/</a:t>
            </a:r>
          </a:p>
          <a:p>
            <a:r>
              <a:rPr lang="en-US" sz="1400" dirty="0" smtClean="0"/>
              <a:t>Sources: </a:t>
            </a:r>
          </a:p>
          <a:p>
            <a:pPr lvl="1"/>
            <a:r>
              <a:rPr lang="en-US" sz="1000" dirty="0" smtClean="0">
                <a:latin typeface="Courier"/>
                <a:cs typeface="Courier"/>
              </a:rPr>
              <a:t>http://</a:t>
            </a:r>
            <a:r>
              <a:rPr lang="en-US" sz="1000" dirty="0" err="1" smtClean="0">
                <a:latin typeface="Courier"/>
                <a:cs typeface="Courier"/>
              </a:rPr>
              <a:t>api.openconceptlab.org</a:t>
            </a:r>
            <a:r>
              <a:rPr lang="en-US" sz="1000" dirty="0" smtClean="0">
                <a:latin typeface="Courier"/>
                <a:cs typeface="Courier"/>
              </a:rPr>
              <a:t>/</a:t>
            </a:r>
            <a:r>
              <a:rPr lang="en-US" sz="1000" b="1" dirty="0" smtClean="0">
                <a:latin typeface="Courier"/>
                <a:cs typeface="Courier"/>
              </a:rPr>
              <a:t>[owner]</a:t>
            </a:r>
            <a:r>
              <a:rPr lang="en-US" sz="1000" dirty="0" smtClean="0">
                <a:latin typeface="Courier"/>
                <a:cs typeface="Courier"/>
              </a:rPr>
              <a:t>/sources/</a:t>
            </a:r>
          </a:p>
          <a:p>
            <a:pPr lvl="1"/>
            <a:r>
              <a:rPr lang="en-US" sz="1000" dirty="0" smtClean="0">
                <a:latin typeface="Courier"/>
                <a:cs typeface="Courier"/>
              </a:rPr>
              <a:t>http://</a:t>
            </a:r>
            <a:r>
              <a:rPr lang="en-US" sz="1000" dirty="0" err="1" smtClean="0">
                <a:latin typeface="Courier"/>
                <a:cs typeface="Courier"/>
              </a:rPr>
              <a:t>api.openconceptlab.org</a:t>
            </a:r>
            <a:r>
              <a:rPr lang="en-US" sz="1000" dirty="0" smtClean="0">
                <a:latin typeface="Courier"/>
                <a:cs typeface="Courier"/>
              </a:rPr>
              <a:t>/users/[user]/sources/</a:t>
            </a:r>
          </a:p>
          <a:p>
            <a:pPr lvl="1"/>
            <a:r>
              <a:rPr lang="en-US" sz="1000" dirty="0" smtClean="0">
                <a:latin typeface="Courier"/>
                <a:cs typeface="Courier"/>
              </a:rPr>
              <a:t>http://</a:t>
            </a:r>
            <a:r>
              <a:rPr lang="en-US" sz="1000" dirty="0" err="1" smtClean="0">
                <a:latin typeface="Courier"/>
                <a:cs typeface="Courier"/>
              </a:rPr>
              <a:t>api.openconceptlab.org</a:t>
            </a:r>
            <a:r>
              <a:rPr lang="en-US" sz="1000" dirty="0" smtClean="0">
                <a:latin typeface="Courier"/>
                <a:cs typeface="Courier"/>
              </a:rPr>
              <a:t>/orgs/[org]/sources/</a:t>
            </a:r>
          </a:p>
          <a:p>
            <a:r>
              <a:rPr lang="en-US" sz="1400" dirty="0" smtClean="0"/>
              <a:t>Concepts: </a:t>
            </a:r>
          </a:p>
          <a:p>
            <a:pPr lvl="1"/>
            <a:r>
              <a:rPr lang="en-US" sz="1000" dirty="0" smtClean="0">
                <a:latin typeface="Courier"/>
                <a:cs typeface="Courier"/>
              </a:rPr>
              <a:t>http://</a:t>
            </a:r>
            <a:r>
              <a:rPr lang="en-US" sz="1000" dirty="0" err="1" smtClean="0">
                <a:latin typeface="Courier"/>
                <a:cs typeface="Courier"/>
              </a:rPr>
              <a:t>api.openconceptlab.org</a:t>
            </a:r>
            <a:r>
              <a:rPr lang="en-US" sz="1000" dirty="0" smtClean="0">
                <a:latin typeface="Courier"/>
                <a:cs typeface="Courier"/>
              </a:rPr>
              <a:t>/[owner]/sources/[source]/concepts/</a:t>
            </a:r>
          </a:p>
          <a:p>
            <a:pPr lvl="1"/>
            <a:r>
              <a:rPr lang="en-US" sz="1000" dirty="0" smtClean="0">
                <a:latin typeface="Courier"/>
                <a:cs typeface="Courier"/>
              </a:rPr>
              <a:t>http://</a:t>
            </a:r>
            <a:r>
              <a:rPr lang="en-US" sz="1000" dirty="0" err="1" smtClean="0">
                <a:latin typeface="Courier"/>
                <a:cs typeface="Courier"/>
              </a:rPr>
              <a:t>api.openconceptlab.org</a:t>
            </a:r>
            <a:r>
              <a:rPr lang="en-US" sz="1000" dirty="0" smtClean="0">
                <a:latin typeface="Courier"/>
                <a:cs typeface="Courier"/>
              </a:rPr>
              <a:t>/concepts/</a:t>
            </a:r>
            <a:endParaRPr lang="en-US" sz="1000" b="1" i="1" dirty="0" smtClean="0">
              <a:latin typeface="Courier"/>
              <a:cs typeface="Courier"/>
            </a:endParaRPr>
          </a:p>
          <a:p>
            <a:pPr lvl="1"/>
            <a:r>
              <a:rPr lang="en-US" sz="1000" dirty="0" smtClean="0">
                <a:latin typeface="Courier"/>
                <a:cs typeface="Courier"/>
              </a:rPr>
              <a:t>http://</a:t>
            </a:r>
            <a:r>
              <a:rPr lang="en-US" sz="1000" dirty="0" err="1" smtClean="0">
                <a:latin typeface="Courier"/>
                <a:cs typeface="Courier"/>
              </a:rPr>
              <a:t>api.openconceptlab.org</a:t>
            </a:r>
            <a:r>
              <a:rPr lang="en-US" sz="1000" dirty="0" smtClean="0">
                <a:latin typeface="Courier"/>
                <a:cs typeface="Courier"/>
              </a:rPr>
              <a:t>/orgs/CIEL/sources/CIEL/concepts/</a:t>
            </a:r>
          </a:p>
          <a:p>
            <a:pPr lvl="1"/>
            <a:r>
              <a:rPr lang="en-US" sz="1000" dirty="0" smtClean="0">
                <a:latin typeface="Courier"/>
                <a:cs typeface="Courier"/>
              </a:rPr>
              <a:t>http://</a:t>
            </a:r>
            <a:r>
              <a:rPr lang="en-US" sz="1000" dirty="0" err="1" smtClean="0">
                <a:latin typeface="Courier"/>
                <a:cs typeface="Courier"/>
              </a:rPr>
              <a:t>api.openconceptlab.org</a:t>
            </a:r>
            <a:r>
              <a:rPr lang="en-US" sz="1000" dirty="0" smtClean="0">
                <a:latin typeface="Courier"/>
                <a:cs typeface="Courier"/>
              </a:rPr>
              <a:t>/orgs/CIEL/sources/CIEL/concepts/123/</a:t>
            </a:r>
          </a:p>
          <a:p>
            <a:r>
              <a:rPr lang="en-US" sz="1400" dirty="0" smtClean="0"/>
              <a:t>Source and Concept Versions:</a:t>
            </a:r>
          </a:p>
          <a:p>
            <a:pPr lvl="1"/>
            <a:r>
              <a:rPr lang="en-US" sz="1000" dirty="0" smtClean="0">
                <a:latin typeface="Courier"/>
                <a:cs typeface="Courier"/>
              </a:rPr>
              <a:t>http://</a:t>
            </a:r>
            <a:r>
              <a:rPr lang="en-US" sz="1000" dirty="0" err="1" smtClean="0">
                <a:latin typeface="Courier"/>
                <a:cs typeface="Courier"/>
              </a:rPr>
              <a:t>api.openconceptlab.org</a:t>
            </a:r>
            <a:r>
              <a:rPr lang="en-US" sz="1000" dirty="0" smtClean="0">
                <a:latin typeface="Courier"/>
                <a:cs typeface="Courier"/>
              </a:rPr>
              <a:t>/orgs/CIEL/sources/CIEL/</a:t>
            </a:r>
            <a:r>
              <a:rPr lang="en-US" sz="1000" b="1" dirty="0" smtClean="0">
                <a:latin typeface="Courier"/>
                <a:cs typeface="Courier"/>
              </a:rPr>
              <a:t>v1.2/</a:t>
            </a:r>
            <a:r>
              <a:rPr lang="en-US" sz="1000" dirty="0" smtClean="0">
                <a:latin typeface="Courier"/>
                <a:cs typeface="Courier"/>
              </a:rPr>
              <a:t>concepts/123/</a:t>
            </a:r>
          </a:p>
          <a:p>
            <a:pPr lvl="1"/>
            <a:r>
              <a:rPr lang="en-US" sz="1000" dirty="0" smtClean="0">
                <a:latin typeface="Courier"/>
                <a:cs typeface="Courier"/>
              </a:rPr>
              <a:t>http://</a:t>
            </a:r>
            <a:r>
              <a:rPr lang="en-US" sz="1000" dirty="0" err="1" smtClean="0">
                <a:latin typeface="Courier"/>
                <a:cs typeface="Courier"/>
              </a:rPr>
              <a:t>api.openconceptlab.org</a:t>
            </a:r>
            <a:r>
              <a:rPr lang="en-US" sz="1000" dirty="0" smtClean="0">
                <a:latin typeface="Courier"/>
                <a:cs typeface="Courier"/>
              </a:rPr>
              <a:t>/orgs/CIEL/sources/CIEL/concepts/123/</a:t>
            </a:r>
            <a:r>
              <a:rPr lang="en-US" sz="1000" b="1" dirty="0" smtClean="0">
                <a:latin typeface="Courier"/>
                <a:cs typeface="Courier"/>
              </a:rPr>
              <a:t>[</a:t>
            </a:r>
            <a:r>
              <a:rPr lang="en-US" sz="1000" b="1" dirty="0" err="1" smtClean="0">
                <a:latin typeface="Courier"/>
                <a:cs typeface="Courier"/>
              </a:rPr>
              <a:t>version_number</a:t>
            </a:r>
            <a:r>
              <a:rPr lang="en-US" sz="1000" b="1" dirty="0" smtClean="0">
                <a:latin typeface="Courier"/>
                <a:cs typeface="Courier"/>
              </a:rPr>
              <a:t>]/</a:t>
            </a:r>
          </a:p>
          <a:p>
            <a:r>
              <a:rPr lang="en-US" sz="1400" dirty="0" smtClean="0"/>
              <a:t>Mappings:</a:t>
            </a:r>
          </a:p>
          <a:p>
            <a:pPr lvl="1"/>
            <a:r>
              <a:rPr lang="en-US" sz="1000" dirty="0" smtClean="0">
                <a:latin typeface="Courier"/>
                <a:cs typeface="Courier"/>
              </a:rPr>
              <a:t>http://</a:t>
            </a:r>
            <a:r>
              <a:rPr lang="en-US" sz="1000" dirty="0" err="1" smtClean="0">
                <a:latin typeface="Courier"/>
                <a:cs typeface="Courier"/>
              </a:rPr>
              <a:t>api.openconceptlab.org</a:t>
            </a:r>
            <a:r>
              <a:rPr lang="en-US" sz="1000" dirty="0" smtClean="0">
                <a:latin typeface="Courier"/>
                <a:cs typeface="Courier"/>
              </a:rPr>
              <a:t>/[owner]/sources/[source]/mappings/</a:t>
            </a:r>
          </a:p>
          <a:p>
            <a:pPr lvl="1"/>
            <a:r>
              <a:rPr lang="en-US" sz="1000" dirty="0">
                <a:latin typeface="Courier"/>
                <a:cs typeface="Courier"/>
              </a:rPr>
              <a:t>http://</a:t>
            </a:r>
            <a:r>
              <a:rPr lang="en-US" sz="1000" dirty="0" err="1">
                <a:latin typeface="Courier"/>
                <a:cs typeface="Courier"/>
              </a:rPr>
              <a:t>api.openconceptlab.org</a:t>
            </a:r>
            <a:r>
              <a:rPr lang="en-US" sz="1000" dirty="0" smtClean="0">
                <a:latin typeface="Courier"/>
                <a:cs typeface="Courier"/>
              </a:rPr>
              <a:t>/orgs/CIEL/</a:t>
            </a:r>
            <a:r>
              <a:rPr lang="en-US" sz="1000" dirty="0">
                <a:latin typeface="Courier"/>
                <a:cs typeface="Courier"/>
              </a:rPr>
              <a:t>sources</a:t>
            </a:r>
            <a:r>
              <a:rPr lang="en-US" sz="1000" dirty="0" smtClean="0">
                <a:latin typeface="Courier"/>
                <a:cs typeface="Courier"/>
              </a:rPr>
              <a:t>/CIEL/</a:t>
            </a:r>
            <a:r>
              <a:rPr lang="en-US" sz="1000" dirty="0">
                <a:latin typeface="Courier"/>
                <a:cs typeface="Courier"/>
              </a:rPr>
              <a:t>mappings</a:t>
            </a:r>
            <a:r>
              <a:rPr lang="en-US" sz="1000" dirty="0" smtClean="0">
                <a:latin typeface="Courier"/>
                <a:cs typeface="Courier"/>
              </a:rPr>
              <a:t>/</a:t>
            </a:r>
          </a:p>
          <a:p>
            <a:pPr lvl="1"/>
            <a:r>
              <a:rPr lang="en-US" sz="1000" dirty="0" smtClean="0">
                <a:latin typeface="Courier"/>
                <a:cs typeface="Courier"/>
              </a:rPr>
              <a:t>http://</a:t>
            </a:r>
            <a:r>
              <a:rPr lang="en-US" sz="1000" dirty="0" err="1" smtClean="0">
                <a:latin typeface="Courier"/>
                <a:cs typeface="Courier"/>
              </a:rPr>
              <a:t>api.openconceptlab.org</a:t>
            </a:r>
            <a:r>
              <a:rPr lang="en-US" sz="1000" dirty="0" smtClean="0">
                <a:latin typeface="Courier"/>
                <a:cs typeface="Courier"/>
              </a:rPr>
              <a:t>/mappings/</a:t>
            </a:r>
            <a:endParaRPr lang="en-US" sz="1400" dirty="0" smtClean="0">
              <a:latin typeface="Courier"/>
              <a:cs typeface="Courier"/>
            </a:endParaRPr>
          </a:p>
          <a:p>
            <a:r>
              <a:rPr lang="en-US" sz="1400" dirty="0" smtClean="0"/>
              <a:t>Export:</a:t>
            </a:r>
          </a:p>
          <a:p>
            <a:pPr lvl="1"/>
            <a:r>
              <a:rPr lang="en-US" sz="1000" dirty="0" smtClean="0">
                <a:latin typeface="Courier"/>
                <a:cs typeface="Courier"/>
              </a:rPr>
              <a:t>http://</a:t>
            </a:r>
            <a:r>
              <a:rPr lang="en-US" sz="1000" dirty="0" err="1" smtClean="0">
                <a:latin typeface="Courier"/>
                <a:cs typeface="Courier"/>
              </a:rPr>
              <a:t>api.openconceptlab.org</a:t>
            </a:r>
            <a:r>
              <a:rPr lang="en-US" sz="1000" dirty="0" smtClean="0">
                <a:latin typeface="Courier"/>
                <a:cs typeface="Courier"/>
              </a:rPr>
              <a:t>/orgs/CIEL/sources/CIEL/export/</a:t>
            </a:r>
            <a:endParaRPr lang="en-US" dirty="0">
              <a:latin typeface="Courier"/>
              <a:cs typeface="Courier"/>
            </a:endParaRPr>
          </a:p>
        </p:txBody>
      </p:sp>
    </p:spTree>
    <p:extLst>
      <p:ext uri="{BB962C8B-B14F-4D97-AF65-F5344CB8AC3E}">
        <p14:creationId xmlns:p14="http://schemas.microsoft.com/office/powerpoint/2010/main" val="273039548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346669" y="1239955"/>
            <a:ext cx="1386583" cy="121804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Open</a:t>
            </a:r>
            <a:br>
              <a:rPr lang="en-US" dirty="0" smtClean="0"/>
            </a:br>
            <a:r>
              <a:rPr lang="en-US" dirty="0" smtClean="0"/>
              <a:t>MRS</a:t>
            </a:r>
            <a:endParaRPr lang="en-US" dirty="0"/>
          </a:p>
        </p:txBody>
      </p:sp>
      <p:sp>
        <p:nvSpPr>
          <p:cNvPr id="9" name="Rectangle 8"/>
          <p:cNvSpPr/>
          <p:nvPr/>
        </p:nvSpPr>
        <p:spPr>
          <a:xfrm>
            <a:off x="-1" y="0"/>
            <a:ext cx="685800" cy="685799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7" name="Title 3"/>
          <p:cNvSpPr>
            <a:spLocks noGrp="1"/>
          </p:cNvSpPr>
          <p:nvPr>
            <p:ph type="title"/>
          </p:nvPr>
        </p:nvSpPr>
        <p:spPr>
          <a:xfrm rot="16200000">
            <a:off x="-2671442" y="2921604"/>
            <a:ext cx="6029522" cy="523218"/>
          </a:xfrm>
        </p:spPr>
        <p:txBody>
          <a:bodyPr>
            <a:normAutofit/>
          </a:bodyPr>
          <a:lstStyle/>
          <a:p>
            <a:r>
              <a:rPr lang="en-US" sz="2400" b="0" dirty="0" smtClean="0">
                <a:solidFill>
                  <a:schemeClr val="tx1"/>
                </a:solidFill>
                <a:latin typeface="Calibri" charset="0"/>
              </a:rPr>
              <a:t>OpenMRS Subscription</a:t>
            </a:r>
            <a:endParaRPr lang="en-US" sz="2400" b="0" dirty="0">
              <a:solidFill>
                <a:schemeClr val="tx1"/>
              </a:solidFill>
            </a:endParaRPr>
          </a:p>
        </p:txBody>
      </p:sp>
      <p:sp>
        <p:nvSpPr>
          <p:cNvPr id="3" name="Content Placeholder 2"/>
          <p:cNvSpPr>
            <a:spLocks noGrp="1"/>
          </p:cNvSpPr>
          <p:nvPr>
            <p:ph idx="1"/>
          </p:nvPr>
        </p:nvSpPr>
        <p:spPr>
          <a:xfrm>
            <a:off x="1240118" y="2998504"/>
            <a:ext cx="7446682" cy="2744136"/>
          </a:xfrm>
        </p:spPr>
        <p:txBody>
          <a:bodyPr>
            <a:noAutofit/>
          </a:bodyPr>
          <a:lstStyle/>
          <a:p>
            <a:pPr marL="0" indent="0">
              <a:lnSpc>
                <a:spcPct val="90000"/>
              </a:lnSpc>
              <a:spcAft>
                <a:spcPts val="600"/>
              </a:spcAft>
              <a:buNone/>
            </a:pPr>
            <a:r>
              <a:rPr lang="en-US" sz="2000" b="1" dirty="0" smtClean="0">
                <a:solidFill>
                  <a:srgbClr val="A6A6A6"/>
                </a:solidFill>
              </a:rPr>
              <a:t>Subscription Process</a:t>
            </a:r>
          </a:p>
          <a:p>
            <a:pPr marL="225425" indent="-225425">
              <a:lnSpc>
                <a:spcPct val="90000"/>
              </a:lnSpc>
              <a:spcAft>
                <a:spcPts val="600"/>
              </a:spcAft>
            </a:pPr>
            <a:r>
              <a:rPr lang="en-US" sz="2000" dirty="0" smtClean="0"/>
              <a:t>Create OCL user to get an OCL API token</a:t>
            </a:r>
          </a:p>
          <a:p>
            <a:pPr marL="225425" indent="-225425">
              <a:lnSpc>
                <a:spcPct val="90000"/>
              </a:lnSpc>
              <a:spcAft>
                <a:spcPts val="600"/>
              </a:spcAft>
            </a:pPr>
            <a:r>
              <a:rPr lang="en-US" sz="2000" dirty="0" smtClean="0"/>
              <a:t>Install OCL Subscription Module in your OpenMRS instance and configure to subscribe to a specific source</a:t>
            </a:r>
          </a:p>
          <a:p>
            <a:pPr marL="225425" indent="-225425">
              <a:lnSpc>
                <a:spcPct val="90000"/>
              </a:lnSpc>
              <a:spcAft>
                <a:spcPts val="600"/>
              </a:spcAft>
            </a:pPr>
            <a:r>
              <a:rPr lang="en-US" sz="2000" dirty="0" smtClean="0"/>
              <a:t>On first synchronization, pulls entire dictionary</a:t>
            </a:r>
            <a:endParaRPr lang="en-US" sz="2000" dirty="0"/>
          </a:p>
          <a:p>
            <a:pPr marL="225425" indent="-225425">
              <a:lnSpc>
                <a:spcPct val="90000"/>
              </a:lnSpc>
              <a:spcAft>
                <a:spcPts val="600"/>
              </a:spcAft>
            </a:pPr>
            <a:r>
              <a:rPr lang="en-US" sz="2000" dirty="0" smtClean="0"/>
              <a:t>On subsequent synchronization, pulls latest changes only (e.g. new concepts, updates, deletes, retires)</a:t>
            </a:r>
          </a:p>
          <a:p>
            <a:pPr marL="225425" indent="-225425">
              <a:lnSpc>
                <a:spcPct val="90000"/>
              </a:lnSpc>
              <a:spcAft>
                <a:spcPts val="600"/>
              </a:spcAft>
            </a:pPr>
            <a:r>
              <a:rPr lang="en-US" sz="2000" dirty="0" smtClean="0"/>
              <a:t>Does NOT overwrite local concepts or concept metadata (based on concept and concept metadata UUIDs)</a:t>
            </a:r>
            <a:endParaRPr lang="en-US" sz="2400" dirty="0" smtClean="0"/>
          </a:p>
          <a:p>
            <a:pPr marL="0" indent="0">
              <a:lnSpc>
                <a:spcPct val="90000"/>
              </a:lnSpc>
              <a:spcAft>
                <a:spcPts val="600"/>
              </a:spcAft>
              <a:buNone/>
            </a:pPr>
            <a:endParaRPr lang="en-US" sz="2400" dirty="0" smtClean="0"/>
          </a:p>
        </p:txBody>
      </p:sp>
      <p:sp>
        <p:nvSpPr>
          <p:cNvPr id="4" name="Rectangle 3"/>
          <p:cNvSpPr/>
          <p:nvPr/>
        </p:nvSpPr>
        <p:spPr>
          <a:xfrm>
            <a:off x="6103559" y="1754625"/>
            <a:ext cx="365760" cy="188708"/>
          </a:xfrm>
          <a:prstGeom prst="rect">
            <a:avLst/>
          </a:prstGeom>
          <a:solidFill>
            <a:srgbClr val="E46C0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p:nvPr/>
        </p:nvSpPr>
        <p:spPr>
          <a:xfrm>
            <a:off x="1999018" y="1239955"/>
            <a:ext cx="1386583" cy="1218048"/>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Open Concept </a:t>
            </a:r>
            <a:br>
              <a:rPr lang="en-US" dirty="0" smtClean="0"/>
            </a:br>
            <a:r>
              <a:rPr lang="en-US" dirty="0" smtClean="0"/>
              <a:t>Lab</a:t>
            </a:r>
            <a:endParaRPr lang="en-US" dirty="0"/>
          </a:p>
        </p:txBody>
      </p:sp>
      <p:cxnSp>
        <p:nvCxnSpPr>
          <p:cNvPr id="12" name="Straight Arrow Connector 11"/>
          <p:cNvCxnSpPr>
            <a:stCxn id="20" idx="3"/>
            <a:endCxn id="4" idx="1"/>
          </p:cNvCxnSpPr>
          <p:nvPr/>
        </p:nvCxnSpPr>
        <p:spPr>
          <a:xfrm>
            <a:off x="3602334" y="1848979"/>
            <a:ext cx="2501225"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3236574" y="1754625"/>
            <a:ext cx="365760" cy="188708"/>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3" name="Straight Connector 22"/>
          <p:cNvCxnSpPr/>
          <p:nvPr/>
        </p:nvCxnSpPr>
        <p:spPr>
          <a:xfrm flipV="1">
            <a:off x="3537733" y="1006712"/>
            <a:ext cx="207339" cy="634940"/>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3385601" y="655200"/>
            <a:ext cx="838992" cy="338554"/>
          </a:xfrm>
          <a:prstGeom prst="rect">
            <a:avLst/>
          </a:prstGeom>
          <a:noFill/>
        </p:spPr>
        <p:txBody>
          <a:bodyPr wrap="none" rtlCol="0">
            <a:spAutoFit/>
          </a:bodyPr>
          <a:lstStyle/>
          <a:p>
            <a:r>
              <a:rPr lang="en-US" sz="1600" dirty="0" smtClean="0"/>
              <a:t>OCL API</a:t>
            </a:r>
            <a:endParaRPr lang="en-US" sz="1600" dirty="0"/>
          </a:p>
        </p:txBody>
      </p:sp>
      <p:cxnSp>
        <p:nvCxnSpPr>
          <p:cNvPr id="26" name="Straight Connector 25"/>
          <p:cNvCxnSpPr/>
          <p:nvPr/>
        </p:nvCxnSpPr>
        <p:spPr>
          <a:xfrm flipH="1" flipV="1">
            <a:off x="5948055" y="1006712"/>
            <a:ext cx="307908" cy="660856"/>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5118966" y="408978"/>
            <a:ext cx="1596210" cy="584776"/>
          </a:xfrm>
          <a:prstGeom prst="rect">
            <a:avLst/>
          </a:prstGeom>
          <a:noFill/>
        </p:spPr>
        <p:txBody>
          <a:bodyPr wrap="none" rtlCol="0">
            <a:spAutoFit/>
          </a:bodyPr>
          <a:lstStyle/>
          <a:p>
            <a:pPr algn="ctr"/>
            <a:r>
              <a:rPr lang="en-US" sz="1600" dirty="0" smtClean="0"/>
              <a:t>OCL Subscription </a:t>
            </a:r>
            <a:br>
              <a:rPr lang="en-US" sz="1600" dirty="0" smtClean="0"/>
            </a:br>
            <a:r>
              <a:rPr lang="en-US" sz="1600" dirty="0" smtClean="0"/>
              <a:t>Module</a:t>
            </a:r>
            <a:endParaRPr lang="en-US" sz="1600" dirty="0"/>
          </a:p>
        </p:txBody>
      </p:sp>
    </p:spTree>
    <p:extLst>
      <p:ext uri="{BB962C8B-B14F-4D97-AF65-F5344CB8AC3E}">
        <p14:creationId xmlns:p14="http://schemas.microsoft.com/office/powerpoint/2010/main" val="310382342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1"/>
            <a:ext cx="2183294"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Content Placeholder 3"/>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l="4671" t="6137" r="4671" b="2774"/>
          <a:stretch/>
        </p:blipFill>
        <p:spPr>
          <a:xfrm>
            <a:off x="2682457" y="2075800"/>
            <a:ext cx="6131135" cy="4647603"/>
          </a:xfrm>
        </p:spPr>
      </p:pic>
      <p:sp>
        <p:nvSpPr>
          <p:cNvPr id="12" name="Title 3"/>
          <p:cNvSpPr>
            <a:spLocks noGrp="1"/>
          </p:cNvSpPr>
          <p:nvPr>
            <p:ph type="title"/>
          </p:nvPr>
        </p:nvSpPr>
        <p:spPr>
          <a:xfrm>
            <a:off x="6550935" y="116071"/>
            <a:ext cx="2462395" cy="1153930"/>
          </a:xfrm>
        </p:spPr>
        <p:txBody>
          <a:bodyPr anchor="t">
            <a:noAutofit/>
          </a:bodyPr>
          <a:lstStyle/>
          <a:p>
            <a:pPr algn="r">
              <a:lnSpc>
                <a:spcPct val="80000"/>
              </a:lnSpc>
            </a:pPr>
            <a:r>
              <a:rPr lang="en-US" sz="2000" dirty="0" err="1" smtClean="0">
                <a:solidFill>
                  <a:schemeClr val="tx1"/>
                </a:solidFill>
                <a:latin typeface="Calibri" charset="0"/>
              </a:rPr>
              <a:t>OpenHIE</a:t>
            </a:r>
            <a:r>
              <a:rPr lang="en-US" sz="2000" dirty="0" smtClean="0">
                <a:solidFill>
                  <a:schemeClr val="tx1"/>
                </a:solidFill>
                <a:latin typeface="Calibri" charset="0"/>
              </a:rPr>
              <a:t> and Terminology </a:t>
            </a:r>
            <a:br>
              <a:rPr lang="en-US" sz="2000" dirty="0" smtClean="0">
                <a:solidFill>
                  <a:schemeClr val="tx1"/>
                </a:solidFill>
                <a:latin typeface="Calibri" charset="0"/>
              </a:rPr>
            </a:br>
            <a:r>
              <a:rPr lang="en-US" sz="2000" dirty="0" smtClean="0">
                <a:solidFill>
                  <a:schemeClr val="tx1"/>
                </a:solidFill>
                <a:latin typeface="Calibri" charset="0"/>
              </a:rPr>
              <a:t>Management </a:t>
            </a:r>
            <a:endParaRPr lang="en-US" sz="2000" dirty="0">
              <a:solidFill>
                <a:schemeClr val="tx1"/>
              </a:solidFill>
            </a:endParaRPr>
          </a:p>
        </p:txBody>
      </p:sp>
      <p:sp>
        <p:nvSpPr>
          <p:cNvPr id="13" name="Rectangle 12"/>
          <p:cNvSpPr/>
          <p:nvPr/>
        </p:nvSpPr>
        <p:spPr>
          <a:xfrm>
            <a:off x="2422104" y="244738"/>
            <a:ext cx="1325588" cy="10307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pPr>
            <a:r>
              <a:rPr lang="en-US" sz="1500" dirty="0" smtClean="0"/>
              <a:t>Terminology Management Service</a:t>
            </a:r>
            <a:endParaRPr lang="en-US" sz="1500" dirty="0"/>
          </a:p>
        </p:txBody>
      </p:sp>
      <p:cxnSp>
        <p:nvCxnSpPr>
          <p:cNvPr id="14" name="Straight Connector 13"/>
          <p:cNvCxnSpPr/>
          <p:nvPr/>
        </p:nvCxnSpPr>
        <p:spPr>
          <a:xfrm>
            <a:off x="4127628" y="869274"/>
            <a:ext cx="1250247" cy="4854"/>
          </a:xfrm>
          <a:prstGeom prst="line">
            <a:avLst/>
          </a:prstGeom>
          <a:ln w="28575" cmpd="sng">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5364916" y="874128"/>
            <a:ext cx="0" cy="747413"/>
          </a:xfrm>
          <a:prstGeom prst="line">
            <a:avLst/>
          </a:prstGeom>
          <a:ln w="28575" cmpd="sng">
            <a:solidFill>
              <a:srgbClr val="D99694"/>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4127628" y="634773"/>
            <a:ext cx="2010890" cy="0"/>
          </a:xfrm>
          <a:prstGeom prst="line">
            <a:avLst/>
          </a:prstGeom>
          <a:ln w="76200" cmpd="sng">
            <a:solidFill>
              <a:srgbClr val="A6A6A6"/>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6103562" y="628786"/>
            <a:ext cx="0" cy="1459973"/>
          </a:xfrm>
          <a:prstGeom prst="line">
            <a:avLst/>
          </a:prstGeom>
          <a:ln w="76200" cmpd="sng">
            <a:solidFill>
              <a:srgbClr val="A6A6A6"/>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V="1">
            <a:off x="3301374" y="1611681"/>
            <a:ext cx="0" cy="490036"/>
          </a:xfrm>
          <a:prstGeom prst="line">
            <a:avLst/>
          </a:prstGeom>
          <a:ln w="28575" cmpd="sng">
            <a:solidFill>
              <a:srgbClr val="D99694"/>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V="1">
            <a:off x="4127628" y="1611680"/>
            <a:ext cx="0" cy="490036"/>
          </a:xfrm>
          <a:prstGeom prst="line">
            <a:avLst/>
          </a:prstGeom>
          <a:ln w="28575" cmpd="sng">
            <a:solidFill>
              <a:srgbClr val="D99694"/>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V="1">
            <a:off x="4992758" y="1611680"/>
            <a:ext cx="0" cy="490036"/>
          </a:xfrm>
          <a:prstGeom prst="line">
            <a:avLst/>
          </a:prstGeom>
          <a:ln w="28575" cmpd="sng">
            <a:solidFill>
              <a:srgbClr val="D99694"/>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V="1">
            <a:off x="7234617" y="1611680"/>
            <a:ext cx="0" cy="490036"/>
          </a:xfrm>
          <a:prstGeom prst="line">
            <a:avLst/>
          </a:prstGeom>
          <a:ln w="28575" cmpd="sng">
            <a:solidFill>
              <a:srgbClr val="D99694"/>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V="1">
            <a:off x="8358921" y="1611680"/>
            <a:ext cx="0" cy="490036"/>
          </a:xfrm>
          <a:prstGeom prst="line">
            <a:avLst/>
          </a:prstGeom>
          <a:ln w="28575" cmpd="sng">
            <a:solidFill>
              <a:srgbClr val="D99694"/>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3288685" y="1611680"/>
            <a:ext cx="5070236" cy="0"/>
          </a:xfrm>
          <a:prstGeom prst="line">
            <a:avLst/>
          </a:prstGeom>
          <a:ln w="28575" cmpd="sng">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sp>
        <p:nvSpPr>
          <p:cNvPr id="38" name="Oval 37"/>
          <p:cNvSpPr>
            <a:spLocks noChangeAspect="1"/>
          </p:cNvSpPr>
          <p:nvPr/>
        </p:nvSpPr>
        <p:spPr>
          <a:xfrm>
            <a:off x="909218" y="3168658"/>
            <a:ext cx="384048" cy="384048"/>
          </a:xfrm>
          <a:prstGeom prst="ellipse">
            <a:avLst/>
          </a:prstGeom>
          <a:noFill/>
          <a:ln w="76200" cmpd="sng">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000000"/>
                </a:solidFill>
              </a:rPr>
              <a:t>2</a:t>
            </a:r>
          </a:p>
        </p:txBody>
      </p:sp>
      <p:sp>
        <p:nvSpPr>
          <p:cNvPr id="40" name="Oval 39"/>
          <p:cNvSpPr>
            <a:spLocks noChangeAspect="1"/>
          </p:cNvSpPr>
          <p:nvPr/>
        </p:nvSpPr>
        <p:spPr>
          <a:xfrm>
            <a:off x="909218" y="290544"/>
            <a:ext cx="384048" cy="384048"/>
          </a:xfrm>
          <a:prstGeom prst="ellipse">
            <a:avLst/>
          </a:prstGeom>
          <a:noFill/>
          <a:ln w="76200" cmpd="sng">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solidFill>
                  <a:srgbClr val="000000"/>
                </a:solidFill>
              </a:rPr>
              <a:t>1</a:t>
            </a:r>
            <a:endParaRPr lang="en-US" sz="1600" b="1" dirty="0">
              <a:solidFill>
                <a:srgbClr val="000000"/>
              </a:solidFill>
            </a:endParaRPr>
          </a:p>
        </p:txBody>
      </p:sp>
      <p:sp>
        <p:nvSpPr>
          <p:cNvPr id="44" name="Oval 43"/>
          <p:cNvSpPr>
            <a:spLocks noChangeAspect="1"/>
          </p:cNvSpPr>
          <p:nvPr/>
        </p:nvSpPr>
        <p:spPr>
          <a:xfrm>
            <a:off x="3934254" y="891443"/>
            <a:ext cx="384048" cy="384048"/>
          </a:xfrm>
          <a:prstGeom prst="ellipse">
            <a:avLst/>
          </a:prstGeom>
          <a:noFill/>
          <a:ln w="76200" cmpd="sng">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000000"/>
                </a:solidFill>
              </a:rPr>
              <a:t>2</a:t>
            </a:r>
          </a:p>
        </p:txBody>
      </p:sp>
      <p:sp>
        <p:nvSpPr>
          <p:cNvPr id="45" name="Oval 44"/>
          <p:cNvSpPr>
            <a:spLocks noChangeAspect="1"/>
          </p:cNvSpPr>
          <p:nvPr/>
        </p:nvSpPr>
        <p:spPr>
          <a:xfrm>
            <a:off x="3934254" y="244738"/>
            <a:ext cx="384048" cy="384048"/>
          </a:xfrm>
          <a:prstGeom prst="ellipse">
            <a:avLst/>
          </a:prstGeom>
          <a:noFill/>
          <a:ln w="76200" cmpd="sng">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solidFill>
                  <a:srgbClr val="000000"/>
                </a:solidFill>
              </a:rPr>
              <a:t>1</a:t>
            </a:r>
            <a:endParaRPr lang="en-US" sz="1600" b="1" dirty="0">
              <a:solidFill>
                <a:srgbClr val="000000"/>
              </a:solidFill>
            </a:endParaRPr>
          </a:p>
        </p:txBody>
      </p:sp>
      <p:sp>
        <p:nvSpPr>
          <p:cNvPr id="50" name="TextBox 49"/>
          <p:cNvSpPr txBox="1"/>
          <p:nvPr/>
        </p:nvSpPr>
        <p:spPr>
          <a:xfrm>
            <a:off x="19189" y="761440"/>
            <a:ext cx="2164106" cy="1775357"/>
          </a:xfrm>
          <a:prstGeom prst="rect">
            <a:avLst/>
          </a:prstGeom>
          <a:noFill/>
        </p:spPr>
        <p:txBody>
          <a:bodyPr wrap="square" rtlCol="0">
            <a:spAutoFit/>
          </a:bodyPr>
          <a:lstStyle>
            <a:defPPr>
              <a:defRPr lang="en-US"/>
            </a:defPPr>
            <a:lvl1pPr marL="120650" indent="-120650">
              <a:lnSpc>
                <a:spcPct val="90000"/>
              </a:lnSpc>
              <a:buFont typeface="Arial"/>
              <a:buChar char="•"/>
              <a:defRPr sz="1400"/>
            </a:lvl1pPr>
          </a:lstStyle>
          <a:p>
            <a:pPr>
              <a:spcAft>
                <a:spcPts val="500"/>
              </a:spcAft>
            </a:pPr>
            <a:r>
              <a:rPr lang="en-US" dirty="0"/>
              <a:t>OCL as source of content for the TS</a:t>
            </a:r>
            <a:r>
              <a:rPr lang="en-US" dirty="0" smtClean="0"/>
              <a:t>.</a:t>
            </a:r>
          </a:p>
          <a:p>
            <a:pPr>
              <a:spcAft>
                <a:spcPts val="500"/>
              </a:spcAft>
            </a:pPr>
            <a:r>
              <a:rPr lang="en-US" dirty="0" smtClean="0"/>
              <a:t>Requires local TS.</a:t>
            </a:r>
          </a:p>
          <a:p>
            <a:pPr>
              <a:spcAft>
                <a:spcPts val="500"/>
              </a:spcAft>
            </a:pPr>
            <a:r>
              <a:rPr lang="en-US" dirty="0" smtClean="0"/>
              <a:t>Appropriate for high-volume, real-time transactions </a:t>
            </a:r>
            <a:r>
              <a:rPr lang="en-US" dirty="0"/>
              <a:t> (e.g. code validation, lookups, transformations, etc.)</a:t>
            </a:r>
            <a:r>
              <a:rPr lang="en-US" dirty="0" smtClean="0"/>
              <a:t>.</a:t>
            </a:r>
            <a:endParaRPr lang="en-US" dirty="0"/>
          </a:p>
        </p:txBody>
      </p:sp>
      <p:sp>
        <p:nvSpPr>
          <p:cNvPr id="51" name="TextBox 50"/>
          <p:cNvSpPr txBox="1"/>
          <p:nvPr/>
        </p:nvSpPr>
        <p:spPr>
          <a:xfrm>
            <a:off x="19189" y="3653558"/>
            <a:ext cx="2164106" cy="1969257"/>
          </a:xfrm>
          <a:prstGeom prst="rect">
            <a:avLst/>
          </a:prstGeom>
          <a:noFill/>
        </p:spPr>
        <p:txBody>
          <a:bodyPr wrap="square" rtlCol="0">
            <a:spAutoFit/>
          </a:bodyPr>
          <a:lstStyle>
            <a:defPPr>
              <a:defRPr lang="en-US"/>
            </a:defPPr>
            <a:lvl1pPr marL="120650" indent="-120650">
              <a:lnSpc>
                <a:spcPct val="90000"/>
              </a:lnSpc>
              <a:spcAft>
                <a:spcPts val="500"/>
              </a:spcAft>
              <a:buFont typeface="Arial"/>
              <a:buChar char="•"/>
              <a:defRPr sz="1400"/>
            </a:lvl1pPr>
          </a:lstStyle>
          <a:p>
            <a:r>
              <a:rPr lang="en-US" dirty="0"/>
              <a:t>OCL provides canonical source(s) to HIE, subscription service, &amp; collaborative management tool.</a:t>
            </a:r>
          </a:p>
          <a:p>
            <a:r>
              <a:rPr lang="en-US" dirty="0"/>
              <a:t>NOT for real-time, high-volume transactions.</a:t>
            </a:r>
          </a:p>
          <a:p>
            <a:r>
              <a:rPr lang="en-US" dirty="0"/>
              <a:t>Alleviates need for local service.</a:t>
            </a:r>
          </a:p>
        </p:txBody>
      </p:sp>
    </p:spTree>
    <p:extLst>
      <p:ext uri="{BB962C8B-B14F-4D97-AF65-F5344CB8AC3E}">
        <p14:creationId xmlns:p14="http://schemas.microsoft.com/office/powerpoint/2010/main" val="1179071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0" grpId="0" animBg="1"/>
      <p:bldP spid="44" grpId="0" animBg="1"/>
      <p:bldP spid="45" grpId="0" animBg="1"/>
      <p:bldP spid="50" grpId="0"/>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226" y="173619"/>
            <a:ext cx="8606069" cy="523218"/>
          </a:xfrm>
        </p:spPr>
        <p:txBody>
          <a:bodyPr>
            <a:noAutofit/>
          </a:bodyPr>
          <a:lstStyle/>
          <a:p>
            <a:pPr algn="l"/>
            <a:r>
              <a:rPr lang="en-US" sz="2800" dirty="0" smtClean="0">
                <a:solidFill>
                  <a:srgbClr val="A6A6A6"/>
                </a:solidFill>
              </a:rPr>
              <a:t>Proposed OCL Sustainability Model	</a:t>
            </a:r>
            <a:endParaRPr lang="en-US" sz="2800" dirty="0">
              <a:solidFill>
                <a:srgbClr val="A6A6A6"/>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01319840"/>
              </p:ext>
            </p:extLst>
          </p:nvPr>
        </p:nvGraphicFramePr>
        <p:xfrm>
          <a:off x="280226" y="846666"/>
          <a:ext cx="8606069" cy="5563218"/>
        </p:xfrm>
        <a:graphic>
          <a:graphicData uri="http://schemas.openxmlformats.org/drawingml/2006/table">
            <a:tbl>
              <a:tblPr firstRow="1" bandRow="1">
                <a:tableStyleId>{5C22544A-7EE6-4342-B048-85BDC9FD1C3A}</a:tableStyleId>
              </a:tblPr>
              <a:tblGrid>
                <a:gridCol w="919218"/>
                <a:gridCol w="1905000"/>
                <a:gridCol w="1876778"/>
                <a:gridCol w="1866423"/>
                <a:gridCol w="2038650"/>
              </a:tblGrid>
              <a:tr h="412717">
                <a:tc>
                  <a:txBody>
                    <a:bodyPr/>
                    <a:lstStyle/>
                    <a:p>
                      <a:endParaRPr lang="en-US" dirty="0">
                        <a:solidFill>
                          <a:srgbClr val="000000"/>
                        </a:solidFill>
                      </a:endParaRPr>
                    </a:p>
                  </a:txBody>
                  <a:tcP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smtClean="0">
                          <a:solidFill>
                            <a:schemeClr val="accent1"/>
                          </a:solidFill>
                        </a:rPr>
                        <a:t>FREE</a:t>
                      </a:r>
                      <a:endParaRPr lang="en-US" sz="2000" dirty="0">
                        <a:solidFill>
                          <a:schemeClr val="accent1"/>
                        </a:solidFill>
                      </a:endParaRPr>
                    </a:p>
                  </a:txBody>
                  <a:tcP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smtClean="0">
                          <a:solidFill>
                            <a:schemeClr val="accent1"/>
                          </a:solidFill>
                        </a:rPr>
                        <a:t>BASIC</a:t>
                      </a:r>
                      <a:endParaRPr lang="en-US" sz="2000" dirty="0">
                        <a:solidFill>
                          <a:schemeClr val="accent1"/>
                        </a:solidFill>
                      </a:endParaRPr>
                    </a:p>
                  </a:txBody>
                  <a:tcP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smtClean="0">
                          <a:solidFill>
                            <a:schemeClr val="accent1"/>
                          </a:solidFill>
                        </a:rPr>
                        <a:t>PREMIUM</a:t>
                      </a:r>
                      <a:endParaRPr lang="en-US" sz="2000" dirty="0">
                        <a:solidFill>
                          <a:schemeClr val="accent1"/>
                        </a:solidFill>
                      </a:endParaRPr>
                    </a:p>
                  </a:txBody>
                  <a:tcP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smtClean="0">
                          <a:solidFill>
                            <a:schemeClr val="accent1"/>
                          </a:solidFill>
                        </a:rPr>
                        <a:t>ENTERPRISE</a:t>
                      </a:r>
                      <a:endParaRPr lang="en-US" sz="2000" dirty="0">
                        <a:solidFill>
                          <a:schemeClr val="accent1"/>
                        </a:solidFill>
                      </a:endParaRPr>
                    </a:p>
                  </a:txBody>
                  <a:tcP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lnTlToBr w="12700" cmpd="sng">
                      <a:noFill/>
                      <a:prstDash val="solid"/>
                    </a:lnTlToBr>
                    <a:lnBlToTr w="12700" cmpd="sng">
                      <a:noFill/>
                      <a:prstDash val="solid"/>
                    </a:lnBlToTr>
                    <a:noFill/>
                  </a:tcPr>
                </a:tc>
              </a:tr>
              <a:tr h="1161956">
                <a:tc>
                  <a:txBody>
                    <a:bodyPr/>
                    <a:lstStyle/>
                    <a:p>
                      <a:pPr marL="0" indent="0">
                        <a:buFont typeface="Arial"/>
                        <a:buNone/>
                      </a:pPr>
                      <a:r>
                        <a:rPr lang="en-US" sz="1400" b="1" baseline="0" dirty="0" smtClean="0"/>
                        <a:t>Target</a:t>
                      </a:r>
                    </a:p>
                  </a:txBody>
                  <a:tcPr>
                    <a:lnL w="6350" cap="flat" cmpd="sng" algn="ctr">
                      <a:solidFill>
                        <a:prstClr val="white">
                          <a:lumMod val="75000"/>
                        </a:prstClr>
                      </a:solidFill>
                      <a:prstDash val="solid"/>
                      <a:round/>
                      <a:headEnd type="none" w="med" len="med"/>
                      <a:tailEnd type="none" w="med" len="med"/>
                    </a:lnL>
                    <a:lnR w="6350" cap="flat" cmpd="sng" algn="ctr">
                      <a:solidFill>
                        <a:prstClr val="white">
                          <a:lumMod val="75000"/>
                        </a:prstClr>
                      </a:solidFill>
                      <a:prstDash val="solid"/>
                      <a:round/>
                      <a:headEnd type="none" w="med" len="med"/>
                      <a:tailEnd type="none" w="med" len="med"/>
                    </a:lnR>
                    <a:lnT w="6350" cap="flat" cmpd="sng" algn="ctr">
                      <a:solidFill>
                        <a:prstClr val="white">
                          <a:lumMod val="75000"/>
                        </a:prstClr>
                      </a:solid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solidFill>
                      <a:schemeClr val="bg1">
                        <a:lumMod val="95000"/>
                      </a:schemeClr>
                    </a:solidFill>
                  </a:tcPr>
                </a:tc>
                <a:tc>
                  <a:txBody>
                    <a:bodyPr/>
                    <a:lstStyle/>
                    <a:p>
                      <a:pPr marL="168275" indent="-168275">
                        <a:lnSpc>
                          <a:spcPct val="80000"/>
                        </a:lnSpc>
                        <a:spcAft>
                          <a:spcPts val="800"/>
                        </a:spcAft>
                        <a:buFont typeface="Arial"/>
                        <a:buChar char="•"/>
                      </a:pPr>
                      <a:r>
                        <a:rPr lang="en-US" sz="1400" baseline="0" dirty="0" smtClean="0"/>
                        <a:t>Existing CIEL User-base</a:t>
                      </a:r>
                    </a:p>
                  </a:txBody>
                  <a:tcPr>
                    <a:lnL w="6350" cap="flat" cmpd="sng" algn="ctr">
                      <a:solidFill>
                        <a:prstClr val="white">
                          <a:lumMod val="75000"/>
                        </a:prstClr>
                      </a:solidFill>
                      <a:prstDash val="solid"/>
                      <a:round/>
                      <a:headEnd type="none" w="med" len="med"/>
                      <a:tailEnd type="none" w="med" len="med"/>
                    </a:lnL>
                    <a:lnR w="6350" cap="flat" cmpd="sng" algn="ctr">
                      <a:solidFill>
                        <a:prstClr val="white">
                          <a:lumMod val="75000"/>
                        </a:prstClr>
                      </a:solidFill>
                      <a:prstDash val="solid"/>
                      <a:round/>
                      <a:headEnd type="none" w="med" len="med"/>
                      <a:tailEnd type="none" w="med" len="med"/>
                    </a:lnR>
                    <a:lnT w="6350" cap="flat" cmpd="sng" algn="ctr">
                      <a:solidFill>
                        <a:prstClr val="white">
                          <a:lumMod val="75000"/>
                        </a:prstClr>
                      </a:solid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solidFill>
                      <a:schemeClr val="bg1">
                        <a:lumMod val="95000"/>
                      </a:schemeClr>
                    </a:solidFill>
                  </a:tcPr>
                </a:tc>
                <a:tc>
                  <a:txBody>
                    <a:bodyPr/>
                    <a:lstStyle/>
                    <a:p>
                      <a:pPr marL="168275" marR="0" lvl="0" indent="-168275" algn="l" defTabSz="457200" rtl="0" eaLnBrk="1" fontAlgn="auto" latinLnBrk="0" hangingPunct="1">
                        <a:lnSpc>
                          <a:spcPct val="80000"/>
                        </a:lnSpc>
                        <a:spcBef>
                          <a:spcPts val="0"/>
                        </a:spcBef>
                        <a:spcAft>
                          <a:spcPts val="800"/>
                        </a:spcAft>
                        <a:buClrTx/>
                        <a:buSzTx/>
                        <a:buFont typeface="Arial"/>
                        <a:buChar char="•"/>
                        <a:tabLst/>
                        <a:defRPr/>
                      </a:pPr>
                      <a:r>
                        <a:rPr kumimoji="0" lang="en-US" sz="1400" b="0" i="0" u="none" strike="noStrike" kern="1200" cap="none" spc="0" normalizeH="0" baseline="0" noProof="0" dirty="0" smtClean="0">
                          <a:ln>
                            <a:noFill/>
                          </a:ln>
                          <a:solidFill>
                            <a:prstClr val="black"/>
                          </a:solidFill>
                          <a:effectLst/>
                          <a:uLnTx/>
                          <a:uFillTx/>
                          <a:latin typeface="+mn-lt"/>
                          <a:ea typeface="+mn-ea"/>
                          <a:cs typeface="+mn-cs"/>
                        </a:rPr>
                        <a:t>Researchers, harmonization, terminology geeks</a:t>
                      </a:r>
                    </a:p>
                  </a:txBody>
                  <a:tcPr>
                    <a:lnL w="6350" cap="flat" cmpd="sng" algn="ctr">
                      <a:solidFill>
                        <a:prstClr val="white">
                          <a:lumMod val="75000"/>
                        </a:prstClr>
                      </a:solidFill>
                      <a:prstDash val="solid"/>
                      <a:round/>
                      <a:headEnd type="none" w="med" len="med"/>
                      <a:tailEnd type="none" w="med" len="med"/>
                    </a:lnL>
                    <a:lnR w="6350" cap="flat" cmpd="sng" algn="ctr">
                      <a:solidFill>
                        <a:prstClr val="white">
                          <a:lumMod val="75000"/>
                        </a:prstClr>
                      </a:solidFill>
                      <a:prstDash val="solid"/>
                      <a:round/>
                      <a:headEnd type="none" w="med" len="med"/>
                      <a:tailEnd type="none" w="med" len="med"/>
                    </a:lnR>
                    <a:lnT w="6350" cap="flat" cmpd="sng" algn="ctr">
                      <a:solidFill>
                        <a:prstClr val="white">
                          <a:lumMod val="75000"/>
                        </a:prstClr>
                      </a:solid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solidFill>
                      <a:schemeClr val="bg1">
                        <a:lumMod val="95000"/>
                      </a:schemeClr>
                    </a:solidFill>
                  </a:tcPr>
                </a:tc>
                <a:tc>
                  <a:txBody>
                    <a:bodyPr/>
                    <a:lstStyle/>
                    <a:p>
                      <a:pPr marL="168275" marR="0" lvl="0" indent="-168275" algn="l" defTabSz="457200" rtl="0" eaLnBrk="1" fontAlgn="auto" latinLnBrk="0" hangingPunct="1">
                        <a:lnSpc>
                          <a:spcPct val="80000"/>
                        </a:lnSpc>
                        <a:spcBef>
                          <a:spcPts val="0"/>
                        </a:spcBef>
                        <a:spcAft>
                          <a:spcPts val="800"/>
                        </a:spcAft>
                        <a:buClrTx/>
                        <a:buSzTx/>
                        <a:buFont typeface="Arial"/>
                        <a:buChar char="•"/>
                        <a:tabLst/>
                        <a:defRPr/>
                      </a:pPr>
                      <a:r>
                        <a:rPr kumimoji="0" lang="en-US" sz="1400" b="0" i="0" u="none" strike="noStrike" kern="1200" cap="none" spc="0" normalizeH="0" baseline="0" noProof="0" dirty="0" smtClean="0">
                          <a:ln>
                            <a:noFill/>
                          </a:ln>
                          <a:solidFill>
                            <a:prstClr val="black"/>
                          </a:solidFill>
                          <a:effectLst/>
                          <a:uLnTx/>
                          <a:uFillTx/>
                          <a:latin typeface="+mn-lt"/>
                          <a:ea typeface="+mn-ea"/>
                          <a:cs typeface="+mn-cs"/>
                        </a:rPr>
                        <a:t>Dictionary managers, e.g. AMPATH and PIH</a:t>
                      </a:r>
                    </a:p>
                  </a:txBody>
                  <a:tcPr>
                    <a:lnL w="6350" cap="flat" cmpd="sng" algn="ctr">
                      <a:solidFill>
                        <a:prstClr val="white">
                          <a:lumMod val="75000"/>
                        </a:prstClr>
                      </a:solidFill>
                      <a:prstDash val="solid"/>
                      <a:round/>
                      <a:headEnd type="none" w="med" len="med"/>
                      <a:tailEnd type="none" w="med" len="med"/>
                    </a:lnL>
                    <a:lnR w="6350" cap="flat" cmpd="sng" algn="ctr">
                      <a:solidFill>
                        <a:prstClr val="white">
                          <a:lumMod val="75000"/>
                        </a:prstClr>
                      </a:solidFill>
                      <a:prstDash val="solid"/>
                      <a:round/>
                      <a:headEnd type="none" w="med" len="med"/>
                      <a:tailEnd type="none" w="med" len="med"/>
                    </a:lnR>
                    <a:lnT w="6350" cap="flat" cmpd="sng" algn="ctr">
                      <a:solidFill>
                        <a:prstClr val="white">
                          <a:lumMod val="75000"/>
                        </a:prstClr>
                      </a:solid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solidFill>
                      <a:schemeClr val="bg1">
                        <a:lumMod val="95000"/>
                      </a:schemeClr>
                    </a:solidFill>
                  </a:tcPr>
                </a:tc>
                <a:tc>
                  <a:txBody>
                    <a:bodyPr/>
                    <a:lstStyle/>
                    <a:p>
                      <a:pPr marL="168275" marR="0" lvl="0" indent="-168275" algn="l" defTabSz="457200" rtl="0" eaLnBrk="1" fontAlgn="auto" latinLnBrk="0" hangingPunct="1">
                        <a:lnSpc>
                          <a:spcPct val="80000"/>
                        </a:lnSpc>
                        <a:spcBef>
                          <a:spcPts val="0"/>
                        </a:spcBef>
                        <a:spcAft>
                          <a:spcPts val="800"/>
                        </a:spcAft>
                        <a:buClrTx/>
                        <a:buSzTx/>
                        <a:buFont typeface="Arial"/>
                        <a:buChar char="•"/>
                        <a:tabLst/>
                        <a:defRPr/>
                      </a:pPr>
                      <a:r>
                        <a:rPr kumimoji="0" lang="en-US" sz="1400" b="0" i="0" u="none" strike="noStrike" kern="1200" cap="none" spc="0" normalizeH="0" baseline="0" noProof="0" dirty="0" smtClean="0">
                          <a:ln>
                            <a:noFill/>
                          </a:ln>
                          <a:solidFill>
                            <a:prstClr val="black"/>
                          </a:solidFill>
                          <a:effectLst/>
                          <a:uLnTx/>
                          <a:uFillTx/>
                          <a:latin typeface="+mn-lt"/>
                          <a:ea typeface="+mn-ea"/>
                          <a:cs typeface="+mn-cs"/>
                        </a:rPr>
                        <a:t>Governments or institutions managing terminology as a core service; require guaranteed level of service</a:t>
                      </a:r>
                    </a:p>
                  </a:txBody>
                  <a:tcPr>
                    <a:lnL w="6350" cap="flat" cmpd="sng" algn="ctr">
                      <a:solidFill>
                        <a:prstClr val="white">
                          <a:lumMod val="75000"/>
                        </a:prstClr>
                      </a:solidFill>
                      <a:prstDash val="solid"/>
                      <a:round/>
                      <a:headEnd type="none" w="med" len="med"/>
                      <a:tailEnd type="none" w="med" len="med"/>
                    </a:lnL>
                    <a:lnR w="6350" cap="flat" cmpd="sng" algn="ctr">
                      <a:solidFill>
                        <a:prstClr val="white">
                          <a:lumMod val="75000"/>
                        </a:prstClr>
                      </a:solidFill>
                      <a:prstDash val="solid"/>
                      <a:round/>
                      <a:headEnd type="none" w="med" len="med"/>
                      <a:tailEnd type="none" w="med" len="med"/>
                    </a:lnR>
                    <a:lnT w="6350" cap="flat" cmpd="sng" algn="ctr">
                      <a:solidFill>
                        <a:prstClr val="white">
                          <a:lumMod val="75000"/>
                        </a:prstClr>
                      </a:solid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solidFill>
                      <a:schemeClr val="bg1">
                        <a:lumMod val="95000"/>
                      </a:schemeClr>
                    </a:solidFill>
                  </a:tcPr>
                </a:tc>
              </a:tr>
              <a:tr h="2898550">
                <a:tc>
                  <a:txBody>
                    <a:bodyPr/>
                    <a:lstStyle/>
                    <a:p>
                      <a:pPr marL="0" indent="0">
                        <a:buFont typeface="Arial"/>
                        <a:buNone/>
                      </a:pPr>
                      <a:r>
                        <a:rPr lang="en-US" sz="1400" b="1" baseline="0" dirty="0" smtClean="0"/>
                        <a:t>Features</a:t>
                      </a:r>
                    </a:p>
                  </a:txBody>
                  <a:tcPr>
                    <a:lnL w="6350" cap="flat" cmpd="sng" algn="ctr">
                      <a:solidFill>
                        <a:prstClr val="white">
                          <a:lumMod val="75000"/>
                        </a:prstClr>
                      </a:solidFill>
                      <a:prstDash val="solid"/>
                      <a:round/>
                      <a:headEnd type="none" w="med" len="med"/>
                      <a:tailEnd type="none" w="med" len="med"/>
                    </a:lnL>
                    <a:lnR w="6350" cap="flat" cmpd="sng" algn="ctr">
                      <a:solidFill>
                        <a:prstClr val="white">
                          <a:lumMod val="75000"/>
                        </a:prstClr>
                      </a:solidFill>
                      <a:prstDash val="solid"/>
                      <a:round/>
                      <a:headEnd type="none" w="med" len="med"/>
                      <a:tailEnd type="none" w="med" len="med"/>
                    </a:lnR>
                    <a:lnT w="6350" cap="flat" cmpd="sng" algn="ctr">
                      <a:solidFill>
                        <a:prstClr val="white">
                          <a:lumMod val="75000"/>
                        </a:prstClr>
                      </a:solid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solidFill>
                      <a:schemeClr val="bg1"/>
                    </a:solidFill>
                  </a:tcPr>
                </a:tc>
                <a:tc>
                  <a:txBody>
                    <a:bodyPr/>
                    <a:lstStyle/>
                    <a:p>
                      <a:pPr marL="168275" indent="-168275">
                        <a:lnSpc>
                          <a:spcPct val="80000"/>
                        </a:lnSpc>
                        <a:spcAft>
                          <a:spcPts val="800"/>
                        </a:spcAft>
                        <a:buFont typeface="Arial"/>
                        <a:buChar char="•"/>
                      </a:pPr>
                      <a:r>
                        <a:rPr lang="en-US" sz="1400" dirty="0" smtClean="0"/>
                        <a:t>Access to all OCL functionality for CIEL dictionary only</a:t>
                      </a:r>
                    </a:p>
                    <a:p>
                      <a:pPr marL="168275" indent="-168275">
                        <a:lnSpc>
                          <a:spcPct val="80000"/>
                        </a:lnSpc>
                        <a:spcAft>
                          <a:spcPts val="800"/>
                        </a:spcAft>
                        <a:buFont typeface="Arial"/>
                        <a:buChar char="•"/>
                      </a:pPr>
                      <a:r>
                        <a:rPr lang="en-US" sz="1400" baseline="0" dirty="0" smtClean="0"/>
                        <a:t>Limits on the number of subsets you can create/manage</a:t>
                      </a:r>
                    </a:p>
                    <a:p>
                      <a:pPr marL="168275" indent="-168275">
                        <a:lnSpc>
                          <a:spcPct val="80000"/>
                        </a:lnSpc>
                        <a:spcAft>
                          <a:spcPts val="800"/>
                        </a:spcAft>
                        <a:buFont typeface="Arial"/>
                        <a:buChar char="•"/>
                      </a:pPr>
                      <a:r>
                        <a:rPr lang="en-US" sz="1400" baseline="0" dirty="0" smtClean="0"/>
                        <a:t>OpenMRS Subscription to CIEL dictionary</a:t>
                      </a:r>
                    </a:p>
                    <a:p>
                      <a:pPr marL="168275" indent="-168275">
                        <a:lnSpc>
                          <a:spcPct val="80000"/>
                        </a:lnSpc>
                        <a:spcAft>
                          <a:spcPts val="800"/>
                        </a:spcAft>
                        <a:buFont typeface="Arial"/>
                        <a:buChar char="•"/>
                      </a:pPr>
                      <a:r>
                        <a:rPr lang="en-US" sz="1400" baseline="0" dirty="0" smtClean="0"/>
                        <a:t>Includes access to CIEL community content</a:t>
                      </a:r>
                    </a:p>
                    <a:p>
                      <a:pPr marL="168275" indent="-168275">
                        <a:lnSpc>
                          <a:spcPct val="80000"/>
                        </a:lnSpc>
                        <a:spcAft>
                          <a:spcPts val="800"/>
                        </a:spcAft>
                        <a:buFont typeface="Arial"/>
                        <a:buChar char="•"/>
                      </a:pPr>
                      <a:r>
                        <a:rPr lang="en-US" sz="1400" baseline="0" dirty="0" smtClean="0"/>
                        <a:t>Limited API access</a:t>
                      </a:r>
                    </a:p>
                  </a:txBody>
                  <a:tcPr>
                    <a:lnL w="6350" cap="flat" cmpd="sng" algn="ctr">
                      <a:solidFill>
                        <a:prstClr val="white">
                          <a:lumMod val="75000"/>
                        </a:prstClr>
                      </a:solidFill>
                      <a:prstDash val="solid"/>
                      <a:round/>
                      <a:headEnd type="none" w="med" len="med"/>
                      <a:tailEnd type="none" w="med" len="med"/>
                    </a:lnL>
                    <a:lnR w="6350" cap="flat" cmpd="sng" algn="ctr">
                      <a:solidFill>
                        <a:prstClr val="white">
                          <a:lumMod val="75000"/>
                        </a:prstClr>
                      </a:solidFill>
                      <a:prstDash val="solid"/>
                      <a:round/>
                      <a:headEnd type="none" w="med" len="med"/>
                      <a:tailEnd type="none" w="med" len="med"/>
                    </a:lnR>
                    <a:lnT w="6350" cap="flat" cmpd="sng" algn="ctr">
                      <a:solidFill>
                        <a:prstClr val="white">
                          <a:lumMod val="75000"/>
                        </a:prstClr>
                      </a:solid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solidFill>
                      <a:schemeClr val="bg1"/>
                    </a:solidFill>
                  </a:tcPr>
                </a:tc>
                <a:tc>
                  <a:txBody>
                    <a:bodyPr/>
                    <a:lstStyle/>
                    <a:p>
                      <a:pPr marL="168275" marR="0" lvl="0" indent="-168275" algn="l" defTabSz="457200" rtl="0" eaLnBrk="1" fontAlgn="auto" latinLnBrk="0" hangingPunct="1">
                        <a:lnSpc>
                          <a:spcPct val="80000"/>
                        </a:lnSpc>
                        <a:spcBef>
                          <a:spcPts val="0"/>
                        </a:spcBef>
                        <a:spcAft>
                          <a:spcPts val="800"/>
                        </a:spcAft>
                        <a:buClrTx/>
                        <a:buSzTx/>
                        <a:buFont typeface="Arial"/>
                        <a:buChar char="•"/>
                        <a:tabLst/>
                        <a:defRPr/>
                      </a:pPr>
                      <a:r>
                        <a:rPr kumimoji="0" lang="en-US" sz="1400" b="0" i="0" u="none" strike="noStrike" kern="1200" cap="none" spc="0" normalizeH="0" baseline="0" noProof="0" dirty="0" smtClean="0">
                          <a:ln>
                            <a:noFill/>
                          </a:ln>
                          <a:solidFill>
                            <a:prstClr val="black"/>
                          </a:solidFill>
                          <a:effectLst/>
                          <a:uLnTx/>
                          <a:uFillTx/>
                          <a:latin typeface="+mn-lt"/>
                          <a:ea typeface="+mn-ea"/>
                          <a:cs typeface="+mn-cs"/>
                        </a:rPr>
                        <a:t>Access to major terminology sources in addition to CIEL (ICD-10, LOINC, SNOMED, etc.)</a:t>
                      </a:r>
                    </a:p>
                    <a:p>
                      <a:pPr marL="168275" marR="0" lvl="0" indent="-168275" algn="l" defTabSz="457200" rtl="0" eaLnBrk="1" fontAlgn="auto" latinLnBrk="0" hangingPunct="1">
                        <a:lnSpc>
                          <a:spcPct val="80000"/>
                        </a:lnSpc>
                        <a:spcBef>
                          <a:spcPts val="0"/>
                        </a:spcBef>
                        <a:spcAft>
                          <a:spcPts val="800"/>
                        </a:spcAft>
                        <a:buClrTx/>
                        <a:buSzTx/>
                        <a:buFont typeface="Arial"/>
                        <a:buChar char="•"/>
                        <a:tabLst/>
                        <a:defRPr/>
                      </a:pPr>
                      <a:r>
                        <a:rPr kumimoji="0" lang="en-US" sz="1400" b="0" i="0" u="none" strike="noStrike" kern="1200" cap="none" spc="0" normalizeH="0" baseline="0" noProof="0" dirty="0" smtClean="0">
                          <a:ln>
                            <a:noFill/>
                          </a:ln>
                          <a:solidFill>
                            <a:prstClr val="black"/>
                          </a:solidFill>
                          <a:effectLst/>
                          <a:uLnTx/>
                          <a:uFillTx/>
                          <a:latin typeface="+mn-lt"/>
                          <a:ea typeface="+mn-ea"/>
                          <a:cs typeface="+mn-cs"/>
                        </a:rPr>
                        <a:t>No limit on collections</a:t>
                      </a:r>
                    </a:p>
                  </a:txBody>
                  <a:tcPr>
                    <a:lnL w="6350" cap="flat" cmpd="sng" algn="ctr">
                      <a:solidFill>
                        <a:prstClr val="white">
                          <a:lumMod val="75000"/>
                        </a:prstClr>
                      </a:solidFill>
                      <a:prstDash val="solid"/>
                      <a:round/>
                      <a:headEnd type="none" w="med" len="med"/>
                      <a:tailEnd type="none" w="med" len="med"/>
                    </a:lnL>
                    <a:lnR w="6350" cap="flat" cmpd="sng" algn="ctr">
                      <a:solidFill>
                        <a:prstClr val="white">
                          <a:lumMod val="75000"/>
                        </a:prstClr>
                      </a:solidFill>
                      <a:prstDash val="solid"/>
                      <a:round/>
                      <a:headEnd type="none" w="med" len="med"/>
                      <a:tailEnd type="none" w="med" len="med"/>
                    </a:lnR>
                    <a:lnT w="6350" cap="flat" cmpd="sng" algn="ctr">
                      <a:solidFill>
                        <a:prstClr val="white">
                          <a:lumMod val="75000"/>
                        </a:prstClr>
                      </a:solid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solidFill>
                      <a:schemeClr val="bg1"/>
                    </a:solidFill>
                  </a:tcPr>
                </a:tc>
                <a:tc>
                  <a:txBody>
                    <a:bodyPr/>
                    <a:lstStyle/>
                    <a:p>
                      <a:pPr marL="168275" marR="0" lvl="0" indent="-168275" algn="l" defTabSz="457200" rtl="0" eaLnBrk="1" fontAlgn="auto" latinLnBrk="0" hangingPunct="1">
                        <a:lnSpc>
                          <a:spcPct val="80000"/>
                        </a:lnSpc>
                        <a:spcBef>
                          <a:spcPts val="0"/>
                        </a:spcBef>
                        <a:spcAft>
                          <a:spcPts val="800"/>
                        </a:spcAft>
                        <a:buClrTx/>
                        <a:buSzTx/>
                        <a:buFont typeface="Arial"/>
                        <a:buChar char="•"/>
                        <a:tabLst/>
                        <a:defRPr/>
                      </a:pPr>
                      <a:r>
                        <a:rPr kumimoji="0" lang="en-US" sz="1400" b="0" i="0" u="none" strike="noStrike" kern="1200" cap="none" spc="0" normalizeH="0" baseline="0" noProof="0" dirty="0" smtClean="0">
                          <a:ln>
                            <a:noFill/>
                          </a:ln>
                          <a:solidFill>
                            <a:prstClr val="black"/>
                          </a:solidFill>
                          <a:effectLst/>
                          <a:uLnTx/>
                          <a:uFillTx/>
                          <a:latin typeface="+mn-lt"/>
                          <a:ea typeface="+mn-ea"/>
                          <a:cs typeface="+mn-cs"/>
                        </a:rPr>
                        <a:t>Create your own sources</a:t>
                      </a:r>
                      <a:endParaRPr kumimoji="0" lang="en-US" sz="1400" b="0" i="0" u="none" strike="noStrike" kern="1200" cap="none" spc="0" normalizeH="0" baseline="0" noProof="0" dirty="0" smtClean="0">
                        <a:ln>
                          <a:noFill/>
                        </a:ln>
                        <a:solidFill>
                          <a:schemeClr val="dk1"/>
                        </a:solidFill>
                        <a:effectLst/>
                        <a:uLnTx/>
                        <a:uFillTx/>
                        <a:latin typeface="+mn-lt"/>
                        <a:ea typeface="+mn-ea"/>
                        <a:cs typeface="+mn-cs"/>
                      </a:endParaRPr>
                    </a:p>
                    <a:p>
                      <a:pPr marL="168275" marR="0" lvl="0" indent="-168275" algn="l" defTabSz="457200" rtl="0" eaLnBrk="1" fontAlgn="auto" latinLnBrk="0" hangingPunct="1">
                        <a:lnSpc>
                          <a:spcPct val="80000"/>
                        </a:lnSpc>
                        <a:spcBef>
                          <a:spcPts val="0"/>
                        </a:spcBef>
                        <a:spcAft>
                          <a:spcPts val="800"/>
                        </a:spcAft>
                        <a:buClrTx/>
                        <a:buSzTx/>
                        <a:buFont typeface="Arial"/>
                        <a:buChar char="•"/>
                        <a:tabLst/>
                        <a:defRPr/>
                      </a:pPr>
                      <a:r>
                        <a:rPr kumimoji="0" lang="en-US" sz="1400" b="0" i="0" u="none" strike="noStrike" kern="1200" cap="none" spc="0" normalizeH="0" baseline="0" noProof="0" dirty="0" smtClean="0">
                          <a:ln>
                            <a:noFill/>
                          </a:ln>
                          <a:solidFill>
                            <a:schemeClr val="dk1"/>
                          </a:solidFill>
                          <a:effectLst/>
                          <a:uLnTx/>
                          <a:uFillTx/>
                          <a:latin typeface="+mn-lt"/>
                          <a:ea typeface="+mn-ea"/>
                          <a:cs typeface="+mn-cs"/>
                        </a:rPr>
                        <a:t>Full API Access</a:t>
                      </a:r>
                      <a:endParaRPr kumimoji="0" lang="en-US" sz="1400" b="0" i="0" u="none" strike="noStrike" kern="1200" cap="none" spc="0" normalizeH="0" baseline="0" noProof="0" dirty="0" smtClean="0">
                        <a:ln>
                          <a:noFill/>
                        </a:ln>
                        <a:solidFill>
                          <a:prstClr val="black"/>
                        </a:solidFill>
                        <a:effectLst/>
                        <a:uLnTx/>
                        <a:uFillTx/>
                        <a:latin typeface="+mn-lt"/>
                        <a:ea typeface="+mn-ea"/>
                        <a:cs typeface="+mn-cs"/>
                      </a:endParaRPr>
                    </a:p>
                  </a:txBody>
                  <a:tcPr>
                    <a:lnL w="6350" cap="flat" cmpd="sng" algn="ctr">
                      <a:solidFill>
                        <a:prstClr val="white">
                          <a:lumMod val="75000"/>
                        </a:prstClr>
                      </a:solidFill>
                      <a:prstDash val="solid"/>
                      <a:round/>
                      <a:headEnd type="none" w="med" len="med"/>
                      <a:tailEnd type="none" w="med" len="med"/>
                    </a:lnL>
                    <a:lnR w="6350" cap="flat" cmpd="sng" algn="ctr">
                      <a:solidFill>
                        <a:prstClr val="white">
                          <a:lumMod val="75000"/>
                        </a:prstClr>
                      </a:solidFill>
                      <a:prstDash val="solid"/>
                      <a:round/>
                      <a:headEnd type="none" w="med" len="med"/>
                      <a:tailEnd type="none" w="med" len="med"/>
                    </a:lnR>
                    <a:lnT w="6350" cap="flat" cmpd="sng" algn="ctr">
                      <a:solidFill>
                        <a:prstClr val="white">
                          <a:lumMod val="75000"/>
                        </a:prstClr>
                      </a:solid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solidFill>
                      <a:schemeClr val="bg1"/>
                    </a:solidFill>
                  </a:tcPr>
                </a:tc>
                <a:tc>
                  <a:txBody>
                    <a:bodyPr/>
                    <a:lstStyle/>
                    <a:p>
                      <a:pPr marL="168275" marR="0" lvl="0" indent="-168275" algn="l" defTabSz="457200" rtl="0" eaLnBrk="1" fontAlgn="auto" latinLnBrk="0" hangingPunct="1">
                        <a:lnSpc>
                          <a:spcPct val="80000"/>
                        </a:lnSpc>
                        <a:spcBef>
                          <a:spcPts val="0"/>
                        </a:spcBef>
                        <a:spcAft>
                          <a:spcPts val="800"/>
                        </a:spcAft>
                        <a:buClrTx/>
                        <a:buSzTx/>
                        <a:buFont typeface="Arial"/>
                        <a:buChar char="•"/>
                        <a:tabLst/>
                        <a:defRPr/>
                      </a:pPr>
                      <a:r>
                        <a:rPr kumimoji="0" lang="en-US" sz="1400" b="0" i="0" u="none" strike="noStrike" kern="1200" cap="none" spc="0" normalizeH="0" baseline="0" noProof="0" dirty="0" smtClean="0">
                          <a:ln>
                            <a:noFill/>
                          </a:ln>
                          <a:solidFill>
                            <a:prstClr val="black"/>
                          </a:solidFill>
                          <a:effectLst/>
                          <a:uLnTx/>
                          <a:uFillTx/>
                          <a:latin typeface="+mn-lt"/>
                          <a:ea typeface="+mn-ea"/>
                          <a:cs typeface="+mn-cs"/>
                        </a:rPr>
                        <a:t>Guaranteed level of service for terminology curation</a:t>
                      </a:r>
                      <a:endParaRPr kumimoji="0" lang="en-US" sz="1400" b="0" i="0" u="none" strike="noStrike" kern="1200" cap="none" spc="0" normalizeH="0" baseline="0" noProof="0" dirty="0" smtClean="0">
                        <a:ln>
                          <a:noFill/>
                        </a:ln>
                        <a:solidFill>
                          <a:schemeClr val="dk1"/>
                        </a:solidFill>
                        <a:effectLst/>
                        <a:uLnTx/>
                        <a:uFillTx/>
                        <a:latin typeface="+mn-lt"/>
                        <a:ea typeface="+mn-ea"/>
                        <a:cs typeface="+mn-cs"/>
                      </a:endParaRPr>
                    </a:p>
                    <a:p>
                      <a:pPr marL="168275" marR="0" lvl="0" indent="-168275" algn="l" defTabSz="457200" rtl="0" eaLnBrk="1" fontAlgn="auto" latinLnBrk="0" hangingPunct="1">
                        <a:lnSpc>
                          <a:spcPct val="80000"/>
                        </a:lnSpc>
                        <a:spcBef>
                          <a:spcPts val="0"/>
                        </a:spcBef>
                        <a:spcAft>
                          <a:spcPts val="800"/>
                        </a:spcAft>
                        <a:buClrTx/>
                        <a:buSzTx/>
                        <a:buFont typeface="Arial"/>
                        <a:buChar char="•"/>
                        <a:tabLst/>
                        <a:defRPr/>
                      </a:pPr>
                      <a:r>
                        <a:rPr kumimoji="0" lang="en-US" sz="1400" b="0" i="0" u="none" strike="noStrike" kern="1200" cap="none" spc="0" normalizeH="0" baseline="0" noProof="0" dirty="0" smtClean="0">
                          <a:ln>
                            <a:noFill/>
                          </a:ln>
                          <a:solidFill>
                            <a:schemeClr val="dk1"/>
                          </a:solidFill>
                          <a:effectLst/>
                          <a:uLnTx/>
                          <a:uFillTx/>
                          <a:latin typeface="+mn-lt"/>
                          <a:ea typeface="+mn-ea"/>
                          <a:cs typeface="+mn-cs"/>
                        </a:rPr>
                        <a:t>Assistance importing local/proprietary terminology sources</a:t>
                      </a:r>
                    </a:p>
                    <a:p>
                      <a:pPr marL="168275" marR="0" lvl="0" indent="-168275" algn="l" defTabSz="457200" rtl="0" eaLnBrk="1" fontAlgn="auto" latinLnBrk="0" hangingPunct="1">
                        <a:lnSpc>
                          <a:spcPct val="80000"/>
                        </a:lnSpc>
                        <a:spcBef>
                          <a:spcPts val="0"/>
                        </a:spcBef>
                        <a:spcAft>
                          <a:spcPts val="800"/>
                        </a:spcAft>
                        <a:buClrTx/>
                        <a:buSzTx/>
                        <a:buFont typeface="Arial"/>
                        <a:buChar char="•"/>
                        <a:tabLst/>
                        <a:defRPr/>
                      </a:pPr>
                      <a:r>
                        <a:rPr kumimoji="0" lang="en-US" sz="1400" b="0" i="0" u="none" strike="noStrike" kern="1200" cap="none" spc="0" normalizeH="0" baseline="0" noProof="0" dirty="0" smtClean="0">
                          <a:ln>
                            <a:noFill/>
                          </a:ln>
                          <a:solidFill>
                            <a:schemeClr val="dk1"/>
                          </a:solidFill>
                          <a:effectLst/>
                          <a:uLnTx/>
                          <a:uFillTx/>
                          <a:latin typeface="+mn-lt"/>
                          <a:ea typeface="+mn-ea"/>
                          <a:cs typeface="+mn-cs"/>
                        </a:rPr>
                        <a:t>Configuration of organizational workspace</a:t>
                      </a:r>
                    </a:p>
                    <a:p>
                      <a:pPr marL="168275" marR="0" lvl="0" indent="-168275" algn="l" defTabSz="457200" rtl="0" eaLnBrk="1" fontAlgn="auto" latinLnBrk="0" hangingPunct="1">
                        <a:lnSpc>
                          <a:spcPct val="80000"/>
                        </a:lnSpc>
                        <a:spcBef>
                          <a:spcPts val="0"/>
                        </a:spcBef>
                        <a:spcAft>
                          <a:spcPts val="800"/>
                        </a:spcAft>
                        <a:buClrTx/>
                        <a:buSzTx/>
                        <a:buFont typeface="Arial"/>
                        <a:buChar char="•"/>
                        <a:tabLst/>
                        <a:defRPr/>
                      </a:pPr>
                      <a:r>
                        <a:rPr kumimoji="0" lang="en-US" sz="1400" b="0" i="0" u="none" strike="noStrike" kern="1200" cap="none" spc="0" normalizeH="0" baseline="0" noProof="0" dirty="0" smtClean="0">
                          <a:ln>
                            <a:noFill/>
                          </a:ln>
                          <a:solidFill>
                            <a:schemeClr val="dk1"/>
                          </a:solidFill>
                          <a:effectLst/>
                          <a:uLnTx/>
                          <a:uFillTx/>
                          <a:latin typeface="+mn-lt"/>
                          <a:ea typeface="+mn-ea"/>
                          <a:cs typeface="+mn-cs"/>
                        </a:rPr>
                        <a:t>Additional training and services available</a:t>
                      </a:r>
                    </a:p>
                  </a:txBody>
                  <a:tcPr>
                    <a:lnL w="6350" cap="flat" cmpd="sng" algn="ctr">
                      <a:solidFill>
                        <a:prstClr val="white">
                          <a:lumMod val="75000"/>
                        </a:prstClr>
                      </a:solidFill>
                      <a:prstDash val="solid"/>
                      <a:round/>
                      <a:headEnd type="none" w="med" len="med"/>
                      <a:tailEnd type="none" w="med" len="med"/>
                    </a:lnL>
                    <a:lnR w="6350" cap="flat" cmpd="sng" algn="ctr">
                      <a:solidFill>
                        <a:prstClr val="white">
                          <a:lumMod val="75000"/>
                        </a:prstClr>
                      </a:solidFill>
                      <a:prstDash val="solid"/>
                      <a:round/>
                      <a:headEnd type="none" w="med" len="med"/>
                      <a:tailEnd type="none" w="med" len="med"/>
                    </a:lnR>
                    <a:lnT w="6350" cap="flat" cmpd="sng" algn="ctr">
                      <a:solidFill>
                        <a:prstClr val="white">
                          <a:lumMod val="75000"/>
                        </a:prstClr>
                      </a:solid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solidFill>
                      <a:schemeClr val="bg1"/>
                    </a:solidFill>
                  </a:tcPr>
                </a:tc>
              </a:tr>
              <a:tr h="1089995">
                <a:tc>
                  <a:txBody>
                    <a:bodyPr/>
                    <a:lstStyle/>
                    <a:p>
                      <a:pPr marL="0" indent="0">
                        <a:buFont typeface="Arial"/>
                        <a:buNone/>
                      </a:pPr>
                      <a:r>
                        <a:rPr lang="en-US" sz="1400" b="1" baseline="0" dirty="0" smtClean="0"/>
                        <a:t>Initial User Base</a:t>
                      </a:r>
                    </a:p>
                  </a:txBody>
                  <a:tcPr>
                    <a:lnL w="6350" cap="flat" cmpd="sng" algn="ctr">
                      <a:solidFill>
                        <a:prstClr val="white">
                          <a:lumMod val="75000"/>
                        </a:prstClr>
                      </a:solidFill>
                      <a:prstDash val="solid"/>
                      <a:round/>
                      <a:headEnd type="none" w="med" len="med"/>
                      <a:tailEnd type="none" w="med" len="med"/>
                    </a:lnL>
                    <a:lnR w="6350" cap="flat" cmpd="sng" algn="ctr">
                      <a:solidFill>
                        <a:prstClr val="white">
                          <a:lumMod val="75000"/>
                        </a:prstClr>
                      </a:solidFill>
                      <a:prstDash val="solid"/>
                      <a:round/>
                      <a:headEnd type="none" w="med" len="med"/>
                      <a:tailEnd type="none" w="med" len="med"/>
                    </a:lnR>
                    <a:lnT w="6350" cap="flat" cmpd="sng" algn="ctr">
                      <a:solidFill>
                        <a:prstClr val="white">
                          <a:lumMod val="75000"/>
                        </a:prstClr>
                      </a:solid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solidFill>
                      <a:schemeClr val="bg1"/>
                    </a:solidFill>
                  </a:tcPr>
                </a:tc>
                <a:tc>
                  <a:txBody>
                    <a:bodyPr/>
                    <a:lstStyle/>
                    <a:p>
                      <a:pPr marL="168275" indent="-168275">
                        <a:lnSpc>
                          <a:spcPct val="80000"/>
                        </a:lnSpc>
                        <a:spcAft>
                          <a:spcPts val="800"/>
                        </a:spcAft>
                        <a:buFont typeface="Arial"/>
                        <a:buChar char="•"/>
                      </a:pPr>
                      <a:r>
                        <a:rPr lang="en-US" sz="1400" baseline="0" dirty="0" smtClean="0"/>
                        <a:t>OpenMRS + CIEL Subscriptions: &gt;100</a:t>
                      </a:r>
                    </a:p>
                    <a:p>
                      <a:pPr marL="168275" indent="-168275">
                        <a:lnSpc>
                          <a:spcPct val="80000"/>
                        </a:lnSpc>
                        <a:spcAft>
                          <a:spcPts val="800"/>
                        </a:spcAft>
                        <a:buFont typeface="Arial"/>
                        <a:buChar char="•"/>
                      </a:pPr>
                      <a:r>
                        <a:rPr lang="en-US" sz="1400" baseline="0" dirty="0" smtClean="0"/>
                        <a:t>MCL: 16k lookups/searchers; 2k unique visitors in last year</a:t>
                      </a:r>
                    </a:p>
                  </a:txBody>
                  <a:tcPr>
                    <a:lnL w="6350" cap="flat" cmpd="sng" algn="ctr">
                      <a:solidFill>
                        <a:prstClr val="white">
                          <a:lumMod val="75000"/>
                        </a:prstClr>
                      </a:solidFill>
                      <a:prstDash val="solid"/>
                      <a:round/>
                      <a:headEnd type="none" w="med" len="med"/>
                      <a:tailEnd type="none" w="med" len="med"/>
                    </a:lnL>
                    <a:lnR w="6350" cap="flat" cmpd="sng" algn="ctr">
                      <a:solidFill>
                        <a:prstClr val="white">
                          <a:lumMod val="75000"/>
                        </a:prstClr>
                      </a:solidFill>
                      <a:prstDash val="solid"/>
                      <a:round/>
                      <a:headEnd type="none" w="med" len="med"/>
                      <a:tailEnd type="none" w="med" len="med"/>
                    </a:lnR>
                    <a:lnT w="6350" cap="flat" cmpd="sng" algn="ctr">
                      <a:solidFill>
                        <a:prstClr val="white">
                          <a:lumMod val="75000"/>
                        </a:prstClr>
                      </a:solid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solidFill>
                      <a:schemeClr val="bg1"/>
                    </a:solidFill>
                  </a:tcPr>
                </a:tc>
                <a:tc>
                  <a:txBody>
                    <a:bodyPr/>
                    <a:lstStyle/>
                    <a:p>
                      <a:pPr marL="168275" marR="0" lvl="0" indent="-168275" algn="l" defTabSz="457200" rtl="0" eaLnBrk="1" fontAlgn="auto" latinLnBrk="0" hangingPunct="1">
                        <a:lnSpc>
                          <a:spcPct val="80000"/>
                        </a:lnSpc>
                        <a:spcBef>
                          <a:spcPts val="0"/>
                        </a:spcBef>
                        <a:spcAft>
                          <a:spcPts val="800"/>
                        </a:spcAft>
                        <a:buClrTx/>
                        <a:buSzTx/>
                        <a:buFont typeface="Arial"/>
                        <a:buChar char="•"/>
                        <a:tabLst/>
                        <a:defRPr/>
                      </a:pPr>
                      <a:r>
                        <a:rPr kumimoji="0" lang="en-US" sz="1400" b="0" i="0" u="none" strike="noStrike" kern="1200" cap="none" spc="0" normalizeH="0" baseline="0" noProof="0" dirty="0" smtClean="0">
                          <a:ln>
                            <a:noFill/>
                          </a:ln>
                          <a:solidFill>
                            <a:prstClr val="black"/>
                          </a:solidFill>
                          <a:effectLst/>
                          <a:uLnTx/>
                          <a:uFillTx/>
                          <a:latin typeface="+mn-lt"/>
                          <a:ea typeface="+mn-ea"/>
                          <a:cs typeface="+mn-cs"/>
                        </a:rPr>
                        <a:t>THRIVE/WHO</a:t>
                      </a:r>
                    </a:p>
                  </a:txBody>
                  <a:tcPr>
                    <a:lnL w="6350" cap="flat" cmpd="sng" algn="ctr">
                      <a:solidFill>
                        <a:prstClr val="white">
                          <a:lumMod val="75000"/>
                        </a:prstClr>
                      </a:solidFill>
                      <a:prstDash val="solid"/>
                      <a:round/>
                      <a:headEnd type="none" w="med" len="med"/>
                      <a:tailEnd type="none" w="med" len="med"/>
                    </a:lnL>
                    <a:lnR w="6350" cap="flat" cmpd="sng" algn="ctr">
                      <a:solidFill>
                        <a:prstClr val="white">
                          <a:lumMod val="75000"/>
                        </a:prstClr>
                      </a:solidFill>
                      <a:prstDash val="solid"/>
                      <a:round/>
                      <a:headEnd type="none" w="med" len="med"/>
                      <a:tailEnd type="none" w="med" len="med"/>
                    </a:lnR>
                    <a:lnT w="6350" cap="flat" cmpd="sng" algn="ctr">
                      <a:solidFill>
                        <a:prstClr val="white">
                          <a:lumMod val="75000"/>
                        </a:prstClr>
                      </a:solid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solidFill>
                      <a:schemeClr val="bg1"/>
                    </a:solidFill>
                  </a:tcPr>
                </a:tc>
                <a:tc>
                  <a:txBody>
                    <a:bodyPr/>
                    <a:lstStyle/>
                    <a:p>
                      <a:pPr marL="168275" marR="0" lvl="0" indent="-168275" algn="l" defTabSz="457200" rtl="0" eaLnBrk="1" fontAlgn="auto" latinLnBrk="0" hangingPunct="1">
                        <a:lnSpc>
                          <a:spcPct val="80000"/>
                        </a:lnSpc>
                        <a:spcBef>
                          <a:spcPts val="0"/>
                        </a:spcBef>
                        <a:spcAft>
                          <a:spcPts val="800"/>
                        </a:spcAft>
                        <a:buClrTx/>
                        <a:buSzTx/>
                        <a:buFont typeface="Arial"/>
                        <a:buChar char="•"/>
                        <a:tabLst/>
                        <a:defRPr/>
                      </a:pPr>
                      <a:r>
                        <a:rPr kumimoji="0" lang="en-US" sz="1400" b="0" i="0" u="none" strike="noStrike" kern="1200" cap="none" spc="0" normalizeH="0" baseline="0" noProof="0" dirty="0" smtClean="0">
                          <a:ln>
                            <a:noFill/>
                          </a:ln>
                          <a:solidFill>
                            <a:prstClr val="black"/>
                          </a:solidFill>
                          <a:effectLst/>
                          <a:uLnTx/>
                          <a:uFillTx/>
                          <a:latin typeface="+mn-lt"/>
                          <a:ea typeface="+mn-ea"/>
                          <a:cs typeface="+mn-cs"/>
                        </a:rPr>
                        <a:t>Partners In Health</a:t>
                      </a:r>
                    </a:p>
                  </a:txBody>
                  <a:tcPr>
                    <a:lnL w="6350" cap="flat" cmpd="sng" algn="ctr">
                      <a:solidFill>
                        <a:prstClr val="white">
                          <a:lumMod val="75000"/>
                        </a:prstClr>
                      </a:solidFill>
                      <a:prstDash val="solid"/>
                      <a:round/>
                      <a:headEnd type="none" w="med" len="med"/>
                      <a:tailEnd type="none" w="med" len="med"/>
                    </a:lnL>
                    <a:lnR w="6350" cap="flat" cmpd="sng" algn="ctr">
                      <a:solidFill>
                        <a:prstClr val="white">
                          <a:lumMod val="75000"/>
                        </a:prstClr>
                      </a:solidFill>
                      <a:prstDash val="solid"/>
                      <a:round/>
                      <a:headEnd type="none" w="med" len="med"/>
                      <a:tailEnd type="none" w="med" len="med"/>
                    </a:lnR>
                    <a:lnT w="6350" cap="flat" cmpd="sng" algn="ctr">
                      <a:solidFill>
                        <a:prstClr val="white">
                          <a:lumMod val="75000"/>
                        </a:prstClr>
                      </a:solid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solidFill>
                      <a:schemeClr val="bg1"/>
                    </a:solidFill>
                  </a:tcPr>
                </a:tc>
                <a:tc>
                  <a:txBody>
                    <a:bodyPr/>
                    <a:lstStyle/>
                    <a:p>
                      <a:pPr marL="168275" marR="0" lvl="0" indent="-168275" algn="l" defTabSz="457200" rtl="0" eaLnBrk="1" fontAlgn="auto" latinLnBrk="0" hangingPunct="1">
                        <a:lnSpc>
                          <a:spcPct val="80000"/>
                        </a:lnSpc>
                        <a:spcBef>
                          <a:spcPts val="0"/>
                        </a:spcBef>
                        <a:spcAft>
                          <a:spcPts val="800"/>
                        </a:spcAft>
                        <a:buClrTx/>
                        <a:buSzTx/>
                        <a:buFont typeface="Arial"/>
                        <a:buChar char="•"/>
                        <a:tabLst/>
                        <a:defRPr/>
                      </a:pPr>
                      <a:r>
                        <a:rPr kumimoji="0" lang="en-US" sz="1400" b="0" i="0" u="none" strike="noStrike" kern="1200" cap="none" spc="0" normalizeH="0" baseline="0" noProof="0" dirty="0" smtClean="0">
                          <a:ln>
                            <a:noFill/>
                          </a:ln>
                          <a:solidFill>
                            <a:schemeClr val="dk1"/>
                          </a:solidFill>
                          <a:effectLst/>
                          <a:uLnTx/>
                          <a:uFillTx/>
                          <a:latin typeface="+mn-lt"/>
                          <a:ea typeface="+mn-ea"/>
                          <a:cs typeface="+mn-cs"/>
                        </a:rPr>
                        <a:t>Kenya Ministry of Health</a:t>
                      </a:r>
                    </a:p>
                  </a:txBody>
                  <a:tcPr>
                    <a:lnL w="6350" cap="flat" cmpd="sng" algn="ctr">
                      <a:solidFill>
                        <a:prstClr val="white">
                          <a:lumMod val="75000"/>
                        </a:prstClr>
                      </a:solidFill>
                      <a:prstDash val="solid"/>
                      <a:round/>
                      <a:headEnd type="none" w="med" len="med"/>
                      <a:tailEnd type="none" w="med" len="med"/>
                    </a:lnL>
                    <a:lnR w="6350" cap="flat" cmpd="sng" algn="ctr">
                      <a:solidFill>
                        <a:prstClr val="white">
                          <a:lumMod val="75000"/>
                        </a:prstClr>
                      </a:solidFill>
                      <a:prstDash val="solid"/>
                      <a:round/>
                      <a:headEnd type="none" w="med" len="med"/>
                      <a:tailEnd type="none" w="med" len="med"/>
                    </a:lnR>
                    <a:lnT w="6350" cap="flat" cmpd="sng" algn="ctr">
                      <a:solidFill>
                        <a:prstClr val="white">
                          <a:lumMod val="75000"/>
                        </a:prstClr>
                      </a:solidFill>
                      <a:prstDash val="solid"/>
                      <a:round/>
                      <a:headEnd type="none" w="med" len="med"/>
                      <a:tailEnd type="none" w="med" len="med"/>
                    </a:lnT>
                    <a:lnB w="6350" cap="flat" cmpd="sng" algn="ctr">
                      <a:solidFill>
                        <a:prstClr val="white">
                          <a:lumMod val="75000"/>
                        </a:prst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84666037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a:spLocks noGrp="1"/>
          </p:cNvSpPr>
          <p:nvPr>
            <p:ph type="title"/>
          </p:nvPr>
        </p:nvSpPr>
        <p:spPr>
          <a:xfrm>
            <a:off x="447114" y="83787"/>
            <a:ext cx="6029522" cy="523218"/>
          </a:xfrm>
        </p:spPr>
        <p:txBody>
          <a:bodyPr>
            <a:normAutofit/>
          </a:bodyPr>
          <a:lstStyle/>
          <a:p>
            <a:pPr algn="l"/>
            <a:r>
              <a:rPr lang="en-US" sz="2400" b="0" dirty="0" smtClean="0">
                <a:solidFill>
                  <a:schemeClr val="tx1"/>
                </a:solidFill>
                <a:latin typeface="Calibri" charset="0"/>
              </a:rPr>
              <a:t>Proposed Roadmap</a:t>
            </a:r>
            <a:endParaRPr lang="en-US" sz="2400" b="0" dirty="0">
              <a:solidFill>
                <a:schemeClr val="tx1"/>
              </a:solidFill>
            </a:endParaRPr>
          </a:p>
        </p:txBody>
      </p:sp>
      <p:sp>
        <p:nvSpPr>
          <p:cNvPr id="15" name="Content Placeholder 2"/>
          <p:cNvSpPr txBox="1">
            <a:spLocks/>
          </p:cNvSpPr>
          <p:nvPr/>
        </p:nvSpPr>
        <p:spPr>
          <a:xfrm>
            <a:off x="489447" y="830394"/>
            <a:ext cx="3640667" cy="2582331"/>
          </a:xfrm>
          <a:prstGeom prst="rect">
            <a:avLst/>
          </a:prstGeom>
        </p:spPr>
        <p:txBody>
          <a:bodyPr vert="horz" lIns="91440" tIns="45720" rIns="91440" bIns="45720" rtlCol="0" anchor="t">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80000"/>
              </a:lnSpc>
              <a:spcBef>
                <a:spcPts val="0"/>
              </a:spcBef>
              <a:spcAft>
                <a:spcPts val="400"/>
              </a:spcAft>
              <a:buFont typeface="Arial"/>
              <a:buNone/>
            </a:pPr>
            <a:r>
              <a:rPr lang="en-US" sz="1600" b="1" dirty="0" smtClean="0">
                <a:solidFill>
                  <a:schemeClr val="tx2">
                    <a:lumMod val="60000"/>
                    <a:lumOff val="40000"/>
                  </a:schemeClr>
                </a:solidFill>
              </a:rPr>
              <a:t>2015 Q2</a:t>
            </a:r>
          </a:p>
          <a:p>
            <a:pPr marL="225425" indent="-225425">
              <a:lnSpc>
                <a:spcPct val="80000"/>
              </a:lnSpc>
              <a:spcBef>
                <a:spcPts val="0"/>
              </a:spcBef>
              <a:spcAft>
                <a:spcPts val="400"/>
              </a:spcAft>
            </a:pPr>
            <a:r>
              <a:rPr lang="en-US" sz="1400" dirty="0" smtClean="0"/>
              <a:t>OCL Launch!</a:t>
            </a:r>
          </a:p>
          <a:p>
            <a:pPr marL="225425" indent="-225425">
              <a:lnSpc>
                <a:spcPct val="80000"/>
              </a:lnSpc>
              <a:spcBef>
                <a:spcPts val="0"/>
              </a:spcBef>
              <a:spcAft>
                <a:spcPts val="400"/>
              </a:spcAft>
            </a:pPr>
            <a:r>
              <a:rPr lang="en-US" sz="1400" dirty="0" smtClean="0"/>
              <a:t>Basic functionality complete:</a:t>
            </a:r>
          </a:p>
          <a:p>
            <a:pPr marL="692150" lvl="1" indent="-234950">
              <a:lnSpc>
                <a:spcPct val="80000"/>
              </a:lnSpc>
              <a:spcBef>
                <a:spcPts val="0"/>
              </a:spcBef>
              <a:spcAft>
                <a:spcPts val="400"/>
              </a:spcAft>
            </a:pPr>
            <a:r>
              <a:rPr lang="en-US" sz="1200" dirty="0" smtClean="0"/>
              <a:t>Full-text search</a:t>
            </a:r>
          </a:p>
          <a:p>
            <a:pPr marL="692150" lvl="1" indent="-234950">
              <a:lnSpc>
                <a:spcPct val="80000"/>
              </a:lnSpc>
              <a:spcBef>
                <a:spcPts val="0"/>
              </a:spcBef>
              <a:spcAft>
                <a:spcPts val="400"/>
              </a:spcAft>
            </a:pPr>
            <a:r>
              <a:rPr lang="en-US" sz="1200" dirty="0" smtClean="0"/>
              <a:t>Create users and organizations</a:t>
            </a:r>
          </a:p>
          <a:p>
            <a:pPr marL="692150" lvl="1" indent="-234950">
              <a:lnSpc>
                <a:spcPct val="80000"/>
              </a:lnSpc>
              <a:spcBef>
                <a:spcPts val="0"/>
              </a:spcBef>
              <a:spcAft>
                <a:spcPts val="400"/>
              </a:spcAft>
            </a:pPr>
            <a:r>
              <a:rPr lang="en-US" sz="1200" dirty="0" smtClean="0"/>
              <a:t>Build your own sources and create/edit concepts and mappings</a:t>
            </a:r>
          </a:p>
          <a:p>
            <a:pPr marL="692150" lvl="1" indent="-234950">
              <a:lnSpc>
                <a:spcPct val="80000"/>
              </a:lnSpc>
              <a:spcBef>
                <a:spcPts val="0"/>
              </a:spcBef>
              <a:spcAft>
                <a:spcPts val="400"/>
              </a:spcAft>
            </a:pPr>
            <a:r>
              <a:rPr lang="en-US" sz="1200" dirty="0" smtClean="0"/>
              <a:t>Export of sources using AWS</a:t>
            </a:r>
          </a:p>
          <a:p>
            <a:pPr marL="225425" indent="-225425">
              <a:lnSpc>
                <a:spcPct val="80000"/>
              </a:lnSpc>
              <a:spcBef>
                <a:spcPts val="0"/>
              </a:spcBef>
              <a:spcAft>
                <a:spcPts val="400"/>
              </a:spcAft>
            </a:pPr>
            <a:r>
              <a:rPr lang="en-US" sz="1400" dirty="0" smtClean="0"/>
              <a:t>CIEL dictionary imported</a:t>
            </a:r>
          </a:p>
          <a:p>
            <a:pPr marL="225425" indent="-225425">
              <a:lnSpc>
                <a:spcPct val="80000"/>
              </a:lnSpc>
              <a:spcBef>
                <a:spcPts val="0"/>
              </a:spcBef>
              <a:spcAft>
                <a:spcPts val="400"/>
              </a:spcAft>
            </a:pPr>
            <a:r>
              <a:rPr lang="en-US" sz="1400" dirty="0" smtClean="0"/>
              <a:t>All functionality implemented through APIs</a:t>
            </a:r>
          </a:p>
          <a:p>
            <a:pPr marL="225425" indent="-225425">
              <a:lnSpc>
                <a:spcPct val="80000"/>
              </a:lnSpc>
              <a:spcBef>
                <a:spcPts val="0"/>
              </a:spcBef>
              <a:spcAft>
                <a:spcPts val="400"/>
              </a:spcAft>
            </a:pPr>
            <a:r>
              <a:rPr lang="en-US" sz="1400" dirty="0" smtClean="0"/>
              <a:t>OpenMRS subscription to a single source (e.g. CIEL dictionary)</a:t>
            </a:r>
          </a:p>
        </p:txBody>
      </p:sp>
      <p:sp>
        <p:nvSpPr>
          <p:cNvPr id="5" name="Rectangle 4"/>
          <p:cNvSpPr/>
          <p:nvPr/>
        </p:nvSpPr>
        <p:spPr>
          <a:xfrm>
            <a:off x="4248823" y="830394"/>
            <a:ext cx="4500066" cy="2699201"/>
          </a:xfrm>
          <a:prstGeom prst="rect">
            <a:avLst/>
          </a:prstGeom>
        </p:spPr>
        <p:txBody>
          <a:bodyPr wrap="square" anchor="t">
            <a:spAutoFit/>
          </a:bodyPr>
          <a:lstStyle/>
          <a:p>
            <a:pPr>
              <a:lnSpc>
                <a:spcPct val="80000"/>
              </a:lnSpc>
              <a:spcAft>
                <a:spcPts val="400"/>
              </a:spcAft>
            </a:pPr>
            <a:r>
              <a:rPr lang="en-US" sz="1600" b="1" dirty="0">
                <a:solidFill>
                  <a:srgbClr val="558ED5"/>
                </a:solidFill>
              </a:rPr>
              <a:t>2015 Q3</a:t>
            </a:r>
          </a:p>
          <a:p>
            <a:pPr marL="225425" indent="-225425">
              <a:lnSpc>
                <a:spcPct val="80000"/>
              </a:lnSpc>
              <a:spcAft>
                <a:spcPts val="400"/>
              </a:spcAft>
              <a:buFont typeface="Arial"/>
              <a:buChar char="•"/>
            </a:pPr>
            <a:r>
              <a:rPr lang="en-US" sz="1400" dirty="0"/>
              <a:t>Friendlier user interface</a:t>
            </a:r>
          </a:p>
          <a:p>
            <a:pPr marL="225425" indent="-225425">
              <a:lnSpc>
                <a:spcPct val="80000"/>
              </a:lnSpc>
              <a:spcAft>
                <a:spcPts val="400"/>
              </a:spcAft>
              <a:buFont typeface="Arial"/>
              <a:buChar char="•"/>
            </a:pPr>
            <a:r>
              <a:rPr lang="en-US" sz="1400" dirty="0"/>
              <a:t>Optimized search (e.g. better weighting of search terms to improve likelihood of finding the correct result)</a:t>
            </a:r>
          </a:p>
          <a:p>
            <a:pPr marL="225425" indent="-225425">
              <a:lnSpc>
                <a:spcPct val="80000"/>
              </a:lnSpc>
              <a:spcAft>
                <a:spcPts val="400"/>
              </a:spcAft>
              <a:buFont typeface="Arial"/>
              <a:buChar char="•"/>
            </a:pPr>
            <a:r>
              <a:rPr lang="en-US" sz="1400" dirty="0"/>
              <a:t>Full support for creating and managing collections (i.e. references to concepts from other sources)</a:t>
            </a:r>
          </a:p>
          <a:p>
            <a:pPr marL="225425" indent="-225425">
              <a:lnSpc>
                <a:spcPct val="80000"/>
              </a:lnSpc>
              <a:spcAft>
                <a:spcPts val="400"/>
              </a:spcAft>
              <a:buFont typeface="Arial"/>
              <a:buChar char="•"/>
            </a:pPr>
            <a:r>
              <a:rPr lang="en-US" sz="1400" dirty="0"/>
              <a:t>Import WHO ICD-10 source</a:t>
            </a:r>
          </a:p>
          <a:p>
            <a:pPr marL="225425" indent="-225425">
              <a:lnSpc>
                <a:spcPct val="80000"/>
              </a:lnSpc>
              <a:spcAft>
                <a:spcPts val="400"/>
              </a:spcAft>
              <a:buFont typeface="Arial"/>
              <a:buChar char="•"/>
            </a:pPr>
            <a:r>
              <a:rPr lang="en-US" sz="1400" dirty="0"/>
              <a:t>CIEL transition to managing dictionary on OCL instead of in OpenMRS</a:t>
            </a:r>
          </a:p>
          <a:p>
            <a:pPr marL="225425" indent="-225425">
              <a:lnSpc>
                <a:spcPct val="80000"/>
              </a:lnSpc>
              <a:spcAft>
                <a:spcPts val="400"/>
              </a:spcAft>
              <a:buFont typeface="Arial"/>
              <a:buChar char="•"/>
            </a:pPr>
            <a:r>
              <a:rPr lang="en-US" sz="1400" dirty="0"/>
              <a:t>Secured access to OCL website and API (e.g. https encryption)</a:t>
            </a:r>
          </a:p>
          <a:p>
            <a:pPr marL="225425" indent="-225425">
              <a:lnSpc>
                <a:spcPct val="80000"/>
              </a:lnSpc>
              <a:spcAft>
                <a:spcPts val="400"/>
              </a:spcAft>
              <a:buFont typeface="Arial"/>
              <a:buChar char="•"/>
            </a:pPr>
            <a:r>
              <a:rPr lang="en-US" sz="1400" dirty="0"/>
              <a:t>Stability and performance improvements (esp. </a:t>
            </a:r>
            <a:r>
              <a:rPr lang="en-US" sz="1400" dirty="0"/>
              <a:t>imports, exports</a:t>
            </a:r>
            <a:r>
              <a:rPr lang="en-US" sz="1400" dirty="0" smtClean="0"/>
              <a:t>)</a:t>
            </a:r>
            <a:endParaRPr lang="en-US" sz="1400" dirty="0"/>
          </a:p>
        </p:txBody>
      </p:sp>
      <p:sp>
        <p:nvSpPr>
          <p:cNvPr id="6" name="Rectangle 5"/>
          <p:cNvSpPr/>
          <p:nvPr/>
        </p:nvSpPr>
        <p:spPr>
          <a:xfrm>
            <a:off x="489445" y="4332240"/>
            <a:ext cx="7624443" cy="2258054"/>
          </a:xfrm>
          <a:prstGeom prst="rect">
            <a:avLst/>
          </a:prstGeom>
        </p:spPr>
        <p:txBody>
          <a:bodyPr wrap="square">
            <a:spAutoFit/>
          </a:bodyPr>
          <a:lstStyle/>
          <a:p>
            <a:pPr>
              <a:lnSpc>
                <a:spcPct val="80000"/>
              </a:lnSpc>
              <a:spcAft>
                <a:spcPts val="400"/>
              </a:spcAft>
            </a:pPr>
            <a:r>
              <a:rPr lang="en-US" sz="1600" b="1" dirty="0" smtClean="0">
                <a:solidFill>
                  <a:srgbClr val="558ED5"/>
                </a:solidFill>
              </a:rPr>
              <a:t>Potential Future Features</a:t>
            </a:r>
            <a:endParaRPr lang="en-US" sz="1600" b="1" dirty="0">
              <a:solidFill>
                <a:srgbClr val="558ED5"/>
              </a:solidFill>
            </a:endParaRPr>
          </a:p>
          <a:p>
            <a:pPr marL="225425" indent="-225425">
              <a:lnSpc>
                <a:spcPct val="80000"/>
              </a:lnSpc>
              <a:spcAft>
                <a:spcPts val="400"/>
              </a:spcAft>
              <a:buFont typeface="Arial"/>
              <a:buChar char="•"/>
            </a:pPr>
            <a:r>
              <a:rPr lang="en-US" sz="1400" dirty="0"/>
              <a:t>Import additional sources, including SNOMED CT, LOINC</a:t>
            </a:r>
          </a:p>
          <a:p>
            <a:pPr marL="225425" indent="-225425">
              <a:lnSpc>
                <a:spcPct val="80000"/>
              </a:lnSpc>
              <a:spcAft>
                <a:spcPts val="400"/>
              </a:spcAft>
              <a:buFont typeface="Arial"/>
              <a:buChar char="•"/>
            </a:pPr>
            <a:r>
              <a:rPr lang="en-US" sz="1400" dirty="0"/>
              <a:t>RSS feeds of changes to sources, collections, and concepts</a:t>
            </a:r>
          </a:p>
          <a:p>
            <a:pPr marL="225425" indent="-225425">
              <a:lnSpc>
                <a:spcPct val="80000"/>
              </a:lnSpc>
              <a:spcAft>
                <a:spcPts val="400"/>
              </a:spcAft>
              <a:buFont typeface="Arial"/>
              <a:buChar char="•"/>
            </a:pPr>
            <a:r>
              <a:rPr lang="en-US" sz="1400" dirty="0"/>
              <a:t>Social functionality</a:t>
            </a:r>
          </a:p>
          <a:p>
            <a:pPr marL="225425" indent="-225425">
              <a:lnSpc>
                <a:spcPct val="80000"/>
              </a:lnSpc>
              <a:spcAft>
                <a:spcPts val="400"/>
              </a:spcAft>
              <a:buFont typeface="Arial"/>
              <a:buChar char="•"/>
            </a:pPr>
            <a:r>
              <a:rPr lang="en-US" sz="1400" dirty="0"/>
              <a:t>Improved organization management - better control of access to content for members of an organization</a:t>
            </a:r>
          </a:p>
          <a:p>
            <a:pPr marL="225425" indent="-225425">
              <a:lnSpc>
                <a:spcPct val="80000"/>
              </a:lnSpc>
              <a:spcAft>
                <a:spcPts val="400"/>
              </a:spcAft>
              <a:buFont typeface="Arial"/>
              <a:buChar char="•"/>
            </a:pPr>
            <a:r>
              <a:rPr lang="en-US" sz="1400" dirty="0"/>
              <a:t>Ability for users to "star" sources, collections, and concepts</a:t>
            </a:r>
          </a:p>
          <a:p>
            <a:pPr marL="225425" indent="-225425">
              <a:lnSpc>
                <a:spcPct val="80000"/>
              </a:lnSpc>
              <a:spcAft>
                <a:spcPts val="400"/>
              </a:spcAft>
              <a:buFont typeface="Arial"/>
              <a:buChar char="•"/>
            </a:pPr>
            <a:r>
              <a:rPr lang="en-US" sz="1400" dirty="0"/>
              <a:t>Collection/source comparisons</a:t>
            </a:r>
          </a:p>
          <a:p>
            <a:pPr marL="225425" indent="-225425">
              <a:lnSpc>
                <a:spcPct val="80000"/>
              </a:lnSpc>
              <a:spcAft>
                <a:spcPts val="400"/>
              </a:spcAft>
              <a:buFont typeface="Arial"/>
              <a:buChar char="•"/>
            </a:pPr>
            <a:r>
              <a:rPr lang="en-US" sz="1400" dirty="0"/>
              <a:t>Ability for users to "follow" organizations or other users</a:t>
            </a:r>
          </a:p>
          <a:p>
            <a:pPr marL="225425" indent="-225425">
              <a:lnSpc>
                <a:spcPct val="80000"/>
              </a:lnSpc>
              <a:spcAft>
                <a:spcPts val="400"/>
              </a:spcAft>
              <a:buFont typeface="Arial"/>
              <a:buChar char="•"/>
            </a:pPr>
            <a:r>
              <a:rPr lang="en-US" sz="1400" dirty="0"/>
              <a:t>FHIR API compatibility</a:t>
            </a:r>
          </a:p>
        </p:txBody>
      </p:sp>
      <p:sp>
        <p:nvSpPr>
          <p:cNvPr id="8" name="Pentagon 7"/>
          <p:cNvSpPr/>
          <p:nvPr/>
        </p:nvSpPr>
        <p:spPr>
          <a:xfrm>
            <a:off x="489446" y="3655385"/>
            <a:ext cx="8259443" cy="550335"/>
          </a:xfrm>
          <a:prstGeom prst="homePlat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561989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2029"/>
          </a:xfrm>
        </p:spPr>
        <p:txBody>
          <a:bodyPr>
            <a:normAutofit/>
          </a:bodyPr>
          <a:lstStyle/>
          <a:p>
            <a:pPr algn="l"/>
            <a:r>
              <a:rPr lang="en-US" sz="2800" dirty="0" smtClean="0">
                <a:solidFill>
                  <a:srgbClr val="A6A6A6"/>
                </a:solidFill>
              </a:rPr>
              <a:t>Getting Started with OCL</a:t>
            </a:r>
            <a:endParaRPr lang="en-US" sz="2800" dirty="0">
              <a:solidFill>
                <a:srgbClr val="A6A6A6"/>
              </a:solidFill>
            </a:endParaRPr>
          </a:p>
        </p:txBody>
      </p:sp>
      <p:sp>
        <p:nvSpPr>
          <p:cNvPr id="3" name="Content Placeholder 2"/>
          <p:cNvSpPr>
            <a:spLocks noGrp="1"/>
          </p:cNvSpPr>
          <p:nvPr>
            <p:ph idx="1"/>
          </p:nvPr>
        </p:nvSpPr>
        <p:spPr>
          <a:xfrm>
            <a:off x="457200" y="1072444"/>
            <a:ext cx="8229600" cy="5376334"/>
          </a:xfrm>
        </p:spPr>
        <p:txBody>
          <a:bodyPr>
            <a:normAutofit/>
          </a:bodyPr>
          <a:lstStyle/>
          <a:p>
            <a:r>
              <a:rPr lang="en-US" sz="1800" dirty="0" smtClean="0">
                <a:hlinkClick r:id="rId2"/>
              </a:rPr>
              <a:t>http:/</a:t>
            </a:r>
            <a:r>
              <a:rPr lang="en-US" sz="1800" dirty="0" smtClean="0">
                <a:hlinkClick r:id="rId2"/>
              </a:rPr>
              <a:t>/www.openconceptlab.org</a:t>
            </a:r>
            <a:r>
              <a:rPr lang="en-US" sz="1800" dirty="0" smtClean="0">
                <a:hlinkClick r:id="rId2"/>
              </a:rPr>
              <a:t>/</a:t>
            </a:r>
            <a:endParaRPr lang="en-US" sz="1800" dirty="0" smtClean="0"/>
          </a:p>
          <a:p>
            <a:r>
              <a:rPr lang="en-US" sz="1800" dirty="0" smtClean="0"/>
              <a:t>Documentation:</a:t>
            </a:r>
          </a:p>
          <a:p>
            <a:pPr lvl="1"/>
            <a:r>
              <a:rPr lang="en-US" sz="1600" dirty="0" smtClean="0"/>
              <a:t>User Docs: </a:t>
            </a:r>
            <a:r>
              <a:rPr lang="en-US" sz="1600" dirty="0">
                <a:hlinkClick r:id="rId3"/>
              </a:rPr>
              <a:t>https://github.com/OpenConceptLab/ocl_web/</a:t>
            </a:r>
            <a:r>
              <a:rPr lang="en-US" sz="1600" dirty="0" smtClean="0">
                <a:hlinkClick r:id="rId3"/>
              </a:rPr>
              <a:t>wiki</a:t>
            </a:r>
            <a:endParaRPr lang="en-US" sz="1600" dirty="0" smtClean="0"/>
          </a:p>
          <a:p>
            <a:pPr lvl="1"/>
            <a:r>
              <a:rPr lang="en-US" sz="1600" dirty="0" smtClean="0"/>
              <a:t>API Docs: </a:t>
            </a:r>
            <a:r>
              <a:rPr lang="en-US" sz="1600" dirty="0">
                <a:hlinkClick r:id="rId4"/>
              </a:rPr>
              <a:t>https://github.com/OpenConceptLab/oclapi/</a:t>
            </a:r>
            <a:r>
              <a:rPr lang="en-US" sz="1600" dirty="0" smtClean="0">
                <a:hlinkClick r:id="rId4"/>
              </a:rPr>
              <a:t>wiki</a:t>
            </a:r>
            <a:endParaRPr lang="en-US" sz="1600" dirty="0" smtClean="0"/>
          </a:p>
          <a:p>
            <a:r>
              <a:rPr lang="en-US" sz="1800" dirty="0" smtClean="0"/>
              <a:t>Submit bugs:</a:t>
            </a:r>
          </a:p>
          <a:p>
            <a:pPr lvl="1"/>
            <a:r>
              <a:rPr lang="en-US" sz="1600" dirty="0"/>
              <a:t>Website: </a:t>
            </a:r>
            <a:r>
              <a:rPr lang="en-US" sz="1600" dirty="0">
                <a:hlinkClick r:id="rId5"/>
              </a:rPr>
              <a:t>https://github.com/OpenConceptLab/ocl_web/</a:t>
            </a:r>
            <a:r>
              <a:rPr lang="en-US" sz="1600" dirty="0" smtClean="0">
                <a:hlinkClick r:id="rId5"/>
              </a:rPr>
              <a:t>issues</a:t>
            </a:r>
            <a:endParaRPr lang="en-US" sz="1600" dirty="0" smtClean="0"/>
          </a:p>
          <a:p>
            <a:pPr lvl="1"/>
            <a:r>
              <a:rPr lang="en-US" sz="1600" dirty="0"/>
              <a:t>API: </a:t>
            </a:r>
            <a:r>
              <a:rPr lang="en-US" sz="1600" dirty="0">
                <a:hlinkClick r:id="rId6"/>
              </a:rPr>
              <a:t>https://github.com/OpenConceptLab/oclapi/</a:t>
            </a:r>
            <a:r>
              <a:rPr lang="en-US" sz="1600" dirty="0" smtClean="0">
                <a:hlinkClick r:id="rId6"/>
              </a:rPr>
              <a:t>issues</a:t>
            </a:r>
            <a:endParaRPr lang="en-US" sz="1600" dirty="0" smtClean="0"/>
          </a:p>
          <a:p>
            <a:pPr lvl="1"/>
            <a:r>
              <a:rPr lang="en-US" sz="1600" dirty="0" smtClean="0"/>
              <a:t>Email me at </a:t>
            </a:r>
            <a:r>
              <a:rPr lang="en-US" sz="1600" dirty="0" smtClean="0">
                <a:hlinkClick r:id="rId7"/>
              </a:rPr>
              <a:t>paynejd@gmail.com</a:t>
            </a:r>
            <a:r>
              <a:rPr lang="en-US" sz="1600" dirty="0" smtClean="0"/>
              <a:t> </a:t>
            </a:r>
          </a:p>
          <a:p>
            <a:r>
              <a:rPr lang="en-US" sz="1800" dirty="0" err="1" smtClean="0"/>
              <a:t>Listservs</a:t>
            </a:r>
            <a:endParaRPr lang="en-US" sz="1800" dirty="0" smtClean="0"/>
          </a:p>
          <a:p>
            <a:pPr lvl="1"/>
            <a:r>
              <a:rPr lang="en-US" sz="1600" dirty="0"/>
              <a:t>Developers: </a:t>
            </a:r>
            <a:r>
              <a:rPr lang="en-US" sz="1600" dirty="0">
                <a:hlinkClick r:id="rId8"/>
              </a:rPr>
              <a:t>https://groups.google.com/forum/#!forum/ocl-</a:t>
            </a:r>
            <a:r>
              <a:rPr lang="en-US" sz="1600" dirty="0" smtClean="0">
                <a:hlinkClick r:id="rId8"/>
              </a:rPr>
              <a:t>dev</a:t>
            </a:r>
            <a:r>
              <a:rPr lang="en-US" sz="1600" dirty="0" smtClean="0"/>
              <a:t> </a:t>
            </a:r>
          </a:p>
          <a:p>
            <a:pPr lvl="1"/>
            <a:r>
              <a:rPr lang="en-US" sz="1100" b="1" dirty="0" smtClean="0">
                <a:solidFill>
                  <a:schemeClr val="bg1">
                    <a:lumMod val="50000"/>
                  </a:schemeClr>
                </a:solidFill>
              </a:rPr>
              <a:t>Users</a:t>
            </a:r>
            <a:r>
              <a:rPr lang="en-US" sz="1100" b="1" dirty="0">
                <a:solidFill>
                  <a:schemeClr val="bg1">
                    <a:lumMod val="50000"/>
                  </a:schemeClr>
                </a:solidFill>
              </a:rPr>
              <a:t>/Implementers:</a:t>
            </a:r>
            <a:r>
              <a:rPr lang="en-US" sz="1100" dirty="0">
                <a:solidFill>
                  <a:schemeClr val="bg1">
                    <a:lumMod val="50000"/>
                  </a:schemeClr>
                </a:solidFill>
              </a:rPr>
              <a:t> https://groups.google.com/forum/#!forum/ocl-</a:t>
            </a:r>
            <a:r>
              <a:rPr lang="en-US" sz="1100" dirty="0" smtClean="0">
                <a:solidFill>
                  <a:schemeClr val="bg1">
                    <a:lumMod val="50000"/>
                  </a:schemeClr>
                </a:solidFill>
              </a:rPr>
              <a:t>users </a:t>
            </a:r>
          </a:p>
          <a:p>
            <a:r>
              <a:rPr lang="en-US" sz="1800" dirty="0" smtClean="0"/>
              <a:t>Specific Areas for Feedback</a:t>
            </a:r>
          </a:p>
          <a:p>
            <a:pPr lvl="1"/>
            <a:r>
              <a:rPr lang="en-US" sz="1600" dirty="0" smtClean="0"/>
              <a:t>API Specs and Exports</a:t>
            </a:r>
          </a:p>
          <a:p>
            <a:pPr lvl="1"/>
            <a:r>
              <a:rPr lang="en-US" sz="1600" dirty="0" smtClean="0"/>
              <a:t>Sustainability models</a:t>
            </a:r>
          </a:p>
          <a:p>
            <a:pPr lvl="1"/>
            <a:r>
              <a:rPr lang="en-US" sz="1600" dirty="0" smtClean="0"/>
              <a:t>Roadmap &amp; Killer Use Cases</a:t>
            </a:r>
          </a:p>
          <a:p>
            <a:pPr lvl="1"/>
            <a:r>
              <a:rPr lang="en-US" sz="1600" dirty="0" smtClean="0"/>
              <a:t>User Experience</a:t>
            </a:r>
          </a:p>
        </p:txBody>
      </p:sp>
    </p:spTree>
    <p:extLst>
      <p:ext uri="{BB962C8B-B14F-4D97-AF65-F5344CB8AC3E}">
        <p14:creationId xmlns:p14="http://schemas.microsoft.com/office/powerpoint/2010/main" val="290346807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5272"/>
            <a:ext cx="7772400" cy="1470025"/>
          </a:xfrm>
        </p:spPr>
        <p:txBody>
          <a:bodyPr>
            <a:normAutofit/>
          </a:bodyPr>
          <a:lstStyle/>
          <a:p>
            <a:pPr algn="l"/>
            <a:r>
              <a:rPr lang="en-US" sz="3600" dirty="0" smtClean="0"/>
              <a:t>Open Concept Lab: Resources</a:t>
            </a:r>
            <a:endParaRPr lang="en-US" sz="3600" dirty="0"/>
          </a:p>
        </p:txBody>
      </p:sp>
      <p:sp>
        <p:nvSpPr>
          <p:cNvPr id="3" name="Subtitle 2"/>
          <p:cNvSpPr>
            <a:spLocks noGrp="1"/>
          </p:cNvSpPr>
          <p:nvPr>
            <p:ph type="subTitle" idx="1"/>
          </p:nvPr>
        </p:nvSpPr>
        <p:spPr>
          <a:xfrm>
            <a:off x="686119" y="2981047"/>
            <a:ext cx="7086281" cy="1752600"/>
          </a:xfrm>
        </p:spPr>
        <p:txBody>
          <a:bodyPr/>
          <a:lstStyle/>
          <a:p>
            <a:pPr algn="l"/>
            <a:r>
              <a:rPr lang="en-US" dirty="0" smtClean="0"/>
              <a:t>May 2015</a:t>
            </a:r>
            <a:endParaRPr lang="en-US" dirty="0"/>
          </a:p>
        </p:txBody>
      </p:sp>
    </p:spTree>
    <p:extLst>
      <p:ext uri="{BB962C8B-B14F-4D97-AF65-F5344CB8AC3E}">
        <p14:creationId xmlns:p14="http://schemas.microsoft.com/office/powerpoint/2010/main" val="203818037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769" y="274638"/>
            <a:ext cx="8424031" cy="615917"/>
          </a:xfrm>
        </p:spPr>
        <p:txBody>
          <a:bodyPr>
            <a:normAutofit/>
          </a:bodyPr>
          <a:lstStyle/>
          <a:p>
            <a:pPr algn="l"/>
            <a:r>
              <a:rPr lang="en-US" sz="2800" dirty="0" smtClean="0"/>
              <a:t>OCL Resources</a:t>
            </a:r>
            <a:endParaRPr lang="en-US" sz="2800" dirty="0"/>
          </a:p>
        </p:txBody>
      </p:sp>
      <p:graphicFrame>
        <p:nvGraphicFramePr>
          <p:cNvPr id="6" name="Table 5"/>
          <p:cNvGraphicFramePr>
            <a:graphicFrameLocks noGrp="1"/>
          </p:cNvGraphicFramePr>
          <p:nvPr>
            <p:extLst>
              <p:ext uri="{D42A27DB-BD31-4B8C-83A1-F6EECF244321}">
                <p14:modId xmlns:p14="http://schemas.microsoft.com/office/powerpoint/2010/main" val="1620799544"/>
              </p:ext>
            </p:extLst>
          </p:nvPr>
        </p:nvGraphicFramePr>
        <p:xfrm>
          <a:off x="262770" y="1124142"/>
          <a:ext cx="8612988" cy="4715560"/>
        </p:xfrm>
        <a:graphic>
          <a:graphicData uri="http://schemas.openxmlformats.org/drawingml/2006/table">
            <a:tbl>
              <a:tblPr>
                <a:tableStyleId>{5C22544A-7EE6-4342-B048-85BDC9FD1C3A}</a:tableStyleId>
              </a:tblPr>
              <a:tblGrid>
                <a:gridCol w="1282784"/>
                <a:gridCol w="2443401"/>
                <a:gridCol w="1267515"/>
                <a:gridCol w="3619288"/>
              </a:tblGrid>
              <a:tr h="733212">
                <a:tc>
                  <a:txBody>
                    <a:bodyPr/>
                    <a:lstStyle/>
                    <a:p>
                      <a:r>
                        <a:rPr lang="en-US" sz="1400" b="1" dirty="0" smtClean="0">
                          <a:solidFill>
                            <a:srgbClr val="7F7F7F"/>
                          </a:solidFill>
                        </a:rPr>
                        <a:t>Resource</a:t>
                      </a:r>
                      <a:endParaRPr lang="en-US" sz="1400" b="1" dirty="0">
                        <a:solidFill>
                          <a:srgbClr val="7F7F7F"/>
                        </a:solidFill>
                      </a:endParaRPr>
                    </a:p>
                  </a:txBody>
                  <a:tcPr anchor="b">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400" b="1" dirty="0" smtClean="0">
                          <a:solidFill>
                            <a:srgbClr val="7F7F7F"/>
                          </a:solidFill>
                        </a:rPr>
                        <a:t>Example</a:t>
                      </a:r>
                      <a:r>
                        <a:rPr lang="en-US" sz="1400" b="1" baseline="0" dirty="0" smtClean="0">
                          <a:solidFill>
                            <a:srgbClr val="7F7F7F"/>
                          </a:solidFill>
                        </a:rPr>
                        <a:t> </a:t>
                      </a:r>
                      <a:r>
                        <a:rPr lang="en-US" sz="1400" b="1" dirty="0" smtClean="0">
                          <a:solidFill>
                            <a:srgbClr val="7F7F7F"/>
                          </a:solidFill>
                        </a:rPr>
                        <a:t>Name</a:t>
                      </a:r>
                      <a:endParaRPr lang="en-US" sz="1400" b="1" dirty="0">
                        <a:solidFill>
                          <a:srgbClr val="7F7F7F"/>
                        </a:solidFill>
                      </a:endParaRPr>
                    </a:p>
                  </a:txBody>
                  <a:tcPr anchor="b">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400" b="1" dirty="0" smtClean="0">
                          <a:solidFill>
                            <a:srgbClr val="7F7F7F"/>
                          </a:solidFill>
                        </a:rPr>
                        <a:t>Example Mnemonic </a:t>
                      </a:r>
                      <a:r>
                        <a:rPr lang="en-US" sz="1400" b="1" dirty="0" smtClean="0">
                          <a:solidFill>
                            <a:srgbClr val="7F7F7F"/>
                          </a:solidFill>
                        </a:rPr>
                        <a:t>/ Short Code</a:t>
                      </a:r>
                      <a:endParaRPr lang="en-US" sz="1400" b="1" dirty="0">
                        <a:solidFill>
                          <a:srgbClr val="7F7F7F"/>
                        </a:solidFill>
                      </a:endParaRPr>
                    </a:p>
                  </a:txBody>
                  <a:tcPr anchor="b">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400" b="1" dirty="0" smtClean="0">
                          <a:solidFill>
                            <a:srgbClr val="7F7F7F"/>
                          </a:solidFill>
                        </a:rPr>
                        <a:t>Example URL</a:t>
                      </a:r>
                      <a:endParaRPr lang="en-US" sz="1400" b="1" dirty="0">
                        <a:solidFill>
                          <a:srgbClr val="7F7F7F"/>
                        </a:solidFill>
                      </a:endParaRPr>
                    </a:p>
                  </a:txBody>
                  <a:tcPr anchor="b">
                    <a:lnB w="12700" cap="flat" cmpd="sng" algn="ctr">
                      <a:solidFill>
                        <a:prstClr val="black">
                          <a:lumMod val="50000"/>
                          <a:lumOff val="50000"/>
                        </a:prstClr>
                      </a:solidFill>
                      <a:prstDash val="solid"/>
                      <a:round/>
                      <a:headEnd type="none" w="med" len="med"/>
                      <a:tailEnd type="none" w="med" len="med"/>
                    </a:lnB>
                    <a:noFill/>
                  </a:tcPr>
                </a:tc>
              </a:tr>
              <a:tr h="524750">
                <a:tc>
                  <a:txBody>
                    <a:bodyPr/>
                    <a:lstStyle/>
                    <a:p>
                      <a:r>
                        <a:rPr lang="en-US" sz="1400" b="1" dirty="0" smtClean="0"/>
                        <a:t>Users</a:t>
                      </a:r>
                      <a:endParaRPr lang="en-US" sz="1400" b="1"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400" dirty="0" smtClean="0"/>
                        <a:t>John Doe</a:t>
                      </a:r>
                      <a:endParaRPr lang="en-US" sz="1400"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400" dirty="0" err="1" smtClean="0"/>
                        <a:t>johndoe</a:t>
                      </a:r>
                      <a:endParaRPr lang="en-US" sz="1400"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200" dirty="0" smtClean="0">
                          <a:latin typeface="Courier"/>
                          <a:cs typeface="Courier"/>
                        </a:rPr>
                        <a:t>/users/</a:t>
                      </a:r>
                      <a:r>
                        <a:rPr lang="en-US" sz="1200" dirty="0" err="1" smtClean="0">
                          <a:latin typeface="Courier"/>
                          <a:cs typeface="Courier"/>
                        </a:rPr>
                        <a:t>johndoe</a:t>
                      </a:r>
                      <a:r>
                        <a:rPr lang="en-US" sz="1200" dirty="0" smtClean="0">
                          <a:latin typeface="Courier"/>
                          <a:cs typeface="Courier"/>
                        </a:rPr>
                        <a:t>/</a:t>
                      </a:r>
                      <a:endParaRPr lang="en-US" sz="1200" dirty="0">
                        <a:latin typeface="Courier"/>
                        <a:cs typeface="Courier"/>
                      </a:endParaRPr>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r>
              <a:tr h="733212">
                <a:tc>
                  <a:txBody>
                    <a:bodyPr/>
                    <a:lstStyle/>
                    <a:p>
                      <a:r>
                        <a:rPr lang="en-US" sz="1400" b="1" dirty="0" smtClean="0"/>
                        <a:t>Organizations</a:t>
                      </a:r>
                      <a:endParaRPr lang="en-US" sz="1400" b="1"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400" dirty="0" smtClean="0"/>
                        <a:t>My Standards Development Organization</a:t>
                      </a:r>
                      <a:endParaRPr lang="en-US" sz="1400"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400" dirty="0" err="1" smtClean="0"/>
                        <a:t>MySDO</a:t>
                      </a:r>
                      <a:endParaRPr lang="en-US" sz="1400"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200" dirty="0" smtClean="0">
                          <a:latin typeface="Courier"/>
                          <a:cs typeface="Courier"/>
                        </a:rPr>
                        <a:t>/orgs/</a:t>
                      </a:r>
                      <a:r>
                        <a:rPr lang="en-US" sz="1200" dirty="0" err="1" smtClean="0">
                          <a:latin typeface="Courier"/>
                          <a:cs typeface="Courier"/>
                        </a:rPr>
                        <a:t>MySDO</a:t>
                      </a:r>
                      <a:r>
                        <a:rPr lang="en-US" sz="1200" dirty="0" smtClean="0">
                          <a:latin typeface="Courier"/>
                          <a:cs typeface="Courier"/>
                        </a:rPr>
                        <a:t>/</a:t>
                      </a:r>
                      <a:endParaRPr lang="en-US" sz="1200" dirty="0">
                        <a:latin typeface="Courier"/>
                        <a:cs typeface="Courier"/>
                      </a:endParaRPr>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r>
              <a:tr h="733212">
                <a:tc>
                  <a:txBody>
                    <a:bodyPr/>
                    <a:lstStyle/>
                    <a:p>
                      <a:r>
                        <a:rPr lang="en-US" sz="1400" b="1" dirty="0" smtClean="0"/>
                        <a:t>Sources</a:t>
                      </a:r>
                      <a:endParaRPr lang="en-US" sz="1400" b="1"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400" dirty="0" smtClean="0"/>
                        <a:t>Standardized</a:t>
                      </a:r>
                      <a:r>
                        <a:rPr lang="en-US" sz="1400" baseline="0" dirty="0" smtClean="0"/>
                        <a:t> Nomenclature for</a:t>
                      </a:r>
                      <a:r>
                        <a:rPr lang="en-US" sz="1400" dirty="0" smtClean="0"/>
                        <a:t> Vegetable Terms</a:t>
                      </a:r>
                      <a:endParaRPr lang="en-US" sz="1400"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400" dirty="0" smtClean="0"/>
                        <a:t>SNOVEG</a:t>
                      </a:r>
                      <a:endParaRPr lang="en-US" sz="1400"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200" dirty="0" smtClean="0">
                          <a:latin typeface="Courier"/>
                          <a:cs typeface="Courier"/>
                        </a:rPr>
                        <a:t>/orgs/</a:t>
                      </a:r>
                      <a:r>
                        <a:rPr lang="en-US" sz="1200" dirty="0" err="1" smtClean="0">
                          <a:latin typeface="Courier"/>
                          <a:cs typeface="Courier"/>
                        </a:rPr>
                        <a:t>MySDO</a:t>
                      </a:r>
                      <a:r>
                        <a:rPr lang="en-US" sz="1200" dirty="0" smtClean="0">
                          <a:latin typeface="Courier"/>
                          <a:cs typeface="Courier"/>
                        </a:rPr>
                        <a:t>/sources/SNOVEG/</a:t>
                      </a:r>
                      <a:endParaRPr lang="en-US" sz="1200" dirty="0">
                        <a:latin typeface="Courier"/>
                        <a:cs typeface="Courier"/>
                      </a:endParaRPr>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r>
              <a:tr h="733212">
                <a:tc>
                  <a:txBody>
                    <a:bodyPr/>
                    <a:lstStyle/>
                    <a:p>
                      <a:r>
                        <a:rPr lang="en-US" sz="1400" b="1" dirty="0" smtClean="0"/>
                        <a:t>Concepts</a:t>
                      </a:r>
                      <a:endParaRPr lang="en-US" sz="1400" b="1"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400" dirty="0" smtClean="0"/>
                        <a:t>Carrot</a:t>
                      </a:r>
                      <a:endParaRPr lang="en-US" sz="1400"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400" dirty="0" smtClean="0"/>
                        <a:t>1094893</a:t>
                      </a:r>
                      <a:endParaRPr lang="en-US" sz="1400"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200" dirty="0" smtClean="0">
                          <a:latin typeface="Courier"/>
                          <a:cs typeface="Courier"/>
                        </a:rPr>
                        <a:t>/orgs/</a:t>
                      </a:r>
                      <a:r>
                        <a:rPr lang="en-US" sz="1200" dirty="0" err="1" smtClean="0">
                          <a:latin typeface="Courier"/>
                          <a:cs typeface="Courier"/>
                        </a:rPr>
                        <a:t>MySDO</a:t>
                      </a:r>
                      <a:r>
                        <a:rPr lang="en-US" sz="1200" dirty="0" smtClean="0">
                          <a:latin typeface="Courier"/>
                          <a:cs typeface="Courier"/>
                        </a:rPr>
                        <a:t>/sources/SNOVEG/concepts/1094893/</a:t>
                      </a:r>
                      <a:endParaRPr lang="en-US" sz="1200" dirty="0">
                        <a:latin typeface="Courier"/>
                        <a:cs typeface="Courier"/>
                      </a:endParaRPr>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r>
              <a:tr h="733212">
                <a:tc>
                  <a:txBody>
                    <a:bodyPr/>
                    <a:lstStyle/>
                    <a:p>
                      <a:r>
                        <a:rPr lang="en-US" sz="1400" b="1" dirty="0" smtClean="0"/>
                        <a:t>Mappings</a:t>
                      </a:r>
                      <a:endParaRPr lang="en-US" sz="1400" b="1"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400" dirty="0" smtClean="0"/>
                        <a:t>(Carrot) </a:t>
                      </a:r>
                      <a:r>
                        <a:rPr lang="en-US" sz="1200" b="1" i="1" dirty="0" smtClean="0"/>
                        <a:t>[YUMMIER</a:t>
                      </a:r>
                      <a:r>
                        <a:rPr lang="en-US" sz="1200" b="1" i="1" baseline="0" dirty="0" smtClean="0"/>
                        <a:t> THAN]</a:t>
                      </a:r>
                      <a:r>
                        <a:rPr lang="en-US" sz="1400" baseline="0" dirty="0" smtClean="0"/>
                        <a:t> (Celery)</a:t>
                      </a:r>
                      <a:endParaRPr lang="en-US" sz="1400"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400" i="1" dirty="0" err="1" smtClean="0"/>
                        <a:t>uuid</a:t>
                      </a:r>
                      <a:endParaRPr lang="en-US" sz="1400" i="1"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c>
                  <a:txBody>
                    <a:bodyPr/>
                    <a:lstStyle/>
                    <a:p>
                      <a:r>
                        <a:rPr lang="en-US" sz="1200" dirty="0" smtClean="0">
                          <a:latin typeface="Courier"/>
                          <a:cs typeface="Courier"/>
                        </a:rPr>
                        <a:t>/orgs/</a:t>
                      </a:r>
                      <a:r>
                        <a:rPr lang="en-US" sz="1200" dirty="0" err="1" smtClean="0">
                          <a:latin typeface="Courier"/>
                          <a:cs typeface="Courier"/>
                        </a:rPr>
                        <a:t>MySDO</a:t>
                      </a:r>
                      <a:r>
                        <a:rPr lang="en-US" sz="1200" dirty="0" smtClean="0">
                          <a:latin typeface="Courier"/>
                          <a:cs typeface="Courier"/>
                        </a:rPr>
                        <a:t>/sources/SNOVEG/mappings/[</a:t>
                      </a:r>
                      <a:r>
                        <a:rPr lang="en-US" sz="1200" i="1" dirty="0" err="1" smtClean="0">
                          <a:latin typeface="Courier"/>
                          <a:cs typeface="Courier"/>
                        </a:rPr>
                        <a:t>uuid</a:t>
                      </a:r>
                      <a:r>
                        <a:rPr lang="en-US" sz="1200" i="0" dirty="0" smtClean="0">
                          <a:latin typeface="Courier"/>
                          <a:cs typeface="Courier"/>
                        </a:rPr>
                        <a:t>]/</a:t>
                      </a:r>
                      <a:endParaRPr lang="en-US" sz="1200" dirty="0">
                        <a:latin typeface="Courier"/>
                        <a:cs typeface="Courier"/>
                      </a:endParaRPr>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noFill/>
                  </a:tcPr>
                </a:tc>
              </a:tr>
              <a:tr h="524750">
                <a:tc>
                  <a:txBody>
                    <a:bodyPr/>
                    <a:lstStyle/>
                    <a:p>
                      <a:r>
                        <a:rPr lang="en-US" sz="1400" b="1" dirty="0" smtClean="0"/>
                        <a:t>Collections</a:t>
                      </a:r>
                      <a:endParaRPr lang="en-US" sz="1400" b="1"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solidFill>
                      <a:schemeClr val="bg1">
                        <a:lumMod val="85000"/>
                      </a:schemeClr>
                    </a:solidFill>
                  </a:tcPr>
                </a:tc>
                <a:tc>
                  <a:txBody>
                    <a:bodyPr/>
                    <a:lstStyle/>
                    <a:p>
                      <a:r>
                        <a:rPr lang="en-US" sz="1400" dirty="0" smtClean="0"/>
                        <a:t>Oncology</a:t>
                      </a:r>
                      <a:r>
                        <a:rPr lang="en-US" sz="1400" baseline="0" dirty="0" smtClean="0"/>
                        <a:t> Core Dataset</a:t>
                      </a:r>
                      <a:endParaRPr lang="en-US" sz="1400"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solidFill>
                      <a:schemeClr val="bg1">
                        <a:lumMod val="85000"/>
                      </a:schemeClr>
                    </a:solidFill>
                  </a:tcPr>
                </a:tc>
                <a:tc>
                  <a:txBody>
                    <a:bodyPr/>
                    <a:lstStyle/>
                    <a:p>
                      <a:r>
                        <a:rPr lang="en-US" sz="1400" i="0" dirty="0" err="1" smtClean="0"/>
                        <a:t>CoreOncology</a:t>
                      </a:r>
                      <a:endParaRPr lang="en-US" sz="1400" i="0" dirty="0"/>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solidFill>
                      <a:schemeClr val="bg1">
                        <a:lumMod val="85000"/>
                      </a:schemeClr>
                    </a:solidFill>
                  </a:tcPr>
                </a:tc>
                <a:tc>
                  <a:txBody>
                    <a:bodyPr/>
                    <a:lstStyle/>
                    <a:p>
                      <a:r>
                        <a:rPr lang="en-US" sz="1200" dirty="0" smtClean="0">
                          <a:latin typeface="Courier"/>
                          <a:cs typeface="Courier"/>
                        </a:rPr>
                        <a:t>/orgs/</a:t>
                      </a:r>
                      <a:r>
                        <a:rPr lang="en-US" sz="1200" dirty="0" err="1" smtClean="0">
                          <a:latin typeface="Courier"/>
                          <a:cs typeface="Courier"/>
                        </a:rPr>
                        <a:t>MySDO</a:t>
                      </a:r>
                      <a:r>
                        <a:rPr lang="en-US" sz="1200" dirty="0" smtClean="0">
                          <a:latin typeface="Courier"/>
                          <a:cs typeface="Courier"/>
                        </a:rPr>
                        <a:t>/collections/</a:t>
                      </a:r>
                      <a:r>
                        <a:rPr lang="en-US" sz="1200" dirty="0" err="1" smtClean="0">
                          <a:latin typeface="Courier"/>
                          <a:cs typeface="Courier"/>
                        </a:rPr>
                        <a:t>CoreOncology</a:t>
                      </a:r>
                      <a:r>
                        <a:rPr lang="en-US" sz="1200" dirty="0" smtClean="0">
                          <a:latin typeface="Courier"/>
                          <a:cs typeface="Courier"/>
                        </a:rPr>
                        <a:t>/</a:t>
                      </a:r>
                      <a:endParaRPr lang="en-US" sz="1200" dirty="0">
                        <a:latin typeface="Courier"/>
                        <a:cs typeface="Courier"/>
                      </a:endParaRPr>
                    </a:p>
                  </a:txBody>
                  <a:tcPr>
                    <a:lnT w="12700" cap="flat" cmpd="sng" algn="ctr">
                      <a:solidFill>
                        <a:prstClr val="black">
                          <a:lumMod val="50000"/>
                          <a:lumOff val="50000"/>
                        </a:prstClr>
                      </a:solidFill>
                      <a:prstDash val="solid"/>
                      <a:round/>
                      <a:headEnd type="none" w="med" len="med"/>
                      <a:tailEnd type="none" w="med" len="med"/>
                    </a:lnT>
                    <a:lnB w="12700" cap="flat" cmpd="sng" algn="ctr">
                      <a:solidFill>
                        <a:prstClr val="black">
                          <a:lumMod val="50000"/>
                          <a:lumOff val="50000"/>
                        </a:prstClr>
                      </a:solidFill>
                      <a:prstDash val="solid"/>
                      <a:round/>
                      <a:headEnd type="none" w="med" len="med"/>
                      <a:tailEnd type="none" w="med" len="med"/>
                    </a:lnB>
                    <a:solidFill>
                      <a:schemeClr val="bg1">
                        <a:lumMod val="85000"/>
                      </a:schemeClr>
                    </a:solidFill>
                  </a:tcPr>
                </a:tc>
              </a:tr>
            </a:tbl>
          </a:graphicData>
        </a:graphic>
      </p:graphicFrame>
    </p:spTree>
    <p:extLst>
      <p:ext uri="{BB962C8B-B14F-4D97-AF65-F5344CB8AC3E}">
        <p14:creationId xmlns:p14="http://schemas.microsoft.com/office/powerpoint/2010/main" val="206638340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Versioning of Sources and Concepts</a:t>
            </a:r>
          </a:p>
        </p:txBody>
      </p:sp>
      <p:sp>
        <p:nvSpPr>
          <p:cNvPr id="3" name="Text Placeholder 2"/>
          <p:cNvSpPr>
            <a:spLocks noGrp="1"/>
          </p:cNvSpPr>
          <p:nvPr>
            <p:ph type="body" idx="1"/>
          </p:nvPr>
        </p:nvSpPr>
        <p:spPr/>
        <p:txBody>
          <a:bodyPr/>
          <a:lstStyle/>
          <a:p>
            <a:r>
              <a:rPr lang="en-US" dirty="0" smtClean="0"/>
              <a:t>Updated: May </a:t>
            </a:r>
            <a:r>
              <a:rPr lang="en-US" dirty="0" smtClean="0"/>
              <a:t>2015</a:t>
            </a:r>
            <a:endParaRPr lang="en-US" dirty="0"/>
          </a:p>
        </p:txBody>
      </p:sp>
    </p:spTree>
    <p:extLst>
      <p:ext uri="{BB962C8B-B14F-4D97-AF65-F5344CB8AC3E}">
        <p14:creationId xmlns:p14="http://schemas.microsoft.com/office/powerpoint/2010/main" val="365107096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299457" y="886642"/>
            <a:ext cx="2012749" cy="569390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440" tIns="91440" rtlCol="0" anchor="t"/>
          <a:lstStyle/>
          <a:p>
            <a:r>
              <a:rPr lang="en-US" sz="1200" b="1" dirty="0" smtClean="0">
                <a:solidFill>
                  <a:srgbClr val="000000"/>
                </a:solidFill>
                <a:latin typeface="Calibri"/>
              </a:rPr>
              <a:t>Actions:</a:t>
            </a:r>
            <a:endParaRPr lang="en-US" sz="1200" b="1" dirty="0">
              <a:solidFill>
                <a:srgbClr val="000000"/>
              </a:solidFill>
              <a:latin typeface="Calibri"/>
            </a:endParaRPr>
          </a:p>
        </p:txBody>
      </p:sp>
      <p:sp>
        <p:nvSpPr>
          <p:cNvPr id="28" name="Rectangle 27"/>
          <p:cNvSpPr/>
          <p:nvPr/>
        </p:nvSpPr>
        <p:spPr>
          <a:xfrm>
            <a:off x="2612764" y="559595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1.0</a:t>
            </a:r>
            <a:endParaRPr lang="en-US" sz="1200" b="1" dirty="0">
              <a:solidFill>
                <a:srgbClr val="000000"/>
              </a:solidFill>
              <a:latin typeface="Calibri"/>
            </a:endParaRPr>
          </a:p>
        </p:txBody>
      </p:sp>
      <p:sp>
        <p:nvSpPr>
          <p:cNvPr id="2" name="Title 1"/>
          <p:cNvSpPr>
            <a:spLocks noGrp="1"/>
          </p:cNvSpPr>
          <p:nvPr>
            <p:ph type="title"/>
          </p:nvPr>
        </p:nvSpPr>
        <p:spPr>
          <a:xfrm>
            <a:off x="299457" y="153876"/>
            <a:ext cx="8542039" cy="595334"/>
          </a:xfrm>
        </p:spPr>
        <p:txBody>
          <a:bodyPr>
            <a:noAutofit/>
          </a:bodyPr>
          <a:lstStyle/>
          <a:p>
            <a:pPr algn="r"/>
            <a:r>
              <a:rPr lang="en-US" sz="2800" b="1" dirty="0" smtClean="0"/>
              <a:t>Versioning of Sources and Concepts</a:t>
            </a:r>
            <a:endParaRPr lang="en-US" sz="2800" b="1" dirty="0"/>
          </a:p>
        </p:txBody>
      </p:sp>
      <p:sp>
        <p:nvSpPr>
          <p:cNvPr id="12" name="Rounded Rectangle 11"/>
          <p:cNvSpPr/>
          <p:nvPr/>
        </p:nvSpPr>
        <p:spPr>
          <a:xfrm>
            <a:off x="3692301" y="5669890"/>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h83i</a:t>
            </a:r>
            <a:endParaRPr lang="en-US" sz="1100" dirty="0">
              <a:solidFill>
                <a:srgbClr val="000000"/>
              </a:solidFill>
              <a:latin typeface="Calibri"/>
            </a:endParaRPr>
          </a:p>
        </p:txBody>
      </p:sp>
      <p:sp>
        <p:nvSpPr>
          <p:cNvPr id="13" name="Rounded Rectangle 12"/>
          <p:cNvSpPr/>
          <p:nvPr/>
        </p:nvSpPr>
        <p:spPr>
          <a:xfrm>
            <a:off x="3692301" y="5239785"/>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df38</a:t>
            </a:r>
            <a:endParaRPr lang="en-US" sz="1100" dirty="0">
              <a:solidFill>
                <a:srgbClr val="000000"/>
              </a:solidFill>
              <a:latin typeface="Calibri"/>
            </a:endParaRPr>
          </a:p>
        </p:txBody>
      </p:sp>
      <p:sp>
        <p:nvSpPr>
          <p:cNvPr id="14" name="Rounded Rectangle 13"/>
          <p:cNvSpPr/>
          <p:nvPr/>
        </p:nvSpPr>
        <p:spPr>
          <a:xfrm>
            <a:off x="3692301" y="437044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47tj</a:t>
            </a:r>
            <a:endParaRPr lang="en-US" sz="1100" dirty="0">
              <a:solidFill>
                <a:srgbClr val="000000"/>
              </a:solidFill>
              <a:latin typeface="Calibri"/>
            </a:endParaRPr>
          </a:p>
        </p:txBody>
      </p:sp>
      <p:sp>
        <p:nvSpPr>
          <p:cNvPr id="16" name="TextBox 15"/>
          <p:cNvSpPr txBox="1"/>
          <p:nvPr/>
        </p:nvSpPr>
        <p:spPr>
          <a:xfrm>
            <a:off x="3740221"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1234</a:t>
            </a:r>
            <a:endParaRPr lang="en-US" sz="1300" b="1" dirty="0">
              <a:solidFill>
                <a:prstClr val="black"/>
              </a:solidFill>
              <a:latin typeface="Calibri"/>
            </a:endParaRPr>
          </a:p>
        </p:txBody>
      </p:sp>
      <p:sp>
        <p:nvSpPr>
          <p:cNvPr id="6" name="Rounded Rectangle 5"/>
          <p:cNvSpPr/>
          <p:nvPr/>
        </p:nvSpPr>
        <p:spPr>
          <a:xfrm>
            <a:off x="5115922" y="5671379"/>
            <a:ext cx="822960" cy="228600"/>
          </a:xfrm>
          <a:prstGeom prst="roundRect">
            <a:avLst/>
          </a:prstGeom>
          <a:solidFill>
            <a:srgbClr val="C0504D"/>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5hk9</a:t>
            </a:r>
            <a:endParaRPr lang="en-US" sz="1100" dirty="0">
              <a:solidFill>
                <a:srgbClr val="000000"/>
              </a:solidFill>
              <a:latin typeface="Calibri"/>
            </a:endParaRPr>
          </a:p>
        </p:txBody>
      </p:sp>
      <p:sp>
        <p:nvSpPr>
          <p:cNvPr id="7" name="Rounded Rectangle 6"/>
          <p:cNvSpPr/>
          <p:nvPr/>
        </p:nvSpPr>
        <p:spPr>
          <a:xfrm>
            <a:off x="5115922" y="4370441"/>
            <a:ext cx="822960" cy="228600"/>
          </a:xfrm>
          <a:prstGeom prst="roundRect">
            <a:avLst/>
          </a:prstGeom>
          <a:solidFill>
            <a:srgbClr val="C0504D"/>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
        <p:nvSpPr>
          <p:cNvPr id="17" name="TextBox 16"/>
          <p:cNvSpPr txBox="1"/>
          <p:nvPr/>
        </p:nvSpPr>
        <p:spPr>
          <a:xfrm>
            <a:off x="5115922"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26091</a:t>
            </a:r>
            <a:endParaRPr lang="en-US" sz="1300" b="1" dirty="0">
              <a:solidFill>
                <a:prstClr val="black"/>
              </a:solidFill>
              <a:latin typeface="Calibri"/>
            </a:endParaRPr>
          </a:p>
        </p:txBody>
      </p:sp>
      <p:sp>
        <p:nvSpPr>
          <p:cNvPr id="9" name="Rounded Rectangle 8"/>
          <p:cNvSpPr/>
          <p:nvPr/>
        </p:nvSpPr>
        <p:spPr>
          <a:xfrm>
            <a:off x="6491623" y="5669890"/>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d938</a:t>
            </a:r>
            <a:endParaRPr lang="en-US" sz="1100" dirty="0">
              <a:solidFill>
                <a:srgbClr val="000000"/>
              </a:solidFill>
              <a:latin typeface="Calibri"/>
            </a:endParaRPr>
          </a:p>
        </p:txBody>
      </p:sp>
      <p:sp>
        <p:nvSpPr>
          <p:cNvPr id="10" name="Rounded Rectangle 9"/>
          <p:cNvSpPr/>
          <p:nvPr/>
        </p:nvSpPr>
        <p:spPr>
          <a:xfrm>
            <a:off x="6491623" y="5239785"/>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ac61</a:t>
            </a:r>
            <a:endParaRPr lang="en-US" sz="1100" dirty="0">
              <a:solidFill>
                <a:srgbClr val="000000"/>
              </a:solidFill>
              <a:latin typeface="Calibri"/>
            </a:endParaRPr>
          </a:p>
        </p:txBody>
      </p:sp>
      <p:sp>
        <p:nvSpPr>
          <p:cNvPr id="11" name="Rounded Rectangle 10"/>
          <p:cNvSpPr/>
          <p:nvPr/>
        </p:nvSpPr>
        <p:spPr>
          <a:xfrm>
            <a:off x="6491623" y="4809681"/>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w8fr</a:t>
            </a:r>
            <a:endParaRPr lang="en-US" sz="1100" dirty="0">
              <a:solidFill>
                <a:srgbClr val="000000"/>
              </a:solidFill>
              <a:latin typeface="Calibri"/>
            </a:endParaRPr>
          </a:p>
        </p:txBody>
      </p:sp>
      <p:sp>
        <p:nvSpPr>
          <p:cNvPr id="15" name="Rounded Rectangle 14"/>
          <p:cNvSpPr/>
          <p:nvPr/>
        </p:nvSpPr>
        <p:spPr>
          <a:xfrm>
            <a:off x="6491623" y="4370441"/>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dm83</a:t>
            </a:r>
            <a:endParaRPr lang="en-US" sz="1100" dirty="0">
              <a:solidFill>
                <a:srgbClr val="000000"/>
              </a:solidFill>
              <a:latin typeface="Calibri"/>
            </a:endParaRPr>
          </a:p>
        </p:txBody>
      </p:sp>
      <p:sp>
        <p:nvSpPr>
          <p:cNvPr id="18" name="TextBox 17"/>
          <p:cNvSpPr txBox="1"/>
          <p:nvPr/>
        </p:nvSpPr>
        <p:spPr>
          <a:xfrm>
            <a:off x="6491623"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150198</a:t>
            </a:r>
            <a:endParaRPr lang="en-US" sz="1300" b="1" dirty="0">
              <a:solidFill>
                <a:prstClr val="black"/>
              </a:solidFill>
              <a:latin typeface="Calibri"/>
            </a:endParaRPr>
          </a:p>
        </p:txBody>
      </p:sp>
      <p:sp>
        <p:nvSpPr>
          <p:cNvPr id="27" name="TextBox 26"/>
          <p:cNvSpPr txBox="1"/>
          <p:nvPr/>
        </p:nvSpPr>
        <p:spPr>
          <a:xfrm>
            <a:off x="3570096" y="3032915"/>
            <a:ext cx="2069195" cy="523220"/>
          </a:xfrm>
          <a:prstGeom prst="rect">
            <a:avLst/>
          </a:prstGeom>
          <a:noFill/>
        </p:spPr>
        <p:txBody>
          <a:bodyPr wrap="square" rtlCol="0">
            <a:spAutoFit/>
          </a:bodyPr>
          <a:lstStyle/>
          <a:p>
            <a:r>
              <a:rPr lang="en-US" sz="1400" b="1" dirty="0" smtClean="0">
                <a:solidFill>
                  <a:prstClr val="black"/>
                </a:solidFill>
                <a:latin typeface="Calibri"/>
              </a:rPr>
              <a:t>Org: </a:t>
            </a:r>
            <a:r>
              <a:rPr lang="en-US" sz="1400" b="1" dirty="0" err="1" smtClean="0">
                <a:solidFill>
                  <a:prstClr val="black"/>
                </a:solidFill>
                <a:latin typeface="Calibri"/>
              </a:rPr>
              <a:t>MySDO</a:t>
            </a:r>
            <a:r>
              <a:rPr lang="en-US" sz="1400" b="1" dirty="0" smtClean="0">
                <a:solidFill>
                  <a:prstClr val="black"/>
                </a:solidFill>
                <a:latin typeface="Calibri"/>
              </a:rPr>
              <a:t> </a:t>
            </a:r>
          </a:p>
          <a:p>
            <a:r>
              <a:rPr lang="en-US" sz="1400" b="1" dirty="0" smtClean="0">
                <a:solidFill>
                  <a:prstClr val="black"/>
                </a:solidFill>
                <a:latin typeface="Calibri"/>
              </a:rPr>
              <a:t>Source: </a:t>
            </a:r>
            <a:r>
              <a:rPr lang="en-US" sz="1400" b="1" dirty="0" err="1" smtClean="0">
                <a:solidFill>
                  <a:prstClr val="black"/>
                </a:solidFill>
                <a:latin typeface="Calibri"/>
              </a:rPr>
              <a:t>RainMED</a:t>
            </a:r>
            <a:endParaRPr lang="en-US" sz="1400" b="1" dirty="0">
              <a:solidFill>
                <a:prstClr val="black"/>
              </a:solidFill>
              <a:latin typeface="Calibri"/>
            </a:endParaRPr>
          </a:p>
        </p:txBody>
      </p:sp>
      <p:sp>
        <p:nvSpPr>
          <p:cNvPr id="25" name="Rounded Rectangle 24"/>
          <p:cNvSpPr/>
          <p:nvPr/>
        </p:nvSpPr>
        <p:spPr>
          <a:xfrm>
            <a:off x="3583171" y="3609097"/>
            <a:ext cx="5258325" cy="2955435"/>
          </a:xfrm>
          <a:prstGeom prst="roundRect">
            <a:avLst>
              <a:gd name="adj" fmla="val 4088"/>
            </a:avLst>
          </a:prstGeom>
          <a:noFill/>
          <a:ln w="38100" cmpd="sng">
            <a:solidFill>
              <a:schemeClr val="accent1"/>
            </a:solidFill>
          </a:ln>
          <a:scene3d>
            <a:camera prst="orthographicFront"/>
            <a:lightRig rig="threePt" dir="t"/>
          </a:scene3d>
          <a:sp3d prstMaterial="clear">
            <a:bevelT h="1016000"/>
            <a:bevelB h="1016000"/>
            <a:contourClr>
              <a:schemeClr val="tx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cxnSp>
        <p:nvCxnSpPr>
          <p:cNvPr id="31" name="Straight Connector 30"/>
          <p:cNvCxnSpPr/>
          <p:nvPr/>
        </p:nvCxnSpPr>
        <p:spPr>
          <a:xfrm>
            <a:off x="4839552"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215253"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352229" y="5995731"/>
            <a:ext cx="1212993"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	New source </a:t>
            </a:r>
            <a:br>
              <a:rPr lang="en-US" sz="1200" dirty="0" smtClean="0">
                <a:solidFill>
                  <a:prstClr val="black"/>
                </a:solidFill>
                <a:latin typeface="Calibri"/>
              </a:rPr>
            </a:br>
            <a:r>
              <a:rPr lang="en-US" sz="1200" dirty="0" err="1" smtClean="0">
                <a:solidFill>
                  <a:prstClr val="black"/>
                </a:solidFill>
                <a:latin typeface="Calibri"/>
              </a:rPr>
              <a:t>RainMED</a:t>
            </a:r>
            <a:endParaRPr lang="en-US" sz="1200" dirty="0">
              <a:solidFill>
                <a:prstClr val="black"/>
              </a:solidFill>
              <a:latin typeface="Calibri"/>
            </a:endParaRPr>
          </a:p>
        </p:txBody>
      </p:sp>
      <p:sp>
        <p:nvSpPr>
          <p:cNvPr id="4" name="Rectangle 3"/>
          <p:cNvSpPr/>
          <p:nvPr/>
        </p:nvSpPr>
        <p:spPr>
          <a:xfrm>
            <a:off x="352229" y="5483088"/>
            <a:ext cx="140279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2.	New concept </a:t>
            </a:r>
            <a:br>
              <a:rPr lang="en-US" sz="1200" dirty="0" smtClean="0">
                <a:solidFill>
                  <a:prstClr val="black"/>
                </a:solidFill>
                <a:latin typeface="Calibri"/>
              </a:rPr>
            </a:br>
            <a:r>
              <a:rPr lang="en-US" sz="1200" dirty="0" smtClean="0">
                <a:solidFill>
                  <a:prstClr val="black"/>
                </a:solidFill>
                <a:latin typeface="Calibri"/>
              </a:rPr>
              <a:t>RainMED:1234</a:t>
            </a:r>
          </a:p>
        </p:txBody>
      </p:sp>
      <p:sp>
        <p:nvSpPr>
          <p:cNvPr id="5" name="Rectangle 4"/>
          <p:cNvSpPr/>
          <p:nvPr/>
        </p:nvSpPr>
        <p:spPr>
          <a:xfrm>
            <a:off x="352229" y="4970443"/>
            <a:ext cx="1480794"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3.	New concept </a:t>
            </a:r>
            <a:br>
              <a:rPr lang="en-US" sz="1200" dirty="0" smtClean="0">
                <a:solidFill>
                  <a:prstClr val="black"/>
                </a:solidFill>
                <a:latin typeface="Calibri"/>
              </a:rPr>
            </a:br>
            <a:r>
              <a:rPr lang="en-US" sz="1200" dirty="0" smtClean="0">
                <a:solidFill>
                  <a:prstClr val="black"/>
                </a:solidFill>
                <a:latin typeface="Calibri"/>
              </a:rPr>
              <a:t>RainMED:26091</a:t>
            </a:r>
          </a:p>
        </p:txBody>
      </p:sp>
      <p:sp>
        <p:nvSpPr>
          <p:cNvPr id="8" name="Rectangle 7"/>
          <p:cNvSpPr/>
          <p:nvPr/>
        </p:nvSpPr>
        <p:spPr>
          <a:xfrm>
            <a:off x="352229" y="4457798"/>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4.	New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20" name="Rectangle 19"/>
          <p:cNvSpPr/>
          <p:nvPr/>
        </p:nvSpPr>
        <p:spPr>
          <a:xfrm>
            <a:off x="352229" y="4111352"/>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5.	New version 1.0</a:t>
            </a:r>
          </a:p>
        </p:txBody>
      </p:sp>
      <p:sp>
        <p:nvSpPr>
          <p:cNvPr id="21" name="Rectangle 20"/>
          <p:cNvSpPr/>
          <p:nvPr/>
        </p:nvSpPr>
        <p:spPr>
          <a:xfrm>
            <a:off x="352229" y="3764906"/>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6.	Update concepts</a:t>
            </a:r>
          </a:p>
        </p:txBody>
      </p:sp>
      <p:sp>
        <p:nvSpPr>
          <p:cNvPr id="23" name="Rectangle 22"/>
          <p:cNvSpPr/>
          <p:nvPr/>
        </p:nvSpPr>
        <p:spPr>
          <a:xfrm>
            <a:off x="352229" y="3252261"/>
            <a:ext cx="143758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7.	New concept </a:t>
            </a:r>
            <a:br>
              <a:rPr lang="en-US" sz="1200" dirty="0" smtClean="0">
                <a:solidFill>
                  <a:prstClr val="black"/>
                </a:solidFill>
                <a:latin typeface="Calibri"/>
              </a:rPr>
            </a:br>
            <a:r>
              <a:rPr lang="en-US" sz="1200" dirty="0" smtClean="0">
                <a:solidFill>
                  <a:prstClr val="black"/>
                </a:solidFill>
                <a:latin typeface="Calibri"/>
              </a:rPr>
              <a:t>RainMED:2962</a:t>
            </a:r>
          </a:p>
        </p:txBody>
      </p:sp>
      <p:cxnSp>
        <p:nvCxnSpPr>
          <p:cNvPr id="43" name="Straight Connector 42"/>
          <p:cNvCxnSpPr/>
          <p:nvPr/>
        </p:nvCxnSpPr>
        <p:spPr>
          <a:xfrm>
            <a:off x="7590954" y="3631081"/>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867325" y="480968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bg35</a:t>
            </a:r>
            <a:endParaRPr lang="en-US" sz="1100" dirty="0">
              <a:solidFill>
                <a:srgbClr val="000000"/>
              </a:solidFill>
              <a:latin typeface="Calibri"/>
            </a:endParaRPr>
          </a:p>
        </p:txBody>
      </p:sp>
      <p:sp>
        <p:nvSpPr>
          <p:cNvPr id="47" name="TextBox 46"/>
          <p:cNvSpPr txBox="1"/>
          <p:nvPr/>
        </p:nvSpPr>
        <p:spPr>
          <a:xfrm>
            <a:off x="7867325" y="6098606"/>
            <a:ext cx="822960" cy="292388"/>
          </a:xfrm>
          <a:prstGeom prst="rect">
            <a:avLst/>
          </a:prstGeom>
          <a:noFill/>
          <a:ln>
            <a:noFill/>
          </a:ln>
        </p:spPr>
        <p:txBody>
          <a:bodyPr wrap="square" rtlCol="0">
            <a:spAutoFit/>
          </a:bodyPr>
          <a:lstStyle/>
          <a:p>
            <a:pPr algn="ctr"/>
            <a:r>
              <a:rPr lang="en-US" sz="1300" b="1" dirty="0" smtClean="0">
                <a:solidFill>
                  <a:prstClr val="black"/>
                </a:solidFill>
                <a:latin typeface="Calibri"/>
              </a:rPr>
              <a:t>2962</a:t>
            </a:r>
            <a:endParaRPr lang="en-US" sz="1300" b="1" dirty="0">
              <a:solidFill>
                <a:prstClr val="black"/>
              </a:solidFill>
              <a:latin typeface="Calibri"/>
            </a:endParaRPr>
          </a:p>
        </p:txBody>
      </p:sp>
    </p:spTree>
    <p:extLst>
      <p:ext uri="{BB962C8B-B14F-4D97-AF65-F5344CB8AC3E}">
        <p14:creationId xmlns:p14="http://schemas.microsoft.com/office/powerpoint/2010/main" val="4046122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7"/>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2" grpId="0" animBg="1"/>
      <p:bldP spid="13" grpId="0" animBg="1"/>
      <p:bldP spid="14" grpId="0" animBg="1"/>
      <p:bldP spid="16" grpId="0"/>
      <p:bldP spid="6" grpId="0" animBg="1"/>
      <p:bldP spid="7" grpId="0" animBg="1"/>
      <p:bldP spid="17" grpId="0"/>
      <p:bldP spid="9" grpId="0" animBg="1"/>
      <p:bldP spid="10" grpId="0" animBg="1"/>
      <p:bldP spid="11" grpId="0" animBg="1"/>
      <p:bldP spid="15" grpId="0" animBg="1"/>
      <p:bldP spid="18" grpId="0"/>
      <p:bldP spid="27" grpId="0"/>
      <p:bldP spid="25" grpId="0" animBg="1"/>
      <p:bldP spid="3" grpId="0"/>
      <p:bldP spid="4" grpId="0"/>
      <p:bldP spid="5" grpId="0"/>
      <p:bldP spid="8" grpId="0"/>
      <p:bldP spid="20" grpId="0"/>
      <p:bldP spid="21" grpId="0"/>
      <p:bldP spid="23" grpId="0"/>
      <p:bldP spid="44" grpId="0" animBg="1"/>
      <p:bldP spid="47"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2" name="Rectangle 7"/>
          <p:cNvSpPr>
            <a:spLocks noChangeArrowheads="1"/>
          </p:cNvSpPr>
          <p:nvPr/>
        </p:nvSpPr>
        <p:spPr bwMode="auto">
          <a:xfrm>
            <a:off x="1079019" y="1718937"/>
            <a:ext cx="7003189" cy="4470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601" tIns="47801" rIns="95601" bIns="47801">
            <a:spAutoFit/>
          </a:bodyPr>
          <a:lstStyle/>
          <a:p>
            <a:pPr marL="355600" indent="-239713">
              <a:lnSpc>
                <a:spcPct val="80000"/>
              </a:lnSpc>
              <a:spcBef>
                <a:spcPts val="900"/>
              </a:spcBef>
              <a:spcAft>
                <a:spcPts val="1000"/>
              </a:spcAft>
              <a:buClr>
                <a:prstClr val="white">
                  <a:lumMod val="50000"/>
                </a:prstClr>
              </a:buClr>
              <a:buSzPct val="75000"/>
              <a:buFont typeface="Arial"/>
              <a:buChar char="•"/>
            </a:pPr>
            <a:r>
              <a:rPr lang="en-US" dirty="0" smtClean="0">
                <a:solidFill>
                  <a:prstClr val="black"/>
                </a:solidFill>
                <a:latin typeface="Calibri"/>
              </a:rPr>
              <a:t>Developed to support multi-country health data collection &amp; reporting for Millennium Villages Project</a:t>
            </a:r>
          </a:p>
          <a:p>
            <a:pPr marL="355600" indent="-239713">
              <a:lnSpc>
                <a:spcPct val="80000"/>
              </a:lnSpc>
              <a:spcBef>
                <a:spcPts val="900"/>
              </a:spcBef>
              <a:spcAft>
                <a:spcPts val="1000"/>
              </a:spcAft>
              <a:buClr>
                <a:prstClr val="white">
                  <a:lumMod val="50000"/>
                </a:prstClr>
              </a:buClr>
              <a:buSzPct val="75000"/>
              <a:buFont typeface="Arial"/>
              <a:buChar char="•"/>
            </a:pPr>
            <a:r>
              <a:rPr lang="en-US" dirty="0" smtClean="0">
                <a:solidFill>
                  <a:prstClr val="black"/>
                </a:solidFill>
                <a:latin typeface="Calibri"/>
              </a:rPr>
              <a:t>~50k interface concepts covering primary care, maternal health, oncology, etc.</a:t>
            </a:r>
          </a:p>
          <a:p>
            <a:pPr marL="355600" indent="-239713">
              <a:lnSpc>
                <a:spcPct val="80000"/>
              </a:lnSpc>
              <a:spcBef>
                <a:spcPts val="900"/>
              </a:spcBef>
              <a:spcAft>
                <a:spcPts val="1000"/>
              </a:spcAft>
              <a:buClr>
                <a:prstClr val="white">
                  <a:lumMod val="50000"/>
                </a:prstClr>
              </a:buClr>
              <a:buSzPct val="75000"/>
              <a:buFont typeface="Arial"/>
              <a:buChar char="•"/>
            </a:pPr>
            <a:r>
              <a:rPr lang="en-US" dirty="0" smtClean="0">
                <a:solidFill>
                  <a:prstClr val="black"/>
                </a:solidFill>
                <a:latin typeface="Calibri"/>
              </a:rPr>
              <a:t>Maps to ICD-10, SNOMED CT, LOINC, ICPC, CPT, </a:t>
            </a:r>
            <a:r>
              <a:rPr lang="en-US" dirty="0" err="1" smtClean="0">
                <a:solidFill>
                  <a:prstClr val="black"/>
                </a:solidFill>
                <a:latin typeface="Calibri"/>
              </a:rPr>
              <a:t>RxNorm</a:t>
            </a:r>
            <a:r>
              <a:rPr lang="en-US" dirty="0">
                <a:solidFill>
                  <a:prstClr val="black"/>
                </a:solidFill>
                <a:latin typeface="Calibri"/>
              </a:rPr>
              <a:t> </a:t>
            </a:r>
            <a:r>
              <a:rPr lang="en-US" dirty="0" smtClean="0">
                <a:solidFill>
                  <a:prstClr val="black"/>
                </a:solidFill>
                <a:latin typeface="Calibri"/>
              </a:rPr>
              <a:t>provided, in part, by Intelligent Medical Objects (IMO)</a:t>
            </a:r>
          </a:p>
          <a:p>
            <a:pPr marL="355600" indent="-239713">
              <a:lnSpc>
                <a:spcPct val="80000"/>
              </a:lnSpc>
              <a:spcBef>
                <a:spcPts val="900"/>
              </a:spcBef>
              <a:spcAft>
                <a:spcPts val="1000"/>
              </a:spcAft>
              <a:buClr>
                <a:prstClr val="white">
                  <a:lumMod val="50000"/>
                </a:prstClr>
              </a:buClr>
              <a:buSzPct val="75000"/>
              <a:buFont typeface="Arial"/>
              <a:buChar char="•"/>
            </a:pPr>
            <a:r>
              <a:rPr lang="en-US" dirty="0" smtClean="0">
                <a:solidFill>
                  <a:prstClr val="black"/>
                </a:solidFill>
                <a:latin typeface="Calibri"/>
              </a:rPr>
              <a:t>Maps to AMPATH and PIH dictionaries</a:t>
            </a:r>
            <a:endParaRPr lang="en-US" dirty="0">
              <a:solidFill>
                <a:prstClr val="black"/>
              </a:solidFill>
              <a:latin typeface="Calibri"/>
            </a:endParaRPr>
          </a:p>
          <a:p>
            <a:pPr marL="355600" indent="-239713">
              <a:lnSpc>
                <a:spcPct val="80000"/>
              </a:lnSpc>
              <a:spcBef>
                <a:spcPts val="900"/>
              </a:spcBef>
              <a:spcAft>
                <a:spcPts val="1000"/>
              </a:spcAft>
              <a:buClr>
                <a:prstClr val="white">
                  <a:lumMod val="50000"/>
                </a:prstClr>
              </a:buClr>
              <a:buSzPct val="75000"/>
              <a:buFont typeface="Arial"/>
              <a:buChar char="•"/>
            </a:pPr>
            <a:r>
              <a:rPr lang="en-US" dirty="0" smtClean="0">
                <a:solidFill>
                  <a:prstClr val="black"/>
                </a:solidFill>
                <a:latin typeface="Calibri"/>
              </a:rPr>
              <a:t>200+ subscribers, 100+ implementations, 20+ countries</a:t>
            </a:r>
          </a:p>
          <a:p>
            <a:pPr marL="355600" indent="-239713">
              <a:lnSpc>
                <a:spcPct val="80000"/>
              </a:lnSpc>
              <a:spcBef>
                <a:spcPts val="900"/>
              </a:spcBef>
              <a:spcAft>
                <a:spcPts val="1000"/>
              </a:spcAft>
              <a:buClr>
                <a:prstClr val="white">
                  <a:lumMod val="50000"/>
                </a:prstClr>
              </a:buClr>
              <a:buSzPct val="75000"/>
              <a:buFont typeface="Arial"/>
              <a:buChar char="•"/>
            </a:pPr>
            <a:r>
              <a:rPr lang="en-US" dirty="0" smtClean="0">
                <a:solidFill>
                  <a:prstClr val="black"/>
                </a:solidFill>
                <a:latin typeface="Calibri"/>
              </a:rPr>
              <a:t>CIEL dictionary packaged by default with OpenMRS v1.9+</a:t>
            </a:r>
          </a:p>
          <a:p>
            <a:pPr marL="355600" indent="-239713">
              <a:lnSpc>
                <a:spcPct val="80000"/>
              </a:lnSpc>
              <a:spcBef>
                <a:spcPts val="900"/>
              </a:spcBef>
              <a:spcAft>
                <a:spcPts val="1000"/>
              </a:spcAft>
              <a:buClr>
                <a:prstClr val="white">
                  <a:lumMod val="50000"/>
                </a:prstClr>
              </a:buClr>
              <a:buSzPct val="75000"/>
              <a:buFont typeface="Arial"/>
              <a:buChar char="•"/>
            </a:pPr>
            <a:r>
              <a:rPr lang="en-US" dirty="0" smtClean="0">
                <a:solidFill>
                  <a:prstClr val="black"/>
                </a:solidFill>
                <a:latin typeface="Calibri"/>
              </a:rPr>
              <a:t>New concepts submitted by users </a:t>
            </a:r>
            <a:r>
              <a:rPr lang="en-US" dirty="0" smtClean="0">
                <a:solidFill>
                  <a:prstClr val="black"/>
                </a:solidFill>
              </a:rPr>
              <a:t>via </a:t>
            </a:r>
            <a:r>
              <a:rPr lang="en-US" dirty="0">
                <a:solidFill>
                  <a:prstClr val="black"/>
                </a:solidFill>
              </a:rPr>
              <a:t>email </a:t>
            </a:r>
            <a:r>
              <a:rPr lang="en-US" dirty="0" smtClean="0">
                <a:solidFill>
                  <a:prstClr val="black"/>
                </a:solidFill>
                <a:latin typeface="Calibri"/>
              </a:rPr>
              <a:t>to CIEL for curation and addition to the dictionary</a:t>
            </a:r>
          </a:p>
          <a:p>
            <a:pPr marL="355600" indent="-239713">
              <a:lnSpc>
                <a:spcPct val="80000"/>
              </a:lnSpc>
              <a:spcBef>
                <a:spcPts val="900"/>
              </a:spcBef>
              <a:spcAft>
                <a:spcPts val="1000"/>
              </a:spcAft>
              <a:buClr>
                <a:prstClr val="white">
                  <a:lumMod val="50000"/>
                </a:prstClr>
              </a:buClr>
              <a:buSzPct val="75000"/>
              <a:buFont typeface="Arial"/>
              <a:buChar char="•"/>
            </a:pPr>
            <a:r>
              <a:rPr lang="en-US" dirty="0" smtClean="0">
                <a:solidFill>
                  <a:prstClr val="black"/>
                </a:solidFill>
                <a:latin typeface="Calibri"/>
              </a:rPr>
              <a:t>New dictionary versions released approximately monthly</a:t>
            </a:r>
            <a:endParaRPr lang="en-US" dirty="0">
              <a:solidFill>
                <a:prstClr val="black"/>
              </a:solidFill>
              <a:latin typeface="Calibri"/>
            </a:endParaRPr>
          </a:p>
        </p:txBody>
      </p:sp>
      <p:sp>
        <p:nvSpPr>
          <p:cNvPr id="2" name="Rectangle 1"/>
          <p:cNvSpPr/>
          <p:nvPr/>
        </p:nvSpPr>
        <p:spPr>
          <a:xfrm>
            <a:off x="2973577" y="467164"/>
            <a:ext cx="5303618" cy="769441"/>
          </a:xfrm>
          <a:prstGeom prst="rect">
            <a:avLst/>
          </a:prstGeom>
        </p:spPr>
        <p:txBody>
          <a:bodyPr wrap="none">
            <a:spAutoFit/>
          </a:bodyPr>
          <a:lstStyle/>
          <a:p>
            <a:pPr>
              <a:spcAft>
                <a:spcPts val="1400"/>
              </a:spcAft>
              <a:buClr>
                <a:prstClr val="white">
                  <a:lumMod val="50000"/>
                </a:prstClr>
              </a:buClr>
              <a:buSzPct val="75000"/>
            </a:pPr>
            <a:r>
              <a:rPr lang="en-US" sz="2200" b="1" dirty="0" smtClean="0">
                <a:solidFill>
                  <a:prstClr val="black">
                    <a:lumMod val="50000"/>
                    <a:lumOff val="50000"/>
                  </a:prstClr>
                </a:solidFill>
              </a:rPr>
              <a:t>Columbia International eHealth Laboratory: </a:t>
            </a:r>
            <a:br>
              <a:rPr lang="en-US" sz="2200" b="1" dirty="0" smtClean="0">
                <a:solidFill>
                  <a:prstClr val="black">
                    <a:lumMod val="50000"/>
                    <a:lumOff val="50000"/>
                  </a:prstClr>
                </a:solidFill>
              </a:rPr>
            </a:br>
            <a:r>
              <a:rPr lang="en-US" sz="2200" b="1" dirty="0" smtClean="0">
                <a:solidFill>
                  <a:prstClr val="black">
                    <a:lumMod val="50000"/>
                    <a:lumOff val="50000"/>
                  </a:prstClr>
                </a:solidFill>
              </a:rPr>
              <a:t>Interface Terminology Dictionary</a:t>
            </a:r>
            <a:endParaRPr lang="en-US" sz="2200" b="1" dirty="0">
              <a:solidFill>
                <a:prstClr val="black">
                  <a:lumMod val="50000"/>
                  <a:lumOff val="50000"/>
                </a:prstClr>
              </a:solidFill>
            </a:endParaRPr>
          </a:p>
        </p:txBody>
      </p:sp>
      <p:pic>
        <p:nvPicPr>
          <p:cNvPr id="6" name="Picture 5"/>
          <p:cNvPicPr>
            <a:picLocks noChangeAspect="1"/>
          </p:cNvPicPr>
          <p:nvPr/>
        </p:nvPicPr>
        <p:blipFill>
          <a:blip r:embed="rId3"/>
          <a:stretch>
            <a:fillRect/>
          </a:stretch>
        </p:blipFill>
        <p:spPr>
          <a:xfrm>
            <a:off x="861305" y="596444"/>
            <a:ext cx="1908710" cy="633305"/>
          </a:xfrm>
          <a:prstGeom prst="rect">
            <a:avLst/>
          </a:prstGeom>
        </p:spPr>
      </p:pic>
    </p:spTree>
    <p:extLst>
      <p:ext uri="{BB962C8B-B14F-4D97-AF65-F5344CB8AC3E}">
        <p14:creationId xmlns:p14="http://schemas.microsoft.com/office/powerpoint/2010/main" val="4286413283"/>
      </p:ext>
    </p:extLst>
  </p:cSld>
  <p:clrMapOvr>
    <a:masterClrMapping/>
  </p:clrMapOvr>
  <p:transition xmlns:p14="http://schemas.microsoft.com/office/powerpoint/2010/main" spd="slow" advTm="33696"/>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299457" y="886642"/>
            <a:ext cx="2012749" cy="569390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440" tIns="91440" rtlCol="0" anchor="t"/>
          <a:lstStyle/>
          <a:p>
            <a:r>
              <a:rPr lang="en-US" sz="1200" b="1" dirty="0" smtClean="0">
                <a:solidFill>
                  <a:srgbClr val="000000"/>
                </a:solidFill>
                <a:latin typeface="Calibri"/>
              </a:rPr>
              <a:t>Actions:</a:t>
            </a:r>
            <a:endParaRPr lang="en-US" sz="1200" b="1" dirty="0">
              <a:solidFill>
                <a:srgbClr val="000000"/>
              </a:solidFill>
              <a:latin typeface="Calibri"/>
            </a:endParaRPr>
          </a:p>
        </p:txBody>
      </p:sp>
      <p:sp>
        <p:nvSpPr>
          <p:cNvPr id="28" name="Rectangle 27"/>
          <p:cNvSpPr/>
          <p:nvPr/>
        </p:nvSpPr>
        <p:spPr>
          <a:xfrm>
            <a:off x="2612764" y="559595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1.0</a:t>
            </a:r>
            <a:endParaRPr lang="en-US" sz="1200" b="1" dirty="0">
              <a:solidFill>
                <a:srgbClr val="000000"/>
              </a:solidFill>
              <a:latin typeface="Calibri"/>
            </a:endParaRPr>
          </a:p>
        </p:txBody>
      </p:sp>
      <p:sp>
        <p:nvSpPr>
          <p:cNvPr id="2" name="Title 1"/>
          <p:cNvSpPr>
            <a:spLocks noGrp="1"/>
          </p:cNvSpPr>
          <p:nvPr>
            <p:ph type="title"/>
          </p:nvPr>
        </p:nvSpPr>
        <p:spPr>
          <a:xfrm>
            <a:off x="299457" y="153876"/>
            <a:ext cx="8542039" cy="595334"/>
          </a:xfrm>
        </p:spPr>
        <p:txBody>
          <a:bodyPr>
            <a:noAutofit/>
          </a:bodyPr>
          <a:lstStyle/>
          <a:p>
            <a:pPr algn="r"/>
            <a:r>
              <a:rPr lang="en-US" sz="2800" b="1" dirty="0" smtClean="0"/>
              <a:t>Versioning of Sources and Concepts</a:t>
            </a:r>
            <a:endParaRPr lang="en-US" sz="2800" b="1" dirty="0"/>
          </a:p>
        </p:txBody>
      </p:sp>
      <p:sp>
        <p:nvSpPr>
          <p:cNvPr id="12" name="Rounded Rectangle 11"/>
          <p:cNvSpPr/>
          <p:nvPr/>
        </p:nvSpPr>
        <p:spPr>
          <a:xfrm>
            <a:off x="3692301" y="5669890"/>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h83i</a:t>
            </a:r>
            <a:endParaRPr lang="en-US" sz="1100" dirty="0">
              <a:solidFill>
                <a:srgbClr val="000000"/>
              </a:solidFill>
              <a:latin typeface="Calibri"/>
            </a:endParaRPr>
          </a:p>
        </p:txBody>
      </p:sp>
      <p:sp>
        <p:nvSpPr>
          <p:cNvPr id="13" name="Rounded Rectangle 12"/>
          <p:cNvSpPr/>
          <p:nvPr/>
        </p:nvSpPr>
        <p:spPr>
          <a:xfrm>
            <a:off x="3692301" y="5239785"/>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df38</a:t>
            </a:r>
            <a:endParaRPr lang="en-US" sz="1100" dirty="0">
              <a:solidFill>
                <a:srgbClr val="000000"/>
              </a:solidFill>
              <a:latin typeface="Calibri"/>
            </a:endParaRPr>
          </a:p>
        </p:txBody>
      </p:sp>
      <p:sp>
        <p:nvSpPr>
          <p:cNvPr id="14" name="Rounded Rectangle 13"/>
          <p:cNvSpPr/>
          <p:nvPr/>
        </p:nvSpPr>
        <p:spPr>
          <a:xfrm>
            <a:off x="3692301" y="4370441"/>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47tj</a:t>
            </a:r>
            <a:endParaRPr lang="en-US" sz="1100" dirty="0">
              <a:solidFill>
                <a:srgbClr val="000000"/>
              </a:solidFill>
              <a:latin typeface="Calibri"/>
            </a:endParaRPr>
          </a:p>
        </p:txBody>
      </p:sp>
      <p:sp>
        <p:nvSpPr>
          <p:cNvPr id="16" name="TextBox 15"/>
          <p:cNvSpPr txBox="1"/>
          <p:nvPr/>
        </p:nvSpPr>
        <p:spPr>
          <a:xfrm>
            <a:off x="3740221"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1234</a:t>
            </a:r>
            <a:endParaRPr lang="en-US" sz="1300" b="1" dirty="0">
              <a:solidFill>
                <a:prstClr val="black"/>
              </a:solidFill>
              <a:latin typeface="Calibri"/>
            </a:endParaRPr>
          </a:p>
        </p:txBody>
      </p:sp>
      <p:sp>
        <p:nvSpPr>
          <p:cNvPr id="6" name="Rounded Rectangle 5"/>
          <p:cNvSpPr/>
          <p:nvPr/>
        </p:nvSpPr>
        <p:spPr>
          <a:xfrm>
            <a:off x="5115922" y="5671379"/>
            <a:ext cx="822960" cy="228600"/>
          </a:xfrm>
          <a:prstGeom prst="roundRect">
            <a:avLst/>
          </a:prstGeom>
          <a:solidFill>
            <a:srgbClr val="C0504D"/>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5hk9</a:t>
            </a:r>
            <a:endParaRPr lang="en-US" sz="1100" dirty="0">
              <a:solidFill>
                <a:srgbClr val="000000"/>
              </a:solidFill>
              <a:latin typeface="Calibri"/>
            </a:endParaRPr>
          </a:p>
        </p:txBody>
      </p:sp>
      <p:sp>
        <p:nvSpPr>
          <p:cNvPr id="7" name="Rounded Rectangle 6"/>
          <p:cNvSpPr/>
          <p:nvPr/>
        </p:nvSpPr>
        <p:spPr>
          <a:xfrm>
            <a:off x="5115922" y="4370441"/>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
        <p:nvSpPr>
          <p:cNvPr id="17" name="TextBox 16"/>
          <p:cNvSpPr txBox="1"/>
          <p:nvPr/>
        </p:nvSpPr>
        <p:spPr>
          <a:xfrm>
            <a:off x="5115922"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26091</a:t>
            </a:r>
            <a:endParaRPr lang="en-US" sz="1300" b="1" dirty="0">
              <a:solidFill>
                <a:prstClr val="black"/>
              </a:solidFill>
              <a:latin typeface="Calibri"/>
            </a:endParaRPr>
          </a:p>
        </p:txBody>
      </p:sp>
      <p:sp>
        <p:nvSpPr>
          <p:cNvPr id="9" name="Rounded Rectangle 8"/>
          <p:cNvSpPr/>
          <p:nvPr/>
        </p:nvSpPr>
        <p:spPr>
          <a:xfrm>
            <a:off x="6491623" y="5669890"/>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d938</a:t>
            </a:r>
            <a:endParaRPr lang="en-US" sz="1100" dirty="0">
              <a:solidFill>
                <a:srgbClr val="000000"/>
              </a:solidFill>
              <a:latin typeface="Calibri"/>
            </a:endParaRPr>
          </a:p>
        </p:txBody>
      </p:sp>
      <p:sp>
        <p:nvSpPr>
          <p:cNvPr id="10" name="Rounded Rectangle 9"/>
          <p:cNvSpPr/>
          <p:nvPr/>
        </p:nvSpPr>
        <p:spPr>
          <a:xfrm>
            <a:off x="6491623" y="5239785"/>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ac61</a:t>
            </a:r>
            <a:endParaRPr lang="en-US" sz="1100" dirty="0">
              <a:solidFill>
                <a:srgbClr val="000000"/>
              </a:solidFill>
              <a:latin typeface="Calibri"/>
            </a:endParaRPr>
          </a:p>
        </p:txBody>
      </p:sp>
      <p:sp>
        <p:nvSpPr>
          <p:cNvPr id="11" name="Rounded Rectangle 10"/>
          <p:cNvSpPr/>
          <p:nvPr/>
        </p:nvSpPr>
        <p:spPr>
          <a:xfrm>
            <a:off x="6491623" y="4809681"/>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w8fr</a:t>
            </a:r>
            <a:endParaRPr lang="en-US" sz="1100" dirty="0">
              <a:solidFill>
                <a:srgbClr val="000000"/>
              </a:solidFill>
              <a:latin typeface="Calibri"/>
            </a:endParaRPr>
          </a:p>
        </p:txBody>
      </p:sp>
      <p:sp>
        <p:nvSpPr>
          <p:cNvPr id="15" name="Rounded Rectangle 14"/>
          <p:cNvSpPr/>
          <p:nvPr/>
        </p:nvSpPr>
        <p:spPr>
          <a:xfrm>
            <a:off x="6491623" y="4370441"/>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dm83</a:t>
            </a:r>
            <a:endParaRPr lang="en-US" sz="1100" dirty="0">
              <a:solidFill>
                <a:srgbClr val="000000"/>
              </a:solidFill>
              <a:latin typeface="Calibri"/>
            </a:endParaRPr>
          </a:p>
        </p:txBody>
      </p:sp>
      <p:sp>
        <p:nvSpPr>
          <p:cNvPr id="18" name="TextBox 17"/>
          <p:cNvSpPr txBox="1"/>
          <p:nvPr/>
        </p:nvSpPr>
        <p:spPr>
          <a:xfrm>
            <a:off x="6491623"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150198</a:t>
            </a:r>
            <a:endParaRPr lang="en-US" sz="1300" b="1" dirty="0">
              <a:solidFill>
                <a:prstClr val="black"/>
              </a:solidFill>
              <a:latin typeface="Calibri"/>
            </a:endParaRPr>
          </a:p>
        </p:txBody>
      </p:sp>
      <p:sp>
        <p:nvSpPr>
          <p:cNvPr id="27" name="TextBox 26"/>
          <p:cNvSpPr txBox="1"/>
          <p:nvPr/>
        </p:nvSpPr>
        <p:spPr>
          <a:xfrm>
            <a:off x="3570096" y="3032915"/>
            <a:ext cx="2069195" cy="523220"/>
          </a:xfrm>
          <a:prstGeom prst="rect">
            <a:avLst/>
          </a:prstGeom>
          <a:noFill/>
        </p:spPr>
        <p:txBody>
          <a:bodyPr wrap="square" rtlCol="0">
            <a:spAutoFit/>
          </a:bodyPr>
          <a:lstStyle/>
          <a:p>
            <a:r>
              <a:rPr lang="en-US" sz="1400" b="1" dirty="0" smtClean="0">
                <a:solidFill>
                  <a:prstClr val="black"/>
                </a:solidFill>
                <a:latin typeface="Calibri"/>
              </a:rPr>
              <a:t>Org: </a:t>
            </a:r>
            <a:r>
              <a:rPr lang="en-US" sz="1400" b="1" dirty="0" err="1" smtClean="0">
                <a:solidFill>
                  <a:prstClr val="black"/>
                </a:solidFill>
                <a:latin typeface="Calibri"/>
              </a:rPr>
              <a:t>MySDO</a:t>
            </a:r>
            <a:r>
              <a:rPr lang="en-US" sz="1400" b="1" dirty="0" smtClean="0">
                <a:solidFill>
                  <a:prstClr val="black"/>
                </a:solidFill>
                <a:latin typeface="Calibri"/>
              </a:rPr>
              <a:t> </a:t>
            </a:r>
          </a:p>
          <a:p>
            <a:r>
              <a:rPr lang="en-US" sz="1400" b="1" dirty="0" smtClean="0">
                <a:solidFill>
                  <a:prstClr val="black"/>
                </a:solidFill>
                <a:latin typeface="Calibri"/>
              </a:rPr>
              <a:t>Source: </a:t>
            </a:r>
            <a:r>
              <a:rPr lang="en-US" sz="1400" b="1" dirty="0" err="1" smtClean="0">
                <a:solidFill>
                  <a:prstClr val="black"/>
                </a:solidFill>
                <a:latin typeface="Calibri"/>
              </a:rPr>
              <a:t>RainMED</a:t>
            </a:r>
            <a:endParaRPr lang="en-US" sz="1400" b="1" dirty="0">
              <a:solidFill>
                <a:prstClr val="black"/>
              </a:solidFill>
              <a:latin typeface="Calibri"/>
            </a:endParaRPr>
          </a:p>
        </p:txBody>
      </p:sp>
      <p:sp>
        <p:nvSpPr>
          <p:cNvPr id="25" name="Rounded Rectangle 24"/>
          <p:cNvSpPr/>
          <p:nvPr/>
        </p:nvSpPr>
        <p:spPr>
          <a:xfrm>
            <a:off x="3583171" y="3609097"/>
            <a:ext cx="5258325" cy="2955435"/>
          </a:xfrm>
          <a:prstGeom prst="roundRect">
            <a:avLst>
              <a:gd name="adj" fmla="val 4088"/>
            </a:avLst>
          </a:prstGeom>
          <a:noFill/>
          <a:ln w="38100" cmpd="sng">
            <a:solidFill>
              <a:schemeClr val="accent1"/>
            </a:solidFill>
          </a:ln>
          <a:scene3d>
            <a:camera prst="orthographicFront"/>
            <a:lightRig rig="threePt" dir="t"/>
          </a:scene3d>
          <a:sp3d prstMaterial="clear">
            <a:bevelT h="1016000"/>
            <a:bevelB h="1016000"/>
            <a:contourClr>
              <a:schemeClr val="tx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cxnSp>
        <p:nvCxnSpPr>
          <p:cNvPr id="31" name="Straight Connector 30"/>
          <p:cNvCxnSpPr/>
          <p:nvPr/>
        </p:nvCxnSpPr>
        <p:spPr>
          <a:xfrm>
            <a:off x="4839552"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215253"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352229" y="5995731"/>
            <a:ext cx="1212993"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	New source </a:t>
            </a:r>
            <a:br>
              <a:rPr lang="en-US" sz="1200" dirty="0" smtClean="0">
                <a:solidFill>
                  <a:prstClr val="black"/>
                </a:solidFill>
                <a:latin typeface="Calibri"/>
              </a:rPr>
            </a:br>
            <a:r>
              <a:rPr lang="en-US" sz="1200" dirty="0" err="1" smtClean="0">
                <a:solidFill>
                  <a:prstClr val="black"/>
                </a:solidFill>
                <a:latin typeface="Calibri"/>
              </a:rPr>
              <a:t>RainMED</a:t>
            </a:r>
            <a:endParaRPr lang="en-US" sz="1200" dirty="0">
              <a:solidFill>
                <a:prstClr val="black"/>
              </a:solidFill>
              <a:latin typeface="Calibri"/>
            </a:endParaRPr>
          </a:p>
        </p:txBody>
      </p:sp>
      <p:sp>
        <p:nvSpPr>
          <p:cNvPr id="4" name="Rectangle 3"/>
          <p:cNvSpPr/>
          <p:nvPr/>
        </p:nvSpPr>
        <p:spPr>
          <a:xfrm>
            <a:off x="352229" y="5483088"/>
            <a:ext cx="140279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2.	New concept </a:t>
            </a:r>
            <a:br>
              <a:rPr lang="en-US" sz="1200" dirty="0" smtClean="0">
                <a:solidFill>
                  <a:prstClr val="black"/>
                </a:solidFill>
                <a:latin typeface="Calibri"/>
              </a:rPr>
            </a:br>
            <a:r>
              <a:rPr lang="en-US" sz="1200" dirty="0" smtClean="0">
                <a:solidFill>
                  <a:prstClr val="black"/>
                </a:solidFill>
                <a:latin typeface="Calibri"/>
              </a:rPr>
              <a:t>RainMED:1234</a:t>
            </a:r>
          </a:p>
        </p:txBody>
      </p:sp>
      <p:sp>
        <p:nvSpPr>
          <p:cNvPr id="5" name="Rectangle 4"/>
          <p:cNvSpPr/>
          <p:nvPr/>
        </p:nvSpPr>
        <p:spPr>
          <a:xfrm>
            <a:off x="352229" y="4970443"/>
            <a:ext cx="1480794"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3.	New concept </a:t>
            </a:r>
            <a:br>
              <a:rPr lang="en-US" sz="1200" dirty="0" smtClean="0">
                <a:solidFill>
                  <a:prstClr val="black"/>
                </a:solidFill>
                <a:latin typeface="Calibri"/>
              </a:rPr>
            </a:br>
            <a:r>
              <a:rPr lang="en-US" sz="1200" dirty="0" smtClean="0">
                <a:solidFill>
                  <a:prstClr val="black"/>
                </a:solidFill>
                <a:latin typeface="Calibri"/>
              </a:rPr>
              <a:t>RainMED:26091</a:t>
            </a:r>
          </a:p>
        </p:txBody>
      </p:sp>
      <p:sp>
        <p:nvSpPr>
          <p:cNvPr id="8" name="Rectangle 7"/>
          <p:cNvSpPr/>
          <p:nvPr/>
        </p:nvSpPr>
        <p:spPr>
          <a:xfrm>
            <a:off x="352229" y="4457798"/>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4.	New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20" name="Rectangle 19"/>
          <p:cNvSpPr/>
          <p:nvPr/>
        </p:nvSpPr>
        <p:spPr>
          <a:xfrm>
            <a:off x="352229" y="4111352"/>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5.	New version 1.0</a:t>
            </a:r>
          </a:p>
        </p:txBody>
      </p:sp>
      <p:sp>
        <p:nvSpPr>
          <p:cNvPr id="21" name="Rectangle 20"/>
          <p:cNvSpPr/>
          <p:nvPr/>
        </p:nvSpPr>
        <p:spPr>
          <a:xfrm>
            <a:off x="352229" y="3764906"/>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6.	Update concepts</a:t>
            </a:r>
          </a:p>
        </p:txBody>
      </p:sp>
      <p:sp>
        <p:nvSpPr>
          <p:cNvPr id="23" name="Rectangle 22"/>
          <p:cNvSpPr/>
          <p:nvPr/>
        </p:nvSpPr>
        <p:spPr>
          <a:xfrm>
            <a:off x="352229" y="3252261"/>
            <a:ext cx="143758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7.	New concept </a:t>
            </a:r>
            <a:br>
              <a:rPr lang="en-US" sz="1200" dirty="0" smtClean="0">
                <a:solidFill>
                  <a:prstClr val="black"/>
                </a:solidFill>
                <a:latin typeface="Calibri"/>
              </a:rPr>
            </a:br>
            <a:r>
              <a:rPr lang="en-US" sz="1200" dirty="0" smtClean="0">
                <a:solidFill>
                  <a:prstClr val="black"/>
                </a:solidFill>
                <a:latin typeface="Calibri"/>
              </a:rPr>
              <a:t>RainMED:2962</a:t>
            </a:r>
          </a:p>
        </p:txBody>
      </p:sp>
      <p:cxnSp>
        <p:nvCxnSpPr>
          <p:cNvPr id="43" name="Straight Connector 42"/>
          <p:cNvCxnSpPr/>
          <p:nvPr/>
        </p:nvCxnSpPr>
        <p:spPr>
          <a:xfrm>
            <a:off x="7590954" y="3631081"/>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867325" y="4809681"/>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bg35</a:t>
            </a:r>
            <a:endParaRPr lang="en-US" sz="1100" dirty="0">
              <a:solidFill>
                <a:srgbClr val="000000"/>
              </a:solidFill>
              <a:latin typeface="Calibri"/>
            </a:endParaRPr>
          </a:p>
        </p:txBody>
      </p:sp>
      <p:sp>
        <p:nvSpPr>
          <p:cNvPr id="47" name="TextBox 46"/>
          <p:cNvSpPr txBox="1"/>
          <p:nvPr/>
        </p:nvSpPr>
        <p:spPr>
          <a:xfrm>
            <a:off x="7867325" y="6098606"/>
            <a:ext cx="822960" cy="292388"/>
          </a:xfrm>
          <a:prstGeom prst="rect">
            <a:avLst/>
          </a:prstGeom>
          <a:noFill/>
          <a:ln>
            <a:noFill/>
          </a:ln>
        </p:spPr>
        <p:txBody>
          <a:bodyPr wrap="square" rtlCol="0">
            <a:spAutoFit/>
          </a:bodyPr>
          <a:lstStyle/>
          <a:p>
            <a:pPr algn="ctr"/>
            <a:r>
              <a:rPr lang="en-US" sz="1300" b="1" dirty="0" smtClean="0">
                <a:solidFill>
                  <a:prstClr val="black"/>
                </a:solidFill>
                <a:latin typeface="Calibri"/>
              </a:rPr>
              <a:t>2962</a:t>
            </a:r>
            <a:endParaRPr lang="en-US" sz="1300" b="1" dirty="0">
              <a:solidFill>
                <a:prstClr val="black"/>
              </a:solidFill>
              <a:latin typeface="Calibri"/>
            </a:endParaRPr>
          </a:p>
        </p:txBody>
      </p:sp>
      <p:sp>
        <p:nvSpPr>
          <p:cNvPr id="19" name="TextBox 18"/>
          <p:cNvSpPr txBox="1"/>
          <p:nvPr/>
        </p:nvSpPr>
        <p:spPr>
          <a:xfrm>
            <a:off x="2612764" y="886642"/>
            <a:ext cx="6228732" cy="523220"/>
          </a:xfrm>
          <a:prstGeom prst="rect">
            <a:avLst/>
          </a:prstGeom>
          <a:noFill/>
        </p:spPr>
        <p:txBody>
          <a:bodyPr wrap="square" rtlCol="0">
            <a:spAutoFit/>
          </a:bodyPr>
          <a:lstStyle/>
          <a:p>
            <a:r>
              <a:rPr lang="en-US" sz="1400" b="1" dirty="0" smtClean="0">
                <a:solidFill>
                  <a:prstClr val="black"/>
                </a:solidFill>
                <a:latin typeface="Calibri"/>
              </a:rPr>
              <a:t>Request:</a:t>
            </a:r>
          </a:p>
          <a:p>
            <a:r>
              <a:rPr lang="en-US" sz="1400" dirty="0" smtClean="0">
                <a:solidFill>
                  <a:prstClr val="black"/>
                </a:solidFill>
                <a:latin typeface="Calibri"/>
              </a:rPr>
              <a:t>GET /orgs/</a:t>
            </a:r>
            <a:r>
              <a:rPr lang="en-US" sz="1400" dirty="0" err="1" smtClean="0">
                <a:solidFill>
                  <a:prstClr val="black"/>
                </a:solidFill>
                <a:latin typeface="Calibri"/>
              </a:rPr>
              <a:t>MySDO</a:t>
            </a:r>
            <a:r>
              <a:rPr lang="en-US" sz="1400" dirty="0" smtClean="0">
                <a:solidFill>
                  <a:prstClr val="black"/>
                </a:solidFill>
                <a:latin typeface="Calibri"/>
              </a:rPr>
              <a:t>/sources/</a:t>
            </a:r>
            <a:r>
              <a:rPr lang="en-US" sz="1400" dirty="0" err="1" smtClean="0">
                <a:solidFill>
                  <a:prstClr val="black"/>
                </a:solidFill>
                <a:latin typeface="Calibri"/>
              </a:rPr>
              <a:t>RainMED</a:t>
            </a:r>
            <a:r>
              <a:rPr lang="en-US" sz="1400" dirty="0" smtClean="0">
                <a:solidFill>
                  <a:prstClr val="black"/>
                </a:solidFill>
                <a:latin typeface="Calibri"/>
              </a:rPr>
              <a:t>/concepts/</a:t>
            </a:r>
            <a:endParaRPr lang="en-US" sz="1400" dirty="0">
              <a:solidFill>
                <a:prstClr val="black"/>
              </a:solidFill>
              <a:latin typeface="Calibri"/>
            </a:endParaRPr>
          </a:p>
        </p:txBody>
      </p:sp>
      <p:sp>
        <p:nvSpPr>
          <p:cNvPr id="39" name="TextBox 38"/>
          <p:cNvSpPr txBox="1"/>
          <p:nvPr/>
        </p:nvSpPr>
        <p:spPr>
          <a:xfrm>
            <a:off x="2612764" y="1454657"/>
            <a:ext cx="6228732" cy="1169551"/>
          </a:xfrm>
          <a:prstGeom prst="rect">
            <a:avLst/>
          </a:prstGeom>
          <a:noFill/>
        </p:spPr>
        <p:txBody>
          <a:bodyPr wrap="square" rtlCol="0">
            <a:spAutoFit/>
          </a:bodyPr>
          <a:lstStyle/>
          <a:p>
            <a:pPr defTabSz="455613">
              <a:tabLst>
                <a:tab pos="227013" algn="l"/>
                <a:tab pos="455613" algn="l"/>
                <a:tab pos="682625" algn="l"/>
                <a:tab pos="911225" algn="l"/>
              </a:tabLst>
            </a:pPr>
            <a:r>
              <a:rPr lang="en-US" sz="1400" b="1" dirty="0" smtClean="0">
                <a:solidFill>
                  <a:prstClr val="black"/>
                </a:solidFill>
                <a:latin typeface="Calibri"/>
              </a:rPr>
              <a:t>Concepts:</a:t>
            </a:r>
          </a:p>
          <a:p>
            <a:pPr defTabSz="455613">
              <a:tabLst>
                <a:tab pos="227013" algn="l"/>
                <a:tab pos="455613" algn="l"/>
                <a:tab pos="682625" algn="l"/>
                <a:tab pos="911225" algn="l"/>
              </a:tabLst>
            </a:pPr>
            <a:r>
              <a:rPr lang="en-US" sz="1400" dirty="0" smtClean="0">
                <a:solidFill>
                  <a:prstClr val="black"/>
                </a:solidFill>
                <a:latin typeface="Calibri"/>
              </a:rPr>
              <a:t>MySDO:RainMED:1234[47tj]</a:t>
            </a:r>
          </a:p>
          <a:p>
            <a:pPr defTabSz="455613">
              <a:tabLst>
                <a:tab pos="227013" algn="l"/>
                <a:tab pos="455613" algn="l"/>
                <a:tab pos="682625" algn="l"/>
                <a:tab pos="911225" algn="l"/>
              </a:tabLst>
            </a:pPr>
            <a:r>
              <a:rPr lang="en-US" sz="1400" dirty="0" smtClean="0">
                <a:solidFill>
                  <a:prstClr val="black"/>
                </a:solidFill>
                <a:latin typeface="Calibri"/>
              </a:rPr>
              <a:t>MySDO:RainMED:26091[x6h3]</a:t>
            </a:r>
          </a:p>
          <a:p>
            <a:pPr defTabSz="455613">
              <a:tabLst>
                <a:tab pos="227013" algn="l"/>
                <a:tab pos="455613" algn="l"/>
                <a:tab pos="682625" algn="l"/>
                <a:tab pos="911225" algn="l"/>
              </a:tabLst>
            </a:pPr>
            <a:r>
              <a:rPr lang="en-US" sz="1400" dirty="0" smtClean="0">
                <a:solidFill>
                  <a:prstClr val="black"/>
                </a:solidFill>
                <a:latin typeface="Calibri"/>
              </a:rPr>
              <a:t>MySDO:RainMED:150198[dm83]</a:t>
            </a:r>
          </a:p>
          <a:p>
            <a:pPr defTabSz="455613">
              <a:tabLst>
                <a:tab pos="227013" algn="l"/>
                <a:tab pos="455613" algn="l"/>
                <a:tab pos="682625" algn="l"/>
                <a:tab pos="911225" algn="l"/>
              </a:tabLst>
            </a:pPr>
            <a:r>
              <a:rPr lang="en-US" sz="1400" dirty="0" smtClean="0">
                <a:solidFill>
                  <a:prstClr val="black"/>
                </a:solidFill>
                <a:latin typeface="Calibri"/>
              </a:rPr>
              <a:t>MySDO:RainMED:2962[bg35]</a:t>
            </a:r>
          </a:p>
        </p:txBody>
      </p:sp>
    </p:spTree>
    <p:extLst>
      <p:ext uri="{BB962C8B-B14F-4D97-AF65-F5344CB8AC3E}">
        <p14:creationId xmlns:p14="http://schemas.microsoft.com/office/powerpoint/2010/main" val="241707736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299457" y="886642"/>
            <a:ext cx="2012749" cy="569390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440" tIns="91440" rtlCol="0" anchor="t"/>
          <a:lstStyle/>
          <a:p>
            <a:r>
              <a:rPr lang="en-US" sz="1200" b="1" dirty="0" smtClean="0">
                <a:solidFill>
                  <a:srgbClr val="000000"/>
                </a:solidFill>
                <a:latin typeface="Calibri"/>
              </a:rPr>
              <a:t>Actions:</a:t>
            </a:r>
            <a:endParaRPr lang="en-US" sz="1200" b="1" dirty="0">
              <a:solidFill>
                <a:srgbClr val="000000"/>
              </a:solidFill>
              <a:latin typeface="Calibri"/>
            </a:endParaRPr>
          </a:p>
        </p:txBody>
      </p:sp>
      <p:sp>
        <p:nvSpPr>
          <p:cNvPr id="28" name="Rectangle 27"/>
          <p:cNvSpPr/>
          <p:nvPr/>
        </p:nvSpPr>
        <p:spPr>
          <a:xfrm>
            <a:off x="2612764" y="559595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1.0</a:t>
            </a:r>
            <a:endParaRPr lang="en-US" sz="1200" b="1" dirty="0">
              <a:solidFill>
                <a:srgbClr val="000000"/>
              </a:solidFill>
              <a:latin typeface="Calibri"/>
            </a:endParaRPr>
          </a:p>
        </p:txBody>
      </p:sp>
      <p:sp>
        <p:nvSpPr>
          <p:cNvPr id="22" name="Rectangle 21"/>
          <p:cNvSpPr/>
          <p:nvPr/>
        </p:nvSpPr>
        <p:spPr>
          <a:xfrm>
            <a:off x="2612764" y="428751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1.1</a:t>
            </a:r>
            <a:endParaRPr lang="en-US" sz="1200" b="1" dirty="0">
              <a:solidFill>
                <a:srgbClr val="000000"/>
              </a:solidFill>
              <a:latin typeface="Calibri"/>
            </a:endParaRPr>
          </a:p>
        </p:txBody>
      </p:sp>
      <p:sp>
        <p:nvSpPr>
          <p:cNvPr id="2" name="Title 1"/>
          <p:cNvSpPr>
            <a:spLocks noGrp="1"/>
          </p:cNvSpPr>
          <p:nvPr>
            <p:ph type="title"/>
          </p:nvPr>
        </p:nvSpPr>
        <p:spPr>
          <a:xfrm>
            <a:off x="299457" y="153876"/>
            <a:ext cx="8542039" cy="595334"/>
          </a:xfrm>
        </p:spPr>
        <p:txBody>
          <a:bodyPr>
            <a:noAutofit/>
          </a:bodyPr>
          <a:lstStyle/>
          <a:p>
            <a:pPr algn="r"/>
            <a:r>
              <a:rPr lang="en-US" sz="2800" b="1" dirty="0" smtClean="0"/>
              <a:t>Versioning of Sources and Concepts</a:t>
            </a:r>
            <a:endParaRPr lang="en-US" sz="2800" b="1" dirty="0"/>
          </a:p>
        </p:txBody>
      </p:sp>
      <p:sp>
        <p:nvSpPr>
          <p:cNvPr id="12" name="Rounded Rectangle 11"/>
          <p:cNvSpPr/>
          <p:nvPr/>
        </p:nvSpPr>
        <p:spPr>
          <a:xfrm>
            <a:off x="3692301" y="5669890"/>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h83i</a:t>
            </a:r>
            <a:endParaRPr lang="en-US" sz="1100" dirty="0">
              <a:solidFill>
                <a:srgbClr val="000000"/>
              </a:solidFill>
              <a:latin typeface="Calibri"/>
            </a:endParaRPr>
          </a:p>
        </p:txBody>
      </p:sp>
      <p:sp>
        <p:nvSpPr>
          <p:cNvPr id="13" name="Rounded Rectangle 12"/>
          <p:cNvSpPr/>
          <p:nvPr/>
        </p:nvSpPr>
        <p:spPr>
          <a:xfrm>
            <a:off x="3692301" y="5239785"/>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df38</a:t>
            </a:r>
            <a:endParaRPr lang="en-US" sz="1100" dirty="0">
              <a:solidFill>
                <a:srgbClr val="000000"/>
              </a:solidFill>
              <a:latin typeface="Calibri"/>
            </a:endParaRPr>
          </a:p>
        </p:txBody>
      </p:sp>
      <p:sp>
        <p:nvSpPr>
          <p:cNvPr id="14" name="Rounded Rectangle 13"/>
          <p:cNvSpPr/>
          <p:nvPr/>
        </p:nvSpPr>
        <p:spPr>
          <a:xfrm>
            <a:off x="3692301" y="437044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47tj</a:t>
            </a:r>
            <a:endParaRPr lang="en-US" sz="1100" dirty="0">
              <a:solidFill>
                <a:srgbClr val="000000"/>
              </a:solidFill>
              <a:latin typeface="Calibri"/>
            </a:endParaRPr>
          </a:p>
        </p:txBody>
      </p:sp>
      <p:sp>
        <p:nvSpPr>
          <p:cNvPr id="16" name="TextBox 15"/>
          <p:cNvSpPr txBox="1"/>
          <p:nvPr/>
        </p:nvSpPr>
        <p:spPr>
          <a:xfrm>
            <a:off x="3740221"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1234</a:t>
            </a:r>
            <a:endParaRPr lang="en-US" sz="1300" b="1" dirty="0">
              <a:solidFill>
                <a:prstClr val="black"/>
              </a:solidFill>
              <a:latin typeface="Calibri"/>
            </a:endParaRPr>
          </a:p>
        </p:txBody>
      </p:sp>
      <p:sp>
        <p:nvSpPr>
          <p:cNvPr id="6" name="Rounded Rectangle 5"/>
          <p:cNvSpPr/>
          <p:nvPr/>
        </p:nvSpPr>
        <p:spPr>
          <a:xfrm>
            <a:off x="5115922" y="5671379"/>
            <a:ext cx="822960" cy="228600"/>
          </a:xfrm>
          <a:prstGeom prst="roundRect">
            <a:avLst/>
          </a:prstGeom>
          <a:solidFill>
            <a:srgbClr val="C0504D"/>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5hk9</a:t>
            </a:r>
            <a:endParaRPr lang="en-US" sz="1100" dirty="0">
              <a:solidFill>
                <a:srgbClr val="000000"/>
              </a:solidFill>
              <a:latin typeface="Calibri"/>
            </a:endParaRPr>
          </a:p>
        </p:txBody>
      </p:sp>
      <p:sp>
        <p:nvSpPr>
          <p:cNvPr id="7" name="Rounded Rectangle 6"/>
          <p:cNvSpPr/>
          <p:nvPr/>
        </p:nvSpPr>
        <p:spPr>
          <a:xfrm>
            <a:off x="5115922" y="4370441"/>
            <a:ext cx="822960" cy="228600"/>
          </a:xfrm>
          <a:prstGeom prst="roundRect">
            <a:avLst/>
          </a:prstGeom>
          <a:solidFill>
            <a:srgbClr val="C0504D"/>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
        <p:nvSpPr>
          <p:cNvPr id="17" name="TextBox 16"/>
          <p:cNvSpPr txBox="1"/>
          <p:nvPr/>
        </p:nvSpPr>
        <p:spPr>
          <a:xfrm>
            <a:off x="5115922"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26091</a:t>
            </a:r>
            <a:endParaRPr lang="en-US" sz="1300" b="1" dirty="0">
              <a:solidFill>
                <a:prstClr val="black"/>
              </a:solidFill>
              <a:latin typeface="Calibri"/>
            </a:endParaRPr>
          </a:p>
        </p:txBody>
      </p:sp>
      <p:sp>
        <p:nvSpPr>
          <p:cNvPr id="9" name="Rounded Rectangle 8"/>
          <p:cNvSpPr/>
          <p:nvPr/>
        </p:nvSpPr>
        <p:spPr>
          <a:xfrm>
            <a:off x="6491623" y="5669890"/>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d938</a:t>
            </a:r>
            <a:endParaRPr lang="en-US" sz="1100" dirty="0">
              <a:solidFill>
                <a:srgbClr val="000000"/>
              </a:solidFill>
              <a:latin typeface="Calibri"/>
            </a:endParaRPr>
          </a:p>
        </p:txBody>
      </p:sp>
      <p:sp>
        <p:nvSpPr>
          <p:cNvPr id="10" name="Rounded Rectangle 9"/>
          <p:cNvSpPr/>
          <p:nvPr/>
        </p:nvSpPr>
        <p:spPr>
          <a:xfrm>
            <a:off x="6491623" y="5239785"/>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ac61</a:t>
            </a:r>
            <a:endParaRPr lang="en-US" sz="1100" dirty="0">
              <a:solidFill>
                <a:srgbClr val="000000"/>
              </a:solidFill>
              <a:latin typeface="Calibri"/>
            </a:endParaRPr>
          </a:p>
        </p:txBody>
      </p:sp>
      <p:sp>
        <p:nvSpPr>
          <p:cNvPr id="11" name="Rounded Rectangle 10"/>
          <p:cNvSpPr/>
          <p:nvPr/>
        </p:nvSpPr>
        <p:spPr>
          <a:xfrm>
            <a:off x="6491623" y="4809681"/>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w8fr</a:t>
            </a:r>
            <a:endParaRPr lang="en-US" sz="1100" dirty="0">
              <a:solidFill>
                <a:srgbClr val="000000"/>
              </a:solidFill>
              <a:latin typeface="Calibri"/>
            </a:endParaRPr>
          </a:p>
        </p:txBody>
      </p:sp>
      <p:sp>
        <p:nvSpPr>
          <p:cNvPr id="15" name="Rounded Rectangle 14"/>
          <p:cNvSpPr/>
          <p:nvPr/>
        </p:nvSpPr>
        <p:spPr>
          <a:xfrm>
            <a:off x="6491623" y="4370441"/>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dm83</a:t>
            </a:r>
            <a:endParaRPr lang="en-US" sz="1100" dirty="0">
              <a:solidFill>
                <a:srgbClr val="000000"/>
              </a:solidFill>
              <a:latin typeface="Calibri"/>
            </a:endParaRPr>
          </a:p>
        </p:txBody>
      </p:sp>
      <p:sp>
        <p:nvSpPr>
          <p:cNvPr id="18" name="TextBox 17"/>
          <p:cNvSpPr txBox="1"/>
          <p:nvPr/>
        </p:nvSpPr>
        <p:spPr>
          <a:xfrm>
            <a:off x="6491623"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150198</a:t>
            </a:r>
            <a:endParaRPr lang="en-US" sz="1300" b="1" dirty="0">
              <a:solidFill>
                <a:prstClr val="black"/>
              </a:solidFill>
              <a:latin typeface="Calibri"/>
            </a:endParaRPr>
          </a:p>
        </p:txBody>
      </p:sp>
      <p:sp>
        <p:nvSpPr>
          <p:cNvPr id="27" name="TextBox 26"/>
          <p:cNvSpPr txBox="1"/>
          <p:nvPr/>
        </p:nvSpPr>
        <p:spPr>
          <a:xfrm>
            <a:off x="3570096" y="3032915"/>
            <a:ext cx="2069195" cy="523220"/>
          </a:xfrm>
          <a:prstGeom prst="rect">
            <a:avLst/>
          </a:prstGeom>
          <a:noFill/>
        </p:spPr>
        <p:txBody>
          <a:bodyPr wrap="square" rtlCol="0">
            <a:spAutoFit/>
          </a:bodyPr>
          <a:lstStyle/>
          <a:p>
            <a:r>
              <a:rPr lang="en-US" sz="1400" b="1" dirty="0" smtClean="0">
                <a:solidFill>
                  <a:prstClr val="black"/>
                </a:solidFill>
                <a:latin typeface="Calibri"/>
              </a:rPr>
              <a:t>Org: </a:t>
            </a:r>
            <a:r>
              <a:rPr lang="en-US" sz="1400" b="1" dirty="0" err="1" smtClean="0">
                <a:solidFill>
                  <a:prstClr val="black"/>
                </a:solidFill>
                <a:latin typeface="Calibri"/>
              </a:rPr>
              <a:t>MySDO</a:t>
            </a:r>
            <a:r>
              <a:rPr lang="en-US" sz="1400" b="1" dirty="0" smtClean="0">
                <a:solidFill>
                  <a:prstClr val="black"/>
                </a:solidFill>
                <a:latin typeface="Calibri"/>
              </a:rPr>
              <a:t> </a:t>
            </a:r>
          </a:p>
          <a:p>
            <a:r>
              <a:rPr lang="en-US" sz="1400" b="1" dirty="0" smtClean="0">
                <a:solidFill>
                  <a:prstClr val="black"/>
                </a:solidFill>
                <a:latin typeface="Calibri"/>
              </a:rPr>
              <a:t>Source: </a:t>
            </a:r>
            <a:r>
              <a:rPr lang="en-US" sz="1400" b="1" dirty="0" err="1" smtClean="0">
                <a:solidFill>
                  <a:prstClr val="black"/>
                </a:solidFill>
                <a:latin typeface="Calibri"/>
              </a:rPr>
              <a:t>RainMED</a:t>
            </a:r>
            <a:endParaRPr lang="en-US" sz="1400" b="1" dirty="0">
              <a:solidFill>
                <a:prstClr val="black"/>
              </a:solidFill>
              <a:latin typeface="Calibri"/>
            </a:endParaRPr>
          </a:p>
        </p:txBody>
      </p:sp>
      <p:sp>
        <p:nvSpPr>
          <p:cNvPr id="25" name="Rounded Rectangle 24"/>
          <p:cNvSpPr/>
          <p:nvPr/>
        </p:nvSpPr>
        <p:spPr>
          <a:xfrm>
            <a:off x="3583171" y="3609097"/>
            <a:ext cx="5258325" cy="2955435"/>
          </a:xfrm>
          <a:prstGeom prst="roundRect">
            <a:avLst>
              <a:gd name="adj" fmla="val 4088"/>
            </a:avLst>
          </a:prstGeom>
          <a:noFill/>
          <a:ln w="38100" cmpd="sng">
            <a:solidFill>
              <a:schemeClr val="accent1"/>
            </a:solidFill>
          </a:ln>
          <a:scene3d>
            <a:camera prst="orthographicFront"/>
            <a:lightRig rig="threePt" dir="t"/>
          </a:scene3d>
          <a:sp3d prstMaterial="clear">
            <a:bevelT h="1016000"/>
            <a:bevelB h="1016000"/>
            <a:contourClr>
              <a:schemeClr val="tx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0" name="Rounded Rectangle 29"/>
          <p:cNvSpPr/>
          <p:nvPr/>
        </p:nvSpPr>
        <p:spPr>
          <a:xfrm>
            <a:off x="3692301" y="396065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B70v</a:t>
            </a:r>
            <a:endParaRPr lang="en-US" sz="1100" dirty="0">
              <a:solidFill>
                <a:srgbClr val="000000"/>
              </a:solidFill>
              <a:latin typeface="Calibri"/>
            </a:endParaRPr>
          </a:p>
        </p:txBody>
      </p:sp>
      <p:cxnSp>
        <p:nvCxnSpPr>
          <p:cNvPr id="31" name="Straight Connector 30"/>
          <p:cNvCxnSpPr/>
          <p:nvPr/>
        </p:nvCxnSpPr>
        <p:spPr>
          <a:xfrm>
            <a:off x="4839552"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215253"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352229" y="5995731"/>
            <a:ext cx="1212993"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	New source </a:t>
            </a:r>
            <a:br>
              <a:rPr lang="en-US" sz="1200" dirty="0" smtClean="0">
                <a:solidFill>
                  <a:prstClr val="black"/>
                </a:solidFill>
                <a:latin typeface="Calibri"/>
              </a:rPr>
            </a:br>
            <a:r>
              <a:rPr lang="en-US" sz="1200" dirty="0" err="1" smtClean="0">
                <a:solidFill>
                  <a:prstClr val="black"/>
                </a:solidFill>
                <a:latin typeface="Calibri"/>
              </a:rPr>
              <a:t>RainMED</a:t>
            </a:r>
            <a:endParaRPr lang="en-US" sz="1200" dirty="0">
              <a:solidFill>
                <a:prstClr val="black"/>
              </a:solidFill>
              <a:latin typeface="Calibri"/>
            </a:endParaRPr>
          </a:p>
        </p:txBody>
      </p:sp>
      <p:sp>
        <p:nvSpPr>
          <p:cNvPr id="4" name="Rectangle 3"/>
          <p:cNvSpPr/>
          <p:nvPr/>
        </p:nvSpPr>
        <p:spPr>
          <a:xfrm>
            <a:off x="352229" y="5483088"/>
            <a:ext cx="140279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2.	New concept </a:t>
            </a:r>
            <a:br>
              <a:rPr lang="en-US" sz="1200" dirty="0" smtClean="0">
                <a:solidFill>
                  <a:prstClr val="black"/>
                </a:solidFill>
                <a:latin typeface="Calibri"/>
              </a:rPr>
            </a:br>
            <a:r>
              <a:rPr lang="en-US" sz="1200" dirty="0" smtClean="0">
                <a:solidFill>
                  <a:prstClr val="black"/>
                </a:solidFill>
                <a:latin typeface="Calibri"/>
              </a:rPr>
              <a:t>RainMED:1234</a:t>
            </a:r>
          </a:p>
        </p:txBody>
      </p:sp>
      <p:sp>
        <p:nvSpPr>
          <p:cNvPr id="5" name="Rectangle 4"/>
          <p:cNvSpPr/>
          <p:nvPr/>
        </p:nvSpPr>
        <p:spPr>
          <a:xfrm>
            <a:off x="352229" y="4970443"/>
            <a:ext cx="1480794"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3.	New concept </a:t>
            </a:r>
            <a:br>
              <a:rPr lang="en-US" sz="1200" dirty="0" smtClean="0">
                <a:solidFill>
                  <a:prstClr val="black"/>
                </a:solidFill>
                <a:latin typeface="Calibri"/>
              </a:rPr>
            </a:br>
            <a:r>
              <a:rPr lang="en-US" sz="1200" dirty="0" smtClean="0">
                <a:solidFill>
                  <a:prstClr val="black"/>
                </a:solidFill>
                <a:latin typeface="Calibri"/>
              </a:rPr>
              <a:t>RainMED:26091</a:t>
            </a:r>
          </a:p>
        </p:txBody>
      </p:sp>
      <p:sp>
        <p:nvSpPr>
          <p:cNvPr id="8" name="Rectangle 7"/>
          <p:cNvSpPr/>
          <p:nvPr/>
        </p:nvSpPr>
        <p:spPr>
          <a:xfrm>
            <a:off x="352229" y="4457798"/>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4.	New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20" name="Rectangle 19"/>
          <p:cNvSpPr/>
          <p:nvPr/>
        </p:nvSpPr>
        <p:spPr>
          <a:xfrm>
            <a:off x="352229" y="4111352"/>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5.	New version 1.0</a:t>
            </a:r>
          </a:p>
        </p:txBody>
      </p:sp>
      <p:sp>
        <p:nvSpPr>
          <p:cNvPr id="21" name="Rectangle 20"/>
          <p:cNvSpPr/>
          <p:nvPr/>
        </p:nvSpPr>
        <p:spPr>
          <a:xfrm>
            <a:off x="352229" y="3764906"/>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6.	Update concepts</a:t>
            </a:r>
          </a:p>
        </p:txBody>
      </p:sp>
      <p:sp>
        <p:nvSpPr>
          <p:cNvPr id="23" name="Rectangle 22"/>
          <p:cNvSpPr/>
          <p:nvPr/>
        </p:nvSpPr>
        <p:spPr>
          <a:xfrm>
            <a:off x="352229" y="3252261"/>
            <a:ext cx="143758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7.	New concept </a:t>
            </a:r>
            <a:br>
              <a:rPr lang="en-US" sz="1200" dirty="0" smtClean="0">
                <a:solidFill>
                  <a:prstClr val="black"/>
                </a:solidFill>
                <a:latin typeface="Calibri"/>
              </a:rPr>
            </a:br>
            <a:r>
              <a:rPr lang="en-US" sz="1200" dirty="0" smtClean="0">
                <a:solidFill>
                  <a:prstClr val="black"/>
                </a:solidFill>
                <a:latin typeface="Calibri"/>
              </a:rPr>
              <a:t>RainMED:2962</a:t>
            </a:r>
          </a:p>
        </p:txBody>
      </p:sp>
      <p:sp>
        <p:nvSpPr>
          <p:cNvPr id="26" name="Rectangle 25"/>
          <p:cNvSpPr/>
          <p:nvPr/>
        </p:nvSpPr>
        <p:spPr>
          <a:xfrm>
            <a:off x="352229" y="2739616"/>
            <a:ext cx="147298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8.	Update concept </a:t>
            </a:r>
            <a:br>
              <a:rPr lang="en-US" sz="1200" dirty="0" smtClean="0">
                <a:solidFill>
                  <a:prstClr val="black"/>
                </a:solidFill>
                <a:latin typeface="Calibri"/>
              </a:rPr>
            </a:br>
            <a:r>
              <a:rPr lang="en-US" sz="1200" dirty="0" smtClean="0">
                <a:solidFill>
                  <a:prstClr val="black"/>
                </a:solidFill>
                <a:latin typeface="Calibri"/>
              </a:rPr>
              <a:t>RainMED:2962</a:t>
            </a:r>
          </a:p>
        </p:txBody>
      </p:sp>
      <p:cxnSp>
        <p:nvCxnSpPr>
          <p:cNvPr id="43" name="Straight Connector 42"/>
          <p:cNvCxnSpPr/>
          <p:nvPr/>
        </p:nvCxnSpPr>
        <p:spPr>
          <a:xfrm>
            <a:off x="7590954" y="3631081"/>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867325" y="480968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bg35</a:t>
            </a:r>
            <a:endParaRPr lang="en-US" sz="1100" dirty="0">
              <a:solidFill>
                <a:srgbClr val="000000"/>
              </a:solidFill>
              <a:latin typeface="Calibri"/>
            </a:endParaRPr>
          </a:p>
        </p:txBody>
      </p:sp>
      <p:sp>
        <p:nvSpPr>
          <p:cNvPr id="45" name="Rounded Rectangle 44"/>
          <p:cNvSpPr/>
          <p:nvPr/>
        </p:nvSpPr>
        <p:spPr>
          <a:xfrm>
            <a:off x="7867325" y="437044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1d35</a:t>
            </a:r>
            <a:endParaRPr lang="en-US" sz="1100" dirty="0">
              <a:solidFill>
                <a:srgbClr val="000000"/>
              </a:solidFill>
              <a:latin typeface="Calibri"/>
            </a:endParaRPr>
          </a:p>
        </p:txBody>
      </p:sp>
      <p:sp>
        <p:nvSpPr>
          <p:cNvPr id="46" name="Rounded Rectangle 45"/>
          <p:cNvSpPr/>
          <p:nvPr/>
        </p:nvSpPr>
        <p:spPr>
          <a:xfrm>
            <a:off x="7867325" y="3974516"/>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n8f3</a:t>
            </a:r>
            <a:endParaRPr lang="en-US" sz="1100" dirty="0">
              <a:solidFill>
                <a:srgbClr val="000000"/>
              </a:solidFill>
              <a:latin typeface="Calibri"/>
            </a:endParaRPr>
          </a:p>
        </p:txBody>
      </p:sp>
      <p:sp>
        <p:nvSpPr>
          <p:cNvPr id="47" name="TextBox 46"/>
          <p:cNvSpPr txBox="1"/>
          <p:nvPr/>
        </p:nvSpPr>
        <p:spPr>
          <a:xfrm>
            <a:off x="7867325" y="6098606"/>
            <a:ext cx="822960" cy="292388"/>
          </a:xfrm>
          <a:prstGeom prst="rect">
            <a:avLst/>
          </a:prstGeom>
          <a:noFill/>
          <a:ln>
            <a:noFill/>
          </a:ln>
        </p:spPr>
        <p:txBody>
          <a:bodyPr wrap="square" rtlCol="0">
            <a:spAutoFit/>
          </a:bodyPr>
          <a:lstStyle/>
          <a:p>
            <a:pPr algn="ctr"/>
            <a:r>
              <a:rPr lang="en-US" sz="1300" b="1" dirty="0" smtClean="0">
                <a:solidFill>
                  <a:prstClr val="black"/>
                </a:solidFill>
                <a:latin typeface="Calibri"/>
              </a:rPr>
              <a:t>2962</a:t>
            </a:r>
            <a:endParaRPr lang="en-US" sz="1300" b="1" dirty="0">
              <a:solidFill>
                <a:prstClr val="black"/>
              </a:solidFill>
              <a:latin typeface="Calibri"/>
            </a:endParaRPr>
          </a:p>
        </p:txBody>
      </p:sp>
      <p:sp>
        <p:nvSpPr>
          <p:cNvPr id="48" name="Rectangle 47"/>
          <p:cNvSpPr/>
          <p:nvPr/>
        </p:nvSpPr>
        <p:spPr>
          <a:xfrm>
            <a:off x="352229" y="2393170"/>
            <a:ext cx="1482372" cy="261610"/>
          </a:xfrm>
          <a:prstGeom prst="rect">
            <a:avLst/>
          </a:prstGeom>
        </p:spPr>
        <p:txBody>
          <a:bodyPr wrap="none">
            <a:spAutoFit/>
          </a:bodyPr>
          <a:lstStyle/>
          <a:p>
            <a:pPr marL="287338" indent="-287338">
              <a:lnSpc>
                <a:spcPct val="90000"/>
              </a:lnSpc>
              <a:spcAft>
                <a:spcPts val="1200"/>
              </a:spcAft>
            </a:pPr>
            <a:r>
              <a:rPr lang="en-US" sz="1200" dirty="0">
                <a:solidFill>
                  <a:prstClr val="black"/>
                </a:solidFill>
                <a:latin typeface="Calibri"/>
              </a:rPr>
              <a:t>9</a:t>
            </a:r>
            <a:r>
              <a:rPr lang="en-US" sz="1200" dirty="0" smtClean="0">
                <a:solidFill>
                  <a:prstClr val="black"/>
                </a:solidFill>
                <a:latin typeface="Calibri"/>
              </a:rPr>
              <a:t>.	New version 1.1</a:t>
            </a:r>
          </a:p>
        </p:txBody>
      </p:sp>
      <p:sp>
        <p:nvSpPr>
          <p:cNvPr id="49" name="Rectangle 48"/>
          <p:cNvSpPr/>
          <p:nvPr/>
        </p:nvSpPr>
        <p:spPr>
          <a:xfrm>
            <a:off x="348054" y="2046724"/>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10.	Update concepts</a:t>
            </a:r>
          </a:p>
        </p:txBody>
      </p:sp>
    </p:spTree>
    <p:extLst>
      <p:ext uri="{BB962C8B-B14F-4D97-AF65-F5344CB8AC3E}">
        <p14:creationId xmlns:p14="http://schemas.microsoft.com/office/powerpoint/2010/main" val="36287877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0" grpId="0" animBg="1"/>
      <p:bldP spid="26" grpId="0"/>
      <p:bldP spid="45" grpId="0" animBg="1"/>
      <p:bldP spid="46" grpId="0" animBg="1"/>
      <p:bldP spid="48" grpId="0"/>
      <p:bldP spid="4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299457" y="886642"/>
            <a:ext cx="2012749" cy="569390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440" tIns="91440" rtlCol="0" anchor="t"/>
          <a:lstStyle/>
          <a:p>
            <a:r>
              <a:rPr lang="en-US" sz="1200" b="1" dirty="0" smtClean="0">
                <a:solidFill>
                  <a:srgbClr val="000000"/>
                </a:solidFill>
                <a:latin typeface="Calibri"/>
              </a:rPr>
              <a:t>Actions:</a:t>
            </a:r>
            <a:endParaRPr lang="en-US" sz="1200" b="1" dirty="0">
              <a:solidFill>
                <a:srgbClr val="000000"/>
              </a:solidFill>
              <a:latin typeface="Calibri"/>
            </a:endParaRPr>
          </a:p>
        </p:txBody>
      </p:sp>
      <p:sp>
        <p:nvSpPr>
          <p:cNvPr id="28" name="Rectangle 27"/>
          <p:cNvSpPr/>
          <p:nvPr/>
        </p:nvSpPr>
        <p:spPr>
          <a:xfrm>
            <a:off x="2612764" y="559595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1.0</a:t>
            </a:r>
            <a:endParaRPr lang="en-US" sz="1200" b="1" dirty="0">
              <a:solidFill>
                <a:srgbClr val="000000"/>
              </a:solidFill>
              <a:latin typeface="Calibri"/>
            </a:endParaRPr>
          </a:p>
        </p:txBody>
      </p:sp>
      <p:sp>
        <p:nvSpPr>
          <p:cNvPr id="22" name="Rectangle 21"/>
          <p:cNvSpPr/>
          <p:nvPr/>
        </p:nvSpPr>
        <p:spPr>
          <a:xfrm>
            <a:off x="2612764" y="428751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1.1</a:t>
            </a:r>
            <a:endParaRPr lang="en-US" sz="1200" b="1" dirty="0">
              <a:solidFill>
                <a:srgbClr val="000000"/>
              </a:solidFill>
              <a:latin typeface="Calibri"/>
            </a:endParaRPr>
          </a:p>
        </p:txBody>
      </p:sp>
      <p:sp>
        <p:nvSpPr>
          <p:cNvPr id="2" name="Title 1"/>
          <p:cNvSpPr>
            <a:spLocks noGrp="1"/>
          </p:cNvSpPr>
          <p:nvPr>
            <p:ph type="title"/>
          </p:nvPr>
        </p:nvSpPr>
        <p:spPr>
          <a:xfrm>
            <a:off x="299457" y="153876"/>
            <a:ext cx="8542039" cy="595334"/>
          </a:xfrm>
        </p:spPr>
        <p:txBody>
          <a:bodyPr>
            <a:noAutofit/>
          </a:bodyPr>
          <a:lstStyle/>
          <a:p>
            <a:pPr algn="r"/>
            <a:r>
              <a:rPr lang="en-US" sz="2800" b="1" dirty="0" smtClean="0"/>
              <a:t>Versioning of Sources and Concepts</a:t>
            </a:r>
            <a:endParaRPr lang="en-US" sz="2800" b="1" dirty="0"/>
          </a:p>
        </p:txBody>
      </p:sp>
      <p:sp>
        <p:nvSpPr>
          <p:cNvPr id="12" name="Rounded Rectangle 11"/>
          <p:cNvSpPr/>
          <p:nvPr/>
        </p:nvSpPr>
        <p:spPr>
          <a:xfrm>
            <a:off x="3692301" y="5669890"/>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h83i</a:t>
            </a:r>
            <a:endParaRPr lang="en-US" sz="1100" dirty="0">
              <a:solidFill>
                <a:srgbClr val="000000"/>
              </a:solidFill>
              <a:latin typeface="Calibri"/>
            </a:endParaRPr>
          </a:p>
        </p:txBody>
      </p:sp>
      <p:sp>
        <p:nvSpPr>
          <p:cNvPr id="13" name="Rounded Rectangle 12"/>
          <p:cNvSpPr/>
          <p:nvPr/>
        </p:nvSpPr>
        <p:spPr>
          <a:xfrm>
            <a:off x="3692301" y="5239785"/>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df38</a:t>
            </a:r>
            <a:endParaRPr lang="en-US" sz="1100" dirty="0">
              <a:solidFill>
                <a:srgbClr val="000000"/>
              </a:solidFill>
              <a:latin typeface="Calibri"/>
            </a:endParaRPr>
          </a:p>
        </p:txBody>
      </p:sp>
      <p:sp>
        <p:nvSpPr>
          <p:cNvPr id="14" name="Rounded Rectangle 13"/>
          <p:cNvSpPr/>
          <p:nvPr/>
        </p:nvSpPr>
        <p:spPr>
          <a:xfrm>
            <a:off x="3692301" y="437044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47tj</a:t>
            </a:r>
            <a:endParaRPr lang="en-US" sz="1100" dirty="0">
              <a:solidFill>
                <a:srgbClr val="000000"/>
              </a:solidFill>
              <a:latin typeface="Calibri"/>
            </a:endParaRPr>
          </a:p>
        </p:txBody>
      </p:sp>
      <p:sp>
        <p:nvSpPr>
          <p:cNvPr id="16" name="TextBox 15"/>
          <p:cNvSpPr txBox="1"/>
          <p:nvPr/>
        </p:nvSpPr>
        <p:spPr>
          <a:xfrm>
            <a:off x="3740221"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1234</a:t>
            </a:r>
            <a:endParaRPr lang="en-US" sz="1300" b="1" dirty="0">
              <a:solidFill>
                <a:prstClr val="black"/>
              </a:solidFill>
              <a:latin typeface="Calibri"/>
            </a:endParaRPr>
          </a:p>
        </p:txBody>
      </p:sp>
      <p:sp>
        <p:nvSpPr>
          <p:cNvPr id="6" name="Rounded Rectangle 5"/>
          <p:cNvSpPr/>
          <p:nvPr/>
        </p:nvSpPr>
        <p:spPr>
          <a:xfrm>
            <a:off x="5115922" y="5671379"/>
            <a:ext cx="822960" cy="228600"/>
          </a:xfrm>
          <a:prstGeom prst="roundRect">
            <a:avLst/>
          </a:prstGeom>
          <a:solidFill>
            <a:srgbClr val="C0504D"/>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5hk9</a:t>
            </a:r>
            <a:endParaRPr lang="en-US" sz="1100" dirty="0">
              <a:solidFill>
                <a:srgbClr val="000000"/>
              </a:solidFill>
              <a:latin typeface="Calibri"/>
            </a:endParaRPr>
          </a:p>
        </p:txBody>
      </p:sp>
      <p:sp>
        <p:nvSpPr>
          <p:cNvPr id="7" name="Rounded Rectangle 6"/>
          <p:cNvSpPr/>
          <p:nvPr/>
        </p:nvSpPr>
        <p:spPr>
          <a:xfrm>
            <a:off x="5115922" y="4370441"/>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
        <p:nvSpPr>
          <p:cNvPr id="17" name="TextBox 16"/>
          <p:cNvSpPr txBox="1"/>
          <p:nvPr/>
        </p:nvSpPr>
        <p:spPr>
          <a:xfrm>
            <a:off x="5115922"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26091</a:t>
            </a:r>
            <a:endParaRPr lang="en-US" sz="1300" b="1" dirty="0">
              <a:solidFill>
                <a:prstClr val="black"/>
              </a:solidFill>
              <a:latin typeface="Calibri"/>
            </a:endParaRPr>
          </a:p>
        </p:txBody>
      </p:sp>
      <p:sp>
        <p:nvSpPr>
          <p:cNvPr id="9" name="Rounded Rectangle 8"/>
          <p:cNvSpPr/>
          <p:nvPr/>
        </p:nvSpPr>
        <p:spPr>
          <a:xfrm>
            <a:off x="6491623" y="5669890"/>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d938</a:t>
            </a:r>
            <a:endParaRPr lang="en-US" sz="1100" dirty="0">
              <a:solidFill>
                <a:srgbClr val="000000"/>
              </a:solidFill>
              <a:latin typeface="Calibri"/>
            </a:endParaRPr>
          </a:p>
        </p:txBody>
      </p:sp>
      <p:sp>
        <p:nvSpPr>
          <p:cNvPr id="10" name="Rounded Rectangle 9"/>
          <p:cNvSpPr/>
          <p:nvPr/>
        </p:nvSpPr>
        <p:spPr>
          <a:xfrm>
            <a:off x="6491623" y="5239785"/>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ac61</a:t>
            </a:r>
            <a:endParaRPr lang="en-US" sz="1100" dirty="0">
              <a:solidFill>
                <a:srgbClr val="000000"/>
              </a:solidFill>
              <a:latin typeface="Calibri"/>
            </a:endParaRPr>
          </a:p>
        </p:txBody>
      </p:sp>
      <p:sp>
        <p:nvSpPr>
          <p:cNvPr id="11" name="Rounded Rectangle 10"/>
          <p:cNvSpPr/>
          <p:nvPr/>
        </p:nvSpPr>
        <p:spPr>
          <a:xfrm>
            <a:off x="6491623" y="4809681"/>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w8fr</a:t>
            </a:r>
            <a:endParaRPr lang="en-US" sz="1100" dirty="0">
              <a:solidFill>
                <a:srgbClr val="000000"/>
              </a:solidFill>
              <a:latin typeface="Calibri"/>
            </a:endParaRPr>
          </a:p>
        </p:txBody>
      </p:sp>
      <p:sp>
        <p:nvSpPr>
          <p:cNvPr id="15" name="Rounded Rectangle 14"/>
          <p:cNvSpPr/>
          <p:nvPr/>
        </p:nvSpPr>
        <p:spPr>
          <a:xfrm>
            <a:off x="6491623" y="4370441"/>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dm83</a:t>
            </a:r>
            <a:endParaRPr lang="en-US" sz="1100" dirty="0">
              <a:solidFill>
                <a:srgbClr val="000000"/>
              </a:solidFill>
              <a:latin typeface="Calibri"/>
            </a:endParaRPr>
          </a:p>
        </p:txBody>
      </p:sp>
      <p:sp>
        <p:nvSpPr>
          <p:cNvPr id="18" name="TextBox 17"/>
          <p:cNvSpPr txBox="1"/>
          <p:nvPr/>
        </p:nvSpPr>
        <p:spPr>
          <a:xfrm>
            <a:off x="6491623"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150198</a:t>
            </a:r>
            <a:endParaRPr lang="en-US" sz="1300" b="1" dirty="0">
              <a:solidFill>
                <a:prstClr val="black"/>
              </a:solidFill>
              <a:latin typeface="Calibri"/>
            </a:endParaRPr>
          </a:p>
        </p:txBody>
      </p:sp>
      <p:sp>
        <p:nvSpPr>
          <p:cNvPr id="27" name="TextBox 26"/>
          <p:cNvSpPr txBox="1"/>
          <p:nvPr/>
        </p:nvSpPr>
        <p:spPr>
          <a:xfrm>
            <a:off x="3570096" y="3032915"/>
            <a:ext cx="2069195" cy="523220"/>
          </a:xfrm>
          <a:prstGeom prst="rect">
            <a:avLst/>
          </a:prstGeom>
          <a:noFill/>
        </p:spPr>
        <p:txBody>
          <a:bodyPr wrap="square" rtlCol="0">
            <a:spAutoFit/>
          </a:bodyPr>
          <a:lstStyle/>
          <a:p>
            <a:r>
              <a:rPr lang="en-US" sz="1400" b="1" dirty="0" smtClean="0">
                <a:solidFill>
                  <a:prstClr val="black"/>
                </a:solidFill>
                <a:latin typeface="Calibri"/>
              </a:rPr>
              <a:t>Org: </a:t>
            </a:r>
            <a:r>
              <a:rPr lang="en-US" sz="1400" b="1" dirty="0" err="1" smtClean="0">
                <a:solidFill>
                  <a:prstClr val="black"/>
                </a:solidFill>
                <a:latin typeface="Calibri"/>
              </a:rPr>
              <a:t>MySDO</a:t>
            </a:r>
            <a:r>
              <a:rPr lang="en-US" sz="1400" b="1" dirty="0" smtClean="0">
                <a:solidFill>
                  <a:prstClr val="black"/>
                </a:solidFill>
                <a:latin typeface="Calibri"/>
              </a:rPr>
              <a:t> </a:t>
            </a:r>
          </a:p>
          <a:p>
            <a:r>
              <a:rPr lang="en-US" sz="1400" b="1" dirty="0" smtClean="0">
                <a:solidFill>
                  <a:prstClr val="black"/>
                </a:solidFill>
                <a:latin typeface="Calibri"/>
              </a:rPr>
              <a:t>Source: </a:t>
            </a:r>
            <a:r>
              <a:rPr lang="en-US" sz="1400" b="1" dirty="0" err="1" smtClean="0">
                <a:solidFill>
                  <a:prstClr val="black"/>
                </a:solidFill>
                <a:latin typeface="Calibri"/>
              </a:rPr>
              <a:t>RainMED</a:t>
            </a:r>
            <a:endParaRPr lang="en-US" sz="1400" b="1" dirty="0">
              <a:solidFill>
                <a:prstClr val="black"/>
              </a:solidFill>
              <a:latin typeface="Calibri"/>
            </a:endParaRPr>
          </a:p>
        </p:txBody>
      </p:sp>
      <p:sp>
        <p:nvSpPr>
          <p:cNvPr id="25" name="Rounded Rectangle 24"/>
          <p:cNvSpPr/>
          <p:nvPr/>
        </p:nvSpPr>
        <p:spPr>
          <a:xfrm>
            <a:off x="3583171" y="3609097"/>
            <a:ext cx="5258325" cy="2955435"/>
          </a:xfrm>
          <a:prstGeom prst="roundRect">
            <a:avLst>
              <a:gd name="adj" fmla="val 4088"/>
            </a:avLst>
          </a:prstGeom>
          <a:noFill/>
          <a:ln w="38100" cmpd="sng">
            <a:solidFill>
              <a:schemeClr val="accent1"/>
            </a:solidFill>
          </a:ln>
          <a:scene3d>
            <a:camera prst="orthographicFront"/>
            <a:lightRig rig="threePt" dir="t"/>
          </a:scene3d>
          <a:sp3d prstMaterial="clear">
            <a:bevelT h="1016000"/>
            <a:bevelB h="1016000"/>
            <a:contourClr>
              <a:schemeClr val="tx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0" name="Rounded Rectangle 29"/>
          <p:cNvSpPr/>
          <p:nvPr/>
        </p:nvSpPr>
        <p:spPr>
          <a:xfrm>
            <a:off x="3692301" y="3960651"/>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B70v</a:t>
            </a:r>
            <a:endParaRPr lang="en-US" sz="1100" dirty="0">
              <a:solidFill>
                <a:srgbClr val="000000"/>
              </a:solidFill>
              <a:latin typeface="Calibri"/>
            </a:endParaRPr>
          </a:p>
        </p:txBody>
      </p:sp>
      <p:cxnSp>
        <p:nvCxnSpPr>
          <p:cNvPr id="31" name="Straight Connector 30"/>
          <p:cNvCxnSpPr/>
          <p:nvPr/>
        </p:nvCxnSpPr>
        <p:spPr>
          <a:xfrm>
            <a:off x="4839552"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215253"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352229" y="5995731"/>
            <a:ext cx="1212993"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	New source </a:t>
            </a:r>
            <a:br>
              <a:rPr lang="en-US" sz="1200" dirty="0" smtClean="0">
                <a:solidFill>
                  <a:prstClr val="black"/>
                </a:solidFill>
                <a:latin typeface="Calibri"/>
              </a:rPr>
            </a:br>
            <a:r>
              <a:rPr lang="en-US" sz="1200" dirty="0" err="1" smtClean="0">
                <a:solidFill>
                  <a:prstClr val="black"/>
                </a:solidFill>
                <a:latin typeface="Calibri"/>
              </a:rPr>
              <a:t>RainMED</a:t>
            </a:r>
            <a:endParaRPr lang="en-US" sz="1200" dirty="0">
              <a:solidFill>
                <a:prstClr val="black"/>
              </a:solidFill>
              <a:latin typeface="Calibri"/>
            </a:endParaRPr>
          </a:p>
        </p:txBody>
      </p:sp>
      <p:sp>
        <p:nvSpPr>
          <p:cNvPr id="4" name="Rectangle 3"/>
          <p:cNvSpPr/>
          <p:nvPr/>
        </p:nvSpPr>
        <p:spPr>
          <a:xfrm>
            <a:off x="352229" y="5483088"/>
            <a:ext cx="140279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2.	New concept </a:t>
            </a:r>
            <a:br>
              <a:rPr lang="en-US" sz="1200" dirty="0" smtClean="0">
                <a:solidFill>
                  <a:prstClr val="black"/>
                </a:solidFill>
                <a:latin typeface="Calibri"/>
              </a:rPr>
            </a:br>
            <a:r>
              <a:rPr lang="en-US" sz="1200" dirty="0" smtClean="0">
                <a:solidFill>
                  <a:prstClr val="black"/>
                </a:solidFill>
                <a:latin typeface="Calibri"/>
              </a:rPr>
              <a:t>RainMED:1234</a:t>
            </a:r>
          </a:p>
        </p:txBody>
      </p:sp>
      <p:sp>
        <p:nvSpPr>
          <p:cNvPr id="5" name="Rectangle 4"/>
          <p:cNvSpPr/>
          <p:nvPr/>
        </p:nvSpPr>
        <p:spPr>
          <a:xfrm>
            <a:off x="352229" y="4970443"/>
            <a:ext cx="1480794"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3.	New concept </a:t>
            </a:r>
            <a:br>
              <a:rPr lang="en-US" sz="1200" dirty="0" smtClean="0">
                <a:solidFill>
                  <a:prstClr val="black"/>
                </a:solidFill>
                <a:latin typeface="Calibri"/>
              </a:rPr>
            </a:br>
            <a:r>
              <a:rPr lang="en-US" sz="1200" dirty="0" smtClean="0">
                <a:solidFill>
                  <a:prstClr val="black"/>
                </a:solidFill>
                <a:latin typeface="Calibri"/>
              </a:rPr>
              <a:t>RainMED:26091</a:t>
            </a:r>
          </a:p>
        </p:txBody>
      </p:sp>
      <p:sp>
        <p:nvSpPr>
          <p:cNvPr id="8" name="Rectangle 7"/>
          <p:cNvSpPr/>
          <p:nvPr/>
        </p:nvSpPr>
        <p:spPr>
          <a:xfrm>
            <a:off x="352229" y="4457798"/>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4.	New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20" name="Rectangle 19"/>
          <p:cNvSpPr/>
          <p:nvPr/>
        </p:nvSpPr>
        <p:spPr>
          <a:xfrm>
            <a:off x="352229" y="4111352"/>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5.	New version 1.0</a:t>
            </a:r>
          </a:p>
        </p:txBody>
      </p:sp>
      <p:sp>
        <p:nvSpPr>
          <p:cNvPr id="21" name="Rectangle 20"/>
          <p:cNvSpPr/>
          <p:nvPr/>
        </p:nvSpPr>
        <p:spPr>
          <a:xfrm>
            <a:off x="352229" y="3764906"/>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6.	Update concepts</a:t>
            </a:r>
          </a:p>
        </p:txBody>
      </p:sp>
      <p:sp>
        <p:nvSpPr>
          <p:cNvPr id="23" name="Rectangle 22"/>
          <p:cNvSpPr/>
          <p:nvPr/>
        </p:nvSpPr>
        <p:spPr>
          <a:xfrm>
            <a:off x="352229" y="3252261"/>
            <a:ext cx="143758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7.	New concept </a:t>
            </a:r>
            <a:br>
              <a:rPr lang="en-US" sz="1200" dirty="0" smtClean="0">
                <a:solidFill>
                  <a:prstClr val="black"/>
                </a:solidFill>
                <a:latin typeface="Calibri"/>
              </a:rPr>
            </a:br>
            <a:r>
              <a:rPr lang="en-US" sz="1200" dirty="0" smtClean="0">
                <a:solidFill>
                  <a:prstClr val="black"/>
                </a:solidFill>
                <a:latin typeface="Calibri"/>
              </a:rPr>
              <a:t>RainMED:2962</a:t>
            </a:r>
          </a:p>
        </p:txBody>
      </p:sp>
      <p:sp>
        <p:nvSpPr>
          <p:cNvPr id="26" name="Rectangle 25"/>
          <p:cNvSpPr/>
          <p:nvPr/>
        </p:nvSpPr>
        <p:spPr>
          <a:xfrm>
            <a:off x="352229" y="2739616"/>
            <a:ext cx="147298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8.	Update concept </a:t>
            </a:r>
            <a:br>
              <a:rPr lang="en-US" sz="1200" dirty="0" smtClean="0">
                <a:solidFill>
                  <a:prstClr val="black"/>
                </a:solidFill>
                <a:latin typeface="Calibri"/>
              </a:rPr>
            </a:br>
            <a:r>
              <a:rPr lang="en-US" sz="1200" dirty="0" smtClean="0">
                <a:solidFill>
                  <a:prstClr val="black"/>
                </a:solidFill>
                <a:latin typeface="Calibri"/>
              </a:rPr>
              <a:t>RainMED:2962</a:t>
            </a:r>
          </a:p>
        </p:txBody>
      </p:sp>
      <p:cxnSp>
        <p:nvCxnSpPr>
          <p:cNvPr id="43" name="Straight Connector 42"/>
          <p:cNvCxnSpPr/>
          <p:nvPr/>
        </p:nvCxnSpPr>
        <p:spPr>
          <a:xfrm>
            <a:off x="7590954" y="3631081"/>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867325" y="480968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bg35</a:t>
            </a:r>
            <a:endParaRPr lang="en-US" sz="1100" dirty="0">
              <a:solidFill>
                <a:srgbClr val="000000"/>
              </a:solidFill>
              <a:latin typeface="Calibri"/>
            </a:endParaRPr>
          </a:p>
        </p:txBody>
      </p:sp>
      <p:sp>
        <p:nvSpPr>
          <p:cNvPr id="45" name="Rounded Rectangle 44"/>
          <p:cNvSpPr/>
          <p:nvPr/>
        </p:nvSpPr>
        <p:spPr>
          <a:xfrm>
            <a:off x="7867325" y="437044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1d35</a:t>
            </a:r>
            <a:endParaRPr lang="en-US" sz="1100" dirty="0">
              <a:solidFill>
                <a:srgbClr val="000000"/>
              </a:solidFill>
              <a:latin typeface="Calibri"/>
            </a:endParaRPr>
          </a:p>
        </p:txBody>
      </p:sp>
      <p:sp>
        <p:nvSpPr>
          <p:cNvPr id="46" name="Rounded Rectangle 45"/>
          <p:cNvSpPr/>
          <p:nvPr/>
        </p:nvSpPr>
        <p:spPr>
          <a:xfrm>
            <a:off x="7867325" y="3974516"/>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n8f3</a:t>
            </a:r>
            <a:endParaRPr lang="en-US" sz="1100" dirty="0">
              <a:solidFill>
                <a:srgbClr val="000000"/>
              </a:solidFill>
              <a:latin typeface="Calibri"/>
            </a:endParaRPr>
          </a:p>
        </p:txBody>
      </p:sp>
      <p:sp>
        <p:nvSpPr>
          <p:cNvPr id="47" name="TextBox 46"/>
          <p:cNvSpPr txBox="1"/>
          <p:nvPr/>
        </p:nvSpPr>
        <p:spPr>
          <a:xfrm>
            <a:off x="7867325" y="6098606"/>
            <a:ext cx="822960" cy="292388"/>
          </a:xfrm>
          <a:prstGeom prst="rect">
            <a:avLst/>
          </a:prstGeom>
          <a:noFill/>
          <a:ln>
            <a:noFill/>
          </a:ln>
        </p:spPr>
        <p:txBody>
          <a:bodyPr wrap="square" rtlCol="0">
            <a:spAutoFit/>
          </a:bodyPr>
          <a:lstStyle/>
          <a:p>
            <a:pPr algn="ctr"/>
            <a:r>
              <a:rPr lang="en-US" sz="1300" b="1" dirty="0" smtClean="0">
                <a:solidFill>
                  <a:prstClr val="black"/>
                </a:solidFill>
                <a:latin typeface="Calibri"/>
              </a:rPr>
              <a:t>2962</a:t>
            </a:r>
            <a:endParaRPr lang="en-US" sz="1300" b="1" dirty="0">
              <a:solidFill>
                <a:prstClr val="black"/>
              </a:solidFill>
              <a:latin typeface="Calibri"/>
            </a:endParaRPr>
          </a:p>
        </p:txBody>
      </p:sp>
      <p:sp>
        <p:nvSpPr>
          <p:cNvPr id="48" name="Rectangle 47"/>
          <p:cNvSpPr/>
          <p:nvPr/>
        </p:nvSpPr>
        <p:spPr>
          <a:xfrm>
            <a:off x="352229" y="2393170"/>
            <a:ext cx="1482372" cy="261610"/>
          </a:xfrm>
          <a:prstGeom prst="rect">
            <a:avLst/>
          </a:prstGeom>
        </p:spPr>
        <p:txBody>
          <a:bodyPr wrap="none">
            <a:spAutoFit/>
          </a:bodyPr>
          <a:lstStyle/>
          <a:p>
            <a:pPr marL="287338" indent="-287338">
              <a:lnSpc>
                <a:spcPct val="90000"/>
              </a:lnSpc>
              <a:spcAft>
                <a:spcPts val="1200"/>
              </a:spcAft>
            </a:pPr>
            <a:r>
              <a:rPr lang="en-US" sz="1200" dirty="0">
                <a:solidFill>
                  <a:prstClr val="black"/>
                </a:solidFill>
                <a:latin typeface="Calibri"/>
              </a:rPr>
              <a:t>9</a:t>
            </a:r>
            <a:r>
              <a:rPr lang="en-US" sz="1200" dirty="0" smtClean="0">
                <a:solidFill>
                  <a:prstClr val="black"/>
                </a:solidFill>
                <a:latin typeface="Calibri"/>
              </a:rPr>
              <a:t>.	New version 1.1</a:t>
            </a:r>
          </a:p>
        </p:txBody>
      </p:sp>
      <p:sp>
        <p:nvSpPr>
          <p:cNvPr id="49" name="Rectangle 48"/>
          <p:cNvSpPr/>
          <p:nvPr/>
        </p:nvSpPr>
        <p:spPr>
          <a:xfrm>
            <a:off x="348054" y="2046724"/>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10.	Update concepts</a:t>
            </a:r>
          </a:p>
        </p:txBody>
      </p:sp>
      <p:sp>
        <p:nvSpPr>
          <p:cNvPr id="19" name="TextBox 18"/>
          <p:cNvSpPr txBox="1"/>
          <p:nvPr/>
        </p:nvSpPr>
        <p:spPr>
          <a:xfrm>
            <a:off x="2612764" y="886642"/>
            <a:ext cx="6228732" cy="523220"/>
          </a:xfrm>
          <a:prstGeom prst="rect">
            <a:avLst/>
          </a:prstGeom>
          <a:noFill/>
        </p:spPr>
        <p:txBody>
          <a:bodyPr wrap="square" rtlCol="0">
            <a:spAutoFit/>
          </a:bodyPr>
          <a:lstStyle/>
          <a:p>
            <a:r>
              <a:rPr lang="en-US" sz="1400" b="1" dirty="0" smtClean="0">
                <a:solidFill>
                  <a:prstClr val="black"/>
                </a:solidFill>
                <a:latin typeface="Calibri"/>
              </a:rPr>
              <a:t>Request:</a:t>
            </a:r>
          </a:p>
          <a:p>
            <a:r>
              <a:rPr lang="en-US" sz="1400" dirty="0" smtClean="0">
                <a:solidFill>
                  <a:prstClr val="black"/>
                </a:solidFill>
                <a:latin typeface="Calibri"/>
              </a:rPr>
              <a:t>GET /orgs/</a:t>
            </a:r>
            <a:r>
              <a:rPr lang="en-US" sz="1400" dirty="0" err="1" smtClean="0">
                <a:solidFill>
                  <a:prstClr val="black"/>
                </a:solidFill>
                <a:latin typeface="Calibri"/>
              </a:rPr>
              <a:t>MySDO</a:t>
            </a:r>
            <a:r>
              <a:rPr lang="en-US" sz="1400" dirty="0" smtClean="0">
                <a:solidFill>
                  <a:prstClr val="black"/>
                </a:solidFill>
                <a:latin typeface="Calibri"/>
              </a:rPr>
              <a:t>/sources/</a:t>
            </a:r>
            <a:r>
              <a:rPr lang="en-US" sz="1400" dirty="0" err="1" smtClean="0">
                <a:solidFill>
                  <a:prstClr val="black"/>
                </a:solidFill>
                <a:latin typeface="Calibri"/>
              </a:rPr>
              <a:t>RainMED</a:t>
            </a:r>
            <a:r>
              <a:rPr lang="en-US" sz="1400" dirty="0" smtClean="0">
                <a:solidFill>
                  <a:prstClr val="black"/>
                </a:solidFill>
                <a:latin typeface="Calibri"/>
              </a:rPr>
              <a:t>/concepts/</a:t>
            </a:r>
            <a:endParaRPr lang="en-US" sz="1400" dirty="0">
              <a:solidFill>
                <a:prstClr val="black"/>
              </a:solidFill>
              <a:latin typeface="Calibri"/>
            </a:endParaRPr>
          </a:p>
        </p:txBody>
      </p:sp>
      <p:sp>
        <p:nvSpPr>
          <p:cNvPr id="39" name="TextBox 38"/>
          <p:cNvSpPr txBox="1"/>
          <p:nvPr/>
        </p:nvSpPr>
        <p:spPr>
          <a:xfrm>
            <a:off x="2612764" y="1454657"/>
            <a:ext cx="6228732" cy="1169551"/>
          </a:xfrm>
          <a:prstGeom prst="rect">
            <a:avLst/>
          </a:prstGeom>
          <a:noFill/>
        </p:spPr>
        <p:txBody>
          <a:bodyPr wrap="square" rtlCol="0">
            <a:spAutoFit/>
          </a:bodyPr>
          <a:lstStyle/>
          <a:p>
            <a:pPr defTabSz="455613">
              <a:tabLst>
                <a:tab pos="227013" algn="l"/>
                <a:tab pos="455613" algn="l"/>
                <a:tab pos="682625" algn="l"/>
                <a:tab pos="911225" algn="l"/>
              </a:tabLst>
            </a:pPr>
            <a:r>
              <a:rPr lang="en-US" sz="1400" b="1" dirty="0" smtClean="0">
                <a:solidFill>
                  <a:prstClr val="black"/>
                </a:solidFill>
                <a:latin typeface="Calibri"/>
              </a:rPr>
              <a:t>Concepts:</a:t>
            </a:r>
          </a:p>
          <a:p>
            <a:pPr defTabSz="455613">
              <a:tabLst>
                <a:tab pos="227013" algn="l"/>
                <a:tab pos="455613" algn="l"/>
                <a:tab pos="682625" algn="l"/>
                <a:tab pos="911225" algn="l"/>
              </a:tabLst>
            </a:pPr>
            <a:r>
              <a:rPr lang="en-US" sz="1400" dirty="0" smtClean="0">
                <a:solidFill>
                  <a:prstClr val="black"/>
                </a:solidFill>
                <a:latin typeface="Calibri"/>
              </a:rPr>
              <a:t>MySDO:RainMED:1234[B70v]</a:t>
            </a:r>
          </a:p>
          <a:p>
            <a:pPr defTabSz="455613">
              <a:tabLst>
                <a:tab pos="227013" algn="l"/>
                <a:tab pos="455613" algn="l"/>
                <a:tab pos="682625" algn="l"/>
                <a:tab pos="911225" algn="l"/>
              </a:tabLst>
            </a:pPr>
            <a:r>
              <a:rPr lang="en-US" sz="1400" dirty="0" smtClean="0">
                <a:solidFill>
                  <a:prstClr val="black"/>
                </a:solidFill>
                <a:latin typeface="Calibri"/>
              </a:rPr>
              <a:t>MySDO:RainMED:26091[x6h3]</a:t>
            </a:r>
          </a:p>
          <a:p>
            <a:pPr defTabSz="455613">
              <a:tabLst>
                <a:tab pos="227013" algn="l"/>
                <a:tab pos="455613" algn="l"/>
                <a:tab pos="682625" algn="l"/>
                <a:tab pos="911225" algn="l"/>
              </a:tabLst>
            </a:pPr>
            <a:r>
              <a:rPr lang="en-US" sz="1400" dirty="0" smtClean="0">
                <a:solidFill>
                  <a:prstClr val="black"/>
                </a:solidFill>
                <a:latin typeface="Calibri"/>
              </a:rPr>
              <a:t>MySDO:RainMED:150198[dm83]</a:t>
            </a:r>
          </a:p>
          <a:p>
            <a:pPr defTabSz="455613">
              <a:tabLst>
                <a:tab pos="227013" algn="l"/>
                <a:tab pos="455613" algn="l"/>
                <a:tab pos="682625" algn="l"/>
                <a:tab pos="911225" algn="l"/>
              </a:tabLst>
            </a:pPr>
            <a:r>
              <a:rPr lang="en-US" sz="1400" dirty="0" smtClean="0">
                <a:solidFill>
                  <a:prstClr val="black"/>
                </a:solidFill>
                <a:latin typeface="Calibri"/>
              </a:rPr>
              <a:t>MySDO:RainMED:2962[n8f3]</a:t>
            </a:r>
          </a:p>
        </p:txBody>
      </p:sp>
    </p:spTree>
    <p:extLst>
      <p:ext uri="{BB962C8B-B14F-4D97-AF65-F5344CB8AC3E}">
        <p14:creationId xmlns:p14="http://schemas.microsoft.com/office/powerpoint/2010/main" val="331037528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299457" y="886642"/>
            <a:ext cx="2012749" cy="569390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440" tIns="91440" rtlCol="0" anchor="t"/>
          <a:lstStyle/>
          <a:p>
            <a:r>
              <a:rPr lang="en-US" sz="1200" b="1" dirty="0" smtClean="0">
                <a:solidFill>
                  <a:srgbClr val="000000"/>
                </a:solidFill>
                <a:latin typeface="Calibri"/>
              </a:rPr>
              <a:t>Actions:</a:t>
            </a:r>
            <a:endParaRPr lang="en-US" sz="1200" b="1" dirty="0">
              <a:solidFill>
                <a:srgbClr val="000000"/>
              </a:solidFill>
              <a:latin typeface="Calibri"/>
            </a:endParaRPr>
          </a:p>
        </p:txBody>
      </p:sp>
      <p:sp>
        <p:nvSpPr>
          <p:cNvPr id="28" name="Rectangle 27"/>
          <p:cNvSpPr/>
          <p:nvPr/>
        </p:nvSpPr>
        <p:spPr>
          <a:xfrm>
            <a:off x="2612764" y="559595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1.0</a:t>
            </a:r>
            <a:endParaRPr lang="en-US" sz="1200" b="1" dirty="0">
              <a:solidFill>
                <a:srgbClr val="000000"/>
              </a:solidFill>
              <a:latin typeface="Calibri"/>
            </a:endParaRPr>
          </a:p>
        </p:txBody>
      </p:sp>
      <p:sp>
        <p:nvSpPr>
          <p:cNvPr id="22" name="Rectangle 21"/>
          <p:cNvSpPr/>
          <p:nvPr/>
        </p:nvSpPr>
        <p:spPr>
          <a:xfrm>
            <a:off x="2612764" y="428751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1.1</a:t>
            </a:r>
            <a:endParaRPr lang="en-US" sz="1200" b="1" dirty="0">
              <a:solidFill>
                <a:srgbClr val="000000"/>
              </a:solidFill>
              <a:latin typeface="Calibri"/>
            </a:endParaRPr>
          </a:p>
        </p:txBody>
      </p:sp>
      <p:sp>
        <p:nvSpPr>
          <p:cNvPr id="2" name="Title 1"/>
          <p:cNvSpPr>
            <a:spLocks noGrp="1"/>
          </p:cNvSpPr>
          <p:nvPr>
            <p:ph type="title"/>
          </p:nvPr>
        </p:nvSpPr>
        <p:spPr>
          <a:xfrm>
            <a:off x="299457" y="153876"/>
            <a:ext cx="8542039" cy="595334"/>
          </a:xfrm>
        </p:spPr>
        <p:txBody>
          <a:bodyPr>
            <a:noAutofit/>
          </a:bodyPr>
          <a:lstStyle/>
          <a:p>
            <a:pPr algn="r"/>
            <a:r>
              <a:rPr lang="en-US" sz="2800" b="1" dirty="0" smtClean="0"/>
              <a:t>Versioning of Sources and Concepts</a:t>
            </a:r>
            <a:endParaRPr lang="en-US" sz="2800" b="1" dirty="0"/>
          </a:p>
        </p:txBody>
      </p:sp>
      <p:sp>
        <p:nvSpPr>
          <p:cNvPr id="12" name="Rounded Rectangle 11"/>
          <p:cNvSpPr/>
          <p:nvPr/>
        </p:nvSpPr>
        <p:spPr>
          <a:xfrm>
            <a:off x="3692301" y="5669890"/>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h83i</a:t>
            </a:r>
            <a:endParaRPr lang="en-US" sz="1100" dirty="0">
              <a:solidFill>
                <a:srgbClr val="000000"/>
              </a:solidFill>
              <a:latin typeface="Calibri"/>
            </a:endParaRPr>
          </a:p>
        </p:txBody>
      </p:sp>
      <p:sp>
        <p:nvSpPr>
          <p:cNvPr id="13" name="Rounded Rectangle 12"/>
          <p:cNvSpPr/>
          <p:nvPr/>
        </p:nvSpPr>
        <p:spPr>
          <a:xfrm>
            <a:off x="3692301" y="5239785"/>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df38</a:t>
            </a:r>
            <a:endParaRPr lang="en-US" sz="1100" dirty="0">
              <a:solidFill>
                <a:srgbClr val="000000"/>
              </a:solidFill>
              <a:latin typeface="Calibri"/>
            </a:endParaRPr>
          </a:p>
        </p:txBody>
      </p:sp>
      <p:sp>
        <p:nvSpPr>
          <p:cNvPr id="14" name="Rounded Rectangle 13"/>
          <p:cNvSpPr/>
          <p:nvPr/>
        </p:nvSpPr>
        <p:spPr>
          <a:xfrm>
            <a:off x="3692301" y="437044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47tj</a:t>
            </a:r>
            <a:endParaRPr lang="en-US" sz="1100" dirty="0">
              <a:solidFill>
                <a:srgbClr val="000000"/>
              </a:solidFill>
              <a:latin typeface="Calibri"/>
            </a:endParaRPr>
          </a:p>
        </p:txBody>
      </p:sp>
      <p:sp>
        <p:nvSpPr>
          <p:cNvPr id="16" name="TextBox 15"/>
          <p:cNvSpPr txBox="1"/>
          <p:nvPr/>
        </p:nvSpPr>
        <p:spPr>
          <a:xfrm>
            <a:off x="3740221"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1234</a:t>
            </a:r>
            <a:endParaRPr lang="en-US" sz="1300" b="1" dirty="0">
              <a:solidFill>
                <a:prstClr val="black"/>
              </a:solidFill>
              <a:latin typeface="Calibri"/>
            </a:endParaRPr>
          </a:p>
        </p:txBody>
      </p:sp>
      <p:sp>
        <p:nvSpPr>
          <p:cNvPr id="6" name="Rounded Rectangle 5"/>
          <p:cNvSpPr/>
          <p:nvPr/>
        </p:nvSpPr>
        <p:spPr>
          <a:xfrm>
            <a:off x="5115922" y="5671379"/>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5hk9</a:t>
            </a:r>
            <a:endParaRPr lang="en-US" sz="1100" dirty="0">
              <a:solidFill>
                <a:srgbClr val="000000"/>
              </a:solidFill>
              <a:latin typeface="Calibri"/>
            </a:endParaRPr>
          </a:p>
        </p:txBody>
      </p:sp>
      <p:sp>
        <p:nvSpPr>
          <p:cNvPr id="7" name="Rounded Rectangle 6"/>
          <p:cNvSpPr/>
          <p:nvPr/>
        </p:nvSpPr>
        <p:spPr>
          <a:xfrm>
            <a:off x="5115922" y="4370441"/>
            <a:ext cx="822960" cy="228600"/>
          </a:xfrm>
          <a:prstGeom prst="roundRect">
            <a:avLst/>
          </a:prstGeom>
          <a:solidFill>
            <a:srgbClr val="C0504D"/>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
        <p:nvSpPr>
          <p:cNvPr id="17" name="TextBox 16"/>
          <p:cNvSpPr txBox="1"/>
          <p:nvPr/>
        </p:nvSpPr>
        <p:spPr>
          <a:xfrm>
            <a:off x="5115922"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26091</a:t>
            </a:r>
            <a:endParaRPr lang="en-US" sz="1300" b="1" dirty="0">
              <a:solidFill>
                <a:prstClr val="black"/>
              </a:solidFill>
              <a:latin typeface="Calibri"/>
            </a:endParaRPr>
          </a:p>
        </p:txBody>
      </p:sp>
      <p:sp>
        <p:nvSpPr>
          <p:cNvPr id="9" name="Rounded Rectangle 8"/>
          <p:cNvSpPr/>
          <p:nvPr/>
        </p:nvSpPr>
        <p:spPr>
          <a:xfrm>
            <a:off x="6491623" y="5669890"/>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d938</a:t>
            </a:r>
            <a:endParaRPr lang="en-US" sz="1100" dirty="0">
              <a:solidFill>
                <a:srgbClr val="000000"/>
              </a:solidFill>
              <a:latin typeface="Calibri"/>
            </a:endParaRPr>
          </a:p>
        </p:txBody>
      </p:sp>
      <p:sp>
        <p:nvSpPr>
          <p:cNvPr id="10" name="Rounded Rectangle 9"/>
          <p:cNvSpPr/>
          <p:nvPr/>
        </p:nvSpPr>
        <p:spPr>
          <a:xfrm>
            <a:off x="6491623" y="5239785"/>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ac61</a:t>
            </a:r>
            <a:endParaRPr lang="en-US" sz="1100" dirty="0">
              <a:solidFill>
                <a:srgbClr val="000000"/>
              </a:solidFill>
              <a:latin typeface="Calibri"/>
            </a:endParaRPr>
          </a:p>
        </p:txBody>
      </p:sp>
      <p:sp>
        <p:nvSpPr>
          <p:cNvPr id="11" name="Rounded Rectangle 10"/>
          <p:cNvSpPr/>
          <p:nvPr/>
        </p:nvSpPr>
        <p:spPr>
          <a:xfrm>
            <a:off x="6491623" y="4809681"/>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w8fr</a:t>
            </a:r>
            <a:endParaRPr lang="en-US" sz="1100" dirty="0">
              <a:solidFill>
                <a:srgbClr val="000000"/>
              </a:solidFill>
              <a:latin typeface="Calibri"/>
            </a:endParaRPr>
          </a:p>
        </p:txBody>
      </p:sp>
      <p:sp>
        <p:nvSpPr>
          <p:cNvPr id="15" name="Rounded Rectangle 14"/>
          <p:cNvSpPr/>
          <p:nvPr/>
        </p:nvSpPr>
        <p:spPr>
          <a:xfrm>
            <a:off x="6491623" y="4370441"/>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dm83</a:t>
            </a:r>
            <a:endParaRPr lang="en-US" sz="1100" dirty="0">
              <a:solidFill>
                <a:srgbClr val="000000"/>
              </a:solidFill>
              <a:latin typeface="Calibri"/>
            </a:endParaRPr>
          </a:p>
        </p:txBody>
      </p:sp>
      <p:sp>
        <p:nvSpPr>
          <p:cNvPr id="18" name="TextBox 17"/>
          <p:cNvSpPr txBox="1"/>
          <p:nvPr/>
        </p:nvSpPr>
        <p:spPr>
          <a:xfrm>
            <a:off x="6491623"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150198</a:t>
            </a:r>
            <a:endParaRPr lang="en-US" sz="1300" b="1" dirty="0">
              <a:solidFill>
                <a:prstClr val="black"/>
              </a:solidFill>
              <a:latin typeface="Calibri"/>
            </a:endParaRPr>
          </a:p>
        </p:txBody>
      </p:sp>
      <p:sp>
        <p:nvSpPr>
          <p:cNvPr id="27" name="TextBox 26"/>
          <p:cNvSpPr txBox="1"/>
          <p:nvPr/>
        </p:nvSpPr>
        <p:spPr>
          <a:xfrm>
            <a:off x="3570096" y="3032915"/>
            <a:ext cx="2069195" cy="523220"/>
          </a:xfrm>
          <a:prstGeom prst="rect">
            <a:avLst/>
          </a:prstGeom>
          <a:noFill/>
        </p:spPr>
        <p:txBody>
          <a:bodyPr wrap="square" rtlCol="0">
            <a:spAutoFit/>
          </a:bodyPr>
          <a:lstStyle/>
          <a:p>
            <a:r>
              <a:rPr lang="en-US" sz="1400" b="1" dirty="0" smtClean="0">
                <a:solidFill>
                  <a:prstClr val="black"/>
                </a:solidFill>
                <a:latin typeface="Calibri"/>
              </a:rPr>
              <a:t>Org: </a:t>
            </a:r>
            <a:r>
              <a:rPr lang="en-US" sz="1400" b="1" dirty="0" err="1" smtClean="0">
                <a:solidFill>
                  <a:prstClr val="black"/>
                </a:solidFill>
                <a:latin typeface="Calibri"/>
              </a:rPr>
              <a:t>MySDO</a:t>
            </a:r>
            <a:r>
              <a:rPr lang="en-US" sz="1400" b="1" dirty="0" smtClean="0">
                <a:solidFill>
                  <a:prstClr val="black"/>
                </a:solidFill>
                <a:latin typeface="Calibri"/>
              </a:rPr>
              <a:t> </a:t>
            </a:r>
          </a:p>
          <a:p>
            <a:r>
              <a:rPr lang="en-US" sz="1400" b="1" dirty="0" smtClean="0">
                <a:solidFill>
                  <a:prstClr val="black"/>
                </a:solidFill>
                <a:latin typeface="Calibri"/>
              </a:rPr>
              <a:t>Source: </a:t>
            </a:r>
            <a:r>
              <a:rPr lang="en-US" sz="1400" b="1" dirty="0" err="1" smtClean="0">
                <a:solidFill>
                  <a:prstClr val="black"/>
                </a:solidFill>
                <a:latin typeface="Calibri"/>
              </a:rPr>
              <a:t>RainMED</a:t>
            </a:r>
            <a:endParaRPr lang="en-US" sz="1400" b="1" dirty="0">
              <a:solidFill>
                <a:prstClr val="black"/>
              </a:solidFill>
              <a:latin typeface="Calibri"/>
            </a:endParaRPr>
          </a:p>
        </p:txBody>
      </p:sp>
      <p:sp>
        <p:nvSpPr>
          <p:cNvPr id="25" name="Rounded Rectangle 24"/>
          <p:cNvSpPr/>
          <p:nvPr/>
        </p:nvSpPr>
        <p:spPr>
          <a:xfrm>
            <a:off x="3583171" y="3609097"/>
            <a:ext cx="5258325" cy="2955435"/>
          </a:xfrm>
          <a:prstGeom prst="roundRect">
            <a:avLst>
              <a:gd name="adj" fmla="val 4088"/>
            </a:avLst>
          </a:prstGeom>
          <a:noFill/>
          <a:ln w="38100" cmpd="sng">
            <a:solidFill>
              <a:schemeClr val="accent1"/>
            </a:solidFill>
          </a:ln>
          <a:scene3d>
            <a:camera prst="orthographicFront"/>
            <a:lightRig rig="threePt" dir="t"/>
          </a:scene3d>
          <a:sp3d prstMaterial="clear">
            <a:bevelT h="1016000"/>
            <a:bevelB h="1016000"/>
            <a:contourClr>
              <a:schemeClr val="tx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0" name="Rounded Rectangle 29"/>
          <p:cNvSpPr/>
          <p:nvPr/>
        </p:nvSpPr>
        <p:spPr>
          <a:xfrm>
            <a:off x="3692301" y="396065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B70v</a:t>
            </a:r>
            <a:endParaRPr lang="en-US" sz="1100" dirty="0">
              <a:solidFill>
                <a:srgbClr val="000000"/>
              </a:solidFill>
              <a:latin typeface="Calibri"/>
            </a:endParaRPr>
          </a:p>
        </p:txBody>
      </p:sp>
      <p:cxnSp>
        <p:nvCxnSpPr>
          <p:cNvPr id="31" name="Straight Connector 30"/>
          <p:cNvCxnSpPr/>
          <p:nvPr/>
        </p:nvCxnSpPr>
        <p:spPr>
          <a:xfrm>
            <a:off x="4839552"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215253"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352229" y="5995731"/>
            <a:ext cx="1212993"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	New source </a:t>
            </a:r>
            <a:br>
              <a:rPr lang="en-US" sz="1200" dirty="0" smtClean="0">
                <a:solidFill>
                  <a:prstClr val="black"/>
                </a:solidFill>
                <a:latin typeface="Calibri"/>
              </a:rPr>
            </a:br>
            <a:r>
              <a:rPr lang="en-US" sz="1200" dirty="0" err="1" smtClean="0">
                <a:solidFill>
                  <a:prstClr val="black"/>
                </a:solidFill>
                <a:latin typeface="Calibri"/>
              </a:rPr>
              <a:t>RainMED</a:t>
            </a:r>
            <a:endParaRPr lang="en-US" sz="1200" dirty="0">
              <a:solidFill>
                <a:prstClr val="black"/>
              </a:solidFill>
              <a:latin typeface="Calibri"/>
            </a:endParaRPr>
          </a:p>
        </p:txBody>
      </p:sp>
      <p:sp>
        <p:nvSpPr>
          <p:cNvPr id="4" name="Rectangle 3"/>
          <p:cNvSpPr/>
          <p:nvPr/>
        </p:nvSpPr>
        <p:spPr>
          <a:xfrm>
            <a:off x="352229" y="5483088"/>
            <a:ext cx="140279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2.	New concept </a:t>
            </a:r>
            <a:br>
              <a:rPr lang="en-US" sz="1200" dirty="0" smtClean="0">
                <a:solidFill>
                  <a:prstClr val="black"/>
                </a:solidFill>
                <a:latin typeface="Calibri"/>
              </a:rPr>
            </a:br>
            <a:r>
              <a:rPr lang="en-US" sz="1200" dirty="0" smtClean="0">
                <a:solidFill>
                  <a:prstClr val="black"/>
                </a:solidFill>
                <a:latin typeface="Calibri"/>
              </a:rPr>
              <a:t>RainMED:1234</a:t>
            </a:r>
          </a:p>
        </p:txBody>
      </p:sp>
      <p:sp>
        <p:nvSpPr>
          <p:cNvPr id="5" name="Rectangle 4"/>
          <p:cNvSpPr/>
          <p:nvPr/>
        </p:nvSpPr>
        <p:spPr>
          <a:xfrm>
            <a:off x="352229" y="4970443"/>
            <a:ext cx="1480794"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3.	New concept </a:t>
            </a:r>
            <a:br>
              <a:rPr lang="en-US" sz="1200" dirty="0" smtClean="0">
                <a:solidFill>
                  <a:prstClr val="black"/>
                </a:solidFill>
                <a:latin typeface="Calibri"/>
              </a:rPr>
            </a:br>
            <a:r>
              <a:rPr lang="en-US" sz="1200" dirty="0" smtClean="0">
                <a:solidFill>
                  <a:prstClr val="black"/>
                </a:solidFill>
                <a:latin typeface="Calibri"/>
              </a:rPr>
              <a:t>RainMED:26091</a:t>
            </a:r>
          </a:p>
        </p:txBody>
      </p:sp>
      <p:sp>
        <p:nvSpPr>
          <p:cNvPr id="8" name="Rectangle 7"/>
          <p:cNvSpPr/>
          <p:nvPr/>
        </p:nvSpPr>
        <p:spPr>
          <a:xfrm>
            <a:off x="352229" y="4457798"/>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4.	New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20" name="Rectangle 19"/>
          <p:cNvSpPr/>
          <p:nvPr/>
        </p:nvSpPr>
        <p:spPr>
          <a:xfrm>
            <a:off x="352229" y="4111352"/>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5.	New version 1.0</a:t>
            </a:r>
          </a:p>
        </p:txBody>
      </p:sp>
      <p:sp>
        <p:nvSpPr>
          <p:cNvPr id="21" name="Rectangle 20"/>
          <p:cNvSpPr/>
          <p:nvPr/>
        </p:nvSpPr>
        <p:spPr>
          <a:xfrm>
            <a:off x="352229" y="3764906"/>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6.	Update concepts</a:t>
            </a:r>
          </a:p>
        </p:txBody>
      </p:sp>
      <p:sp>
        <p:nvSpPr>
          <p:cNvPr id="23" name="Rectangle 22"/>
          <p:cNvSpPr/>
          <p:nvPr/>
        </p:nvSpPr>
        <p:spPr>
          <a:xfrm>
            <a:off x="352229" y="3252261"/>
            <a:ext cx="143758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7.	New concept </a:t>
            </a:r>
            <a:br>
              <a:rPr lang="en-US" sz="1200" dirty="0" smtClean="0">
                <a:solidFill>
                  <a:prstClr val="black"/>
                </a:solidFill>
                <a:latin typeface="Calibri"/>
              </a:rPr>
            </a:br>
            <a:r>
              <a:rPr lang="en-US" sz="1200" dirty="0" smtClean="0">
                <a:solidFill>
                  <a:prstClr val="black"/>
                </a:solidFill>
                <a:latin typeface="Calibri"/>
              </a:rPr>
              <a:t>RainMED:2962</a:t>
            </a:r>
          </a:p>
        </p:txBody>
      </p:sp>
      <p:sp>
        <p:nvSpPr>
          <p:cNvPr id="26" name="Rectangle 25"/>
          <p:cNvSpPr/>
          <p:nvPr/>
        </p:nvSpPr>
        <p:spPr>
          <a:xfrm>
            <a:off x="352229" y="2739616"/>
            <a:ext cx="147298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8.	Update concept </a:t>
            </a:r>
            <a:br>
              <a:rPr lang="en-US" sz="1200" dirty="0" smtClean="0">
                <a:solidFill>
                  <a:prstClr val="black"/>
                </a:solidFill>
                <a:latin typeface="Calibri"/>
              </a:rPr>
            </a:br>
            <a:r>
              <a:rPr lang="en-US" sz="1200" dirty="0" smtClean="0">
                <a:solidFill>
                  <a:prstClr val="black"/>
                </a:solidFill>
                <a:latin typeface="Calibri"/>
              </a:rPr>
              <a:t>RainMED:2962</a:t>
            </a:r>
          </a:p>
        </p:txBody>
      </p:sp>
      <p:cxnSp>
        <p:nvCxnSpPr>
          <p:cNvPr id="43" name="Straight Connector 42"/>
          <p:cNvCxnSpPr/>
          <p:nvPr/>
        </p:nvCxnSpPr>
        <p:spPr>
          <a:xfrm>
            <a:off x="7590954" y="3631081"/>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867325" y="480968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bg35</a:t>
            </a:r>
            <a:endParaRPr lang="en-US" sz="1100" dirty="0">
              <a:solidFill>
                <a:srgbClr val="000000"/>
              </a:solidFill>
              <a:latin typeface="Calibri"/>
            </a:endParaRPr>
          </a:p>
        </p:txBody>
      </p:sp>
      <p:sp>
        <p:nvSpPr>
          <p:cNvPr id="45" name="Rounded Rectangle 44"/>
          <p:cNvSpPr/>
          <p:nvPr/>
        </p:nvSpPr>
        <p:spPr>
          <a:xfrm>
            <a:off x="7867325" y="437044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1d35</a:t>
            </a:r>
            <a:endParaRPr lang="en-US" sz="1100" dirty="0">
              <a:solidFill>
                <a:srgbClr val="000000"/>
              </a:solidFill>
              <a:latin typeface="Calibri"/>
            </a:endParaRPr>
          </a:p>
        </p:txBody>
      </p:sp>
      <p:sp>
        <p:nvSpPr>
          <p:cNvPr id="46" name="Rounded Rectangle 45"/>
          <p:cNvSpPr/>
          <p:nvPr/>
        </p:nvSpPr>
        <p:spPr>
          <a:xfrm>
            <a:off x="7867325" y="3974516"/>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n8f3</a:t>
            </a:r>
            <a:endParaRPr lang="en-US" sz="1100" dirty="0">
              <a:solidFill>
                <a:srgbClr val="000000"/>
              </a:solidFill>
              <a:latin typeface="Calibri"/>
            </a:endParaRPr>
          </a:p>
        </p:txBody>
      </p:sp>
      <p:sp>
        <p:nvSpPr>
          <p:cNvPr id="47" name="TextBox 46"/>
          <p:cNvSpPr txBox="1"/>
          <p:nvPr/>
        </p:nvSpPr>
        <p:spPr>
          <a:xfrm>
            <a:off x="7867325" y="6098606"/>
            <a:ext cx="822960" cy="292388"/>
          </a:xfrm>
          <a:prstGeom prst="rect">
            <a:avLst/>
          </a:prstGeom>
          <a:noFill/>
          <a:ln>
            <a:noFill/>
          </a:ln>
        </p:spPr>
        <p:txBody>
          <a:bodyPr wrap="square" rtlCol="0">
            <a:spAutoFit/>
          </a:bodyPr>
          <a:lstStyle/>
          <a:p>
            <a:pPr algn="ctr"/>
            <a:r>
              <a:rPr lang="en-US" sz="1300" b="1" dirty="0" smtClean="0">
                <a:solidFill>
                  <a:prstClr val="black"/>
                </a:solidFill>
                <a:latin typeface="Calibri"/>
              </a:rPr>
              <a:t>2962</a:t>
            </a:r>
            <a:endParaRPr lang="en-US" sz="1300" b="1" dirty="0">
              <a:solidFill>
                <a:prstClr val="black"/>
              </a:solidFill>
              <a:latin typeface="Calibri"/>
            </a:endParaRPr>
          </a:p>
        </p:txBody>
      </p:sp>
      <p:sp>
        <p:nvSpPr>
          <p:cNvPr id="48" name="Rectangle 47"/>
          <p:cNvSpPr/>
          <p:nvPr/>
        </p:nvSpPr>
        <p:spPr>
          <a:xfrm>
            <a:off x="352229" y="2393170"/>
            <a:ext cx="1482372" cy="261610"/>
          </a:xfrm>
          <a:prstGeom prst="rect">
            <a:avLst/>
          </a:prstGeom>
        </p:spPr>
        <p:txBody>
          <a:bodyPr wrap="none">
            <a:spAutoFit/>
          </a:bodyPr>
          <a:lstStyle/>
          <a:p>
            <a:pPr marL="287338" indent="-287338">
              <a:lnSpc>
                <a:spcPct val="90000"/>
              </a:lnSpc>
              <a:spcAft>
                <a:spcPts val="1200"/>
              </a:spcAft>
            </a:pPr>
            <a:r>
              <a:rPr lang="en-US" sz="1200" dirty="0">
                <a:solidFill>
                  <a:prstClr val="black"/>
                </a:solidFill>
                <a:latin typeface="Calibri"/>
              </a:rPr>
              <a:t>9</a:t>
            </a:r>
            <a:r>
              <a:rPr lang="en-US" sz="1200" dirty="0" smtClean="0">
                <a:solidFill>
                  <a:prstClr val="black"/>
                </a:solidFill>
                <a:latin typeface="Calibri"/>
              </a:rPr>
              <a:t>.	New version 1.1</a:t>
            </a:r>
          </a:p>
        </p:txBody>
      </p:sp>
      <p:sp>
        <p:nvSpPr>
          <p:cNvPr id="49" name="Rectangle 48"/>
          <p:cNvSpPr/>
          <p:nvPr/>
        </p:nvSpPr>
        <p:spPr>
          <a:xfrm>
            <a:off x="348054" y="2046724"/>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10.	Update concepts</a:t>
            </a:r>
          </a:p>
        </p:txBody>
      </p:sp>
      <p:sp>
        <p:nvSpPr>
          <p:cNvPr id="19" name="TextBox 18"/>
          <p:cNvSpPr txBox="1"/>
          <p:nvPr/>
        </p:nvSpPr>
        <p:spPr>
          <a:xfrm>
            <a:off x="2612764" y="886642"/>
            <a:ext cx="6228732" cy="523220"/>
          </a:xfrm>
          <a:prstGeom prst="rect">
            <a:avLst/>
          </a:prstGeom>
          <a:noFill/>
        </p:spPr>
        <p:txBody>
          <a:bodyPr wrap="square" rtlCol="0">
            <a:spAutoFit/>
          </a:bodyPr>
          <a:lstStyle/>
          <a:p>
            <a:r>
              <a:rPr lang="en-US" sz="1400" b="1" dirty="0" smtClean="0">
                <a:solidFill>
                  <a:prstClr val="black"/>
                </a:solidFill>
                <a:latin typeface="Calibri"/>
              </a:rPr>
              <a:t>Request:</a:t>
            </a:r>
          </a:p>
          <a:p>
            <a:r>
              <a:rPr lang="en-US" sz="1400" dirty="0" smtClean="0">
                <a:solidFill>
                  <a:prstClr val="black"/>
                </a:solidFill>
                <a:latin typeface="Calibri"/>
              </a:rPr>
              <a:t>GET /orgs/</a:t>
            </a:r>
            <a:r>
              <a:rPr lang="en-US" sz="1400" dirty="0" err="1" smtClean="0">
                <a:solidFill>
                  <a:prstClr val="black"/>
                </a:solidFill>
                <a:latin typeface="Calibri"/>
              </a:rPr>
              <a:t>MySDO</a:t>
            </a:r>
            <a:r>
              <a:rPr lang="en-US" sz="1400" dirty="0" smtClean="0">
                <a:solidFill>
                  <a:prstClr val="black"/>
                </a:solidFill>
                <a:latin typeface="Calibri"/>
              </a:rPr>
              <a:t>/sources/</a:t>
            </a:r>
            <a:r>
              <a:rPr lang="en-US" sz="1400" dirty="0" err="1" smtClean="0">
                <a:solidFill>
                  <a:prstClr val="black"/>
                </a:solidFill>
                <a:latin typeface="Calibri"/>
              </a:rPr>
              <a:t>RainMED</a:t>
            </a:r>
            <a:r>
              <a:rPr lang="en-US" sz="1400" dirty="0" smtClean="0">
                <a:solidFill>
                  <a:prstClr val="black"/>
                </a:solidFill>
                <a:latin typeface="Calibri"/>
              </a:rPr>
              <a:t>/1.0/concepts/</a:t>
            </a:r>
            <a:endParaRPr lang="en-US" sz="1400" dirty="0">
              <a:solidFill>
                <a:prstClr val="black"/>
              </a:solidFill>
              <a:latin typeface="Calibri"/>
            </a:endParaRPr>
          </a:p>
        </p:txBody>
      </p:sp>
      <p:sp>
        <p:nvSpPr>
          <p:cNvPr id="39" name="TextBox 38"/>
          <p:cNvSpPr txBox="1"/>
          <p:nvPr/>
        </p:nvSpPr>
        <p:spPr>
          <a:xfrm>
            <a:off x="2612764" y="1454657"/>
            <a:ext cx="6228732" cy="954107"/>
          </a:xfrm>
          <a:prstGeom prst="rect">
            <a:avLst/>
          </a:prstGeom>
          <a:noFill/>
        </p:spPr>
        <p:txBody>
          <a:bodyPr wrap="square" rtlCol="0">
            <a:spAutoFit/>
          </a:bodyPr>
          <a:lstStyle/>
          <a:p>
            <a:pPr defTabSz="455613">
              <a:tabLst>
                <a:tab pos="227013" algn="l"/>
                <a:tab pos="455613" algn="l"/>
                <a:tab pos="682625" algn="l"/>
                <a:tab pos="911225" algn="l"/>
              </a:tabLst>
            </a:pPr>
            <a:r>
              <a:rPr lang="en-US" sz="1400" b="1" dirty="0" smtClean="0">
                <a:solidFill>
                  <a:prstClr val="black"/>
                </a:solidFill>
                <a:latin typeface="Calibri"/>
              </a:rPr>
              <a:t>Concepts:</a:t>
            </a:r>
          </a:p>
          <a:p>
            <a:pPr defTabSz="455613">
              <a:tabLst>
                <a:tab pos="227013" algn="l"/>
                <a:tab pos="455613" algn="l"/>
                <a:tab pos="682625" algn="l"/>
                <a:tab pos="911225" algn="l"/>
              </a:tabLst>
            </a:pPr>
            <a:r>
              <a:rPr lang="en-US" sz="1400" dirty="0" smtClean="0">
                <a:solidFill>
                  <a:prstClr val="black"/>
                </a:solidFill>
                <a:latin typeface="Calibri"/>
              </a:rPr>
              <a:t>MySDO:RainMED:1234[h83i]</a:t>
            </a:r>
          </a:p>
          <a:p>
            <a:pPr defTabSz="455613">
              <a:tabLst>
                <a:tab pos="227013" algn="l"/>
                <a:tab pos="455613" algn="l"/>
                <a:tab pos="682625" algn="l"/>
                <a:tab pos="911225" algn="l"/>
              </a:tabLst>
            </a:pPr>
            <a:r>
              <a:rPr lang="en-US" sz="1400" dirty="0" smtClean="0">
                <a:solidFill>
                  <a:prstClr val="black"/>
                </a:solidFill>
                <a:latin typeface="Calibri"/>
              </a:rPr>
              <a:t>MySDO:RainMED:26091[5hk9]</a:t>
            </a:r>
          </a:p>
          <a:p>
            <a:pPr defTabSz="455613">
              <a:tabLst>
                <a:tab pos="227013" algn="l"/>
                <a:tab pos="455613" algn="l"/>
                <a:tab pos="682625" algn="l"/>
                <a:tab pos="911225" algn="l"/>
              </a:tabLst>
            </a:pPr>
            <a:r>
              <a:rPr lang="en-US" sz="1400" dirty="0" smtClean="0">
                <a:solidFill>
                  <a:prstClr val="black"/>
                </a:solidFill>
                <a:latin typeface="Calibri"/>
              </a:rPr>
              <a:t>MySDO:RainMED:150198[d938]</a:t>
            </a:r>
          </a:p>
        </p:txBody>
      </p:sp>
    </p:spTree>
    <p:extLst>
      <p:ext uri="{BB962C8B-B14F-4D97-AF65-F5344CB8AC3E}">
        <p14:creationId xmlns:p14="http://schemas.microsoft.com/office/powerpoint/2010/main" val="186912368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299457" y="886642"/>
            <a:ext cx="2012749" cy="569390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440" tIns="91440" rtlCol="0" anchor="t"/>
          <a:lstStyle/>
          <a:p>
            <a:r>
              <a:rPr lang="en-US" sz="1200" b="1" dirty="0" smtClean="0">
                <a:solidFill>
                  <a:srgbClr val="000000"/>
                </a:solidFill>
                <a:latin typeface="Calibri"/>
              </a:rPr>
              <a:t>Actions:</a:t>
            </a:r>
            <a:endParaRPr lang="en-US" sz="1200" b="1" dirty="0">
              <a:solidFill>
                <a:srgbClr val="000000"/>
              </a:solidFill>
              <a:latin typeface="Calibri"/>
            </a:endParaRPr>
          </a:p>
        </p:txBody>
      </p:sp>
      <p:sp>
        <p:nvSpPr>
          <p:cNvPr id="28" name="Rectangle 27"/>
          <p:cNvSpPr/>
          <p:nvPr/>
        </p:nvSpPr>
        <p:spPr>
          <a:xfrm>
            <a:off x="2612764" y="559595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1.0</a:t>
            </a:r>
            <a:endParaRPr lang="en-US" sz="1200" b="1" dirty="0">
              <a:solidFill>
                <a:srgbClr val="000000"/>
              </a:solidFill>
              <a:latin typeface="Calibri"/>
            </a:endParaRPr>
          </a:p>
        </p:txBody>
      </p:sp>
      <p:sp>
        <p:nvSpPr>
          <p:cNvPr id="22" name="Rectangle 21"/>
          <p:cNvSpPr/>
          <p:nvPr/>
        </p:nvSpPr>
        <p:spPr>
          <a:xfrm>
            <a:off x="2612764" y="428751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1.1</a:t>
            </a:r>
            <a:endParaRPr lang="en-US" sz="1200" b="1" dirty="0">
              <a:solidFill>
                <a:srgbClr val="000000"/>
              </a:solidFill>
              <a:latin typeface="Calibri"/>
            </a:endParaRPr>
          </a:p>
        </p:txBody>
      </p:sp>
      <p:sp>
        <p:nvSpPr>
          <p:cNvPr id="2" name="Title 1"/>
          <p:cNvSpPr>
            <a:spLocks noGrp="1"/>
          </p:cNvSpPr>
          <p:nvPr>
            <p:ph type="title"/>
          </p:nvPr>
        </p:nvSpPr>
        <p:spPr>
          <a:xfrm>
            <a:off x="299457" y="153876"/>
            <a:ext cx="8542039" cy="595334"/>
          </a:xfrm>
        </p:spPr>
        <p:txBody>
          <a:bodyPr>
            <a:noAutofit/>
          </a:bodyPr>
          <a:lstStyle/>
          <a:p>
            <a:pPr algn="r"/>
            <a:r>
              <a:rPr lang="en-US" sz="2800" b="1" dirty="0" smtClean="0"/>
              <a:t>Versioning of Sources and Concepts</a:t>
            </a:r>
            <a:endParaRPr lang="en-US" sz="2800" b="1" dirty="0"/>
          </a:p>
        </p:txBody>
      </p:sp>
      <p:sp>
        <p:nvSpPr>
          <p:cNvPr id="12" name="Rounded Rectangle 11"/>
          <p:cNvSpPr/>
          <p:nvPr/>
        </p:nvSpPr>
        <p:spPr>
          <a:xfrm>
            <a:off x="3692301" y="5669890"/>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h83i</a:t>
            </a:r>
            <a:endParaRPr lang="en-US" sz="1100" dirty="0">
              <a:solidFill>
                <a:srgbClr val="000000"/>
              </a:solidFill>
              <a:latin typeface="Calibri"/>
            </a:endParaRPr>
          </a:p>
        </p:txBody>
      </p:sp>
      <p:sp>
        <p:nvSpPr>
          <p:cNvPr id="13" name="Rounded Rectangle 12"/>
          <p:cNvSpPr/>
          <p:nvPr/>
        </p:nvSpPr>
        <p:spPr>
          <a:xfrm>
            <a:off x="3692301" y="5239785"/>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df38</a:t>
            </a:r>
            <a:endParaRPr lang="en-US" sz="1100" dirty="0">
              <a:solidFill>
                <a:srgbClr val="000000"/>
              </a:solidFill>
              <a:latin typeface="Calibri"/>
            </a:endParaRPr>
          </a:p>
        </p:txBody>
      </p:sp>
      <p:sp>
        <p:nvSpPr>
          <p:cNvPr id="14" name="Rounded Rectangle 13"/>
          <p:cNvSpPr/>
          <p:nvPr/>
        </p:nvSpPr>
        <p:spPr>
          <a:xfrm>
            <a:off x="3692301" y="4370441"/>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47tj</a:t>
            </a:r>
            <a:endParaRPr lang="en-US" sz="1100" dirty="0">
              <a:solidFill>
                <a:srgbClr val="000000"/>
              </a:solidFill>
              <a:latin typeface="Calibri"/>
            </a:endParaRPr>
          </a:p>
        </p:txBody>
      </p:sp>
      <p:sp>
        <p:nvSpPr>
          <p:cNvPr id="16" name="TextBox 15"/>
          <p:cNvSpPr txBox="1"/>
          <p:nvPr/>
        </p:nvSpPr>
        <p:spPr>
          <a:xfrm>
            <a:off x="3740221"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1234</a:t>
            </a:r>
            <a:endParaRPr lang="en-US" sz="1300" b="1" dirty="0">
              <a:solidFill>
                <a:prstClr val="black"/>
              </a:solidFill>
              <a:latin typeface="Calibri"/>
            </a:endParaRPr>
          </a:p>
        </p:txBody>
      </p:sp>
      <p:sp>
        <p:nvSpPr>
          <p:cNvPr id="6" name="Rounded Rectangle 5"/>
          <p:cNvSpPr/>
          <p:nvPr/>
        </p:nvSpPr>
        <p:spPr>
          <a:xfrm>
            <a:off x="5115922" y="5671379"/>
            <a:ext cx="822960" cy="228600"/>
          </a:xfrm>
          <a:prstGeom prst="roundRect">
            <a:avLst/>
          </a:prstGeom>
          <a:solidFill>
            <a:srgbClr val="C0504D"/>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5hk9</a:t>
            </a:r>
            <a:endParaRPr lang="en-US" sz="1100" dirty="0">
              <a:solidFill>
                <a:srgbClr val="000000"/>
              </a:solidFill>
              <a:latin typeface="Calibri"/>
            </a:endParaRPr>
          </a:p>
        </p:txBody>
      </p:sp>
      <p:sp>
        <p:nvSpPr>
          <p:cNvPr id="7" name="Rounded Rectangle 6"/>
          <p:cNvSpPr/>
          <p:nvPr/>
        </p:nvSpPr>
        <p:spPr>
          <a:xfrm>
            <a:off x="5115922" y="4370441"/>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
        <p:nvSpPr>
          <p:cNvPr id="17" name="TextBox 16"/>
          <p:cNvSpPr txBox="1"/>
          <p:nvPr/>
        </p:nvSpPr>
        <p:spPr>
          <a:xfrm>
            <a:off x="5115922"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26091</a:t>
            </a:r>
            <a:endParaRPr lang="en-US" sz="1300" b="1" dirty="0">
              <a:solidFill>
                <a:prstClr val="black"/>
              </a:solidFill>
              <a:latin typeface="Calibri"/>
            </a:endParaRPr>
          </a:p>
        </p:txBody>
      </p:sp>
      <p:sp>
        <p:nvSpPr>
          <p:cNvPr id="9" name="Rounded Rectangle 8"/>
          <p:cNvSpPr/>
          <p:nvPr/>
        </p:nvSpPr>
        <p:spPr>
          <a:xfrm>
            <a:off x="6491623" y="5669890"/>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d938</a:t>
            </a:r>
            <a:endParaRPr lang="en-US" sz="1100" dirty="0">
              <a:solidFill>
                <a:srgbClr val="000000"/>
              </a:solidFill>
              <a:latin typeface="Calibri"/>
            </a:endParaRPr>
          </a:p>
        </p:txBody>
      </p:sp>
      <p:sp>
        <p:nvSpPr>
          <p:cNvPr id="10" name="Rounded Rectangle 9"/>
          <p:cNvSpPr/>
          <p:nvPr/>
        </p:nvSpPr>
        <p:spPr>
          <a:xfrm>
            <a:off x="6491623" y="5239785"/>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ac61</a:t>
            </a:r>
            <a:endParaRPr lang="en-US" sz="1100" dirty="0">
              <a:solidFill>
                <a:srgbClr val="000000"/>
              </a:solidFill>
              <a:latin typeface="Calibri"/>
            </a:endParaRPr>
          </a:p>
        </p:txBody>
      </p:sp>
      <p:sp>
        <p:nvSpPr>
          <p:cNvPr id="11" name="Rounded Rectangle 10"/>
          <p:cNvSpPr/>
          <p:nvPr/>
        </p:nvSpPr>
        <p:spPr>
          <a:xfrm>
            <a:off x="6491623" y="4809681"/>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w8fr</a:t>
            </a:r>
            <a:endParaRPr lang="en-US" sz="1100" dirty="0">
              <a:solidFill>
                <a:srgbClr val="000000"/>
              </a:solidFill>
              <a:latin typeface="Calibri"/>
            </a:endParaRPr>
          </a:p>
        </p:txBody>
      </p:sp>
      <p:sp>
        <p:nvSpPr>
          <p:cNvPr id="15" name="Rounded Rectangle 14"/>
          <p:cNvSpPr/>
          <p:nvPr/>
        </p:nvSpPr>
        <p:spPr>
          <a:xfrm>
            <a:off x="6491623" y="4370441"/>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dm83</a:t>
            </a:r>
            <a:endParaRPr lang="en-US" sz="1100" dirty="0">
              <a:solidFill>
                <a:srgbClr val="000000"/>
              </a:solidFill>
              <a:latin typeface="Calibri"/>
            </a:endParaRPr>
          </a:p>
        </p:txBody>
      </p:sp>
      <p:sp>
        <p:nvSpPr>
          <p:cNvPr id="18" name="TextBox 17"/>
          <p:cNvSpPr txBox="1"/>
          <p:nvPr/>
        </p:nvSpPr>
        <p:spPr>
          <a:xfrm>
            <a:off x="6491623"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150198</a:t>
            </a:r>
            <a:endParaRPr lang="en-US" sz="1300" b="1" dirty="0">
              <a:solidFill>
                <a:prstClr val="black"/>
              </a:solidFill>
              <a:latin typeface="Calibri"/>
            </a:endParaRPr>
          </a:p>
        </p:txBody>
      </p:sp>
      <p:sp>
        <p:nvSpPr>
          <p:cNvPr id="27" name="TextBox 26"/>
          <p:cNvSpPr txBox="1"/>
          <p:nvPr/>
        </p:nvSpPr>
        <p:spPr>
          <a:xfrm>
            <a:off x="3570096" y="3032915"/>
            <a:ext cx="2069195" cy="523220"/>
          </a:xfrm>
          <a:prstGeom prst="rect">
            <a:avLst/>
          </a:prstGeom>
          <a:noFill/>
        </p:spPr>
        <p:txBody>
          <a:bodyPr wrap="square" rtlCol="0">
            <a:spAutoFit/>
          </a:bodyPr>
          <a:lstStyle/>
          <a:p>
            <a:r>
              <a:rPr lang="en-US" sz="1400" b="1" dirty="0" smtClean="0">
                <a:solidFill>
                  <a:prstClr val="black"/>
                </a:solidFill>
                <a:latin typeface="Calibri"/>
              </a:rPr>
              <a:t>Org: </a:t>
            </a:r>
            <a:r>
              <a:rPr lang="en-US" sz="1400" b="1" dirty="0" err="1" smtClean="0">
                <a:solidFill>
                  <a:prstClr val="black"/>
                </a:solidFill>
                <a:latin typeface="Calibri"/>
              </a:rPr>
              <a:t>MySDO</a:t>
            </a:r>
            <a:r>
              <a:rPr lang="en-US" sz="1400" b="1" dirty="0" smtClean="0">
                <a:solidFill>
                  <a:prstClr val="black"/>
                </a:solidFill>
                <a:latin typeface="Calibri"/>
              </a:rPr>
              <a:t> </a:t>
            </a:r>
          </a:p>
          <a:p>
            <a:r>
              <a:rPr lang="en-US" sz="1400" b="1" dirty="0" smtClean="0">
                <a:solidFill>
                  <a:prstClr val="black"/>
                </a:solidFill>
                <a:latin typeface="Calibri"/>
              </a:rPr>
              <a:t>Source: </a:t>
            </a:r>
            <a:r>
              <a:rPr lang="en-US" sz="1400" b="1" dirty="0" err="1" smtClean="0">
                <a:solidFill>
                  <a:prstClr val="black"/>
                </a:solidFill>
                <a:latin typeface="Calibri"/>
              </a:rPr>
              <a:t>RainMED</a:t>
            </a:r>
            <a:endParaRPr lang="en-US" sz="1400" b="1" dirty="0">
              <a:solidFill>
                <a:prstClr val="black"/>
              </a:solidFill>
              <a:latin typeface="Calibri"/>
            </a:endParaRPr>
          </a:p>
        </p:txBody>
      </p:sp>
      <p:sp>
        <p:nvSpPr>
          <p:cNvPr id="25" name="Rounded Rectangle 24"/>
          <p:cNvSpPr/>
          <p:nvPr/>
        </p:nvSpPr>
        <p:spPr>
          <a:xfrm>
            <a:off x="3583171" y="3609097"/>
            <a:ext cx="5258325" cy="2955435"/>
          </a:xfrm>
          <a:prstGeom prst="roundRect">
            <a:avLst>
              <a:gd name="adj" fmla="val 4088"/>
            </a:avLst>
          </a:prstGeom>
          <a:noFill/>
          <a:ln w="38100" cmpd="sng">
            <a:solidFill>
              <a:schemeClr val="accent1"/>
            </a:solidFill>
          </a:ln>
          <a:scene3d>
            <a:camera prst="orthographicFront"/>
            <a:lightRig rig="threePt" dir="t"/>
          </a:scene3d>
          <a:sp3d prstMaterial="clear">
            <a:bevelT h="1016000"/>
            <a:bevelB h="1016000"/>
            <a:contourClr>
              <a:schemeClr val="tx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0" name="Rounded Rectangle 29"/>
          <p:cNvSpPr/>
          <p:nvPr/>
        </p:nvSpPr>
        <p:spPr>
          <a:xfrm>
            <a:off x="3692301" y="396065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B70v</a:t>
            </a:r>
            <a:endParaRPr lang="en-US" sz="1100" dirty="0">
              <a:solidFill>
                <a:srgbClr val="000000"/>
              </a:solidFill>
              <a:latin typeface="Calibri"/>
            </a:endParaRPr>
          </a:p>
        </p:txBody>
      </p:sp>
      <p:cxnSp>
        <p:nvCxnSpPr>
          <p:cNvPr id="31" name="Straight Connector 30"/>
          <p:cNvCxnSpPr/>
          <p:nvPr/>
        </p:nvCxnSpPr>
        <p:spPr>
          <a:xfrm>
            <a:off x="4839552"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215253"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352229" y="5995731"/>
            <a:ext cx="1212993"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	New source </a:t>
            </a:r>
            <a:br>
              <a:rPr lang="en-US" sz="1200" dirty="0" smtClean="0">
                <a:solidFill>
                  <a:prstClr val="black"/>
                </a:solidFill>
                <a:latin typeface="Calibri"/>
              </a:rPr>
            </a:br>
            <a:r>
              <a:rPr lang="en-US" sz="1200" dirty="0" err="1" smtClean="0">
                <a:solidFill>
                  <a:prstClr val="black"/>
                </a:solidFill>
                <a:latin typeface="Calibri"/>
              </a:rPr>
              <a:t>RainMED</a:t>
            </a:r>
            <a:endParaRPr lang="en-US" sz="1200" dirty="0">
              <a:solidFill>
                <a:prstClr val="black"/>
              </a:solidFill>
              <a:latin typeface="Calibri"/>
            </a:endParaRPr>
          </a:p>
        </p:txBody>
      </p:sp>
      <p:sp>
        <p:nvSpPr>
          <p:cNvPr id="4" name="Rectangle 3"/>
          <p:cNvSpPr/>
          <p:nvPr/>
        </p:nvSpPr>
        <p:spPr>
          <a:xfrm>
            <a:off x="352229" y="5483088"/>
            <a:ext cx="140279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2.	New concept </a:t>
            </a:r>
            <a:br>
              <a:rPr lang="en-US" sz="1200" dirty="0" smtClean="0">
                <a:solidFill>
                  <a:prstClr val="black"/>
                </a:solidFill>
                <a:latin typeface="Calibri"/>
              </a:rPr>
            </a:br>
            <a:r>
              <a:rPr lang="en-US" sz="1200" dirty="0" smtClean="0">
                <a:solidFill>
                  <a:prstClr val="black"/>
                </a:solidFill>
                <a:latin typeface="Calibri"/>
              </a:rPr>
              <a:t>RainMED:1234</a:t>
            </a:r>
          </a:p>
        </p:txBody>
      </p:sp>
      <p:sp>
        <p:nvSpPr>
          <p:cNvPr id="5" name="Rectangle 4"/>
          <p:cNvSpPr/>
          <p:nvPr/>
        </p:nvSpPr>
        <p:spPr>
          <a:xfrm>
            <a:off x="352229" y="4970443"/>
            <a:ext cx="1480794"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3.	New concept </a:t>
            </a:r>
            <a:br>
              <a:rPr lang="en-US" sz="1200" dirty="0" smtClean="0">
                <a:solidFill>
                  <a:prstClr val="black"/>
                </a:solidFill>
                <a:latin typeface="Calibri"/>
              </a:rPr>
            </a:br>
            <a:r>
              <a:rPr lang="en-US" sz="1200" dirty="0" smtClean="0">
                <a:solidFill>
                  <a:prstClr val="black"/>
                </a:solidFill>
                <a:latin typeface="Calibri"/>
              </a:rPr>
              <a:t>RainMED:26091</a:t>
            </a:r>
          </a:p>
        </p:txBody>
      </p:sp>
      <p:sp>
        <p:nvSpPr>
          <p:cNvPr id="8" name="Rectangle 7"/>
          <p:cNvSpPr/>
          <p:nvPr/>
        </p:nvSpPr>
        <p:spPr>
          <a:xfrm>
            <a:off x="352229" y="4457798"/>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4.	New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20" name="Rectangle 19"/>
          <p:cNvSpPr/>
          <p:nvPr/>
        </p:nvSpPr>
        <p:spPr>
          <a:xfrm>
            <a:off x="352229" y="4111352"/>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5.	New version 1.0</a:t>
            </a:r>
          </a:p>
        </p:txBody>
      </p:sp>
      <p:sp>
        <p:nvSpPr>
          <p:cNvPr id="21" name="Rectangle 20"/>
          <p:cNvSpPr/>
          <p:nvPr/>
        </p:nvSpPr>
        <p:spPr>
          <a:xfrm>
            <a:off x="352229" y="3764906"/>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6.	Update concepts</a:t>
            </a:r>
          </a:p>
        </p:txBody>
      </p:sp>
      <p:sp>
        <p:nvSpPr>
          <p:cNvPr id="23" name="Rectangle 22"/>
          <p:cNvSpPr/>
          <p:nvPr/>
        </p:nvSpPr>
        <p:spPr>
          <a:xfrm>
            <a:off x="352229" y="3252261"/>
            <a:ext cx="143758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7.	New concept </a:t>
            </a:r>
            <a:br>
              <a:rPr lang="en-US" sz="1200" dirty="0" smtClean="0">
                <a:solidFill>
                  <a:prstClr val="black"/>
                </a:solidFill>
                <a:latin typeface="Calibri"/>
              </a:rPr>
            </a:br>
            <a:r>
              <a:rPr lang="en-US" sz="1200" dirty="0" smtClean="0">
                <a:solidFill>
                  <a:prstClr val="black"/>
                </a:solidFill>
                <a:latin typeface="Calibri"/>
              </a:rPr>
              <a:t>RainMED:2962</a:t>
            </a:r>
          </a:p>
        </p:txBody>
      </p:sp>
      <p:sp>
        <p:nvSpPr>
          <p:cNvPr id="26" name="Rectangle 25"/>
          <p:cNvSpPr/>
          <p:nvPr/>
        </p:nvSpPr>
        <p:spPr>
          <a:xfrm>
            <a:off x="352229" y="2739616"/>
            <a:ext cx="147298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8.	Update concept </a:t>
            </a:r>
            <a:br>
              <a:rPr lang="en-US" sz="1200" dirty="0" smtClean="0">
                <a:solidFill>
                  <a:prstClr val="black"/>
                </a:solidFill>
                <a:latin typeface="Calibri"/>
              </a:rPr>
            </a:br>
            <a:r>
              <a:rPr lang="en-US" sz="1200" dirty="0" smtClean="0">
                <a:solidFill>
                  <a:prstClr val="black"/>
                </a:solidFill>
                <a:latin typeface="Calibri"/>
              </a:rPr>
              <a:t>RainMED:2962</a:t>
            </a:r>
          </a:p>
        </p:txBody>
      </p:sp>
      <p:cxnSp>
        <p:nvCxnSpPr>
          <p:cNvPr id="43" name="Straight Connector 42"/>
          <p:cNvCxnSpPr/>
          <p:nvPr/>
        </p:nvCxnSpPr>
        <p:spPr>
          <a:xfrm>
            <a:off x="7590954" y="3631081"/>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867325" y="480968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bg35</a:t>
            </a:r>
            <a:endParaRPr lang="en-US" sz="1100" dirty="0">
              <a:solidFill>
                <a:srgbClr val="000000"/>
              </a:solidFill>
              <a:latin typeface="Calibri"/>
            </a:endParaRPr>
          </a:p>
        </p:txBody>
      </p:sp>
      <p:sp>
        <p:nvSpPr>
          <p:cNvPr id="45" name="Rounded Rectangle 44"/>
          <p:cNvSpPr/>
          <p:nvPr/>
        </p:nvSpPr>
        <p:spPr>
          <a:xfrm>
            <a:off x="7867325" y="4370441"/>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1d35</a:t>
            </a:r>
            <a:endParaRPr lang="en-US" sz="1100" dirty="0">
              <a:solidFill>
                <a:srgbClr val="000000"/>
              </a:solidFill>
              <a:latin typeface="Calibri"/>
            </a:endParaRPr>
          </a:p>
        </p:txBody>
      </p:sp>
      <p:sp>
        <p:nvSpPr>
          <p:cNvPr id="46" name="Rounded Rectangle 45"/>
          <p:cNvSpPr/>
          <p:nvPr/>
        </p:nvSpPr>
        <p:spPr>
          <a:xfrm>
            <a:off x="7867325" y="3974516"/>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n8f3</a:t>
            </a:r>
            <a:endParaRPr lang="en-US" sz="1100" dirty="0">
              <a:solidFill>
                <a:srgbClr val="000000"/>
              </a:solidFill>
              <a:latin typeface="Calibri"/>
            </a:endParaRPr>
          </a:p>
        </p:txBody>
      </p:sp>
      <p:sp>
        <p:nvSpPr>
          <p:cNvPr id="47" name="TextBox 46"/>
          <p:cNvSpPr txBox="1"/>
          <p:nvPr/>
        </p:nvSpPr>
        <p:spPr>
          <a:xfrm>
            <a:off x="7867325" y="6098606"/>
            <a:ext cx="822960" cy="292388"/>
          </a:xfrm>
          <a:prstGeom prst="rect">
            <a:avLst/>
          </a:prstGeom>
          <a:noFill/>
          <a:ln>
            <a:noFill/>
          </a:ln>
        </p:spPr>
        <p:txBody>
          <a:bodyPr wrap="square" rtlCol="0">
            <a:spAutoFit/>
          </a:bodyPr>
          <a:lstStyle/>
          <a:p>
            <a:pPr algn="ctr"/>
            <a:r>
              <a:rPr lang="en-US" sz="1300" b="1" dirty="0" smtClean="0">
                <a:solidFill>
                  <a:prstClr val="black"/>
                </a:solidFill>
                <a:latin typeface="Calibri"/>
              </a:rPr>
              <a:t>2962</a:t>
            </a:r>
            <a:endParaRPr lang="en-US" sz="1300" b="1" dirty="0">
              <a:solidFill>
                <a:prstClr val="black"/>
              </a:solidFill>
              <a:latin typeface="Calibri"/>
            </a:endParaRPr>
          </a:p>
        </p:txBody>
      </p:sp>
      <p:sp>
        <p:nvSpPr>
          <p:cNvPr id="48" name="Rectangle 47"/>
          <p:cNvSpPr/>
          <p:nvPr/>
        </p:nvSpPr>
        <p:spPr>
          <a:xfrm>
            <a:off x="352229" y="2393170"/>
            <a:ext cx="1482372" cy="261610"/>
          </a:xfrm>
          <a:prstGeom prst="rect">
            <a:avLst/>
          </a:prstGeom>
        </p:spPr>
        <p:txBody>
          <a:bodyPr wrap="none">
            <a:spAutoFit/>
          </a:bodyPr>
          <a:lstStyle/>
          <a:p>
            <a:pPr marL="287338" indent="-287338">
              <a:lnSpc>
                <a:spcPct val="90000"/>
              </a:lnSpc>
              <a:spcAft>
                <a:spcPts val="1200"/>
              </a:spcAft>
            </a:pPr>
            <a:r>
              <a:rPr lang="en-US" sz="1200" dirty="0">
                <a:solidFill>
                  <a:prstClr val="black"/>
                </a:solidFill>
                <a:latin typeface="Calibri"/>
              </a:rPr>
              <a:t>9</a:t>
            </a:r>
            <a:r>
              <a:rPr lang="en-US" sz="1200" dirty="0" smtClean="0">
                <a:solidFill>
                  <a:prstClr val="black"/>
                </a:solidFill>
                <a:latin typeface="Calibri"/>
              </a:rPr>
              <a:t>.	New version 1.1</a:t>
            </a:r>
          </a:p>
        </p:txBody>
      </p:sp>
      <p:sp>
        <p:nvSpPr>
          <p:cNvPr id="49" name="Rectangle 48"/>
          <p:cNvSpPr/>
          <p:nvPr/>
        </p:nvSpPr>
        <p:spPr>
          <a:xfrm>
            <a:off x="348054" y="2046724"/>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10.	Update concepts</a:t>
            </a:r>
          </a:p>
        </p:txBody>
      </p:sp>
      <p:sp>
        <p:nvSpPr>
          <p:cNvPr id="19" name="TextBox 18"/>
          <p:cNvSpPr txBox="1"/>
          <p:nvPr/>
        </p:nvSpPr>
        <p:spPr>
          <a:xfrm>
            <a:off x="2612764" y="886642"/>
            <a:ext cx="6228732" cy="523220"/>
          </a:xfrm>
          <a:prstGeom prst="rect">
            <a:avLst/>
          </a:prstGeom>
          <a:noFill/>
        </p:spPr>
        <p:txBody>
          <a:bodyPr wrap="square" rtlCol="0">
            <a:spAutoFit/>
          </a:bodyPr>
          <a:lstStyle/>
          <a:p>
            <a:r>
              <a:rPr lang="en-US" sz="1400" b="1" dirty="0" smtClean="0">
                <a:solidFill>
                  <a:prstClr val="black"/>
                </a:solidFill>
                <a:latin typeface="Calibri"/>
              </a:rPr>
              <a:t>Request:</a:t>
            </a:r>
          </a:p>
          <a:p>
            <a:r>
              <a:rPr lang="en-US" sz="1400" dirty="0" smtClean="0">
                <a:solidFill>
                  <a:prstClr val="black"/>
                </a:solidFill>
                <a:latin typeface="Calibri"/>
              </a:rPr>
              <a:t>GET /orgs/</a:t>
            </a:r>
            <a:r>
              <a:rPr lang="en-US" sz="1400" dirty="0" err="1" smtClean="0">
                <a:solidFill>
                  <a:prstClr val="black"/>
                </a:solidFill>
                <a:latin typeface="Calibri"/>
              </a:rPr>
              <a:t>MySDO</a:t>
            </a:r>
            <a:r>
              <a:rPr lang="en-US" sz="1400" dirty="0" smtClean="0">
                <a:solidFill>
                  <a:prstClr val="black"/>
                </a:solidFill>
                <a:latin typeface="Calibri"/>
              </a:rPr>
              <a:t>/sources/</a:t>
            </a:r>
            <a:r>
              <a:rPr lang="en-US" sz="1400" dirty="0" err="1" smtClean="0">
                <a:solidFill>
                  <a:prstClr val="black"/>
                </a:solidFill>
                <a:latin typeface="Calibri"/>
              </a:rPr>
              <a:t>RainMED</a:t>
            </a:r>
            <a:r>
              <a:rPr lang="en-US" sz="1400" dirty="0" smtClean="0">
                <a:solidFill>
                  <a:prstClr val="black"/>
                </a:solidFill>
                <a:latin typeface="Calibri"/>
              </a:rPr>
              <a:t>/1.1/concepts/</a:t>
            </a:r>
            <a:endParaRPr lang="en-US" sz="1400" dirty="0">
              <a:solidFill>
                <a:prstClr val="black"/>
              </a:solidFill>
              <a:latin typeface="Calibri"/>
            </a:endParaRPr>
          </a:p>
        </p:txBody>
      </p:sp>
      <p:sp>
        <p:nvSpPr>
          <p:cNvPr id="39" name="TextBox 38"/>
          <p:cNvSpPr txBox="1"/>
          <p:nvPr/>
        </p:nvSpPr>
        <p:spPr>
          <a:xfrm>
            <a:off x="2612764" y="1454657"/>
            <a:ext cx="6228732" cy="1169551"/>
          </a:xfrm>
          <a:prstGeom prst="rect">
            <a:avLst/>
          </a:prstGeom>
          <a:noFill/>
        </p:spPr>
        <p:txBody>
          <a:bodyPr wrap="square" rtlCol="0">
            <a:spAutoFit/>
          </a:bodyPr>
          <a:lstStyle/>
          <a:p>
            <a:pPr defTabSz="455613">
              <a:tabLst>
                <a:tab pos="227013" algn="l"/>
                <a:tab pos="455613" algn="l"/>
                <a:tab pos="682625" algn="l"/>
                <a:tab pos="911225" algn="l"/>
              </a:tabLst>
            </a:pPr>
            <a:r>
              <a:rPr lang="en-US" sz="1400" b="1" dirty="0" smtClean="0">
                <a:solidFill>
                  <a:prstClr val="black"/>
                </a:solidFill>
                <a:latin typeface="Calibri"/>
              </a:rPr>
              <a:t>Concepts:</a:t>
            </a:r>
          </a:p>
          <a:p>
            <a:pPr defTabSz="455613">
              <a:tabLst>
                <a:tab pos="227013" algn="l"/>
                <a:tab pos="455613" algn="l"/>
                <a:tab pos="682625" algn="l"/>
                <a:tab pos="911225" algn="l"/>
              </a:tabLst>
            </a:pPr>
            <a:r>
              <a:rPr lang="en-US" sz="1400" dirty="0" smtClean="0">
                <a:solidFill>
                  <a:prstClr val="black"/>
                </a:solidFill>
                <a:latin typeface="Calibri"/>
              </a:rPr>
              <a:t>MySDO:RainMED:1234[47tj]</a:t>
            </a:r>
          </a:p>
          <a:p>
            <a:pPr defTabSz="455613">
              <a:tabLst>
                <a:tab pos="227013" algn="l"/>
                <a:tab pos="455613" algn="l"/>
                <a:tab pos="682625" algn="l"/>
                <a:tab pos="911225" algn="l"/>
              </a:tabLst>
            </a:pPr>
            <a:r>
              <a:rPr lang="en-US" sz="1400" dirty="0" smtClean="0">
                <a:solidFill>
                  <a:prstClr val="black"/>
                </a:solidFill>
                <a:latin typeface="Calibri"/>
              </a:rPr>
              <a:t>MySDO:RainMED:26091[x6h3]</a:t>
            </a:r>
          </a:p>
          <a:p>
            <a:pPr defTabSz="455613">
              <a:tabLst>
                <a:tab pos="227013" algn="l"/>
                <a:tab pos="455613" algn="l"/>
                <a:tab pos="682625" algn="l"/>
                <a:tab pos="911225" algn="l"/>
              </a:tabLst>
            </a:pPr>
            <a:r>
              <a:rPr lang="en-US" sz="1400" dirty="0" smtClean="0">
                <a:solidFill>
                  <a:prstClr val="black"/>
                </a:solidFill>
                <a:latin typeface="Calibri"/>
              </a:rPr>
              <a:t>MySDO:RainMED:150198[dm83]</a:t>
            </a:r>
          </a:p>
          <a:p>
            <a:pPr defTabSz="455613">
              <a:tabLst>
                <a:tab pos="227013" algn="l"/>
                <a:tab pos="455613" algn="l"/>
                <a:tab pos="682625" algn="l"/>
                <a:tab pos="911225" algn="l"/>
              </a:tabLst>
            </a:pPr>
            <a:r>
              <a:rPr lang="en-US" sz="1400" dirty="0" smtClean="0">
                <a:solidFill>
                  <a:prstClr val="black"/>
                </a:solidFill>
                <a:latin typeface="Calibri"/>
              </a:rPr>
              <a:t>MySDO:RainMED:2962[1d35]</a:t>
            </a:r>
          </a:p>
        </p:txBody>
      </p:sp>
    </p:spTree>
    <p:extLst>
      <p:ext uri="{BB962C8B-B14F-4D97-AF65-F5344CB8AC3E}">
        <p14:creationId xmlns:p14="http://schemas.microsoft.com/office/powerpoint/2010/main" val="105931514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299457" y="886642"/>
            <a:ext cx="2012749" cy="569390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440" tIns="91440" rtlCol="0" anchor="t"/>
          <a:lstStyle/>
          <a:p>
            <a:r>
              <a:rPr lang="en-US" sz="1200" b="1" dirty="0" smtClean="0">
                <a:solidFill>
                  <a:srgbClr val="000000"/>
                </a:solidFill>
                <a:latin typeface="Calibri"/>
              </a:rPr>
              <a:t>Actions:</a:t>
            </a:r>
            <a:endParaRPr lang="en-US" sz="1200" b="1" dirty="0">
              <a:solidFill>
                <a:srgbClr val="000000"/>
              </a:solidFill>
              <a:latin typeface="Calibri"/>
            </a:endParaRPr>
          </a:p>
        </p:txBody>
      </p:sp>
      <p:sp>
        <p:nvSpPr>
          <p:cNvPr id="28" name="Rectangle 27"/>
          <p:cNvSpPr/>
          <p:nvPr/>
        </p:nvSpPr>
        <p:spPr>
          <a:xfrm>
            <a:off x="2612764" y="559595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1.0</a:t>
            </a:r>
            <a:endParaRPr lang="en-US" sz="1200" b="1" dirty="0">
              <a:solidFill>
                <a:srgbClr val="000000"/>
              </a:solidFill>
              <a:latin typeface="Calibri"/>
            </a:endParaRPr>
          </a:p>
        </p:txBody>
      </p:sp>
      <p:sp>
        <p:nvSpPr>
          <p:cNvPr id="22" name="Rectangle 21"/>
          <p:cNvSpPr/>
          <p:nvPr/>
        </p:nvSpPr>
        <p:spPr>
          <a:xfrm>
            <a:off x="2612764" y="428751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1.1</a:t>
            </a:r>
            <a:endParaRPr lang="en-US" sz="1200" b="1" dirty="0">
              <a:solidFill>
                <a:srgbClr val="000000"/>
              </a:solidFill>
              <a:latin typeface="Calibri"/>
            </a:endParaRPr>
          </a:p>
        </p:txBody>
      </p:sp>
      <p:sp>
        <p:nvSpPr>
          <p:cNvPr id="2" name="Title 1"/>
          <p:cNvSpPr>
            <a:spLocks noGrp="1"/>
          </p:cNvSpPr>
          <p:nvPr>
            <p:ph type="title"/>
          </p:nvPr>
        </p:nvSpPr>
        <p:spPr>
          <a:xfrm>
            <a:off x="299457" y="153876"/>
            <a:ext cx="8542039" cy="595334"/>
          </a:xfrm>
        </p:spPr>
        <p:txBody>
          <a:bodyPr>
            <a:noAutofit/>
          </a:bodyPr>
          <a:lstStyle/>
          <a:p>
            <a:pPr algn="r"/>
            <a:r>
              <a:rPr lang="en-US" sz="2800" b="1" dirty="0" smtClean="0"/>
              <a:t>Versioning of Sources and Concepts</a:t>
            </a:r>
            <a:endParaRPr lang="en-US" sz="2800" b="1" dirty="0"/>
          </a:p>
        </p:txBody>
      </p:sp>
      <p:sp>
        <p:nvSpPr>
          <p:cNvPr id="12" name="Rounded Rectangle 11"/>
          <p:cNvSpPr/>
          <p:nvPr/>
        </p:nvSpPr>
        <p:spPr>
          <a:xfrm>
            <a:off x="3692301" y="5669890"/>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h83i</a:t>
            </a:r>
            <a:endParaRPr lang="en-US" sz="1100" dirty="0">
              <a:solidFill>
                <a:srgbClr val="000000"/>
              </a:solidFill>
              <a:latin typeface="Calibri"/>
            </a:endParaRPr>
          </a:p>
        </p:txBody>
      </p:sp>
      <p:sp>
        <p:nvSpPr>
          <p:cNvPr id="13" name="Rounded Rectangle 12"/>
          <p:cNvSpPr/>
          <p:nvPr/>
        </p:nvSpPr>
        <p:spPr>
          <a:xfrm>
            <a:off x="3692301" y="5239785"/>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df38</a:t>
            </a:r>
            <a:endParaRPr lang="en-US" sz="1100" dirty="0">
              <a:solidFill>
                <a:srgbClr val="000000"/>
              </a:solidFill>
              <a:latin typeface="Calibri"/>
            </a:endParaRPr>
          </a:p>
        </p:txBody>
      </p:sp>
      <p:sp>
        <p:nvSpPr>
          <p:cNvPr id="14" name="Rounded Rectangle 13"/>
          <p:cNvSpPr/>
          <p:nvPr/>
        </p:nvSpPr>
        <p:spPr>
          <a:xfrm>
            <a:off x="3692301" y="437044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47tjd</a:t>
            </a:r>
            <a:endParaRPr lang="en-US" sz="1100" dirty="0">
              <a:solidFill>
                <a:srgbClr val="000000"/>
              </a:solidFill>
              <a:latin typeface="Calibri"/>
            </a:endParaRPr>
          </a:p>
        </p:txBody>
      </p:sp>
      <p:sp>
        <p:nvSpPr>
          <p:cNvPr id="16" name="TextBox 15"/>
          <p:cNvSpPr txBox="1"/>
          <p:nvPr/>
        </p:nvSpPr>
        <p:spPr>
          <a:xfrm>
            <a:off x="3740221"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1234</a:t>
            </a:r>
            <a:endParaRPr lang="en-US" sz="1300" b="1" dirty="0">
              <a:solidFill>
                <a:prstClr val="black"/>
              </a:solidFill>
              <a:latin typeface="Calibri"/>
            </a:endParaRPr>
          </a:p>
        </p:txBody>
      </p:sp>
      <p:sp>
        <p:nvSpPr>
          <p:cNvPr id="6" name="Rounded Rectangle 5"/>
          <p:cNvSpPr/>
          <p:nvPr/>
        </p:nvSpPr>
        <p:spPr>
          <a:xfrm>
            <a:off x="5115922" y="5671379"/>
            <a:ext cx="822960" cy="228600"/>
          </a:xfrm>
          <a:prstGeom prst="roundRect">
            <a:avLst/>
          </a:prstGeom>
          <a:solidFill>
            <a:srgbClr val="C0504D"/>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5hk9</a:t>
            </a:r>
            <a:endParaRPr lang="en-US" sz="1100" dirty="0">
              <a:solidFill>
                <a:srgbClr val="000000"/>
              </a:solidFill>
              <a:latin typeface="Calibri"/>
            </a:endParaRPr>
          </a:p>
        </p:txBody>
      </p:sp>
      <p:sp>
        <p:nvSpPr>
          <p:cNvPr id="7" name="Rounded Rectangle 6"/>
          <p:cNvSpPr/>
          <p:nvPr/>
        </p:nvSpPr>
        <p:spPr>
          <a:xfrm>
            <a:off x="5115922" y="4370441"/>
            <a:ext cx="822960" cy="228600"/>
          </a:xfrm>
          <a:prstGeom prst="roundRect">
            <a:avLst/>
          </a:prstGeom>
          <a:solidFill>
            <a:schemeClr val="accent2"/>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
        <p:nvSpPr>
          <p:cNvPr id="17" name="TextBox 16"/>
          <p:cNvSpPr txBox="1"/>
          <p:nvPr/>
        </p:nvSpPr>
        <p:spPr>
          <a:xfrm>
            <a:off x="5115922"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26091</a:t>
            </a:r>
            <a:endParaRPr lang="en-US" sz="1300" b="1" dirty="0">
              <a:solidFill>
                <a:prstClr val="black"/>
              </a:solidFill>
              <a:latin typeface="Calibri"/>
            </a:endParaRPr>
          </a:p>
        </p:txBody>
      </p:sp>
      <p:sp>
        <p:nvSpPr>
          <p:cNvPr id="9" name="Rounded Rectangle 8"/>
          <p:cNvSpPr/>
          <p:nvPr/>
        </p:nvSpPr>
        <p:spPr>
          <a:xfrm>
            <a:off x="6491623" y="5669890"/>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d938</a:t>
            </a:r>
            <a:endParaRPr lang="en-US" sz="1100" dirty="0">
              <a:solidFill>
                <a:srgbClr val="000000"/>
              </a:solidFill>
              <a:latin typeface="Calibri"/>
            </a:endParaRPr>
          </a:p>
        </p:txBody>
      </p:sp>
      <p:sp>
        <p:nvSpPr>
          <p:cNvPr id="10" name="Rounded Rectangle 9"/>
          <p:cNvSpPr/>
          <p:nvPr/>
        </p:nvSpPr>
        <p:spPr>
          <a:xfrm>
            <a:off x="6491623" y="5239785"/>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ac61</a:t>
            </a:r>
            <a:endParaRPr lang="en-US" sz="1100" dirty="0">
              <a:solidFill>
                <a:srgbClr val="000000"/>
              </a:solidFill>
              <a:latin typeface="Calibri"/>
            </a:endParaRPr>
          </a:p>
        </p:txBody>
      </p:sp>
      <p:sp>
        <p:nvSpPr>
          <p:cNvPr id="11" name="Rounded Rectangle 10"/>
          <p:cNvSpPr/>
          <p:nvPr/>
        </p:nvSpPr>
        <p:spPr>
          <a:xfrm>
            <a:off x="6491623" y="4809681"/>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w8fr</a:t>
            </a:r>
            <a:endParaRPr lang="en-US" sz="1100" dirty="0">
              <a:solidFill>
                <a:srgbClr val="000000"/>
              </a:solidFill>
              <a:latin typeface="Calibri"/>
            </a:endParaRPr>
          </a:p>
        </p:txBody>
      </p:sp>
      <p:sp>
        <p:nvSpPr>
          <p:cNvPr id="15" name="Rounded Rectangle 14"/>
          <p:cNvSpPr/>
          <p:nvPr/>
        </p:nvSpPr>
        <p:spPr>
          <a:xfrm>
            <a:off x="6491623" y="4370441"/>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dm83</a:t>
            </a:r>
            <a:endParaRPr lang="en-US" sz="1100" dirty="0">
              <a:solidFill>
                <a:srgbClr val="000000"/>
              </a:solidFill>
              <a:latin typeface="Calibri"/>
            </a:endParaRPr>
          </a:p>
        </p:txBody>
      </p:sp>
      <p:sp>
        <p:nvSpPr>
          <p:cNvPr id="18" name="TextBox 17"/>
          <p:cNvSpPr txBox="1"/>
          <p:nvPr/>
        </p:nvSpPr>
        <p:spPr>
          <a:xfrm>
            <a:off x="6491623"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150198</a:t>
            </a:r>
            <a:endParaRPr lang="en-US" sz="1300" b="1" dirty="0">
              <a:solidFill>
                <a:prstClr val="black"/>
              </a:solidFill>
              <a:latin typeface="Calibri"/>
            </a:endParaRPr>
          </a:p>
        </p:txBody>
      </p:sp>
      <p:sp>
        <p:nvSpPr>
          <p:cNvPr id="27" name="TextBox 26"/>
          <p:cNvSpPr txBox="1"/>
          <p:nvPr/>
        </p:nvSpPr>
        <p:spPr>
          <a:xfrm>
            <a:off x="3570096" y="3032915"/>
            <a:ext cx="2069195" cy="523220"/>
          </a:xfrm>
          <a:prstGeom prst="rect">
            <a:avLst/>
          </a:prstGeom>
          <a:noFill/>
        </p:spPr>
        <p:txBody>
          <a:bodyPr wrap="square" rtlCol="0">
            <a:spAutoFit/>
          </a:bodyPr>
          <a:lstStyle/>
          <a:p>
            <a:r>
              <a:rPr lang="en-US" sz="1400" b="1" dirty="0" smtClean="0">
                <a:solidFill>
                  <a:prstClr val="black"/>
                </a:solidFill>
                <a:latin typeface="Calibri"/>
              </a:rPr>
              <a:t>Org: </a:t>
            </a:r>
            <a:r>
              <a:rPr lang="en-US" sz="1400" b="1" dirty="0" err="1" smtClean="0">
                <a:solidFill>
                  <a:prstClr val="black"/>
                </a:solidFill>
                <a:latin typeface="Calibri"/>
              </a:rPr>
              <a:t>MySDO</a:t>
            </a:r>
            <a:r>
              <a:rPr lang="en-US" sz="1400" b="1" dirty="0" smtClean="0">
                <a:solidFill>
                  <a:prstClr val="black"/>
                </a:solidFill>
                <a:latin typeface="Calibri"/>
              </a:rPr>
              <a:t> </a:t>
            </a:r>
          </a:p>
          <a:p>
            <a:r>
              <a:rPr lang="en-US" sz="1400" b="1" dirty="0" smtClean="0">
                <a:solidFill>
                  <a:prstClr val="black"/>
                </a:solidFill>
                <a:latin typeface="Calibri"/>
              </a:rPr>
              <a:t>Source: </a:t>
            </a:r>
            <a:r>
              <a:rPr lang="en-US" sz="1400" b="1" dirty="0" err="1" smtClean="0">
                <a:solidFill>
                  <a:prstClr val="black"/>
                </a:solidFill>
                <a:latin typeface="Calibri"/>
              </a:rPr>
              <a:t>RainMED</a:t>
            </a:r>
            <a:endParaRPr lang="en-US" sz="1400" b="1" dirty="0">
              <a:solidFill>
                <a:prstClr val="black"/>
              </a:solidFill>
              <a:latin typeface="Calibri"/>
            </a:endParaRPr>
          </a:p>
        </p:txBody>
      </p:sp>
      <p:sp>
        <p:nvSpPr>
          <p:cNvPr id="25" name="Rounded Rectangle 24"/>
          <p:cNvSpPr/>
          <p:nvPr/>
        </p:nvSpPr>
        <p:spPr>
          <a:xfrm>
            <a:off x="3583171" y="3609097"/>
            <a:ext cx="5258325" cy="2955435"/>
          </a:xfrm>
          <a:prstGeom prst="roundRect">
            <a:avLst>
              <a:gd name="adj" fmla="val 4088"/>
            </a:avLst>
          </a:prstGeom>
          <a:noFill/>
          <a:ln w="38100" cmpd="sng">
            <a:solidFill>
              <a:schemeClr val="accent1"/>
            </a:solidFill>
          </a:ln>
          <a:scene3d>
            <a:camera prst="orthographicFront"/>
            <a:lightRig rig="threePt" dir="t"/>
          </a:scene3d>
          <a:sp3d prstMaterial="clear">
            <a:bevelT h="1016000"/>
            <a:bevelB h="1016000"/>
            <a:contourClr>
              <a:schemeClr val="tx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0" name="Rounded Rectangle 29"/>
          <p:cNvSpPr/>
          <p:nvPr/>
        </p:nvSpPr>
        <p:spPr>
          <a:xfrm>
            <a:off x="3692301" y="396065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B70v</a:t>
            </a:r>
            <a:endParaRPr lang="en-US" sz="1100" dirty="0">
              <a:solidFill>
                <a:srgbClr val="000000"/>
              </a:solidFill>
              <a:latin typeface="Calibri"/>
            </a:endParaRPr>
          </a:p>
        </p:txBody>
      </p:sp>
      <p:cxnSp>
        <p:nvCxnSpPr>
          <p:cNvPr id="31" name="Straight Connector 30"/>
          <p:cNvCxnSpPr/>
          <p:nvPr/>
        </p:nvCxnSpPr>
        <p:spPr>
          <a:xfrm>
            <a:off x="4839552"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215253"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352229" y="5995731"/>
            <a:ext cx="1212993"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	New source </a:t>
            </a:r>
            <a:br>
              <a:rPr lang="en-US" sz="1200" dirty="0" smtClean="0">
                <a:solidFill>
                  <a:prstClr val="black"/>
                </a:solidFill>
                <a:latin typeface="Calibri"/>
              </a:rPr>
            </a:br>
            <a:r>
              <a:rPr lang="en-US" sz="1200" dirty="0" err="1" smtClean="0">
                <a:solidFill>
                  <a:prstClr val="black"/>
                </a:solidFill>
                <a:latin typeface="Calibri"/>
              </a:rPr>
              <a:t>RainMED</a:t>
            </a:r>
            <a:endParaRPr lang="en-US" sz="1200" dirty="0">
              <a:solidFill>
                <a:prstClr val="black"/>
              </a:solidFill>
              <a:latin typeface="Calibri"/>
            </a:endParaRPr>
          </a:p>
        </p:txBody>
      </p:sp>
      <p:sp>
        <p:nvSpPr>
          <p:cNvPr id="4" name="Rectangle 3"/>
          <p:cNvSpPr/>
          <p:nvPr/>
        </p:nvSpPr>
        <p:spPr>
          <a:xfrm>
            <a:off x="352229" y="5483088"/>
            <a:ext cx="140279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2.	New concept </a:t>
            </a:r>
            <a:br>
              <a:rPr lang="en-US" sz="1200" dirty="0" smtClean="0">
                <a:solidFill>
                  <a:prstClr val="black"/>
                </a:solidFill>
                <a:latin typeface="Calibri"/>
              </a:rPr>
            </a:br>
            <a:r>
              <a:rPr lang="en-US" sz="1200" dirty="0" smtClean="0">
                <a:solidFill>
                  <a:prstClr val="black"/>
                </a:solidFill>
                <a:latin typeface="Calibri"/>
              </a:rPr>
              <a:t>RainMED:1234</a:t>
            </a:r>
          </a:p>
        </p:txBody>
      </p:sp>
      <p:sp>
        <p:nvSpPr>
          <p:cNvPr id="5" name="Rectangle 4"/>
          <p:cNvSpPr/>
          <p:nvPr/>
        </p:nvSpPr>
        <p:spPr>
          <a:xfrm>
            <a:off x="352229" y="4970443"/>
            <a:ext cx="1480794"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3.	New concept </a:t>
            </a:r>
            <a:br>
              <a:rPr lang="en-US" sz="1200" dirty="0" smtClean="0">
                <a:solidFill>
                  <a:prstClr val="black"/>
                </a:solidFill>
                <a:latin typeface="Calibri"/>
              </a:rPr>
            </a:br>
            <a:r>
              <a:rPr lang="en-US" sz="1200" dirty="0" smtClean="0">
                <a:solidFill>
                  <a:prstClr val="black"/>
                </a:solidFill>
                <a:latin typeface="Calibri"/>
              </a:rPr>
              <a:t>RainMED:26091</a:t>
            </a:r>
          </a:p>
        </p:txBody>
      </p:sp>
      <p:sp>
        <p:nvSpPr>
          <p:cNvPr id="8" name="Rectangle 7"/>
          <p:cNvSpPr/>
          <p:nvPr/>
        </p:nvSpPr>
        <p:spPr>
          <a:xfrm>
            <a:off x="352229" y="4457798"/>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4.	New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20" name="Rectangle 19"/>
          <p:cNvSpPr/>
          <p:nvPr/>
        </p:nvSpPr>
        <p:spPr>
          <a:xfrm>
            <a:off x="352229" y="4111352"/>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5.	New version 1.0</a:t>
            </a:r>
          </a:p>
        </p:txBody>
      </p:sp>
      <p:sp>
        <p:nvSpPr>
          <p:cNvPr id="21" name="Rectangle 20"/>
          <p:cNvSpPr/>
          <p:nvPr/>
        </p:nvSpPr>
        <p:spPr>
          <a:xfrm>
            <a:off x="352229" y="3764906"/>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6.	Update concepts</a:t>
            </a:r>
          </a:p>
        </p:txBody>
      </p:sp>
      <p:sp>
        <p:nvSpPr>
          <p:cNvPr id="23" name="Rectangle 22"/>
          <p:cNvSpPr/>
          <p:nvPr/>
        </p:nvSpPr>
        <p:spPr>
          <a:xfrm>
            <a:off x="352229" y="3252261"/>
            <a:ext cx="143758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7.	New concept </a:t>
            </a:r>
            <a:br>
              <a:rPr lang="en-US" sz="1200" dirty="0" smtClean="0">
                <a:solidFill>
                  <a:prstClr val="black"/>
                </a:solidFill>
                <a:latin typeface="Calibri"/>
              </a:rPr>
            </a:br>
            <a:r>
              <a:rPr lang="en-US" sz="1200" dirty="0" smtClean="0">
                <a:solidFill>
                  <a:prstClr val="black"/>
                </a:solidFill>
                <a:latin typeface="Calibri"/>
              </a:rPr>
              <a:t>RainMED:2962</a:t>
            </a:r>
          </a:p>
        </p:txBody>
      </p:sp>
      <p:sp>
        <p:nvSpPr>
          <p:cNvPr id="26" name="Rectangle 25"/>
          <p:cNvSpPr/>
          <p:nvPr/>
        </p:nvSpPr>
        <p:spPr>
          <a:xfrm>
            <a:off x="352229" y="2739616"/>
            <a:ext cx="147298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8.	Update concept </a:t>
            </a:r>
            <a:br>
              <a:rPr lang="en-US" sz="1200" dirty="0" smtClean="0">
                <a:solidFill>
                  <a:prstClr val="black"/>
                </a:solidFill>
                <a:latin typeface="Calibri"/>
              </a:rPr>
            </a:br>
            <a:r>
              <a:rPr lang="en-US" sz="1200" dirty="0" smtClean="0">
                <a:solidFill>
                  <a:prstClr val="black"/>
                </a:solidFill>
                <a:latin typeface="Calibri"/>
              </a:rPr>
              <a:t>RainMED:2962</a:t>
            </a:r>
          </a:p>
        </p:txBody>
      </p:sp>
      <p:cxnSp>
        <p:nvCxnSpPr>
          <p:cNvPr id="43" name="Straight Connector 42"/>
          <p:cNvCxnSpPr/>
          <p:nvPr/>
        </p:nvCxnSpPr>
        <p:spPr>
          <a:xfrm>
            <a:off x="7590954" y="3631081"/>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867325" y="480968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bg35</a:t>
            </a:r>
            <a:endParaRPr lang="en-US" sz="1100" dirty="0">
              <a:solidFill>
                <a:srgbClr val="000000"/>
              </a:solidFill>
              <a:latin typeface="Calibri"/>
            </a:endParaRPr>
          </a:p>
        </p:txBody>
      </p:sp>
      <p:sp>
        <p:nvSpPr>
          <p:cNvPr id="45" name="Rounded Rectangle 44"/>
          <p:cNvSpPr/>
          <p:nvPr/>
        </p:nvSpPr>
        <p:spPr>
          <a:xfrm>
            <a:off x="7867325" y="437044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1d35</a:t>
            </a:r>
            <a:endParaRPr lang="en-US" sz="1100" dirty="0">
              <a:solidFill>
                <a:srgbClr val="000000"/>
              </a:solidFill>
              <a:latin typeface="Calibri"/>
            </a:endParaRPr>
          </a:p>
        </p:txBody>
      </p:sp>
      <p:sp>
        <p:nvSpPr>
          <p:cNvPr id="46" name="Rounded Rectangle 45"/>
          <p:cNvSpPr/>
          <p:nvPr/>
        </p:nvSpPr>
        <p:spPr>
          <a:xfrm>
            <a:off x="7867325" y="3974516"/>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n8f3</a:t>
            </a:r>
            <a:endParaRPr lang="en-US" sz="1100" dirty="0">
              <a:solidFill>
                <a:srgbClr val="000000"/>
              </a:solidFill>
              <a:latin typeface="Calibri"/>
            </a:endParaRPr>
          </a:p>
        </p:txBody>
      </p:sp>
      <p:sp>
        <p:nvSpPr>
          <p:cNvPr id="47" name="TextBox 46"/>
          <p:cNvSpPr txBox="1"/>
          <p:nvPr/>
        </p:nvSpPr>
        <p:spPr>
          <a:xfrm>
            <a:off x="7867325" y="6098606"/>
            <a:ext cx="822960" cy="292388"/>
          </a:xfrm>
          <a:prstGeom prst="rect">
            <a:avLst/>
          </a:prstGeom>
          <a:noFill/>
          <a:ln>
            <a:noFill/>
          </a:ln>
        </p:spPr>
        <p:txBody>
          <a:bodyPr wrap="square" rtlCol="0">
            <a:spAutoFit/>
          </a:bodyPr>
          <a:lstStyle/>
          <a:p>
            <a:pPr algn="ctr"/>
            <a:r>
              <a:rPr lang="en-US" sz="1300" b="1" dirty="0" smtClean="0">
                <a:solidFill>
                  <a:prstClr val="black"/>
                </a:solidFill>
                <a:latin typeface="Calibri"/>
              </a:rPr>
              <a:t>2962</a:t>
            </a:r>
            <a:endParaRPr lang="en-US" sz="1300" b="1" dirty="0">
              <a:solidFill>
                <a:prstClr val="black"/>
              </a:solidFill>
              <a:latin typeface="Calibri"/>
            </a:endParaRPr>
          </a:p>
        </p:txBody>
      </p:sp>
      <p:sp>
        <p:nvSpPr>
          <p:cNvPr id="48" name="Rectangle 47"/>
          <p:cNvSpPr/>
          <p:nvPr/>
        </p:nvSpPr>
        <p:spPr>
          <a:xfrm>
            <a:off x="352229" y="2393170"/>
            <a:ext cx="1482372" cy="261610"/>
          </a:xfrm>
          <a:prstGeom prst="rect">
            <a:avLst/>
          </a:prstGeom>
        </p:spPr>
        <p:txBody>
          <a:bodyPr wrap="none">
            <a:spAutoFit/>
          </a:bodyPr>
          <a:lstStyle/>
          <a:p>
            <a:pPr marL="287338" indent="-287338">
              <a:lnSpc>
                <a:spcPct val="90000"/>
              </a:lnSpc>
              <a:spcAft>
                <a:spcPts val="1200"/>
              </a:spcAft>
            </a:pPr>
            <a:r>
              <a:rPr lang="en-US" sz="1200" dirty="0">
                <a:solidFill>
                  <a:prstClr val="black"/>
                </a:solidFill>
                <a:latin typeface="Calibri"/>
              </a:rPr>
              <a:t>9</a:t>
            </a:r>
            <a:r>
              <a:rPr lang="en-US" sz="1200" dirty="0" smtClean="0">
                <a:solidFill>
                  <a:prstClr val="black"/>
                </a:solidFill>
                <a:latin typeface="Calibri"/>
              </a:rPr>
              <a:t>.	New version 1.1</a:t>
            </a:r>
          </a:p>
        </p:txBody>
      </p:sp>
      <p:sp>
        <p:nvSpPr>
          <p:cNvPr id="49" name="Rectangle 48"/>
          <p:cNvSpPr/>
          <p:nvPr/>
        </p:nvSpPr>
        <p:spPr>
          <a:xfrm>
            <a:off x="348054" y="2046724"/>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10.	Update concepts</a:t>
            </a:r>
          </a:p>
        </p:txBody>
      </p:sp>
      <p:sp>
        <p:nvSpPr>
          <p:cNvPr id="19" name="TextBox 18"/>
          <p:cNvSpPr txBox="1"/>
          <p:nvPr/>
        </p:nvSpPr>
        <p:spPr>
          <a:xfrm>
            <a:off x="2612764" y="886642"/>
            <a:ext cx="6228732" cy="523220"/>
          </a:xfrm>
          <a:prstGeom prst="rect">
            <a:avLst/>
          </a:prstGeom>
          <a:noFill/>
        </p:spPr>
        <p:txBody>
          <a:bodyPr wrap="square" rtlCol="0">
            <a:spAutoFit/>
          </a:bodyPr>
          <a:lstStyle/>
          <a:p>
            <a:r>
              <a:rPr lang="en-US" sz="1400" b="1" dirty="0" smtClean="0">
                <a:solidFill>
                  <a:prstClr val="black"/>
                </a:solidFill>
                <a:latin typeface="Calibri"/>
              </a:rPr>
              <a:t>Request:</a:t>
            </a:r>
          </a:p>
          <a:p>
            <a:r>
              <a:rPr lang="en-US" sz="1400" dirty="0" smtClean="0">
                <a:solidFill>
                  <a:prstClr val="black"/>
                </a:solidFill>
                <a:latin typeface="Calibri"/>
              </a:rPr>
              <a:t>GET /orgs/</a:t>
            </a:r>
            <a:r>
              <a:rPr lang="en-US" sz="1400" dirty="0" err="1" smtClean="0">
                <a:solidFill>
                  <a:prstClr val="black"/>
                </a:solidFill>
                <a:latin typeface="Calibri"/>
              </a:rPr>
              <a:t>MySDO</a:t>
            </a:r>
            <a:r>
              <a:rPr lang="en-US" sz="1400" dirty="0" smtClean="0">
                <a:solidFill>
                  <a:prstClr val="black"/>
                </a:solidFill>
                <a:latin typeface="Calibri"/>
              </a:rPr>
              <a:t>/sources/</a:t>
            </a:r>
            <a:r>
              <a:rPr lang="en-US" sz="1400" dirty="0" err="1" smtClean="0">
                <a:solidFill>
                  <a:prstClr val="black"/>
                </a:solidFill>
                <a:latin typeface="Calibri"/>
              </a:rPr>
              <a:t>RainMED</a:t>
            </a:r>
            <a:r>
              <a:rPr lang="en-US" sz="1400" dirty="0" smtClean="0">
                <a:solidFill>
                  <a:prstClr val="black"/>
                </a:solidFill>
                <a:latin typeface="Calibri"/>
              </a:rPr>
              <a:t>/1.1/concepts/150198/</a:t>
            </a:r>
            <a:endParaRPr lang="en-US" sz="1400" dirty="0">
              <a:solidFill>
                <a:prstClr val="black"/>
              </a:solidFill>
              <a:latin typeface="Calibri"/>
            </a:endParaRPr>
          </a:p>
        </p:txBody>
      </p:sp>
      <p:sp>
        <p:nvSpPr>
          <p:cNvPr id="39" name="TextBox 38"/>
          <p:cNvSpPr txBox="1"/>
          <p:nvPr/>
        </p:nvSpPr>
        <p:spPr>
          <a:xfrm>
            <a:off x="2612764" y="1454657"/>
            <a:ext cx="6228732" cy="523220"/>
          </a:xfrm>
          <a:prstGeom prst="rect">
            <a:avLst/>
          </a:prstGeom>
          <a:noFill/>
        </p:spPr>
        <p:txBody>
          <a:bodyPr wrap="square" rtlCol="0">
            <a:spAutoFit/>
          </a:bodyPr>
          <a:lstStyle/>
          <a:p>
            <a:pPr defTabSz="455613">
              <a:tabLst>
                <a:tab pos="227013" algn="l"/>
                <a:tab pos="455613" algn="l"/>
                <a:tab pos="682625" algn="l"/>
                <a:tab pos="911225" algn="l"/>
              </a:tabLst>
            </a:pPr>
            <a:r>
              <a:rPr lang="en-US" sz="1400" b="1" dirty="0" smtClean="0">
                <a:solidFill>
                  <a:prstClr val="black"/>
                </a:solidFill>
                <a:latin typeface="Calibri"/>
              </a:rPr>
              <a:t>Concepts:</a:t>
            </a:r>
          </a:p>
          <a:p>
            <a:pPr defTabSz="455613">
              <a:tabLst>
                <a:tab pos="227013" algn="l"/>
                <a:tab pos="455613" algn="l"/>
                <a:tab pos="682625" algn="l"/>
                <a:tab pos="911225" algn="l"/>
              </a:tabLst>
            </a:pPr>
            <a:r>
              <a:rPr lang="en-US" sz="1400" dirty="0" smtClean="0">
                <a:solidFill>
                  <a:prstClr val="black"/>
                </a:solidFill>
                <a:latin typeface="Calibri"/>
              </a:rPr>
              <a:t>MySDO:RainMED:150198[dm83]</a:t>
            </a:r>
          </a:p>
        </p:txBody>
      </p:sp>
    </p:spTree>
    <p:extLst>
      <p:ext uri="{BB962C8B-B14F-4D97-AF65-F5344CB8AC3E}">
        <p14:creationId xmlns:p14="http://schemas.microsoft.com/office/powerpoint/2010/main" val="364970028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299457" y="886642"/>
            <a:ext cx="2012749" cy="569390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440" tIns="91440" rtlCol="0" anchor="t"/>
          <a:lstStyle/>
          <a:p>
            <a:r>
              <a:rPr lang="en-US" sz="1200" b="1" dirty="0" smtClean="0">
                <a:solidFill>
                  <a:srgbClr val="000000"/>
                </a:solidFill>
                <a:latin typeface="Calibri"/>
              </a:rPr>
              <a:t>Actions:</a:t>
            </a:r>
            <a:endParaRPr lang="en-US" sz="1200" b="1" dirty="0">
              <a:solidFill>
                <a:srgbClr val="000000"/>
              </a:solidFill>
              <a:latin typeface="Calibri"/>
            </a:endParaRPr>
          </a:p>
        </p:txBody>
      </p:sp>
      <p:sp>
        <p:nvSpPr>
          <p:cNvPr id="28" name="Rectangle 27"/>
          <p:cNvSpPr/>
          <p:nvPr/>
        </p:nvSpPr>
        <p:spPr>
          <a:xfrm>
            <a:off x="2612764" y="559595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1.0</a:t>
            </a:r>
            <a:endParaRPr lang="en-US" sz="1200" b="1" dirty="0">
              <a:solidFill>
                <a:srgbClr val="000000"/>
              </a:solidFill>
              <a:latin typeface="Calibri"/>
            </a:endParaRPr>
          </a:p>
        </p:txBody>
      </p:sp>
      <p:sp>
        <p:nvSpPr>
          <p:cNvPr id="22" name="Rectangle 21"/>
          <p:cNvSpPr/>
          <p:nvPr/>
        </p:nvSpPr>
        <p:spPr>
          <a:xfrm>
            <a:off x="2612764" y="428751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1.1</a:t>
            </a:r>
            <a:endParaRPr lang="en-US" sz="1200" b="1" dirty="0">
              <a:solidFill>
                <a:srgbClr val="000000"/>
              </a:solidFill>
              <a:latin typeface="Calibri"/>
            </a:endParaRPr>
          </a:p>
        </p:txBody>
      </p:sp>
      <p:sp>
        <p:nvSpPr>
          <p:cNvPr id="2" name="Title 1"/>
          <p:cNvSpPr>
            <a:spLocks noGrp="1"/>
          </p:cNvSpPr>
          <p:nvPr>
            <p:ph type="title"/>
          </p:nvPr>
        </p:nvSpPr>
        <p:spPr>
          <a:xfrm>
            <a:off x="299457" y="153876"/>
            <a:ext cx="8542039" cy="595334"/>
          </a:xfrm>
        </p:spPr>
        <p:txBody>
          <a:bodyPr>
            <a:noAutofit/>
          </a:bodyPr>
          <a:lstStyle/>
          <a:p>
            <a:pPr algn="r"/>
            <a:r>
              <a:rPr lang="en-US" sz="2800" b="1" dirty="0" smtClean="0"/>
              <a:t>Versioning of Sources and Concepts</a:t>
            </a:r>
            <a:endParaRPr lang="en-US" sz="2800" b="1" dirty="0"/>
          </a:p>
        </p:txBody>
      </p:sp>
      <p:sp>
        <p:nvSpPr>
          <p:cNvPr id="12" name="Rounded Rectangle 11"/>
          <p:cNvSpPr/>
          <p:nvPr/>
        </p:nvSpPr>
        <p:spPr>
          <a:xfrm>
            <a:off x="3692301" y="5669890"/>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h83i</a:t>
            </a:r>
            <a:endParaRPr lang="en-US" sz="1100" dirty="0">
              <a:solidFill>
                <a:srgbClr val="000000"/>
              </a:solidFill>
              <a:latin typeface="Calibri"/>
            </a:endParaRPr>
          </a:p>
        </p:txBody>
      </p:sp>
      <p:sp>
        <p:nvSpPr>
          <p:cNvPr id="13" name="Rounded Rectangle 12"/>
          <p:cNvSpPr/>
          <p:nvPr/>
        </p:nvSpPr>
        <p:spPr>
          <a:xfrm>
            <a:off x="3692301" y="5239785"/>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df38</a:t>
            </a:r>
            <a:endParaRPr lang="en-US" sz="1100" dirty="0">
              <a:solidFill>
                <a:srgbClr val="000000"/>
              </a:solidFill>
              <a:latin typeface="Calibri"/>
            </a:endParaRPr>
          </a:p>
        </p:txBody>
      </p:sp>
      <p:sp>
        <p:nvSpPr>
          <p:cNvPr id="14" name="Rounded Rectangle 13"/>
          <p:cNvSpPr/>
          <p:nvPr/>
        </p:nvSpPr>
        <p:spPr>
          <a:xfrm>
            <a:off x="3692301" y="437044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47tjd</a:t>
            </a:r>
            <a:endParaRPr lang="en-US" sz="1100" dirty="0">
              <a:solidFill>
                <a:srgbClr val="000000"/>
              </a:solidFill>
              <a:latin typeface="Calibri"/>
            </a:endParaRPr>
          </a:p>
        </p:txBody>
      </p:sp>
      <p:sp>
        <p:nvSpPr>
          <p:cNvPr id="16" name="TextBox 15"/>
          <p:cNvSpPr txBox="1"/>
          <p:nvPr/>
        </p:nvSpPr>
        <p:spPr>
          <a:xfrm>
            <a:off x="3740221"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1234</a:t>
            </a:r>
            <a:endParaRPr lang="en-US" sz="1300" b="1" dirty="0">
              <a:solidFill>
                <a:prstClr val="black"/>
              </a:solidFill>
              <a:latin typeface="Calibri"/>
            </a:endParaRPr>
          </a:p>
        </p:txBody>
      </p:sp>
      <p:sp>
        <p:nvSpPr>
          <p:cNvPr id="6" name="Rounded Rectangle 5"/>
          <p:cNvSpPr/>
          <p:nvPr/>
        </p:nvSpPr>
        <p:spPr>
          <a:xfrm>
            <a:off x="5115922" y="5671379"/>
            <a:ext cx="822960" cy="228600"/>
          </a:xfrm>
          <a:prstGeom prst="roundRect">
            <a:avLst/>
          </a:prstGeom>
          <a:solidFill>
            <a:srgbClr val="C0504D"/>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5hk9</a:t>
            </a:r>
            <a:endParaRPr lang="en-US" sz="1100" dirty="0">
              <a:solidFill>
                <a:srgbClr val="000000"/>
              </a:solidFill>
              <a:latin typeface="Calibri"/>
            </a:endParaRPr>
          </a:p>
        </p:txBody>
      </p:sp>
      <p:sp>
        <p:nvSpPr>
          <p:cNvPr id="7" name="Rounded Rectangle 6"/>
          <p:cNvSpPr/>
          <p:nvPr/>
        </p:nvSpPr>
        <p:spPr>
          <a:xfrm>
            <a:off x="5115922" y="4370441"/>
            <a:ext cx="822960" cy="228600"/>
          </a:xfrm>
          <a:prstGeom prst="roundRect">
            <a:avLst/>
          </a:prstGeom>
          <a:solidFill>
            <a:schemeClr val="accent2"/>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
        <p:nvSpPr>
          <p:cNvPr id="17" name="TextBox 16"/>
          <p:cNvSpPr txBox="1"/>
          <p:nvPr/>
        </p:nvSpPr>
        <p:spPr>
          <a:xfrm>
            <a:off x="5115922"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26091</a:t>
            </a:r>
            <a:endParaRPr lang="en-US" sz="1300" b="1" dirty="0">
              <a:solidFill>
                <a:prstClr val="black"/>
              </a:solidFill>
              <a:latin typeface="Calibri"/>
            </a:endParaRPr>
          </a:p>
        </p:txBody>
      </p:sp>
      <p:sp>
        <p:nvSpPr>
          <p:cNvPr id="9" name="Rounded Rectangle 8"/>
          <p:cNvSpPr/>
          <p:nvPr/>
        </p:nvSpPr>
        <p:spPr>
          <a:xfrm>
            <a:off x="6491623" y="5669890"/>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d938</a:t>
            </a:r>
            <a:endParaRPr lang="en-US" sz="1100" dirty="0">
              <a:solidFill>
                <a:srgbClr val="000000"/>
              </a:solidFill>
              <a:latin typeface="Calibri"/>
            </a:endParaRPr>
          </a:p>
        </p:txBody>
      </p:sp>
      <p:sp>
        <p:nvSpPr>
          <p:cNvPr id="10" name="Rounded Rectangle 9"/>
          <p:cNvSpPr/>
          <p:nvPr/>
        </p:nvSpPr>
        <p:spPr>
          <a:xfrm>
            <a:off x="6491623" y="5239785"/>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ac61</a:t>
            </a:r>
            <a:endParaRPr lang="en-US" sz="1100" dirty="0">
              <a:solidFill>
                <a:srgbClr val="000000"/>
              </a:solidFill>
              <a:latin typeface="Calibri"/>
            </a:endParaRPr>
          </a:p>
        </p:txBody>
      </p:sp>
      <p:sp>
        <p:nvSpPr>
          <p:cNvPr id="11" name="Rounded Rectangle 10"/>
          <p:cNvSpPr/>
          <p:nvPr/>
        </p:nvSpPr>
        <p:spPr>
          <a:xfrm>
            <a:off x="6491623" y="4809681"/>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w8fr</a:t>
            </a:r>
            <a:endParaRPr lang="en-US" sz="1100" dirty="0">
              <a:solidFill>
                <a:srgbClr val="000000"/>
              </a:solidFill>
              <a:latin typeface="Calibri"/>
            </a:endParaRPr>
          </a:p>
        </p:txBody>
      </p:sp>
      <p:sp>
        <p:nvSpPr>
          <p:cNvPr id="15" name="Rounded Rectangle 14"/>
          <p:cNvSpPr/>
          <p:nvPr/>
        </p:nvSpPr>
        <p:spPr>
          <a:xfrm>
            <a:off x="6491623" y="4370441"/>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dm83</a:t>
            </a:r>
            <a:endParaRPr lang="en-US" sz="1100" dirty="0">
              <a:solidFill>
                <a:srgbClr val="000000"/>
              </a:solidFill>
              <a:latin typeface="Calibri"/>
            </a:endParaRPr>
          </a:p>
        </p:txBody>
      </p:sp>
      <p:sp>
        <p:nvSpPr>
          <p:cNvPr id="18" name="TextBox 17"/>
          <p:cNvSpPr txBox="1"/>
          <p:nvPr/>
        </p:nvSpPr>
        <p:spPr>
          <a:xfrm>
            <a:off x="6491623"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150198</a:t>
            </a:r>
            <a:endParaRPr lang="en-US" sz="1300" b="1" dirty="0">
              <a:solidFill>
                <a:prstClr val="black"/>
              </a:solidFill>
              <a:latin typeface="Calibri"/>
            </a:endParaRPr>
          </a:p>
        </p:txBody>
      </p:sp>
      <p:sp>
        <p:nvSpPr>
          <p:cNvPr id="27" name="TextBox 26"/>
          <p:cNvSpPr txBox="1"/>
          <p:nvPr/>
        </p:nvSpPr>
        <p:spPr>
          <a:xfrm>
            <a:off x="3570096" y="3032915"/>
            <a:ext cx="2069195" cy="523220"/>
          </a:xfrm>
          <a:prstGeom prst="rect">
            <a:avLst/>
          </a:prstGeom>
          <a:noFill/>
        </p:spPr>
        <p:txBody>
          <a:bodyPr wrap="square" rtlCol="0">
            <a:spAutoFit/>
          </a:bodyPr>
          <a:lstStyle/>
          <a:p>
            <a:r>
              <a:rPr lang="en-US" sz="1400" b="1" dirty="0" smtClean="0">
                <a:solidFill>
                  <a:prstClr val="black"/>
                </a:solidFill>
                <a:latin typeface="Calibri"/>
              </a:rPr>
              <a:t>Org: </a:t>
            </a:r>
            <a:r>
              <a:rPr lang="en-US" sz="1400" b="1" dirty="0" err="1" smtClean="0">
                <a:solidFill>
                  <a:prstClr val="black"/>
                </a:solidFill>
                <a:latin typeface="Calibri"/>
              </a:rPr>
              <a:t>MySDO</a:t>
            </a:r>
            <a:r>
              <a:rPr lang="en-US" sz="1400" b="1" dirty="0" smtClean="0">
                <a:solidFill>
                  <a:prstClr val="black"/>
                </a:solidFill>
                <a:latin typeface="Calibri"/>
              </a:rPr>
              <a:t> </a:t>
            </a:r>
          </a:p>
          <a:p>
            <a:r>
              <a:rPr lang="en-US" sz="1400" b="1" dirty="0" smtClean="0">
                <a:solidFill>
                  <a:prstClr val="black"/>
                </a:solidFill>
                <a:latin typeface="Calibri"/>
              </a:rPr>
              <a:t>Source: </a:t>
            </a:r>
            <a:r>
              <a:rPr lang="en-US" sz="1400" b="1" dirty="0" err="1" smtClean="0">
                <a:solidFill>
                  <a:prstClr val="black"/>
                </a:solidFill>
                <a:latin typeface="Calibri"/>
              </a:rPr>
              <a:t>RainMED</a:t>
            </a:r>
            <a:endParaRPr lang="en-US" sz="1400" b="1" dirty="0">
              <a:solidFill>
                <a:prstClr val="black"/>
              </a:solidFill>
              <a:latin typeface="Calibri"/>
            </a:endParaRPr>
          </a:p>
        </p:txBody>
      </p:sp>
      <p:sp>
        <p:nvSpPr>
          <p:cNvPr id="25" name="Rounded Rectangle 24"/>
          <p:cNvSpPr/>
          <p:nvPr/>
        </p:nvSpPr>
        <p:spPr>
          <a:xfrm>
            <a:off x="3583171" y="3609097"/>
            <a:ext cx="5258325" cy="2955435"/>
          </a:xfrm>
          <a:prstGeom prst="roundRect">
            <a:avLst>
              <a:gd name="adj" fmla="val 4088"/>
            </a:avLst>
          </a:prstGeom>
          <a:noFill/>
          <a:ln w="38100" cmpd="sng">
            <a:solidFill>
              <a:schemeClr val="accent1"/>
            </a:solidFill>
          </a:ln>
          <a:scene3d>
            <a:camera prst="orthographicFront"/>
            <a:lightRig rig="threePt" dir="t"/>
          </a:scene3d>
          <a:sp3d prstMaterial="clear">
            <a:bevelT h="1016000"/>
            <a:bevelB h="1016000"/>
            <a:contourClr>
              <a:schemeClr val="tx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0" name="Rounded Rectangle 29"/>
          <p:cNvSpPr/>
          <p:nvPr/>
        </p:nvSpPr>
        <p:spPr>
          <a:xfrm>
            <a:off x="3692301" y="396065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B70v</a:t>
            </a:r>
            <a:endParaRPr lang="en-US" sz="1100" dirty="0">
              <a:solidFill>
                <a:srgbClr val="000000"/>
              </a:solidFill>
              <a:latin typeface="Calibri"/>
            </a:endParaRPr>
          </a:p>
        </p:txBody>
      </p:sp>
      <p:cxnSp>
        <p:nvCxnSpPr>
          <p:cNvPr id="31" name="Straight Connector 30"/>
          <p:cNvCxnSpPr/>
          <p:nvPr/>
        </p:nvCxnSpPr>
        <p:spPr>
          <a:xfrm>
            <a:off x="4839552"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215253"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352229" y="5995731"/>
            <a:ext cx="1212993"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	New source </a:t>
            </a:r>
            <a:br>
              <a:rPr lang="en-US" sz="1200" dirty="0" smtClean="0">
                <a:solidFill>
                  <a:prstClr val="black"/>
                </a:solidFill>
                <a:latin typeface="Calibri"/>
              </a:rPr>
            </a:br>
            <a:r>
              <a:rPr lang="en-US" sz="1200" dirty="0" err="1" smtClean="0">
                <a:solidFill>
                  <a:prstClr val="black"/>
                </a:solidFill>
                <a:latin typeface="Calibri"/>
              </a:rPr>
              <a:t>RainMED</a:t>
            </a:r>
            <a:endParaRPr lang="en-US" sz="1200" dirty="0">
              <a:solidFill>
                <a:prstClr val="black"/>
              </a:solidFill>
              <a:latin typeface="Calibri"/>
            </a:endParaRPr>
          </a:p>
        </p:txBody>
      </p:sp>
      <p:sp>
        <p:nvSpPr>
          <p:cNvPr id="4" name="Rectangle 3"/>
          <p:cNvSpPr/>
          <p:nvPr/>
        </p:nvSpPr>
        <p:spPr>
          <a:xfrm>
            <a:off x="352229" y="5483088"/>
            <a:ext cx="140279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2.	New concept </a:t>
            </a:r>
            <a:br>
              <a:rPr lang="en-US" sz="1200" dirty="0" smtClean="0">
                <a:solidFill>
                  <a:prstClr val="black"/>
                </a:solidFill>
                <a:latin typeface="Calibri"/>
              </a:rPr>
            </a:br>
            <a:r>
              <a:rPr lang="en-US" sz="1200" dirty="0" smtClean="0">
                <a:solidFill>
                  <a:prstClr val="black"/>
                </a:solidFill>
                <a:latin typeface="Calibri"/>
              </a:rPr>
              <a:t>RainMED:1234</a:t>
            </a:r>
          </a:p>
        </p:txBody>
      </p:sp>
      <p:sp>
        <p:nvSpPr>
          <p:cNvPr id="5" name="Rectangle 4"/>
          <p:cNvSpPr/>
          <p:nvPr/>
        </p:nvSpPr>
        <p:spPr>
          <a:xfrm>
            <a:off x="352229" y="4970443"/>
            <a:ext cx="1480794"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3.	New concept </a:t>
            </a:r>
            <a:br>
              <a:rPr lang="en-US" sz="1200" dirty="0" smtClean="0">
                <a:solidFill>
                  <a:prstClr val="black"/>
                </a:solidFill>
                <a:latin typeface="Calibri"/>
              </a:rPr>
            </a:br>
            <a:r>
              <a:rPr lang="en-US" sz="1200" dirty="0" smtClean="0">
                <a:solidFill>
                  <a:prstClr val="black"/>
                </a:solidFill>
                <a:latin typeface="Calibri"/>
              </a:rPr>
              <a:t>RainMED:26091</a:t>
            </a:r>
          </a:p>
        </p:txBody>
      </p:sp>
      <p:sp>
        <p:nvSpPr>
          <p:cNvPr id="8" name="Rectangle 7"/>
          <p:cNvSpPr/>
          <p:nvPr/>
        </p:nvSpPr>
        <p:spPr>
          <a:xfrm>
            <a:off x="352229" y="4457798"/>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4.	New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20" name="Rectangle 19"/>
          <p:cNvSpPr/>
          <p:nvPr/>
        </p:nvSpPr>
        <p:spPr>
          <a:xfrm>
            <a:off x="352229" y="4111352"/>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5.	New version 1.0</a:t>
            </a:r>
          </a:p>
        </p:txBody>
      </p:sp>
      <p:sp>
        <p:nvSpPr>
          <p:cNvPr id="21" name="Rectangle 20"/>
          <p:cNvSpPr/>
          <p:nvPr/>
        </p:nvSpPr>
        <p:spPr>
          <a:xfrm>
            <a:off x="352229" y="3764906"/>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6.	Update concepts</a:t>
            </a:r>
          </a:p>
        </p:txBody>
      </p:sp>
      <p:sp>
        <p:nvSpPr>
          <p:cNvPr id="23" name="Rectangle 22"/>
          <p:cNvSpPr/>
          <p:nvPr/>
        </p:nvSpPr>
        <p:spPr>
          <a:xfrm>
            <a:off x="352229" y="3252261"/>
            <a:ext cx="143758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7.	New concept </a:t>
            </a:r>
            <a:br>
              <a:rPr lang="en-US" sz="1200" dirty="0" smtClean="0">
                <a:solidFill>
                  <a:prstClr val="black"/>
                </a:solidFill>
                <a:latin typeface="Calibri"/>
              </a:rPr>
            </a:br>
            <a:r>
              <a:rPr lang="en-US" sz="1200" dirty="0" smtClean="0">
                <a:solidFill>
                  <a:prstClr val="black"/>
                </a:solidFill>
                <a:latin typeface="Calibri"/>
              </a:rPr>
              <a:t>RainMED:2962</a:t>
            </a:r>
          </a:p>
        </p:txBody>
      </p:sp>
      <p:sp>
        <p:nvSpPr>
          <p:cNvPr id="26" name="Rectangle 25"/>
          <p:cNvSpPr/>
          <p:nvPr/>
        </p:nvSpPr>
        <p:spPr>
          <a:xfrm>
            <a:off x="352229" y="2739616"/>
            <a:ext cx="147298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8.	Update concept </a:t>
            </a:r>
            <a:br>
              <a:rPr lang="en-US" sz="1200" dirty="0" smtClean="0">
                <a:solidFill>
                  <a:prstClr val="black"/>
                </a:solidFill>
                <a:latin typeface="Calibri"/>
              </a:rPr>
            </a:br>
            <a:r>
              <a:rPr lang="en-US" sz="1200" dirty="0" smtClean="0">
                <a:solidFill>
                  <a:prstClr val="black"/>
                </a:solidFill>
                <a:latin typeface="Calibri"/>
              </a:rPr>
              <a:t>RainMED:2962</a:t>
            </a:r>
          </a:p>
        </p:txBody>
      </p:sp>
      <p:cxnSp>
        <p:nvCxnSpPr>
          <p:cNvPr id="43" name="Straight Connector 42"/>
          <p:cNvCxnSpPr/>
          <p:nvPr/>
        </p:nvCxnSpPr>
        <p:spPr>
          <a:xfrm>
            <a:off x="7590954" y="3631081"/>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867325" y="480968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bg35</a:t>
            </a:r>
            <a:endParaRPr lang="en-US" sz="1100" dirty="0">
              <a:solidFill>
                <a:srgbClr val="000000"/>
              </a:solidFill>
              <a:latin typeface="Calibri"/>
            </a:endParaRPr>
          </a:p>
        </p:txBody>
      </p:sp>
      <p:sp>
        <p:nvSpPr>
          <p:cNvPr id="45" name="Rounded Rectangle 44"/>
          <p:cNvSpPr/>
          <p:nvPr/>
        </p:nvSpPr>
        <p:spPr>
          <a:xfrm>
            <a:off x="7867325" y="437044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1d35</a:t>
            </a:r>
            <a:endParaRPr lang="en-US" sz="1100" dirty="0">
              <a:solidFill>
                <a:srgbClr val="000000"/>
              </a:solidFill>
              <a:latin typeface="Calibri"/>
            </a:endParaRPr>
          </a:p>
        </p:txBody>
      </p:sp>
      <p:sp>
        <p:nvSpPr>
          <p:cNvPr id="46" name="Rounded Rectangle 45"/>
          <p:cNvSpPr/>
          <p:nvPr/>
        </p:nvSpPr>
        <p:spPr>
          <a:xfrm>
            <a:off x="7867325" y="3974516"/>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n8f3</a:t>
            </a:r>
            <a:endParaRPr lang="en-US" sz="1100" dirty="0">
              <a:solidFill>
                <a:srgbClr val="000000"/>
              </a:solidFill>
              <a:latin typeface="Calibri"/>
            </a:endParaRPr>
          </a:p>
        </p:txBody>
      </p:sp>
      <p:sp>
        <p:nvSpPr>
          <p:cNvPr id="47" name="TextBox 46"/>
          <p:cNvSpPr txBox="1"/>
          <p:nvPr/>
        </p:nvSpPr>
        <p:spPr>
          <a:xfrm>
            <a:off x="7867325" y="6098606"/>
            <a:ext cx="822960" cy="292388"/>
          </a:xfrm>
          <a:prstGeom prst="rect">
            <a:avLst/>
          </a:prstGeom>
          <a:noFill/>
          <a:ln>
            <a:noFill/>
          </a:ln>
        </p:spPr>
        <p:txBody>
          <a:bodyPr wrap="square" rtlCol="0">
            <a:spAutoFit/>
          </a:bodyPr>
          <a:lstStyle/>
          <a:p>
            <a:pPr algn="ctr"/>
            <a:r>
              <a:rPr lang="en-US" sz="1300" b="1" dirty="0" smtClean="0">
                <a:solidFill>
                  <a:prstClr val="black"/>
                </a:solidFill>
                <a:latin typeface="Calibri"/>
              </a:rPr>
              <a:t>2962</a:t>
            </a:r>
            <a:endParaRPr lang="en-US" sz="1300" b="1" dirty="0">
              <a:solidFill>
                <a:prstClr val="black"/>
              </a:solidFill>
              <a:latin typeface="Calibri"/>
            </a:endParaRPr>
          </a:p>
        </p:txBody>
      </p:sp>
      <p:sp>
        <p:nvSpPr>
          <p:cNvPr id="48" name="Rectangle 47"/>
          <p:cNvSpPr/>
          <p:nvPr/>
        </p:nvSpPr>
        <p:spPr>
          <a:xfrm>
            <a:off x="352229" y="2393170"/>
            <a:ext cx="1482372" cy="261610"/>
          </a:xfrm>
          <a:prstGeom prst="rect">
            <a:avLst/>
          </a:prstGeom>
        </p:spPr>
        <p:txBody>
          <a:bodyPr wrap="none">
            <a:spAutoFit/>
          </a:bodyPr>
          <a:lstStyle/>
          <a:p>
            <a:pPr marL="287338" indent="-287338">
              <a:lnSpc>
                <a:spcPct val="90000"/>
              </a:lnSpc>
              <a:spcAft>
                <a:spcPts val="1200"/>
              </a:spcAft>
            </a:pPr>
            <a:r>
              <a:rPr lang="en-US" sz="1200" dirty="0">
                <a:solidFill>
                  <a:prstClr val="black"/>
                </a:solidFill>
                <a:latin typeface="Calibri"/>
              </a:rPr>
              <a:t>9</a:t>
            </a:r>
            <a:r>
              <a:rPr lang="en-US" sz="1200" dirty="0" smtClean="0">
                <a:solidFill>
                  <a:prstClr val="black"/>
                </a:solidFill>
                <a:latin typeface="Calibri"/>
              </a:rPr>
              <a:t>.	New version 1.1</a:t>
            </a:r>
          </a:p>
        </p:txBody>
      </p:sp>
      <p:sp>
        <p:nvSpPr>
          <p:cNvPr id="49" name="Rectangle 48"/>
          <p:cNvSpPr/>
          <p:nvPr/>
        </p:nvSpPr>
        <p:spPr>
          <a:xfrm>
            <a:off x="348054" y="2046724"/>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10.	Update concepts</a:t>
            </a:r>
          </a:p>
        </p:txBody>
      </p:sp>
      <p:sp>
        <p:nvSpPr>
          <p:cNvPr id="19" name="TextBox 18"/>
          <p:cNvSpPr txBox="1"/>
          <p:nvPr/>
        </p:nvSpPr>
        <p:spPr>
          <a:xfrm>
            <a:off x="2612764" y="886642"/>
            <a:ext cx="6228732" cy="523220"/>
          </a:xfrm>
          <a:prstGeom prst="rect">
            <a:avLst/>
          </a:prstGeom>
          <a:noFill/>
        </p:spPr>
        <p:txBody>
          <a:bodyPr wrap="square" rtlCol="0">
            <a:spAutoFit/>
          </a:bodyPr>
          <a:lstStyle/>
          <a:p>
            <a:r>
              <a:rPr lang="en-US" sz="1400" b="1" dirty="0" smtClean="0">
                <a:solidFill>
                  <a:prstClr val="black"/>
                </a:solidFill>
                <a:latin typeface="Calibri"/>
              </a:rPr>
              <a:t>Request:</a:t>
            </a:r>
          </a:p>
          <a:p>
            <a:r>
              <a:rPr lang="en-US" sz="1400" dirty="0" smtClean="0">
                <a:solidFill>
                  <a:prstClr val="black"/>
                </a:solidFill>
                <a:latin typeface="Calibri"/>
              </a:rPr>
              <a:t>GET /orgs/</a:t>
            </a:r>
            <a:r>
              <a:rPr lang="en-US" sz="1400" dirty="0" err="1" smtClean="0">
                <a:solidFill>
                  <a:prstClr val="black"/>
                </a:solidFill>
                <a:latin typeface="Calibri"/>
              </a:rPr>
              <a:t>MySDO</a:t>
            </a:r>
            <a:r>
              <a:rPr lang="en-US" sz="1400" dirty="0" smtClean="0">
                <a:solidFill>
                  <a:prstClr val="black"/>
                </a:solidFill>
                <a:latin typeface="Calibri"/>
              </a:rPr>
              <a:t>/sources/</a:t>
            </a:r>
            <a:r>
              <a:rPr lang="en-US" sz="1400" dirty="0" err="1" smtClean="0">
                <a:solidFill>
                  <a:prstClr val="black"/>
                </a:solidFill>
                <a:latin typeface="Calibri"/>
              </a:rPr>
              <a:t>RainMED</a:t>
            </a:r>
            <a:r>
              <a:rPr lang="en-US" sz="1400" dirty="0" smtClean="0">
                <a:solidFill>
                  <a:prstClr val="black"/>
                </a:solidFill>
                <a:latin typeface="Calibri"/>
              </a:rPr>
              <a:t>/1.0/concepts/150198/</a:t>
            </a:r>
            <a:endParaRPr lang="en-US" sz="1400" dirty="0">
              <a:solidFill>
                <a:prstClr val="black"/>
              </a:solidFill>
              <a:latin typeface="Calibri"/>
            </a:endParaRPr>
          </a:p>
        </p:txBody>
      </p:sp>
      <p:sp>
        <p:nvSpPr>
          <p:cNvPr id="39" name="TextBox 38"/>
          <p:cNvSpPr txBox="1"/>
          <p:nvPr/>
        </p:nvSpPr>
        <p:spPr>
          <a:xfrm>
            <a:off x="2612764" y="1454657"/>
            <a:ext cx="6228732" cy="523220"/>
          </a:xfrm>
          <a:prstGeom prst="rect">
            <a:avLst/>
          </a:prstGeom>
          <a:noFill/>
        </p:spPr>
        <p:txBody>
          <a:bodyPr wrap="square" rtlCol="0">
            <a:spAutoFit/>
          </a:bodyPr>
          <a:lstStyle/>
          <a:p>
            <a:pPr defTabSz="455613">
              <a:tabLst>
                <a:tab pos="227013" algn="l"/>
                <a:tab pos="455613" algn="l"/>
                <a:tab pos="682625" algn="l"/>
                <a:tab pos="911225" algn="l"/>
              </a:tabLst>
            </a:pPr>
            <a:r>
              <a:rPr lang="en-US" sz="1400" b="1" dirty="0" smtClean="0">
                <a:solidFill>
                  <a:prstClr val="black"/>
                </a:solidFill>
                <a:latin typeface="Calibri"/>
              </a:rPr>
              <a:t>Concepts:</a:t>
            </a:r>
          </a:p>
          <a:p>
            <a:pPr defTabSz="455613">
              <a:tabLst>
                <a:tab pos="227013" algn="l"/>
                <a:tab pos="455613" algn="l"/>
                <a:tab pos="682625" algn="l"/>
                <a:tab pos="911225" algn="l"/>
              </a:tabLst>
            </a:pPr>
            <a:r>
              <a:rPr lang="en-US" sz="1400" dirty="0" smtClean="0">
                <a:solidFill>
                  <a:prstClr val="black"/>
                </a:solidFill>
                <a:latin typeface="Calibri"/>
              </a:rPr>
              <a:t>MySDO:RainMED:150198[dm83]</a:t>
            </a:r>
          </a:p>
        </p:txBody>
      </p:sp>
    </p:spTree>
    <p:extLst>
      <p:ext uri="{BB962C8B-B14F-4D97-AF65-F5344CB8AC3E}">
        <p14:creationId xmlns:p14="http://schemas.microsoft.com/office/powerpoint/2010/main" val="216648775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299457" y="886642"/>
            <a:ext cx="2012749" cy="569390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440" tIns="91440" rtlCol="0" anchor="t"/>
          <a:lstStyle/>
          <a:p>
            <a:r>
              <a:rPr lang="en-US" sz="1200" b="1" dirty="0" smtClean="0">
                <a:solidFill>
                  <a:srgbClr val="000000"/>
                </a:solidFill>
                <a:latin typeface="Calibri"/>
              </a:rPr>
              <a:t>Actions:</a:t>
            </a:r>
            <a:endParaRPr lang="en-US" sz="1200" b="1" dirty="0">
              <a:solidFill>
                <a:srgbClr val="000000"/>
              </a:solidFill>
              <a:latin typeface="Calibri"/>
            </a:endParaRPr>
          </a:p>
        </p:txBody>
      </p:sp>
      <p:sp>
        <p:nvSpPr>
          <p:cNvPr id="28" name="Rectangle 27"/>
          <p:cNvSpPr/>
          <p:nvPr/>
        </p:nvSpPr>
        <p:spPr>
          <a:xfrm>
            <a:off x="2612764" y="559595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1.0</a:t>
            </a:r>
            <a:endParaRPr lang="en-US" sz="1200" b="1" dirty="0">
              <a:solidFill>
                <a:srgbClr val="000000"/>
              </a:solidFill>
              <a:latin typeface="Calibri"/>
            </a:endParaRPr>
          </a:p>
        </p:txBody>
      </p:sp>
      <p:sp>
        <p:nvSpPr>
          <p:cNvPr id="22" name="Rectangle 21"/>
          <p:cNvSpPr/>
          <p:nvPr/>
        </p:nvSpPr>
        <p:spPr>
          <a:xfrm>
            <a:off x="2612764" y="428751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1.1</a:t>
            </a:r>
            <a:endParaRPr lang="en-US" sz="1200" b="1" dirty="0">
              <a:solidFill>
                <a:srgbClr val="000000"/>
              </a:solidFill>
              <a:latin typeface="Calibri"/>
            </a:endParaRPr>
          </a:p>
        </p:txBody>
      </p:sp>
      <p:sp>
        <p:nvSpPr>
          <p:cNvPr id="2" name="Title 1"/>
          <p:cNvSpPr>
            <a:spLocks noGrp="1"/>
          </p:cNvSpPr>
          <p:nvPr>
            <p:ph type="title"/>
          </p:nvPr>
        </p:nvSpPr>
        <p:spPr>
          <a:xfrm>
            <a:off x="299457" y="153876"/>
            <a:ext cx="8542039" cy="595334"/>
          </a:xfrm>
        </p:spPr>
        <p:txBody>
          <a:bodyPr>
            <a:noAutofit/>
          </a:bodyPr>
          <a:lstStyle/>
          <a:p>
            <a:pPr algn="r"/>
            <a:r>
              <a:rPr lang="en-US" sz="2800" b="1" dirty="0" smtClean="0"/>
              <a:t>Versioning of Sources and Concepts</a:t>
            </a:r>
            <a:endParaRPr lang="en-US" sz="2800" b="1" dirty="0"/>
          </a:p>
        </p:txBody>
      </p:sp>
      <p:sp>
        <p:nvSpPr>
          <p:cNvPr id="12" name="Rounded Rectangle 11"/>
          <p:cNvSpPr/>
          <p:nvPr/>
        </p:nvSpPr>
        <p:spPr>
          <a:xfrm>
            <a:off x="3692301" y="5669890"/>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h83i</a:t>
            </a:r>
            <a:endParaRPr lang="en-US" sz="1100" dirty="0">
              <a:solidFill>
                <a:srgbClr val="000000"/>
              </a:solidFill>
              <a:latin typeface="Calibri"/>
            </a:endParaRPr>
          </a:p>
        </p:txBody>
      </p:sp>
      <p:sp>
        <p:nvSpPr>
          <p:cNvPr id="13" name="Rounded Rectangle 12"/>
          <p:cNvSpPr/>
          <p:nvPr/>
        </p:nvSpPr>
        <p:spPr>
          <a:xfrm>
            <a:off x="3692301" y="5239785"/>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df38</a:t>
            </a:r>
            <a:endParaRPr lang="en-US" sz="1100" dirty="0">
              <a:solidFill>
                <a:srgbClr val="000000"/>
              </a:solidFill>
              <a:latin typeface="Calibri"/>
            </a:endParaRPr>
          </a:p>
        </p:txBody>
      </p:sp>
      <p:sp>
        <p:nvSpPr>
          <p:cNvPr id="14" name="Rounded Rectangle 13"/>
          <p:cNvSpPr/>
          <p:nvPr/>
        </p:nvSpPr>
        <p:spPr>
          <a:xfrm>
            <a:off x="3692301" y="437044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47tjd</a:t>
            </a:r>
            <a:endParaRPr lang="en-US" sz="1100" dirty="0">
              <a:solidFill>
                <a:srgbClr val="000000"/>
              </a:solidFill>
              <a:latin typeface="Calibri"/>
            </a:endParaRPr>
          </a:p>
        </p:txBody>
      </p:sp>
      <p:sp>
        <p:nvSpPr>
          <p:cNvPr id="16" name="TextBox 15"/>
          <p:cNvSpPr txBox="1"/>
          <p:nvPr/>
        </p:nvSpPr>
        <p:spPr>
          <a:xfrm>
            <a:off x="3740221"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1234</a:t>
            </a:r>
            <a:endParaRPr lang="en-US" sz="1300" b="1" dirty="0">
              <a:solidFill>
                <a:prstClr val="black"/>
              </a:solidFill>
              <a:latin typeface="Calibri"/>
            </a:endParaRPr>
          </a:p>
        </p:txBody>
      </p:sp>
      <p:sp>
        <p:nvSpPr>
          <p:cNvPr id="6" name="Rounded Rectangle 5"/>
          <p:cNvSpPr/>
          <p:nvPr/>
        </p:nvSpPr>
        <p:spPr>
          <a:xfrm>
            <a:off x="5115922" y="5671379"/>
            <a:ext cx="822960" cy="228600"/>
          </a:xfrm>
          <a:prstGeom prst="roundRect">
            <a:avLst/>
          </a:prstGeom>
          <a:solidFill>
            <a:srgbClr val="C0504D"/>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5hk9</a:t>
            </a:r>
            <a:endParaRPr lang="en-US" sz="1100" dirty="0">
              <a:solidFill>
                <a:srgbClr val="000000"/>
              </a:solidFill>
              <a:latin typeface="Calibri"/>
            </a:endParaRPr>
          </a:p>
        </p:txBody>
      </p:sp>
      <p:sp>
        <p:nvSpPr>
          <p:cNvPr id="7" name="Rounded Rectangle 6"/>
          <p:cNvSpPr/>
          <p:nvPr/>
        </p:nvSpPr>
        <p:spPr>
          <a:xfrm>
            <a:off x="5115922" y="4370441"/>
            <a:ext cx="822960" cy="228600"/>
          </a:xfrm>
          <a:prstGeom prst="roundRect">
            <a:avLst/>
          </a:prstGeom>
          <a:solidFill>
            <a:schemeClr val="accent2"/>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
        <p:nvSpPr>
          <p:cNvPr id="17" name="TextBox 16"/>
          <p:cNvSpPr txBox="1"/>
          <p:nvPr/>
        </p:nvSpPr>
        <p:spPr>
          <a:xfrm>
            <a:off x="5115922"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26091</a:t>
            </a:r>
            <a:endParaRPr lang="en-US" sz="1300" b="1" dirty="0">
              <a:solidFill>
                <a:prstClr val="black"/>
              </a:solidFill>
              <a:latin typeface="Calibri"/>
            </a:endParaRPr>
          </a:p>
        </p:txBody>
      </p:sp>
      <p:sp>
        <p:nvSpPr>
          <p:cNvPr id="9" name="Rounded Rectangle 8"/>
          <p:cNvSpPr/>
          <p:nvPr/>
        </p:nvSpPr>
        <p:spPr>
          <a:xfrm>
            <a:off x="6491623" y="5669890"/>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d938</a:t>
            </a:r>
            <a:endParaRPr lang="en-US" sz="1100" dirty="0">
              <a:solidFill>
                <a:srgbClr val="000000"/>
              </a:solidFill>
              <a:latin typeface="Calibri"/>
            </a:endParaRPr>
          </a:p>
        </p:txBody>
      </p:sp>
      <p:sp>
        <p:nvSpPr>
          <p:cNvPr id="10" name="Rounded Rectangle 9"/>
          <p:cNvSpPr/>
          <p:nvPr/>
        </p:nvSpPr>
        <p:spPr>
          <a:xfrm>
            <a:off x="6491623" y="5239785"/>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ac61</a:t>
            </a:r>
            <a:endParaRPr lang="en-US" sz="1100" dirty="0">
              <a:solidFill>
                <a:srgbClr val="000000"/>
              </a:solidFill>
              <a:latin typeface="Calibri"/>
            </a:endParaRPr>
          </a:p>
        </p:txBody>
      </p:sp>
      <p:sp>
        <p:nvSpPr>
          <p:cNvPr id="11" name="Rounded Rectangle 10"/>
          <p:cNvSpPr/>
          <p:nvPr/>
        </p:nvSpPr>
        <p:spPr>
          <a:xfrm>
            <a:off x="6491623" y="4809681"/>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w8fr</a:t>
            </a:r>
            <a:endParaRPr lang="en-US" sz="1100" dirty="0">
              <a:solidFill>
                <a:srgbClr val="000000"/>
              </a:solidFill>
              <a:latin typeface="Calibri"/>
            </a:endParaRPr>
          </a:p>
        </p:txBody>
      </p:sp>
      <p:sp>
        <p:nvSpPr>
          <p:cNvPr id="15" name="Rounded Rectangle 14"/>
          <p:cNvSpPr/>
          <p:nvPr/>
        </p:nvSpPr>
        <p:spPr>
          <a:xfrm>
            <a:off x="6491623" y="4370441"/>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dm83</a:t>
            </a:r>
            <a:endParaRPr lang="en-US" sz="1100" dirty="0">
              <a:solidFill>
                <a:srgbClr val="000000"/>
              </a:solidFill>
              <a:latin typeface="Calibri"/>
            </a:endParaRPr>
          </a:p>
        </p:txBody>
      </p:sp>
      <p:sp>
        <p:nvSpPr>
          <p:cNvPr id="18" name="TextBox 17"/>
          <p:cNvSpPr txBox="1"/>
          <p:nvPr/>
        </p:nvSpPr>
        <p:spPr>
          <a:xfrm>
            <a:off x="6491623"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150198</a:t>
            </a:r>
            <a:endParaRPr lang="en-US" sz="1300" b="1" dirty="0">
              <a:solidFill>
                <a:prstClr val="black"/>
              </a:solidFill>
              <a:latin typeface="Calibri"/>
            </a:endParaRPr>
          </a:p>
        </p:txBody>
      </p:sp>
      <p:sp>
        <p:nvSpPr>
          <p:cNvPr id="27" name="TextBox 26"/>
          <p:cNvSpPr txBox="1"/>
          <p:nvPr/>
        </p:nvSpPr>
        <p:spPr>
          <a:xfrm>
            <a:off x="3570096" y="3032915"/>
            <a:ext cx="2069195" cy="523220"/>
          </a:xfrm>
          <a:prstGeom prst="rect">
            <a:avLst/>
          </a:prstGeom>
          <a:noFill/>
        </p:spPr>
        <p:txBody>
          <a:bodyPr wrap="square" rtlCol="0">
            <a:spAutoFit/>
          </a:bodyPr>
          <a:lstStyle/>
          <a:p>
            <a:r>
              <a:rPr lang="en-US" sz="1400" b="1" dirty="0" smtClean="0">
                <a:solidFill>
                  <a:prstClr val="black"/>
                </a:solidFill>
                <a:latin typeface="Calibri"/>
              </a:rPr>
              <a:t>Org: </a:t>
            </a:r>
            <a:r>
              <a:rPr lang="en-US" sz="1400" b="1" dirty="0" err="1" smtClean="0">
                <a:solidFill>
                  <a:prstClr val="black"/>
                </a:solidFill>
                <a:latin typeface="Calibri"/>
              </a:rPr>
              <a:t>MySDO</a:t>
            </a:r>
            <a:r>
              <a:rPr lang="en-US" sz="1400" b="1" dirty="0" smtClean="0">
                <a:solidFill>
                  <a:prstClr val="black"/>
                </a:solidFill>
                <a:latin typeface="Calibri"/>
              </a:rPr>
              <a:t> </a:t>
            </a:r>
          </a:p>
          <a:p>
            <a:r>
              <a:rPr lang="en-US" sz="1400" b="1" dirty="0" smtClean="0">
                <a:solidFill>
                  <a:prstClr val="black"/>
                </a:solidFill>
                <a:latin typeface="Calibri"/>
              </a:rPr>
              <a:t>Source: </a:t>
            </a:r>
            <a:r>
              <a:rPr lang="en-US" sz="1400" b="1" dirty="0" err="1" smtClean="0">
                <a:solidFill>
                  <a:prstClr val="black"/>
                </a:solidFill>
                <a:latin typeface="Calibri"/>
              </a:rPr>
              <a:t>RainMED</a:t>
            </a:r>
            <a:endParaRPr lang="en-US" sz="1400" b="1" dirty="0">
              <a:solidFill>
                <a:prstClr val="black"/>
              </a:solidFill>
              <a:latin typeface="Calibri"/>
            </a:endParaRPr>
          </a:p>
        </p:txBody>
      </p:sp>
      <p:sp>
        <p:nvSpPr>
          <p:cNvPr id="25" name="Rounded Rectangle 24"/>
          <p:cNvSpPr/>
          <p:nvPr/>
        </p:nvSpPr>
        <p:spPr>
          <a:xfrm>
            <a:off x="3583171" y="3609097"/>
            <a:ext cx="5258325" cy="2955435"/>
          </a:xfrm>
          <a:prstGeom prst="roundRect">
            <a:avLst>
              <a:gd name="adj" fmla="val 4088"/>
            </a:avLst>
          </a:prstGeom>
          <a:noFill/>
          <a:ln w="38100" cmpd="sng">
            <a:solidFill>
              <a:schemeClr val="accent1"/>
            </a:solidFill>
          </a:ln>
          <a:scene3d>
            <a:camera prst="orthographicFront"/>
            <a:lightRig rig="threePt" dir="t"/>
          </a:scene3d>
          <a:sp3d prstMaterial="clear">
            <a:bevelT h="1016000"/>
            <a:bevelB h="1016000"/>
            <a:contourClr>
              <a:schemeClr val="tx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0" name="Rounded Rectangle 29"/>
          <p:cNvSpPr/>
          <p:nvPr/>
        </p:nvSpPr>
        <p:spPr>
          <a:xfrm>
            <a:off x="3692301" y="396065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B70v</a:t>
            </a:r>
            <a:endParaRPr lang="en-US" sz="1100" dirty="0">
              <a:solidFill>
                <a:srgbClr val="000000"/>
              </a:solidFill>
              <a:latin typeface="Calibri"/>
            </a:endParaRPr>
          </a:p>
        </p:txBody>
      </p:sp>
      <p:cxnSp>
        <p:nvCxnSpPr>
          <p:cNvPr id="31" name="Straight Connector 30"/>
          <p:cNvCxnSpPr/>
          <p:nvPr/>
        </p:nvCxnSpPr>
        <p:spPr>
          <a:xfrm>
            <a:off x="4839552"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215253"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352229" y="5995731"/>
            <a:ext cx="1212993"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	New source </a:t>
            </a:r>
            <a:br>
              <a:rPr lang="en-US" sz="1200" dirty="0" smtClean="0">
                <a:solidFill>
                  <a:prstClr val="black"/>
                </a:solidFill>
                <a:latin typeface="Calibri"/>
              </a:rPr>
            </a:br>
            <a:r>
              <a:rPr lang="en-US" sz="1200" dirty="0" err="1" smtClean="0">
                <a:solidFill>
                  <a:prstClr val="black"/>
                </a:solidFill>
                <a:latin typeface="Calibri"/>
              </a:rPr>
              <a:t>RainMED</a:t>
            </a:r>
            <a:endParaRPr lang="en-US" sz="1200" dirty="0">
              <a:solidFill>
                <a:prstClr val="black"/>
              </a:solidFill>
              <a:latin typeface="Calibri"/>
            </a:endParaRPr>
          </a:p>
        </p:txBody>
      </p:sp>
      <p:sp>
        <p:nvSpPr>
          <p:cNvPr id="4" name="Rectangle 3"/>
          <p:cNvSpPr/>
          <p:nvPr/>
        </p:nvSpPr>
        <p:spPr>
          <a:xfrm>
            <a:off x="352229" y="5483088"/>
            <a:ext cx="140279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2.	New concept </a:t>
            </a:r>
            <a:br>
              <a:rPr lang="en-US" sz="1200" dirty="0" smtClean="0">
                <a:solidFill>
                  <a:prstClr val="black"/>
                </a:solidFill>
                <a:latin typeface="Calibri"/>
              </a:rPr>
            </a:br>
            <a:r>
              <a:rPr lang="en-US" sz="1200" dirty="0" smtClean="0">
                <a:solidFill>
                  <a:prstClr val="black"/>
                </a:solidFill>
                <a:latin typeface="Calibri"/>
              </a:rPr>
              <a:t>RainMED:1234</a:t>
            </a:r>
          </a:p>
        </p:txBody>
      </p:sp>
      <p:sp>
        <p:nvSpPr>
          <p:cNvPr id="5" name="Rectangle 4"/>
          <p:cNvSpPr/>
          <p:nvPr/>
        </p:nvSpPr>
        <p:spPr>
          <a:xfrm>
            <a:off x="352229" y="4970443"/>
            <a:ext cx="1480794"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3.	New concept </a:t>
            </a:r>
            <a:br>
              <a:rPr lang="en-US" sz="1200" dirty="0" smtClean="0">
                <a:solidFill>
                  <a:prstClr val="black"/>
                </a:solidFill>
                <a:latin typeface="Calibri"/>
              </a:rPr>
            </a:br>
            <a:r>
              <a:rPr lang="en-US" sz="1200" dirty="0" smtClean="0">
                <a:solidFill>
                  <a:prstClr val="black"/>
                </a:solidFill>
                <a:latin typeface="Calibri"/>
              </a:rPr>
              <a:t>RainMED:26091</a:t>
            </a:r>
          </a:p>
        </p:txBody>
      </p:sp>
      <p:sp>
        <p:nvSpPr>
          <p:cNvPr id="8" name="Rectangle 7"/>
          <p:cNvSpPr/>
          <p:nvPr/>
        </p:nvSpPr>
        <p:spPr>
          <a:xfrm>
            <a:off x="352229" y="4457798"/>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4.	New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20" name="Rectangle 19"/>
          <p:cNvSpPr/>
          <p:nvPr/>
        </p:nvSpPr>
        <p:spPr>
          <a:xfrm>
            <a:off x="352229" y="4111352"/>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5.	New version 1.0</a:t>
            </a:r>
          </a:p>
        </p:txBody>
      </p:sp>
      <p:sp>
        <p:nvSpPr>
          <p:cNvPr id="21" name="Rectangle 20"/>
          <p:cNvSpPr/>
          <p:nvPr/>
        </p:nvSpPr>
        <p:spPr>
          <a:xfrm>
            <a:off x="352229" y="3764906"/>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6.	Update concepts</a:t>
            </a:r>
          </a:p>
        </p:txBody>
      </p:sp>
      <p:sp>
        <p:nvSpPr>
          <p:cNvPr id="23" name="Rectangle 22"/>
          <p:cNvSpPr/>
          <p:nvPr/>
        </p:nvSpPr>
        <p:spPr>
          <a:xfrm>
            <a:off x="352229" y="3252261"/>
            <a:ext cx="143758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7.	New concept </a:t>
            </a:r>
            <a:br>
              <a:rPr lang="en-US" sz="1200" dirty="0" smtClean="0">
                <a:solidFill>
                  <a:prstClr val="black"/>
                </a:solidFill>
                <a:latin typeface="Calibri"/>
              </a:rPr>
            </a:br>
            <a:r>
              <a:rPr lang="en-US" sz="1200" dirty="0" smtClean="0">
                <a:solidFill>
                  <a:prstClr val="black"/>
                </a:solidFill>
                <a:latin typeface="Calibri"/>
              </a:rPr>
              <a:t>RainMED:2962</a:t>
            </a:r>
          </a:p>
        </p:txBody>
      </p:sp>
      <p:sp>
        <p:nvSpPr>
          <p:cNvPr id="26" name="Rectangle 25"/>
          <p:cNvSpPr/>
          <p:nvPr/>
        </p:nvSpPr>
        <p:spPr>
          <a:xfrm>
            <a:off x="352229" y="2739616"/>
            <a:ext cx="147298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8.	Update concept </a:t>
            </a:r>
            <a:br>
              <a:rPr lang="en-US" sz="1200" dirty="0" smtClean="0">
                <a:solidFill>
                  <a:prstClr val="black"/>
                </a:solidFill>
                <a:latin typeface="Calibri"/>
              </a:rPr>
            </a:br>
            <a:r>
              <a:rPr lang="en-US" sz="1200" dirty="0" smtClean="0">
                <a:solidFill>
                  <a:prstClr val="black"/>
                </a:solidFill>
                <a:latin typeface="Calibri"/>
              </a:rPr>
              <a:t>RainMED:2962</a:t>
            </a:r>
          </a:p>
        </p:txBody>
      </p:sp>
      <p:cxnSp>
        <p:nvCxnSpPr>
          <p:cNvPr id="43" name="Straight Connector 42"/>
          <p:cNvCxnSpPr/>
          <p:nvPr/>
        </p:nvCxnSpPr>
        <p:spPr>
          <a:xfrm>
            <a:off x="7590954" y="3631081"/>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867325" y="480968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bg35</a:t>
            </a:r>
            <a:endParaRPr lang="en-US" sz="1100" dirty="0">
              <a:solidFill>
                <a:srgbClr val="000000"/>
              </a:solidFill>
              <a:latin typeface="Calibri"/>
            </a:endParaRPr>
          </a:p>
        </p:txBody>
      </p:sp>
      <p:sp>
        <p:nvSpPr>
          <p:cNvPr id="45" name="Rounded Rectangle 44"/>
          <p:cNvSpPr/>
          <p:nvPr/>
        </p:nvSpPr>
        <p:spPr>
          <a:xfrm>
            <a:off x="7867325" y="437044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1d35</a:t>
            </a:r>
            <a:endParaRPr lang="en-US" sz="1100" dirty="0">
              <a:solidFill>
                <a:srgbClr val="000000"/>
              </a:solidFill>
              <a:latin typeface="Calibri"/>
            </a:endParaRPr>
          </a:p>
        </p:txBody>
      </p:sp>
      <p:sp>
        <p:nvSpPr>
          <p:cNvPr id="46" name="Rounded Rectangle 45"/>
          <p:cNvSpPr/>
          <p:nvPr/>
        </p:nvSpPr>
        <p:spPr>
          <a:xfrm>
            <a:off x="7867325" y="3974516"/>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n8f3</a:t>
            </a:r>
            <a:endParaRPr lang="en-US" sz="1100" dirty="0">
              <a:solidFill>
                <a:srgbClr val="000000"/>
              </a:solidFill>
              <a:latin typeface="Calibri"/>
            </a:endParaRPr>
          </a:p>
        </p:txBody>
      </p:sp>
      <p:sp>
        <p:nvSpPr>
          <p:cNvPr id="47" name="TextBox 46"/>
          <p:cNvSpPr txBox="1"/>
          <p:nvPr/>
        </p:nvSpPr>
        <p:spPr>
          <a:xfrm>
            <a:off x="7867325" y="6098606"/>
            <a:ext cx="822960" cy="292388"/>
          </a:xfrm>
          <a:prstGeom prst="rect">
            <a:avLst/>
          </a:prstGeom>
          <a:noFill/>
          <a:ln>
            <a:noFill/>
          </a:ln>
        </p:spPr>
        <p:txBody>
          <a:bodyPr wrap="square" rtlCol="0">
            <a:spAutoFit/>
          </a:bodyPr>
          <a:lstStyle/>
          <a:p>
            <a:pPr algn="ctr"/>
            <a:r>
              <a:rPr lang="en-US" sz="1300" b="1" dirty="0" smtClean="0">
                <a:solidFill>
                  <a:prstClr val="black"/>
                </a:solidFill>
                <a:latin typeface="Calibri"/>
              </a:rPr>
              <a:t>2962</a:t>
            </a:r>
            <a:endParaRPr lang="en-US" sz="1300" b="1" dirty="0">
              <a:solidFill>
                <a:prstClr val="black"/>
              </a:solidFill>
              <a:latin typeface="Calibri"/>
            </a:endParaRPr>
          </a:p>
        </p:txBody>
      </p:sp>
      <p:sp>
        <p:nvSpPr>
          <p:cNvPr id="48" name="Rectangle 47"/>
          <p:cNvSpPr/>
          <p:nvPr/>
        </p:nvSpPr>
        <p:spPr>
          <a:xfrm>
            <a:off x="352229" y="2393170"/>
            <a:ext cx="1482372" cy="261610"/>
          </a:xfrm>
          <a:prstGeom prst="rect">
            <a:avLst/>
          </a:prstGeom>
        </p:spPr>
        <p:txBody>
          <a:bodyPr wrap="none">
            <a:spAutoFit/>
          </a:bodyPr>
          <a:lstStyle/>
          <a:p>
            <a:pPr marL="287338" indent="-287338">
              <a:lnSpc>
                <a:spcPct val="90000"/>
              </a:lnSpc>
              <a:spcAft>
                <a:spcPts val="1200"/>
              </a:spcAft>
            </a:pPr>
            <a:r>
              <a:rPr lang="en-US" sz="1200" dirty="0">
                <a:solidFill>
                  <a:prstClr val="black"/>
                </a:solidFill>
                <a:latin typeface="Calibri"/>
              </a:rPr>
              <a:t>9</a:t>
            </a:r>
            <a:r>
              <a:rPr lang="en-US" sz="1200" dirty="0" smtClean="0">
                <a:solidFill>
                  <a:prstClr val="black"/>
                </a:solidFill>
                <a:latin typeface="Calibri"/>
              </a:rPr>
              <a:t>.	New version 1.1</a:t>
            </a:r>
          </a:p>
        </p:txBody>
      </p:sp>
      <p:sp>
        <p:nvSpPr>
          <p:cNvPr id="49" name="Rectangle 48"/>
          <p:cNvSpPr/>
          <p:nvPr/>
        </p:nvSpPr>
        <p:spPr>
          <a:xfrm>
            <a:off x="348054" y="2046724"/>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10.	Update concepts</a:t>
            </a:r>
          </a:p>
        </p:txBody>
      </p:sp>
      <p:sp>
        <p:nvSpPr>
          <p:cNvPr id="19" name="TextBox 18"/>
          <p:cNvSpPr txBox="1"/>
          <p:nvPr/>
        </p:nvSpPr>
        <p:spPr>
          <a:xfrm>
            <a:off x="2612764" y="886642"/>
            <a:ext cx="6228732" cy="523220"/>
          </a:xfrm>
          <a:prstGeom prst="rect">
            <a:avLst/>
          </a:prstGeom>
          <a:noFill/>
        </p:spPr>
        <p:txBody>
          <a:bodyPr wrap="square" rtlCol="0">
            <a:spAutoFit/>
          </a:bodyPr>
          <a:lstStyle/>
          <a:p>
            <a:r>
              <a:rPr lang="en-US" sz="1400" b="1" dirty="0" smtClean="0">
                <a:solidFill>
                  <a:prstClr val="black"/>
                </a:solidFill>
                <a:latin typeface="Calibri"/>
              </a:rPr>
              <a:t>Request:</a:t>
            </a:r>
          </a:p>
          <a:p>
            <a:r>
              <a:rPr lang="en-US" sz="1400" dirty="0" smtClean="0">
                <a:solidFill>
                  <a:prstClr val="black"/>
                </a:solidFill>
                <a:latin typeface="Calibri"/>
              </a:rPr>
              <a:t>GET /orgs/</a:t>
            </a:r>
            <a:r>
              <a:rPr lang="en-US" sz="1400" dirty="0" err="1" smtClean="0">
                <a:solidFill>
                  <a:prstClr val="black"/>
                </a:solidFill>
                <a:latin typeface="Calibri"/>
              </a:rPr>
              <a:t>MySDO</a:t>
            </a:r>
            <a:r>
              <a:rPr lang="en-US" sz="1400" dirty="0" smtClean="0">
                <a:solidFill>
                  <a:prstClr val="black"/>
                </a:solidFill>
                <a:latin typeface="Calibri"/>
              </a:rPr>
              <a:t>/sources/</a:t>
            </a:r>
            <a:r>
              <a:rPr lang="en-US" sz="1400" dirty="0" err="1" smtClean="0">
                <a:solidFill>
                  <a:prstClr val="black"/>
                </a:solidFill>
                <a:latin typeface="Calibri"/>
              </a:rPr>
              <a:t>RainMED</a:t>
            </a:r>
            <a:r>
              <a:rPr lang="en-US" sz="1400" dirty="0" smtClean="0">
                <a:solidFill>
                  <a:prstClr val="black"/>
                </a:solidFill>
                <a:latin typeface="Calibri"/>
              </a:rPr>
              <a:t>/concepts/150198/</a:t>
            </a:r>
            <a:endParaRPr lang="en-US" sz="1400" dirty="0">
              <a:solidFill>
                <a:prstClr val="black"/>
              </a:solidFill>
              <a:latin typeface="Calibri"/>
            </a:endParaRPr>
          </a:p>
        </p:txBody>
      </p:sp>
      <p:sp>
        <p:nvSpPr>
          <p:cNvPr id="39" name="TextBox 38"/>
          <p:cNvSpPr txBox="1"/>
          <p:nvPr/>
        </p:nvSpPr>
        <p:spPr>
          <a:xfrm>
            <a:off x="2612764" y="1454657"/>
            <a:ext cx="6228732" cy="1384995"/>
          </a:xfrm>
          <a:prstGeom prst="rect">
            <a:avLst/>
          </a:prstGeom>
          <a:noFill/>
        </p:spPr>
        <p:txBody>
          <a:bodyPr wrap="square" rtlCol="0">
            <a:spAutoFit/>
          </a:bodyPr>
          <a:lstStyle/>
          <a:p>
            <a:pPr defTabSz="455613">
              <a:tabLst>
                <a:tab pos="227013" algn="l"/>
                <a:tab pos="455613" algn="l"/>
                <a:tab pos="682625" algn="l"/>
                <a:tab pos="911225" algn="l"/>
              </a:tabLst>
            </a:pPr>
            <a:r>
              <a:rPr lang="en-US" sz="1400" b="1" dirty="0" smtClean="0">
                <a:solidFill>
                  <a:prstClr val="black"/>
                </a:solidFill>
                <a:latin typeface="Calibri"/>
              </a:rPr>
              <a:t>Concepts:</a:t>
            </a:r>
          </a:p>
          <a:p>
            <a:pPr defTabSz="455613">
              <a:tabLst>
                <a:tab pos="227013" algn="l"/>
                <a:tab pos="455613" algn="l"/>
                <a:tab pos="682625" algn="l"/>
                <a:tab pos="911225" algn="l"/>
              </a:tabLst>
            </a:pPr>
            <a:r>
              <a:rPr lang="en-US" sz="1400" dirty="0" smtClean="0">
                <a:solidFill>
                  <a:prstClr val="black"/>
                </a:solidFill>
                <a:latin typeface="Calibri"/>
              </a:rPr>
              <a:t>MySDO:RainMED:150198[dm83]</a:t>
            </a:r>
          </a:p>
          <a:p>
            <a:pPr defTabSz="455613">
              <a:tabLst>
                <a:tab pos="227013" algn="l"/>
                <a:tab pos="455613" algn="l"/>
                <a:tab pos="682625" algn="l"/>
                <a:tab pos="911225" algn="l"/>
              </a:tabLst>
            </a:pPr>
            <a:endParaRPr lang="en-US" sz="1400" dirty="0">
              <a:solidFill>
                <a:prstClr val="black"/>
              </a:solidFill>
              <a:latin typeface="Calibri"/>
            </a:endParaRPr>
          </a:p>
          <a:p>
            <a:pPr defTabSz="455613">
              <a:tabLst>
                <a:tab pos="227013" algn="l"/>
                <a:tab pos="455613" algn="l"/>
                <a:tab pos="682625" algn="l"/>
                <a:tab pos="911225" algn="l"/>
              </a:tabLst>
            </a:pPr>
            <a:r>
              <a:rPr lang="en-US" sz="1400" b="1" dirty="0" smtClean="0">
                <a:solidFill>
                  <a:prstClr val="black"/>
                </a:solidFill>
                <a:latin typeface="Calibri"/>
              </a:rPr>
              <a:t>Notes:</a:t>
            </a:r>
            <a:endParaRPr lang="en-US" sz="1400" dirty="0" smtClean="0">
              <a:solidFill>
                <a:prstClr val="black"/>
              </a:solidFill>
              <a:latin typeface="Calibri"/>
            </a:endParaRPr>
          </a:p>
          <a:p>
            <a:pPr defTabSz="455613">
              <a:tabLst>
                <a:tab pos="227013" algn="l"/>
                <a:tab pos="455613" algn="l"/>
                <a:tab pos="682625" algn="l"/>
                <a:tab pos="911225" algn="l"/>
              </a:tabLst>
            </a:pPr>
            <a:r>
              <a:rPr lang="en-US" sz="1400" dirty="0" smtClean="0">
                <a:solidFill>
                  <a:prstClr val="black"/>
                </a:solidFill>
                <a:latin typeface="Calibri"/>
              </a:rPr>
              <a:t>Omitting the source version always refers to the latest version the concepts in the source</a:t>
            </a:r>
          </a:p>
        </p:txBody>
      </p:sp>
    </p:spTree>
    <p:extLst>
      <p:ext uri="{BB962C8B-B14F-4D97-AF65-F5344CB8AC3E}">
        <p14:creationId xmlns:p14="http://schemas.microsoft.com/office/powerpoint/2010/main" val="121144625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299457" y="886642"/>
            <a:ext cx="2012749" cy="569390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440" tIns="91440" rtlCol="0" anchor="t"/>
          <a:lstStyle/>
          <a:p>
            <a:r>
              <a:rPr lang="en-US" sz="1200" b="1" dirty="0" smtClean="0">
                <a:solidFill>
                  <a:srgbClr val="000000"/>
                </a:solidFill>
                <a:latin typeface="Calibri"/>
              </a:rPr>
              <a:t>Actions:</a:t>
            </a:r>
            <a:endParaRPr lang="en-US" sz="1200" b="1" dirty="0">
              <a:solidFill>
                <a:srgbClr val="000000"/>
              </a:solidFill>
              <a:latin typeface="Calibri"/>
            </a:endParaRPr>
          </a:p>
        </p:txBody>
      </p:sp>
      <p:sp>
        <p:nvSpPr>
          <p:cNvPr id="28" name="Rectangle 27"/>
          <p:cNvSpPr/>
          <p:nvPr/>
        </p:nvSpPr>
        <p:spPr>
          <a:xfrm>
            <a:off x="2612764" y="559595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1.0</a:t>
            </a:r>
            <a:endParaRPr lang="en-US" sz="1200" b="1" dirty="0">
              <a:solidFill>
                <a:srgbClr val="000000"/>
              </a:solidFill>
              <a:latin typeface="Calibri"/>
            </a:endParaRPr>
          </a:p>
        </p:txBody>
      </p:sp>
      <p:sp>
        <p:nvSpPr>
          <p:cNvPr id="22" name="Rectangle 21"/>
          <p:cNvSpPr/>
          <p:nvPr/>
        </p:nvSpPr>
        <p:spPr>
          <a:xfrm>
            <a:off x="2612764" y="428751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1.1</a:t>
            </a:r>
            <a:endParaRPr lang="en-US" sz="1200" b="1" dirty="0">
              <a:solidFill>
                <a:srgbClr val="000000"/>
              </a:solidFill>
              <a:latin typeface="Calibri"/>
            </a:endParaRPr>
          </a:p>
        </p:txBody>
      </p:sp>
      <p:sp>
        <p:nvSpPr>
          <p:cNvPr id="2" name="Title 1"/>
          <p:cNvSpPr>
            <a:spLocks noGrp="1"/>
          </p:cNvSpPr>
          <p:nvPr>
            <p:ph type="title"/>
          </p:nvPr>
        </p:nvSpPr>
        <p:spPr>
          <a:xfrm>
            <a:off x="299457" y="153876"/>
            <a:ext cx="8542039" cy="595334"/>
          </a:xfrm>
        </p:spPr>
        <p:txBody>
          <a:bodyPr>
            <a:noAutofit/>
          </a:bodyPr>
          <a:lstStyle/>
          <a:p>
            <a:pPr algn="r"/>
            <a:r>
              <a:rPr lang="en-US" sz="2800" b="1" dirty="0" smtClean="0"/>
              <a:t>Versioning of Sources and Concepts</a:t>
            </a:r>
            <a:endParaRPr lang="en-US" sz="2800" b="1" dirty="0"/>
          </a:p>
        </p:txBody>
      </p:sp>
      <p:sp>
        <p:nvSpPr>
          <p:cNvPr id="12" name="Rounded Rectangle 11"/>
          <p:cNvSpPr/>
          <p:nvPr/>
        </p:nvSpPr>
        <p:spPr>
          <a:xfrm>
            <a:off x="3692301" y="5669890"/>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h83i</a:t>
            </a:r>
            <a:endParaRPr lang="en-US" sz="1100" dirty="0">
              <a:solidFill>
                <a:srgbClr val="000000"/>
              </a:solidFill>
              <a:latin typeface="Calibri"/>
            </a:endParaRPr>
          </a:p>
        </p:txBody>
      </p:sp>
      <p:sp>
        <p:nvSpPr>
          <p:cNvPr id="13" name="Rounded Rectangle 12"/>
          <p:cNvSpPr/>
          <p:nvPr/>
        </p:nvSpPr>
        <p:spPr>
          <a:xfrm>
            <a:off x="3692301" y="5239785"/>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df38</a:t>
            </a:r>
            <a:endParaRPr lang="en-US" sz="1100" dirty="0">
              <a:solidFill>
                <a:srgbClr val="000000"/>
              </a:solidFill>
              <a:latin typeface="Calibri"/>
            </a:endParaRPr>
          </a:p>
        </p:txBody>
      </p:sp>
      <p:sp>
        <p:nvSpPr>
          <p:cNvPr id="14" name="Rounded Rectangle 13"/>
          <p:cNvSpPr/>
          <p:nvPr/>
        </p:nvSpPr>
        <p:spPr>
          <a:xfrm>
            <a:off x="3692301" y="437044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47tjd</a:t>
            </a:r>
            <a:endParaRPr lang="en-US" sz="1100" dirty="0">
              <a:solidFill>
                <a:srgbClr val="000000"/>
              </a:solidFill>
              <a:latin typeface="Calibri"/>
            </a:endParaRPr>
          </a:p>
        </p:txBody>
      </p:sp>
      <p:sp>
        <p:nvSpPr>
          <p:cNvPr id="16" name="TextBox 15"/>
          <p:cNvSpPr txBox="1"/>
          <p:nvPr/>
        </p:nvSpPr>
        <p:spPr>
          <a:xfrm>
            <a:off x="3740221"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1234</a:t>
            </a:r>
            <a:endParaRPr lang="en-US" sz="1300" b="1" dirty="0">
              <a:solidFill>
                <a:prstClr val="black"/>
              </a:solidFill>
              <a:latin typeface="Calibri"/>
            </a:endParaRPr>
          </a:p>
        </p:txBody>
      </p:sp>
      <p:sp>
        <p:nvSpPr>
          <p:cNvPr id="6" name="Rounded Rectangle 5"/>
          <p:cNvSpPr/>
          <p:nvPr/>
        </p:nvSpPr>
        <p:spPr>
          <a:xfrm>
            <a:off x="5115922" y="5671379"/>
            <a:ext cx="822960" cy="228600"/>
          </a:xfrm>
          <a:prstGeom prst="roundRect">
            <a:avLst/>
          </a:prstGeom>
          <a:solidFill>
            <a:srgbClr val="C0504D"/>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5hk9</a:t>
            </a:r>
            <a:endParaRPr lang="en-US" sz="1100" dirty="0">
              <a:solidFill>
                <a:srgbClr val="000000"/>
              </a:solidFill>
              <a:latin typeface="Calibri"/>
            </a:endParaRPr>
          </a:p>
        </p:txBody>
      </p:sp>
      <p:sp>
        <p:nvSpPr>
          <p:cNvPr id="7" name="Rounded Rectangle 6"/>
          <p:cNvSpPr/>
          <p:nvPr/>
        </p:nvSpPr>
        <p:spPr>
          <a:xfrm>
            <a:off x="5115922" y="4370441"/>
            <a:ext cx="822960" cy="228600"/>
          </a:xfrm>
          <a:prstGeom prst="roundRect">
            <a:avLst/>
          </a:prstGeom>
          <a:solidFill>
            <a:schemeClr val="accent2"/>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
        <p:nvSpPr>
          <p:cNvPr id="17" name="TextBox 16"/>
          <p:cNvSpPr txBox="1"/>
          <p:nvPr/>
        </p:nvSpPr>
        <p:spPr>
          <a:xfrm>
            <a:off x="5115922"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26091</a:t>
            </a:r>
            <a:endParaRPr lang="en-US" sz="1300" b="1" dirty="0">
              <a:solidFill>
                <a:prstClr val="black"/>
              </a:solidFill>
              <a:latin typeface="Calibri"/>
            </a:endParaRPr>
          </a:p>
        </p:txBody>
      </p:sp>
      <p:sp>
        <p:nvSpPr>
          <p:cNvPr id="9" name="Rounded Rectangle 8"/>
          <p:cNvSpPr/>
          <p:nvPr/>
        </p:nvSpPr>
        <p:spPr>
          <a:xfrm>
            <a:off x="6491623" y="5669890"/>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d938</a:t>
            </a:r>
            <a:endParaRPr lang="en-US" sz="1100" dirty="0">
              <a:solidFill>
                <a:srgbClr val="000000"/>
              </a:solidFill>
              <a:latin typeface="Calibri"/>
            </a:endParaRPr>
          </a:p>
        </p:txBody>
      </p:sp>
      <p:sp>
        <p:nvSpPr>
          <p:cNvPr id="10" name="Rounded Rectangle 9"/>
          <p:cNvSpPr/>
          <p:nvPr/>
        </p:nvSpPr>
        <p:spPr>
          <a:xfrm>
            <a:off x="6491623" y="5239785"/>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ac61</a:t>
            </a:r>
            <a:endParaRPr lang="en-US" sz="1100" dirty="0">
              <a:solidFill>
                <a:srgbClr val="000000"/>
              </a:solidFill>
              <a:latin typeface="Calibri"/>
            </a:endParaRPr>
          </a:p>
        </p:txBody>
      </p:sp>
      <p:sp>
        <p:nvSpPr>
          <p:cNvPr id="11" name="Rounded Rectangle 10"/>
          <p:cNvSpPr/>
          <p:nvPr/>
        </p:nvSpPr>
        <p:spPr>
          <a:xfrm>
            <a:off x="6491623" y="4809681"/>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w8fr</a:t>
            </a:r>
            <a:endParaRPr lang="en-US" sz="1100" dirty="0">
              <a:solidFill>
                <a:srgbClr val="000000"/>
              </a:solidFill>
              <a:latin typeface="Calibri"/>
            </a:endParaRPr>
          </a:p>
        </p:txBody>
      </p:sp>
      <p:sp>
        <p:nvSpPr>
          <p:cNvPr id="15" name="Rounded Rectangle 14"/>
          <p:cNvSpPr/>
          <p:nvPr/>
        </p:nvSpPr>
        <p:spPr>
          <a:xfrm>
            <a:off x="6491623" y="4370441"/>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dm83</a:t>
            </a:r>
            <a:endParaRPr lang="en-US" sz="1100" dirty="0">
              <a:solidFill>
                <a:srgbClr val="000000"/>
              </a:solidFill>
              <a:latin typeface="Calibri"/>
            </a:endParaRPr>
          </a:p>
        </p:txBody>
      </p:sp>
      <p:sp>
        <p:nvSpPr>
          <p:cNvPr id="18" name="TextBox 17"/>
          <p:cNvSpPr txBox="1"/>
          <p:nvPr/>
        </p:nvSpPr>
        <p:spPr>
          <a:xfrm>
            <a:off x="6491623"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150198</a:t>
            </a:r>
            <a:endParaRPr lang="en-US" sz="1300" b="1" dirty="0">
              <a:solidFill>
                <a:prstClr val="black"/>
              </a:solidFill>
              <a:latin typeface="Calibri"/>
            </a:endParaRPr>
          </a:p>
        </p:txBody>
      </p:sp>
      <p:sp>
        <p:nvSpPr>
          <p:cNvPr id="27" name="TextBox 26"/>
          <p:cNvSpPr txBox="1"/>
          <p:nvPr/>
        </p:nvSpPr>
        <p:spPr>
          <a:xfrm>
            <a:off x="3570096" y="3032915"/>
            <a:ext cx="2069195" cy="523220"/>
          </a:xfrm>
          <a:prstGeom prst="rect">
            <a:avLst/>
          </a:prstGeom>
          <a:noFill/>
        </p:spPr>
        <p:txBody>
          <a:bodyPr wrap="square" rtlCol="0">
            <a:spAutoFit/>
          </a:bodyPr>
          <a:lstStyle/>
          <a:p>
            <a:r>
              <a:rPr lang="en-US" sz="1400" b="1" dirty="0" smtClean="0">
                <a:solidFill>
                  <a:prstClr val="black"/>
                </a:solidFill>
                <a:latin typeface="Calibri"/>
              </a:rPr>
              <a:t>Org: </a:t>
            </a:r>
            <a:r>
              <a:rPr lang="en-US" sz="1400" b="1" dirty="0" err="1" smtClean="0">
                <a:solidFill>
                  <a:prstClr val="black"/>
                </a:solidFill>
                <a:latin typeface="Calibri"/>
              </a:rPr>
              <a:t>MySDO</a:t>
            </a:r>
            <a:r>
              <a:rPr lang="en-US" sz="1400" b="1" dirty="0" smtClean="0">
                <a:solidFill>
                  <a:prstClr val="black"/>
                </a:solidFill>
                <a:latin typeface="Calibri"/>
              </a:rPr>
              <a:t> </a:t>
            </a:r>
          </a:p>
          <a:p>
            <a:r>
              <a:rPr lang="en-US" sz="1400" b="1" dirty="0" smtClean="0">
                <a:solidFill>
                  <a:prstClr val="black"/>
                </a:solidFill>
                <a:latin typeface="Calibri"/>
              </a:rPr>
              <a:t>Source: </a:t>
            </a:r>
            <a:r>
              <a:rPr lang="en-US" sz="1400" b="1" dirty="0" err="1" smtClean="0">
                <a:solidFill>
                  <a:prstClr val="black"/>
                </a:solidFill>
                <a:latin typeface="Calibri"/>
              </a:rPr>
              <a:t>RainMED</a:t>
            </a:r>
            <a:endParaRPr lang="en-US" sz="1400" b="1" dirty="0">
              <a:solidFill>
                <a:prstClr val="black"/>
              </a:solidFill>
              <a:latin typeface="Calibri"/>
            </a:endParaRPr>
          </a:p>
        </p:txBody>
      </p:sp>
      <p:sp>
        <p:nvSpPr>
          <p:cNvPr id="25" name="Rounded Rectangle 24"/>
          <p:cNvSpPr/>
          <p:nvPr/>
        </p:nvSpPr>
        <p:spPr>
          <a:xfrm>
            <a:off x="3583171" y="3609097"/>
            <a:ext cx="5258325" cy="2955435"/>
          </a:xfrm>
          <a:prstGeom prst="roundRect">
            <a:avLst>
              <a:gd name="adj" fmla="val 4088"/>
            </a:avLst>
          </a:prstGeom>
          <a:noFill/>
          <a:ln w="38100" cmpd="sng">
            <a:solidFill>
              <a:schemeClr val="accent1"/>
            </a:solidFill>
          </a:ln>
          <a:scene3d>
            <a:camera prst="orthographicFront"/>
            <a:lightRig rig="threePt" dir="t"/>
          </a:scene3d>
          <a:sp3d prstMaterial="clear">
            <a:bevelT h="1016000"/>
            <a:bevelB h="1016000"/>
            <a:contourClr>
              <a:schemeClr val="tx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0" name="Rounded Rectangle 29"/>
          <p:cNvSpPr/>
          <p:nvPr/>
        </p:nvSpPr>
        <p:spPr>
          <a:xfrm>
            <a:off x="3692301" y="396065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B70v</a:t>
            </a:r>
            <a:endParaRPr lang="en-US" sz="1100" dirty="0">
              <a:solidFill>
                <a:srgbClr val="000000"/>
              </a:solidFill>
              <a:latin typeface="Calibri"/>
            </a:endParaRPr>
          </a:p>
        </p:txBody>
      </p:sp>
      <p:cxnSp>
        <p:nvCxnSpPr>
          <p:cNvPr id="31" name="Straight Connector 30"/>
          <p:cNvCxnSpPr/>
          <p:nvPr/>
        </p:nvCxnSpPr>
        <p:spPr>
          <a:xfrm>
            <a:off x="4839552"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215253" y="3621079"/>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352229" y="5995731"/>
            <a:ext cx="1212993"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	New source </a:t>
            </a:r>
            <a:br>
              <a:rPr lang="en-US" sz="1200" dirty="0" smtClean="0">
                <a:solidFill>
                  <a:prstClr val="black"/>
                </a:solidFill>
                <a:latin typeface="Calibri"/>
              </a:rPr>
            </a:br>
            <a:r>
              <a:rPr lang="en-US" sz="1200" dirty="0" err="1" smtClean="0">
                <a:solidFill>
                  <a:prstClr val="black"/>
                </a:solidFill>
                <a:latin typeface="Calibri"/>
              </a:rPr>
              <a:t>RainMED</a:t>
            </a:r>
            <a:endParaRPr lang="en-US" sz="1200" dirty="0">
              <a:solidFill>
                <a:prstClr val="black"/>
              </a:solidFill>
              <a:latin typeface="Calibri"/>
            </a:endParaRPr>
          </a:p>
        </p:txBody>
      </p:sp>
      <p:sp>
        <p:nvSpPr>
          <p:cNvPr id="4" name="Rectangle 3"/>
          <p:cNvSpPr/>
          <p:nvPr/>
        </p:nvSpPr>
        <p:spPr>
          <a:xfrm>
            <a:off x="352229" y="5483088"/>
            <a:ext cx="140279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2.	New concept </a:t>
            </a:r>
            <a:br>
              <a:rPr lang="en-US" sz="1200" dirty="0" smtClean="0">
                <a:solidFill>
                  <a:prstClr val="black"/>
                </a:solidFill>
                <a:latin typeface="Calibri"/>
              </a:rPr>
            </a:br>
            <a:r>
              <a:rPr lang="en-US" sz="1200" dirty="0" smtClean="0">
                <a:solidFill>
                  <a:prstClr val="black"/>
                </a:solidFill>
                <a:latin typeface="Calibri"/>
              </a:rPr>
              <a:t>RainMED:1234</a:t>
            </a:r>
          </a:p>
        </p:txBody>
      </p:sp>
      <p:sp>
        <p:nvSpPr>
          <p:cNvPr id="5" name="Rectangle 4"/>
          <p:cNvSpPr/>
          <p:nvPr/>
        </p:nvSpPr>
        <p:spPr>
          <a:xfrm>
            <a:off x="352229" y="4970443"/>
            <a:ext cx="1480794"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3.	New concept </a:t>
            </a:r>
            <a:br>
              <a:rPr lang="en-US" sz="1200" dirty="0" smtClean="0">
                <a:solidFill>
                  <a:prstClr val="black"/>
                </a:solidFill>
                <a:latin typeface="Calibri"/>
              </a:rPr>
            </a:br>
            <a:r>
              <a:rPr lang="en-US" sz="1200" dirty="0" smtClean="0">
                <a:solidFill>
                  <a:prstClr val="black"/>
                </a:solidFill>
                <a:latin typeface="Calibri"/>
              </a:rPr>
              <a:t>RainMED:26091</a:t>
            </a:r>
          </a:p>
        </p:txBody>
      </p:sp>
      <p:sp>
        <p:nvSpPr>
          <p:cNvPr id="8" name="Rectangle 7"/>
          <p:cNvSpPr/>
          <p:nvPr/>
        </p:nvSpPr>
        <p:spPr>
          <a:xfrm>
            <a:off x="352229" y="4457798"/>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4.	New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20" name="Rectangle 19"/>
          <p:cNvSpPr/>
          <p:nvPr/>
        </p:nvSpPr>
        <p:spPr>
          <a:xfrm>
            <a:off x="352229" y="4111352"/>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5.	New version 1.0</a:t>
            </a:r>
          </a:p>
        </p:txBody>
      </p:sp>
      <p:sp>
        <p:nvSpPr>
          <p:cNvPr id="21" name="Rectangle 20"/>
          <p:cNvSpPr/>
          <p:nvPr/>
        </p:nvSpPr>
        <p:spPr>
          <a:xfrm>
            <a:off x="352229" y="3764906"/>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6.	Update concepts</a:t>
            </a:r>
          </a:p>
        </p:txBody>
      </p:sp>
      <p:sp>
        <p:nvSpPr>
          <p:cNvPr id="23" name="Rectangle 22"/>
          <p:cNvSpPr/>
          <p:nvPr/>
        </p:nvSpPr>
        <p:spPr>
          <a:xfrm>
            <a:off x="352229" y="3252261"/>
            <a:ext cx="143758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7.	New concept </a:t>
            </a:r>
            <a:br>
              <a:rPr lang="en-US" sz="1200" dirty="0" smtClean="0">
                <a:solidFill>
                  <a:prstClr val="black"/>
                </a:solidFill>
                <a:latin typeface="Calibri"/>
              </a:rPr>
            </a:br>
            <a:r>
              <a:rPr lang="en-US" sz="1200" dirty="0" smtClean="0">
                <a:solidFill>
                  <a:prstClr val="black"/>
                </a:solidFill>
                <a:latin typeface="Calibri"/>
              </a:rPr>
              <a:t>RainMED:2962</a:t>
            </a:r>
          </a:p>
        </p:txBody>
      </p:sp>
      <p:sp>
        <p:nvSpPr>
          <p:cNvPr id="26" name="Rectangle 25"/>
          <p:cNvSpPr/>
          <p:nvPr/>
        </p:nvSpPr>
        <p:spPr>
          <a:xfrm>
            <a:off x="352229" y="2739616"/>
            <a:ext cx="147298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8.	Update concept </a:t>
            </a:r>
            <a:br>
              <a:rPr lang="en-US" sz="1200" dirty="0" smtClean="0">
                <a:solidFill>
                  <a:prstClr val="black"/>
                </a:solidFill>
                <a:latin typeface="Calibri"/>
              </a:rPr>
            </a:br>
            <a:r>
              <a:rPr lang="en-US" sz="1200" dirty="0" smtClean="0">
                <a:solidFill>
                  <a:prstClr val="black"/>
                </a:solidFill>
                <a:latin typeface="Calibri"/>
              </a:rPr>
              <a:t>RainMED:2962</a:t>
            </a:r>
          </a:p>
        </p:txBody>
      </p:sp>
      <p:cxnSp>
        <p:nvCxnSpPr>
          <p:cNvPr id="43" name="Straight Connector 42"/>
          <p:cNvCxnSpPr/>
          <p:nvPr/>
        </p:nvCxnSpPr>
        <p:spPr>
          <a:xfrm>
            <a:off x="7590954" y="3631081"/>
            <a:ext cx="0" cy="2955435"/>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867325" y="480968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bg35</a:t>
            </a:r>
            <a:endParaRPr lang="en-US" sz="1100" dirty="0">
              <a:solidFill>
                <a:srgbClr val="000000"/>
              </a:solidFill>
              <a:latin typeface="Calibri"/>
            </a:endParaRPr>
          </a:p>
        </p:txBody>
      </p:sp>
      <p:sp>
        <p:nvSpPr>
          <p:cNvPr id="45" name="Rounded Rectangle 44"/>
          <p:cNvSpPr/>
          <p:nvPr/>
        </p:nvSpPr>
        <p:spPr>
          <a:xfrm>
            <a:off x="7867325" y="437044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1d35</a:t>
            </a:r>
            <a:endParaRPr lang="en-US" sz="1100" dirty="0">
              <a:solidFill>
                <a:srgbClr val="000000"/>
              </a:solidFill>
              <a:latin typeface="Calibri"/>
            </a:endParaRPr>
          </a:p>
        </p:txBody>
      </p:sp>
      <p:sp>
        <p:nvSpPr>
          <p:cNvPr id="46" name="Rounded Rectangle 45"/>
          <p:cNvSpPr/>
          <p:nvPr/>
        </p:nvSpPr>
        <p:spPr>
          <a:xfrm>
            <a:off x="7867325" y="3974516"/>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n8f3</a:t>
            </a:r>
            <a:endParaRPr lang="en-US" sz="1100" dirty="0">
              <a:solidFill>
                <a:srgbClr val="000000"/>
              </a:solidFill>
              <a:latin typeface="Calibri"/>
            </a:endParaRPr>
          </a:p>
        </p:txBody>
      </p:sp>
      <p:sp>
        <p:nvSpPr>
          <p:cNvPr id="47" name="TextBox 46"/>
          <p:cNvSpPr txBox="1"/>
          <p:nvPr/>
        </p:nvSpPr>
        <p:spPr>
          <a:xfrm>
            <a:off x="7867325" y="6098606"/>
            <a:ext cx="822960" cy="292388"/>
          </a:xfrm>
          <a:prstGeom prst="rect">
            <a:avLst/>
          </a:prstGeom>
          <a:noFill/>
          <a:ln>
            <a:noFill/>
          </a:ln>
        </p:spPr>
        <p:txBody>
          <a:bodyPr wrap="square" rtlCol="0">
            <a:spAutoFit/>
          </a:bodyPr>
          <a:lstStyle/>
          <a:p>
            <a:pPr algn="ctr"/>
            <a:r>
              <a:rPr lang="en-US" sz="1300" b="1" dirty="0" smtClean="0">
                <a:solidFill>
                  <a:prstClr val="black"/>
                </a:solidFill>
                <a:latin typeface="Calibri"/>
              </a:rPr>
              <a:t>2962</a:t>
            </a:r>
            <a:endParaRPr lang="en-US" sz="1300" b="1" dirty="0">
              <a:solidFill>
                <a:prstClr val="black"/>
              </a:solidFill>
              <a:latin typeface="Calibri"/>
            </a:endParaRPr>
          </a:p>
        </p:txBody>
      </p:sp>
      <p:sp>
        <p:nvSpPr>
          <p:cNvPr id="48" name="Rectangle 47"/>
          <p:cNvSpPr/>
          <p:nvPr/>
        </p:nvSpPr>
        <p:spPr>
          <a:xfrm>
            <a:off x="352229" y="2393170"/>
            <a:ext cx="1482372" cy="261610"/>
          </a:xfrm>
          <a:prstGeom prst="rect">
            <a:avLst/>
          </a:prstGeom>
        </p:spPr>
        <p:txBody>
          <a:bodyPr wrap="none">
            <a:spAutoFit/>
          </a:bodyPr>
          <a:lstStyle/>
          <a:p>
            <a:pPr marL="287338" indent="-287338">
              <a:lnSpc>
                <a:spcPct val="90000"/>
              </a:lnSpc>
              <a:spcAft>
                <a:spcPts val="1200"/>
              </a:spcAft>
            </a:pPr>
            <a:r>
              <a:rPr lang="en-US" sz="1200" dirty="0">
                <a:solidFill>
                  <a:prstClr val="black"/>
                </a:solidFill>
                <a:latin typeface="Calibri"/>
              </a:rPr>
              <a:t>9</a:t>
            </a:r>
            <a:r>
              <a:rPr lang="en-US" sz="1200" dirty="0" smtClean="0">
                <a:solidFill>
                  <a:prstClr val="black"/>
                </a:solidFill>
                <a:latin typeface="Calibri"/>
              </a:rPr>
              <a:t>.	New version 1.1</a:t>
            </a:r>
          </a:p>
        </p:txBody>
      </p:sp>
      <p:sp>
        <p:nvSpPr>
          <p:cNvPr id="49" name="Rectangle 48"/>
          <p:cNvSpPr/>
          <p:nvPr/>
        </p:nvSpPr>
        <p:spPr>
          <a:xfrm>
            <a:off x="348054" y="2046724"/>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10.	Update concepts</a:t>
            </a:r>
          </a:p>
        </p:txBody>
      </p:sp>
      <p:sp>
        <p:nvSpPr>
          <p:cNvPr id="19" name="TextBox 18"/>
          <p:cNvSpPr txBox="1"/>
          <p:nvPr/>
        </p:nvSpPr>
        <p:spPr>
          <a:xfrm>
            <a:off x="2612764" y="886642"/>
            <a:ext cx="6228732" cy="523220"/>
          </a:xfrm>
          <a:prstGeom prst="rect">
            <a:avLst/>
          </a:prstGeom>
          <a:noFill/>
        </p:spPr>
        <p:txBody>
          <a:bodyPr wrap="square" rtlCol="0">
            <a:spAutoFit/>
          </a:bodyPr>
          <a:lstStyle/>
          <a:p>
            <a:r>
              <a:rPr lang="en-US" sz="1400" b="1" dirty="0" smtClean="0">
                <a:solidFill>
                  <a:prstClr val="black"/>
                </a:solidFill>
                <a:latin typeface="Calibri"/>
              </a:rPr>
              <a:t>Request:</a:t>
            </a:r>
          </a:p>
          <a:p>
            <a:r>
              <a:rPr lang="en-US" sz="1400" dirty="0" smtClean="0">
                <a:solidFill>
                  <a:prstClr val="black"/>
                </a:solidFill>
                <a:latin typeface="Calibri"/>
              </a:rPr>
              <a:t>GET /orgs/</a:t>
            </a:r>
            <a:r>
              <a:rPr lang="en-US" sz="1400" dirty="0" err="1" smtClean="0">
                <a:solidFill>
                  <a:prstClr val="black"/>
                </a:solidFill>
                <a:latin typeface="Calibri"/>
              </a:rPr>
              <a:t>MySDO</a:t>
            </a:r>
            <a:r>
              <a:rPr lang="en-US" sz="1400" dirty="0" smtClean="0">
                <a:solidFill>
                  <a:prstClr val="black"/>
                </a:solidFill>
                <a:latin typeface="Calibri"/>
              </a:rPr>
              <a:t>/sources/</a:t>
            </a:r>
            <a:r>
              <a:rPr lang="en-US" sz="1400" dirty="0" err="1" smtClean="0">
                <a:solidFill>
                  <a:prstClr val="black"/>
                </a:solidFill>
                <a:latin typeface="Calibri"/>
              </a:rPr>
              <a:t>RainMED</a:t>
            </a:r>
            <a:r>
              <a:rPr lang="en-US" sz="1400" dirty="0" smtClean="0">
                <a:solidFill>
                  <a:prstClr val="black"/>
                </a:solidFill>
                <a:latin typeface="Calibri"/>
              </a:rPr>
              <a:t>/concepts/150198/w8fr/</a:t>
            </a:r>
            <a:endParaRPr lang="en-US" sz="1400" dirty="0">
              <a:solidFill>
                <a:prstClr val="black"/>
              </a:solidFill>
              <a:latin typeface="Calibri"/>
            </a:endParaRPr>
          </a:p>
        </p:txBody>
      </p:sp>
      <p:sp>
        <p:nvSpPr>
          <p:cNvPr id="39" name="TextBox 38"/>
          <p:cNvSpPr txBox="1"/>
          <p:nvPr/>
        </p:nvSpPr>
        <p:spPr>
          <a:xfrm>
            <a:off x="2612764" y="1454657"/>
            <a:ext cx="6228732" cy="1384995"/>
          </a:xfrm>
          <a:prstGeom prst="rect">
            <a:avLst/>
          </a:prstGeom>
          <a:noFill/>
        </p:spPr>
        <p:txBody>
          <a:bodyPr wrap="square" rtlCol="0">
            <a:spAutoFit/>
          </a:bodyPr>
          <a:lstStyle/>
          <a:p>
            <a:pPr defTabSz="455613">
              <a:tabLst>
                <a:tab pos="227013" algn="l"/>
                <a:tab pos="455613" algn="l"/>
                <a:tab pos="682625" algn="l"/>
                <a:tab pos="911225" algn="l"/>
              </a:tabLst>
            </a:pPr>
            <a:r>
              <a:rPr lang="en-US" sz="1400" b="1" dirty="0" smtClean="0">
                <a:solidFill>
                  <a:prstClr val="black"/>
                </a:solidFill>
                <a:latin typeface="Calibri"/>
              </a:rPr>
              <a:t>Concepts:</a:t>
            </a:r>
          </a:p>
          <a:p>
            <a:pPr defTabSz="455613">
              <a:tabLst>
                <a:tab pos="227013" algn="l"/>
                <a:tab pos="455613" algn="l"/>
                <a:tab pos="682625" algn="l"/>
                <a:tab pos="911225" algn="l"/>
              </a:tabLst>
            </a:pPr>
            <a:r>
              <a:rPr lang="en-US" sz="1400" dirty="0" smtClean="0">
                <a:solidFill>
                  <a:prstClr val="black"/>
                </a:solidFill>
                <a:latin typeface="Calibri"/>
              </a:rPr>
              <a:t>MySDO:RainMED:150198[w8fr]</a:t>
            </a:r>
          </a:p>
          <a:p>
            <a:pPr defTabSz="455613">
              <a:tabLst>
                <a:tab pos="227013" algn="l"/>
                <a:tab pos="455613" algn="l"/>
                <a:tab pos="682625" algn="l"/>
                <a:tab pos="911225" algn="l"/>
              </a:tabLst>
            </a:pPr>
            <a:endParaRPr lang="en-US" sz="1400" dirty="0">
              <a:solidFill>
                <a:prstClr val="black"/>
              </a:solidFill>
              <a:latin typeface="Calibri"/>
            </a:endParaRPr>
          </a:p>
          <a:p>
            <a:pPr defTabSz="455613">
              <a:tabLst>
                <a:tab pos="227013" algn="l"/>
                <a:tab pos="455613" algn="l"/>
                <a:tab pos="682625" algn="l"/>
                <a:tab pos="911225" algn="l"/>
              </a:tabLst>
            </a:pPr>
            <a:r>
              <a:rPr lang="en-US" sz="1400" b="1" dirty="0" smtClean="0">
                <a:solidFill>
                  <a:prstClr val="black"/>
                </a:solidFill>
                <a:latin typeface="Calibri"/>
              </a:rPr>
              <a:t>Notes:</a:t>
            </a:r>
            <a:endParaRPr lang="en-US" sz="1400" dirty="0" smtClean="0">
              <a:solidFill>
                <a:prstClr val="black"/>
              </a:solidFill>
              <a:latin typeface="Calibri"/>
            </a:endParaRPr>
          </a:p>
          <a:p>
            <a:pPr defTabSz="455613">
              <a:tabLst>
                <a:tab pos="227013" algn="l"/>
                <a:tab pos="455613" algn="l"/>
                <a:tab pos="682625" algn="l"/>
                <a:tab pos="911225" algn="l"/>
              </a:tabLst>
            </a:pPr>
            <a:r>
              <a:rPr lang="en-US" sz="1400" dirty="0" smtClean="0">
                <a:solidFill>
                  <a:prstClr val="black"/>
                </a:solidFill>
                <a:latin typeface="Calibri"/>
              </a:rPr>
              <a:t>Get a specific version of a concept without considering source versioning. This is the only way to get a prior version of a concept that is not part of a source version.</a:t>
            </a:r>
          </a:p>
        </p:txBody>
      </p:sp>
    </p:spTree>
    <p:extLst>
      <p:ext uri="{BB962C8B-B14F-4D97-AF65-F5344CB8AC3E}">
        <p14:creationId xmlns:p14="http://schemas.microsoft.com/office/powerpoint/2010/main" val="305373041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2612764" y="3476912"/>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1.2</a:t>
            </a:r>
            <a:endParaRPr lang="en-US" sz="1200" b="1" dirty="0">
              <a:solidFill>
                <a:srgbClr val="000000"/>
              </a:solidFill>
              <a:latin typeface="Calibri"/>
            </a:endParaRPr>
          </a:p>
        </p:txBody>
      </p:sp>
      <p:sp>
        <p:nvSpPr>
          <p:cNvPr id="33" name="Rectangle 32"/>
          <p:cNvSpPr/>
          <p:nvPr/>
        </p:nvSpPr>
        <p:spPr>
          <a:xfrm>
            <a:off x="299457" y="886642"/>
            <a:ext cx="2012749" cy="569390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440" tIns="91440" rtlCol="0" anchor="t"/>
          <a:lstStyle/>
          <a:p>
            <a:r>
              <a:rPr lang="en-US" sz="1200" b="1" dirty="0" smtClean="0">
                <a:solidFill>
                  <a:srgbClr val="000000"/>
                </a:solidFill>
                <a:latin typeface="Calibri"/>
              </a:rPr>
              <a:t>Actions:</a:t>
            </a:r>
            <a:endParaRPr lang="en-US" sz="1200" b="1" dirty="0">
              <a:solidFill>
                <a:srgbClr val="000000"/>
              </a:solidFill>
              <a:latin typeface="Calibri"/>
            </a:endParaRPr>
          </a:p>
        </p:txBody>
      </p:sp>
      <p:sp>
        <p:nvSpPr>
          <p:cNvPr id="28" name="Rectangle 27"/>
          <p:cNvSpPr/>
          <p:nvPr/>
        </p:nvSpPr>
        <p:spPr>
          <a:xfrm>
            <a:off x="2612764" y="559595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1.0</a:t>
            </a:r>
            <a:endParaRPr lang="en-US" sz="1200" b="1" dirty="0">
              <a:solidFill>
                <a:srgbClr val="000000"/>
              </a:solidFill>
              <a:latin typeface="Calibri"/>
            </a:endParaRPr>
          </a:p>
        </p:txBody>
      </p:sp>
      <p:sp>
        <p:nvSpPr>
          <p:cNvPr id="22" name="Rectangle 21"/>
          <p:cNvSpPr/>
          <p:nvPr/>
        </p:nvSpPr>
        <p:spPr>
          <a:xfrm>
            <a:off x="2612764" y="4287516"/>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1.1</a:t>
            </a:r>
            <a:endParaRPr lang="en-US" sz="1200" b="1" dirty="0">
              <a:solidFill>
                <a:srgbClr val="000000"/>
              </a:solidFill>
              <a:latin typeface="Calibri"/>
            </a:endParaRPr>
          </a:p>
        </p:txBody>
      </p:sp>
      <p:sp>
        <p:nvSpPr>
          <p:cNvPr id="2" name="Title 1"/>
          <p:cNvSpPr>
            <a:spLocks noGrp="1"/>
          </p:cNvSpPr>
          <p:nvPr>
            <p:ph type="title"/>
          </p:nvPr>
        </p:nvSpPr>
        <p:spPr>
          <a:xfrm>
            <a:off x="299457" y="153876"/>
            <a:ext cx="8542039" cy="595334"/>
          </a:xfrm>
        </p:spPr>
        <p:txBody>
          <a:bodyPr>
            <a:noAutofit/>
          </a:bodyPr>
          <a:lstStyle/>
          <a:p>
            <a:pPr algn="r"/>
            <a:r>
              <a:rPr lang="en-US" sz="2800" b="1" dirty="0" smtClean="0"/>
              <a:t>Versioning of Sources and Concepts</a:t>
            </a:r>
            <a:endParaRPr lang="en-US" sz="2800" b="1" dirty="0"/>
          </a:p>
        </p:txBody>
      </p:sp>
      <p:sp>
        <p:nvSpPr>
          <p:cNvPr id="12" name="Rounded Rectangle 11"/>
          <p:cNvSpPr/>
          <p:nvPr/>
        </p:nvSpPr>
        <p:spPr>
          <a:xfrm>
            <a:off x="3692301" y="5669890"/>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h83i</a:t>
            </a:r>
            <a:endParaRPr lang="en-US" sz="1100" dirty="0">
              <a:solidFill>
                <a:srgbClr val="000000"/>
              </a:solidFill>
              <a:latin typeface="Calibri"/>
            </a:endParaRPr>
          </a:p>
        </p:txBody>
      </p:sp>
      <p:sp>
        <p:nvSpPr>
          <p:cNvPr id="13" name="Rounded Rectangle 12"/>
          <p:cNvSpPr/>
          <p:nvPr/>
        </p:nvSpPr>
        <p:spPr>
          <a:xfrm>
            <a:off x="3692301" y="5239785"/>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df38</a:t>
            </a:r>
            <a:endParaRPr lang="en-US" sz="1100" dirty="0">
              <a:solidFill>
                <a:srgbClr val="000000"/>
              </a:solidFill>
              <a:latin typeface="Calibri"/>
            </a:endParaRPr>
          </a:p>
        </p:txBody>
      </p:sp>
      <p:sp>
        <p:nvSpPr>
          <p:cNvPr id="14" name="Rounded Rectangle 13"/>
          <p:cNvSpPr/>
          <p:nvPr/>
        </p:nvSpPr>
        <p:spPr>
          <a:xfrm>
            <a:off x="3692301" y="437044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47tjd</a:t>
            </a:r>
            <a:endParaRPr lang="en-US" sz="1100" dirty="0">
              <a:solidFill>
                <a:srgbClr val="000000"/>
              </a:solidFill>
              <a:latin typeface="Calibri"/>
            </a:endParaRPr>
          </a:p>
        </p:txBody>
      </p:sp>
      <p:sp>
        <p:nvSpPr>
          <p:cNvPr id="16" name="TextBox 15"/>
          <p:cNvSpPr txBox="1"/>
          <p:nvPr/>
        </p:nvSpPr>
        <p:spPr>
          <a:xfrm>
            <a:off x="3740221"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1234</a:t>
            </a:r>
            <a:endParaRPr lang="en-US" sz="1300" b="1" dirty="0">
              <a:solidFill>
                <a:prstClr val="black"/>
              </a:solidFill>
              <a:latin typeface="Calibri"/>
            </a:endParaRPr>
          </a:p>
        </p:txBody>
      </p:sp>
      <p:sp>
        <p:nvSpPr>
          <p:cNvPr id="6" name="Rounded Rectangle 5"/>
          <p:cNvSpPr/>
          <p:nvPr/>
        </p:nvSpPr>
        <p:spPr>
          <a:xfrm>
            <a:off x="5115922" y="5671379"/>
            <a:ext cx="822960" cy="228600"/>
          </a:xfrm>
          <a:prstGeom prst="roundRect">
            <a:avLst/>
          </a:prstGeom>
          <a:solidFill>
            <a:srgbClr val="C0504D"/>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5hk9</a:t>
            </a:r>
            <a:endParaRPr lang="en-US" sz="1100" dirty="0">
              <a:solidFill>
                <a:srgbClr val="000000"/>
              </a:solidFill>
              <a:latin typeface="Calibri"/>
            </a:endParaRPr>
          </a:p>
        </p:txBody>
      </p:sp>
      <p:sp>
        <p:nvSpPr>
          <p:cNvPr id="17" name="TextBox 16"/>
          <p:cNvSpPr txBox="1"/>
          <p:nvPr/>
        </p:nvSpPr>
        <p:spPr>
          <a:xfrm>
            <a:off x="5115922"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26091</a:t>
            </a:r>
            <a:endParaRPr lang="en-US" sz="1300" b="1" dirty="0">
              <a:solidFill>
                <a:prstClr val="black"/>
              </a:solidFill>
              <a:latin typeface="Calibri"/>
            </a:endParaRPr>
          </a:p>
        </p:txBody>
      </p:sp>
      <p:sp>
        <p:nvSpPr>
          <p:cNvPr id="9" name="Rounded Rectangle 8"/>
          <p:cNvSpPr/>
          <p:nvPr/>
        </p:nvSpPr>
        <p:spPr>
          <a:xfrm>
            <a:off x="6491623" y="5669890"/>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d938</a:t>
            </a:r>
            <a:endParaRPr lang="en-US" sz="1100" dirty="0">
              <a:solidFill>
                <a:srgbClr val="000000"/>
              </a:solidFill>
              <a:latin typeface="Calibri"/>
            </a:endParaRPr>
          </a:p>
        </p:txBody>
      </p:sp>
      <p:sp>
        <p:nvSpPr>
          <p:cNvPr id="10" name="Rounded Rectangle 9"/>
          <p:cNvSpPr/>
          <p:nvPr/>
        </p:nvSpPr>
        <p:spPr>
          <a:xfrm>
            <a:off x="6491623" y="5239785"/>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ac61</a:t>
            </a:r>
            <a:endParaRPr lang="en-US" sz="1100" dirty="0">
              <a:solidFill>
                <a:srgbClr val="000000"/>
              </a:solidFill>
              <a:latin typeface="Calibri"/>
            </a:endParaRPr>
          </a:p>
        </p:txBody>
      </p:sp>
      <p:sp>
        <p:nvSpPr>
          <p:cNvPr id="11" name="Rounded Rectangle 10"/>
          <p:cNvSpPr/>
          <p:nvPr/>
        </p:nvSpPr>
        <p:spPr>
          <a:xfrm>
            <a:off x="6491623" y="4809681"/>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w8fr</a:t>
            </a:r>
            <a:endParaRPr lang="en-US" sz="1100" dirty="0">
              <a:solidFill>
                <a:srgbClr val="000000"/>
              </a:solidFill>
              <a:latin typeface="Calibri"/>
            </a:endParaRPr>
          </a:p>
        </p:txBody>
      </p:sp>
      <p:sp>
        <p:nvSpPr>
          <p:cNvPr id="15" name="Rounded Rectangle 14"/>
          <p:cNvSpPr/>
          <p:nvPr/>
        </p:nvSpPr>
        <p:spPr>
          <a:xfrm>
            <a:off x="6491623" y="4370441"/>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dm83</a:t>
            </a:r>
            <a:endParaRPr lang="en-US" sz="1100" dirty="0">
              <a:solidFill>
                <a:srgbClr val="000000"/>
              </a:solidFill>
              <a:latin typeface="Calibri"/>
            </a:endParaRPr>
          </a:p>
        </p:txBody>
      </p:sp>
      <p:sp>
        <p:nvSpPr>
          <p:cNvPr id="18" name="TextBox 17"/>
          <p:cNvSpPr txBox="1"/>
          <p:nvPr/>
        </p:nvSpPr>
        <p:spPr>
          <a:xfrm>
            <a:off x="6491623" y="6098606"/>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150198</a:t>
            </a:r>
            <a:endParaRPr lang="en-US" sz="1300" b="1" dirty="0">
              <a:solidFill>
                <a:prstClr val="black"/>
              </a:solidFill>
              <a:latin typeface="Calibri"/>
            </a:endParaRPr>
          </a:p>
        </p:txBody>
      </p:sp>
      <p:sp>
        <p:nvSpPr>
          <p:cNvPr id="27" name="TextBox 26"/>
          <p:cNvSpPr txBox="1"/>
          <p:nvPr/>
        </p:nvSpPr>
        <p:spPr>
          <a:xfrm>
            <a:off x="3583171" y="2537986"/>
            <a:ext cx="2069195" cy="523220"/>
          </a:xfrm>
          <a:prstGeom prst="rect">
            <a:avLst/>
          </a:prstGeom>
          <a:noFill/>
        </p:spPr>
        <p:txBody>
          <a:bodyPr wrap="square" rtlCol="0">
            <a:spAutoFit/>
          </a:bodyPr>
          <a:lstStyle/>
          <a:p>
            <a:r>
              <a:rPr lang="en-US" sz="1400" b="1" dirty="0" smtClean="0">
                <a:solidFill>
                  <a:prstClr val="black"/>
                </a:solidFill>
                <a:latin typeface="Calibri"/>
              </a:rPr>
              <a:t>Org: </a:t>
            </a:r>
            <a:r>
              <a:rPr lang="en-US" sz="1400" b="1" dirty="0" err="1" smtClean="0">
                <a:solidFill>
                  <a:prstClr val="black"/>
                </a:solidFill>
                <a:latin typeface="Calibri"/>
              </a:rPr>
              <a:t>MySDO</a:t>
            </a:r>
            <a:r>
              <a:rPr lang="en-US" sz="1400" b="1" dirty="0" smtClean="0">
                <a:solidFill>
                  <a:prstClr val="black"/>
                </a:solidFill>
                <a:latin typeface="Calibri"/>
              </a:rPr>
              <a:t> </a:t>
            </a:r>
          </a:p>
          <a:p>
            <a:r>
              <a:rPr lang="en-US" sz="1400" b="1" dirty="0" smtClean="0">
                <a:solidFill>
                  <a:prstClr val="black"/>
                </a:solidFill>
                <a:latin typeface="Calibri"/>
              </a:rPr>
              <a:t>Source: </a:t>
            </a:r>
            <a:r>
              <a:rPr lang="en-US" sz="1400" b="1" dirty="0" err="1" smtClean="0">
                <a:solidFill>
                  <a:prstClr val="black"/>
                </a:solidFill>
                <a:latin typeface="Calibri"/>
              </a:rPr>
              <a:t>RainMED</a:t>
            </a:r>
            <a:endParaRPr lang="en-US" sz="1400" b="1" dirty="0">
              <a:solidFill>
                <a:prstClr val="black"/>
              </a:solidFill>
              <a:latin typeface="Calibri"/>
            </a:endParaRPr>
          </a:p>
        </p:txBody>
      </p:sp>
      <p:sp>
        <p:nvSpPr>
          <p:cNvPr id="25" name="Rounded Rectangle 24"/>
          <p:cNvSpPr/>
          <p:nvPr/>
        </p:nvSpPr>
        <p:spPr>
          <a:xfrm>
            <a:off x="3583171" y="3135022"/>
            <a:ext cx="5258325" cy="3429510"/>
          </a:xfrm>
          <a:prstGeom prst="roundRect">
            <a:avLst>
              <a:gd name="adj" fmla="val 4088"/>
            </a:avLst>
          </a:prstGeom>
          <a:noFill/>
          <a:ln w="38100" cmpd="sng">
            <a:solidFill>
              <a:schemeClr val="accent1"/>
            </a:solidFill>
          </a:ln>
          <a:scene3d>
            <a:camera prst="orthographicFront"/>
            <a:lightRig rig="threePt" dir="t"/>
          </a:scene3d>
          <a:sp3d prstMaterial="clear">
            <a:bevelT h="1016000"/>
            <a:bevelB h="1016000"/>
            <a:contourClr>
              <a:schemeClr val="tx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0" name="Rounded Rectangle 29"/>
          <p:cNvSpPr/>
          <p:nvPr/>
        </p:nvSpPr>
        <p:spPr>
          <a:xfrm>
            <a:off x="3692301" y="3960651"/>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B70v</a:t>
            </a:r>
            <a:endParaRPr lang="en-US" sz="1100" dirty="0">
              <a:solidFill>
                <a:srgbClr val="000000"/>
              </a:solidFill>
              <a:latin typeface="Calibri"/>
            </a:endParaRPr>
          </a:p>
        </p:txBody>
      </p:sp>
      <p:cxnSp>
        <p:nvCxnSpPr>
          <p:cNvPr id="31" name="Straight Connector 30"/>
          <p:cNvCxnSpPr/>
          <p:nvPr/>
        </p:nvCxnSpPr>
        <p:spPr>
          <a:xfrm>
            <a:off x="4839552" y="3147004"/>
            <a:ext cx="0" cy="3429510"/>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215253" y="3147004"/>
            <a:ext cx="0" cy="3429510"/>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352229" y="6019695"/>
            <a:ext cx="1212993"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	New source </a:t>
            </a:r>
            <a:br>
              <a:rPr lang="en-US" sz="1200" dirty="0" smtClean="0">
                <a:solidFill>
                  <a:prstClr val="black"/>
                </a:solidFill>
                <a:latin typeface="Calibri"/>
              </a:rPr>
            </a:br>
            <a:r>
              <a:rPr lang="en-US" sz="1200" dirty="0" err="1" smtClean="0">
                <a:solidFill>
                  <a:prstClr val="black"/>
                </a:solidFill>
                <a:latin typeface="Calibri"/>
              </a:rPr>
              <a:t>RainMED</a:t>
            </a:r>
            <a:endParaRPr lang="en-US" sz="1200" dirty="0">
              <a:solidFill>
                <a:prstClr val="black"/>
              </a:solidFill>
              <a:latin typeface="Calibri"/>
            </a:endParaRPr>
          </a:p>
        </p:txBody>
      </p:sp>
      <p:sp>
        <p:nvSpPr>
          <p:cNvPr id="4" name="Rectangle 3"/>
          <p:cNvSpPr/>
          <p:nvPr/>
        </p:nvSpPr>
        <p:spPr>
          <a:xfrm>
            <a:off x="352229" y="5542455"/>
            <a:ext cx="140279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2.	New concept </a:t>
            </a:r>
            <a:br>
              <a:rPr lang="en-US" sz="1200" dirty="0" smtClean="0">
                <a:solidFill>
                  <a:prstClr val="black"/>
                </a:solidFill>
                <a:latin typeface="Calibri"/>
              </a:rPr>
            </a:br>
            <a:r>
              <a:rPr lang="en-US" sz="1200" dirty="0" smtClean="0">
                <a:solidFill>
                  <a:prstClr val="black"/>
                </a:solidFill>
                <a:latin typeface="Calibri"/>
              </a:rPr>
              <a:t>RainMED:1234</a:t>
            </a:r>
          </a:p>
        </p:txBody>
      </p:sp>
      <p:sp>
        <p:nvSpPr>
          <p:cNvPr id="5" name="Rectangle 4"/>
          <p:cNvSpPr/>
          <p:nvPr/>
        </p:nvSpPr>
        <p:spPr>
          <a:xfrm>
            <a:off x="352229" y="5065218"/>
            <a:ext cx="1480794"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3.	New concept </a:t>
            </a:r>
            <a:br>
              <a:rPr lang="en-US" sz="1200" dirty="0" smtClean="0">
                <a:solidFill>
                  <a:prstClr val="black"/>
                </a:solidFill>
                <a:latin typeface="Calibri"/>
              </a:rPr>
            </a:br>
            <a:r>
              <a:rPr lang="en-US" sz="1200" dirty="0" smtClean="0">
                <a:solidFill>
                  <a:prstClr val="black"/>
                </a:solidFill>
                <a:latin typeface="Calibri"/>
              </a:rPr>
              <a:t>RainMED:26091</a:t>
            </a:r>
          </a:p>
        </p:txBody>
      </p:sp>
      <p:sp>
        <p:nvSpPr>
          <p:cNvPr id="8" name="Rectangle 7"/>
          <p:cNvSpPr/>
          <p:nvPr/>
        </p:nvSpPr>
        <p:spPr>
          <a:xfrm>
            <a:off x="352229" y="4587981"/>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4.	New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20" name="Rectangle 19"/>
          <p:cNvSpPr/>
          <p:nvPr/>
        </p:nvSpPr>
        <p:spPr>
          <a:xfrm>
            <a:off x="352229" y="4276943"/>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5.	New version 1.0</a:t>
            </a:r>
          </a:p>
        </p:txBody>
      </p:sp>
      <p:sp>
        <p:nvSpPr>
          <p:cNvPr id="21" name="Rectangle 20"/>
          <p:cNvSpPr/>
          <p:nvPr/>
        </p:nvSpPr>
        <p:spPr>
          <a:xfrm>
            <a:off x="352229" y="3965905"/>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6.	Update concepts</a:t>
            </a:r>
          </a:p>
        </p:txBody>
      </p:sp>
      <p:sp>
        <p:nvSpPr>
          <p:cNvPr id="23" name="Rectangle 22"/>
          <p:cNvSpPr/>
          <p:nvPr/>
        </p:nvSpPr>
        <p:spPr>
          <a:xfrm>
            <a:off x="352229" y="3488668"/>
            <a:ext cx="143758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7.	New concept </a:t>
            </a:r>
            <a:br>
              <a:rPr lang="en-US" sz="1200" dirty="0" smtClean="0">
                <a:solidFill>
                  <a:prstClr val="black"/>
                </a:solidFill>
                <a:latin typeface="Calibri"/>
              </a:rPr>
            </a:br>
            <a:r>
              <a:rPr lang="en-US" sz="1200" dirty="0" smtClean="0">
                <a:solidFill>
                  <a:prstClr val="black"/>
                </a:solidFill>
                <a:latin typeface="Calibri"/>
              </a:rPr>
              <a:t>RainMED:2962</a:t>
            </a:r>
          </a:p>
        </p:txBody>
      </p:sp>
      <p:sp>
        <p:nvSpPr>
          <p:cNvPr id="26" name="Rectangle 25"/>
          <p:cNvSpPr/>
          <p:nvPr/>
        </p:nvSpPr>
        <p:spPr>
          <a:xfrm>
            <a:off x="352229" y="3011431"/>
            <a:ext cx="147298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8.	Update concept </a:t>
            </a:r>
            <a:br>
              <a:rPr lang="en-US" sz="1200" dirty="0" smtClean="0">
                <a:solidFill>
                  <a:prstClr val="black"/>
                </a:solidFill>
                <a:latin typeface="Calibri"/>
              </a:rPr>
            </a:br>
            <a:r>
              <a:rPr lang="en-US" sz="1200" dirty="0" smtClean="0">
                <a:solidFill>
                  <a:prstClr val="black"/>
                </a:solidFill>
                <a:latin typeface="Calibri"/>
              </a:rPr>
              <a:t>RainMED:2962</a:t>
            </a:r>
          </a:p>
        </p:txBody>
      </p:sp>
      <p:cxnSp>
        <p:nvCxnSpPr>
          <p:cNvPr id="43" name="Straight Connector 42"/>
          <p:cNvCxnSpPr/>
          <p:nvPr/>
        </p:nvCxnSpPr>
        <p:spPr>
          <a:xfrm>
            <a:off x="7590954" y="3157006"/>
            <a:ext cx="0" cy="3429510"/>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867325" y="480968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bg35</a:t>
            </a:r>
            <a:endParaRPr lang="en-US" sz="1100" dirty="0">
              <a:solidFill>
                <a:srgbClr val="000000"/>
              </a:solidFill>
              <a:latin typeface="Calibri"/>
            </a:endParaRPr>
          </a:p>
        </p:txBody>
      </p:sp>
      <p:sp>
        <p:nvSpPr>
          <p:cNvPr id="45" name="Rounded Rectangle 44"/>
          <p:cNvSpPr/>
          <p:nvPr/>
        </p:nvSpPr>
        <p:spPr>
          <a:xfrm>
            <a:off x="7867325" y="4370441"/>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1d35</a:t>
            </a:r>
            <a:endParaRPr lang="en-US" sz="1100" dirty="0">
              <a:solidFill>
                <a:srgbClr val="000000"/>
              </a:solidFill>
              <a:latin typeface="Calibri"/>
            </a:endParaRPr>
          </a:p>
        </p:txBody>
      </p:sp>
      <p:sp>
        <p:nvSpPr>
          <p:cNvPr id="46" name="Rounded Rectangle 45"/>
          <p:cNvSpPr/>
          <p:nvPr/>
        </p:nvSpPr>
        <p:spPr>
          <a:xfrm>
            <a:off x="7867325" y="3974516"/>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n8f3</a:t>
            </a:r>
            <a:endParaRPr lang="en-US" sz="1100" dirty="0">
              <a:solidFill>
                <a:srgbClr val="000000"/>
              </a:solidFill>
              <a:latin typeface="Calibri"/>
            </a:endParaRPr>
          </a:p>
        </p:txBody>
      </p:sp>
      <p:sp>
        <p:nvSpPr>
          <p:cNvPr id="47" name="TextBox 46"/>
          <p:cNvSpPr txBox="1"/>
          <p:nvPr/>
        </p:nvSpPr>
        <p:spPr>
          <a:xfrm>
            <a:off x="7867325" y="6098606"/>
            <a:ext cx="822960" cy="292388"/>
          </a:xfrm>
          <a:prstGeom prst="rect">
            <a:avLst/>
          </a:prstGeom>
          <a:noFill/>
          <a:ln>
            <a:noFill/>
          </a:ln>
        </p:spPr>
        <p:txBody>
          <a:bodyPr wrap="square" rtlCol="0">
            <a:spAutoFit/>
          </a:bodyPr>
          <a:lstStyle/>
          <a:p>
            <a:pPr algn="ctr"/>
            <a:r>
              <a:rPr lang="en-US" sz="1300" b="1" dirty="0" smtClean="0">
                <a:solidFill>
                  <a:prstClr val="black"/>
                </a:solidFill>
                <a:latin typeface="Calibri"/>
              </a:rPr>
              <a:t>2962</a:t>
            </a:r>
            <a:endParaRPr lang="en-US" sz="1300" b="1" dirty="0">
              <a:solidFill>
                <a:prstClr val="black"/>
              </a:solidFill>
              <a:latin typeface="Calibri"/>
            </a:endParaRPr>
          </a:p>
        </p:txBody>
      </p:sp>
      <p:sp>
        <p:nvSpPr>
          <p:cNvPr id="48" name="Rectangle 47"/>
          <p:cNvSpPr/>
          <p:nvPr/>
        </p:nvSpPr>
        <p:spPr>
          <a:xfrm>
            <a:off x="352229" y="2700393"/>
            <a:ext cx="1482372" cy="261610"/>
          </a:xfrm>
          <a:prstGeom prst="rect">
            <a:avLst/>
          </a:prstGeom>
        </p:spPr>
        <p:txBody>
          <a:bodyPr wrap="none">
            <a:spAutoFit/>
          </a:bodyPr>
          <a:lstStyle/>
          <a:p>
            <a:pPr marL="287338" indent="-287338">
              <a:lnSpc>
                <a:spcPct val="90000"/>
              </a:lnSpc>
              <a:spcAft>
                <a:spcPts val="1200"/>
              </a:spcAft>
            </a:pPr>
            <a:r>
              <a:rPr lang="en-US" sz="1200" dirty="0">
                <a:solidFill>
                  <a:prstClr val="black"/>
                </a:solidFill>
                <a:latin typeface="Calibri"/>
              </a:rPr>
              <a:t>9</a:t>
            </a:r>
            <a:r>
              <a:rPr lang="en-US" sz="1200" dirty="0" smtClean="0">
                <a:solidFill>
                  <a:prstClr val="black"/>
                </a:solidFill>
                <a:latin typeface="Calibri"/>
              </a:rPr>
              <a:t>.	New version 1.1</a:t>
            </a:r>
          </a:p>
        </p:txBody>
      </p:sp>
      <p:sp>
        <p:nvSpPr>
          <p:cNvPr id="49" name="Rectangle 48"/>
          <p:cNvSpPr/>
          <p:nvPr/>
        </p:nvSpPr>
        <p:spPr>
          <a:xfrm>
            <a:off x="348054" y="2389355"/>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10.	Update concepts</a:t>
            </a:r>
          </a:p>
        </p:txBody>
      </p:sp>
      <p:sp>
        <p:nvSpPr>
          <p:cNvPr id="50" name="Rectangle 49"/>
          <p:cNvSpPr/>
          <p:nvPr/>
        </p:nvSpPr>
        <p:spPr>
          <a:xfrm>
            <a:off x="348054" y="1912118"/>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11.	Retire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51" name="Rectangle 50"/>
          <p:cNvSpPr/>
          <p:nvPr/>
        </p:nvSpPr>
        <p:spPr>
          <a:xfrm>
            <a:off x="352259" y="1601080"/>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12.	Update concepts</a:t>
            </a:r>
          </a:p>
        </p:txBody>
      </p:sp>
      <p:sp>
        <p:nvSpPr>
          <p:cNvPr id="52" name="Rectangle 51"/>
          <p:cNvSpPr/>
          <p:nvPr/>
        </p:nvSpPr>
        <p:spPr>
          <a:xfrm>
            <a:off x="348054" y="1290042"/>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13.	New version 1.2</a:t>
            </a:r>
          </a:p>
        </p:txBody>
      </p:sp>
      <p:sp>
        <p:nvSpPr>
          <p:cNvPr id="54" name="Rounded Rectangle 53"/>
          <p:cNvSpPr/>
          <p:nvPr/>
        </p:nvSpPr>
        <p:spPr>
          <a:xfrm>
            <a:off x="3692301" y="3555295"/>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xy19</a:t>
            </a:r>
            <a:endParaRPr lang="en-US" sz="1100" dirty="0">
              <a:solidFill>
                <a:srgbClr val="000000"/>
              </a:solidFill>
              <a:latin typeface="Calibri"/>
            </a:endParaRPr>
          </a:p>
        </p:txBody>
      </p:sp>
      <p:sp>
        <p:nvSpPr>
          <p:cNvPr id="55" name="Rounded Rectangle 54"/>
          <p:cNvSpPr/>
          <p:nvPr/>
        </p:nvSpPr>
        <p:spPr>
          <a:xfrm>
            <a:off x="7867325" y="3555295"/>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n8f3</a:t>
            </a:r>
            <a:endParaRPr lang="en-US" sz="1100" dirty="0">
              <a:solidFill>
                <a:srgbClr val="000000"/>
              </a:solidFill>
              <a:latin typeface="Calibri"/>
            </a:endParaRPr>
          </a:p>
        </p:txBody>
      </p:sp>
      <p:sp>
        <p:nvSpPr>
          <p:cNvPr id="7" name="Rounded Rectangle 6"/>
          <p:cNvSpPr/>
          <p:nvPr/>
        </p:nvSpPr>
        <p:spPr>
          <a:xfrm>
            <a:off x="5115922" y="3562832"/>
            <a:ext cx="822960" cy="1036210"/>
          </a:xfrm>
          <a:prstGeom prst="roundRect">
            <a:avLst/>
          </a:prstGeom>
          <a:solidFill>
            <a:schemeClr val="accent2">
              <a:alpha val="35000"/>
            </a:schemeClr>
          </a:solidFill>
          <a:ln>
            <a:noFill/>
          </a:ln>
          <a:effectLst/>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endParaRPr lang="en-US" sz="1100" dirty="0">
              <a:solidFill>
                <a:prstClr val="black">
                  <a:lumMod val="65000"/>
                  <a:lumOff val="35000"/>
                </a:prstClr>
              </a:solidFill>
              <a:latin typeface="Calibri"/>
            </a:endParaRPr>
          </a:p>
        </p:txBody>
      </p:sp>
      <p:sp>
        <p:nvSpPr>
          <p:cNvPr id="56" name="Rounded Rectangle 55"/>
          <p:cNvSpPr/>
          <p:nvPr/>
        </p:nvSpPr>
        <p:spPr>
          <a:xfrm>
            <a:off x="5115922" y="3562831"/>
            <a:ext cx="822960" cy="228600"/>
          </a:xfrm>
          <a:prstGeom prst="roundRect">
            <a:avLst/>
          </a:prstGeom>
          <a:solidFill>
            <a:schemeClr val="accent2"/>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
        <p:nvSpPr>
          <p:cNvPr id="59" name="Rounded Rectangle 58"/>
          <p:cNvSpPr/>
          <p:nvPr/>
        </p:nvSpPr>
        <p:spPr>
          <a:xfrm>
            <a:off x="6491623" y="3562832"/>
            <a:ext cx="822960" cy="228600"/>
          </a:xfrm>
          <a:prstGeom prst="roundRect">
            <a:avLst/>
          </a:prstGeom>
          <a:solidFill>
            <a:schemeClr val="tx1">
              <a:lumMod val="65000"/>
              <a:lumOff val="35000"/>
            </a:schemeClr>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strike="sngStrike" dirty="0" smtClean="0">
                <a:solidFill>
                  <a:srgbClr val="000000"/>
                </a:solidFill>
                <a:latin typeface="Calibri"/>
              </a:rPr>
              <a:t>mP42</a:t>
            </a:r>
            <a:endParaRPr lang="en-US" sz="1100" strike="sngStrike" dirty="0">
              <a:solidFill>
                <a:srgbClr val="000000"/>
              </a:solidFill>
              <a:latin typeface="Calibri"/>
            </a:endParaRPr>
          </a:p>
        </p:txBody>
      </p:sp>
      <p:sp>
        <p:nvSpPr>
          <p:cNvPr id="60" name="Rounded Rectangle 59"/>
          <p:cNvSpPr/>
          <p:nvPr/>
        </p:nvSpPr>
        <p:spPr>
          <a:xfrm>
            <a:off x="5115922" y="4370441"/>
            <a:ext cx="822960" cy="228600"/>
          </a:xfrm>
          <a:prstGeom prst="roundRect">
            <a:avLst/>
          </a:prstGeom>
          <a:solidFill>
            <a:schemeClr val="accent2"/>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Tree>
    <p:extLst>
      <p:ext uri="{BB962C8B-B14F-4D97-AF65-F5344CB8AC3E}">
        <p14:creationId xmlns:p14="http://schemas.microsoft.com/office/powerpoint/2010/main" val="3272541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0" grpId="0"/>
      <p:bldP spid="51" grpId="0"/>
      <p:bldP spid="52" grpId="0"/>
      <p:bldP spid="54" grpId="0" animBg="1"/>
      <p:bldP spid="55" grpId="0" animBg="1"/>
      <p:bldP spid="7" grpId="0" animBg="1"/>
      <p:bldP spid="56" grpId="0" animBg="1"/>
      <p:bldP spid="5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r="53748"/>
          <a:stretch/>
        </p:blipFill>
        <p:spPr>
          <a:xfrm>
            <a:off x="2668815" y="1135071"/>
            <a:ext cx="3806371" cy="3973286"/>
          </a:xfrm>
          <a:prstGeom prst="rect">
            <a:avLst/>
          </a:prstGeom>
        </p:spPr>
      </p:pic>
      <p:sp>
        <p:nvSpPr>
          <p:cNvPr id="5" name="Title 1"/>
          <p:cNvSpPr txBox="1">
            <a:spLocks/>
          </p:cNvSpPr>
          <p:nvPr/>
        </p:nvSpPr>
        <p:spPr>
          <a:xfrm>
            <a:off x="457200" y="21146"/>
            <a:ext cx="7619838" cy="825128"/>
          </a:xfrm>
          <a:prstGeom prst="rect">
            <a:avLst/>
          </a:prstGeom>
        </p:spPr>
        <p:txBody>
          <a:bodyPr vert="horz" lIns="91432" tIns="45716" rIns="91432" bIns="45716"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solidFill>
                  <a:srgbClr val="A6A6A6"/>
                </a:solidFill>
                <a:latin typeface="Calibri"/>
              </a:rPr>
              <a:t>Core Dataset Engineering Example</a:t>
            </a:r>
            <a:endParaRPr lang="en-US" sz="2400" b="1" dirty="0">
              <a:solidFill>
                <a:srgbClr val="A6A6A6"/>
              </a:solidFill>
              <a:latin typeface="Calibri"/>
            </a:endParaRPr>
          </a:p>
        </p:txBody>
      </p:sp>
      <p:pic>
        <p:nvPicPr>
          <p:cNvPr id="6" name="Picture 5"/>
          <p:cNvPicPr>
            <a:picLocks noChangeAspect="1"/>
          </p:cNvPicPr>
          <p:nvPr/>
        </p:nvPicPr>
        <p:blipFill rotWithShape="1">
          <a:blip r:embed="rId4"/>
          <a:srcRect l="24781"/>
          <a:stretch/>
        </p:blipFill>
        <p:spPr>
          <a:xfrm>
            <a:off x="1042737" y="5376470"/>
            <a:ext cx="7058526" cy="1082774"/>
          </a:xfrm>
          <a:prstGeom prst="rect">
            <a:avLst/>
          </a:prstGeom>
        </p:spPr>
      </p:pic>
    </p:spTree>
    <p:extLst>
      <p:ext uri="{BB962C8B-B14F-4D97-AF65-F5344CB8AC3E}">
        <p14:creationId xmlns:p14="http://schemas.microsoft.com/office/powerpoint/2010/main" val="409302417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2612764" y="3548804"/>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1.2</a:t>
            </a:r>
            <a:endParaRPr lang="en-US" sz="1200" b="1" dirty="0">
              <a:solidFill>
                <a:srgbClr val="000000"/>
              </a:solidFill>
              <a:latin typeface="Calibri"/>
            </a:endParaRPr>
          </a:p>
        </p:txBody>
      </p:sp>
      <p:sp>
        <p:nvSpPr>
          <p:cNvPr id="33" name="Rectangle 32"/>
          <p:cNvSpPr/>
          <p:nvPr/>
        </p:nvSpPr>
        <p:spPr>
          <a:xfrm>
            <a:off x="299457" y="958534"/>
            <a:ext cx="2012749" cy="569390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440" tIns="91440" rtlCol="0" anchor="t"/>
          <a:lstStyle/>
          <a:p>
            <a:r>
              <a:rPr lang="en-US" sz="1200" b="1" dirty="0" smtClean="0">
                <a:solidFill>
                  <a:srgbClr val="000000"/>
                </a:solidFill>
                <a:latin typeface="Calibri"/>
              </a:rPr>
              <a:t>Actions:</a:t>
            </a:r>
            <a:endParaRPr lang="en-US" sz="1200" b="1" dirty="0">
              <a:solidFill>
                <a:srgbClr val="000000"/>
              </a:solidFill>
              <a:latin typeface="Calibri"/>
            </a:endParaRPr>
          </a:p>
        </p:txBody>
      </p:sp>
      <p:sp>
        <p:nvSpPr>
          <p:cNvPr id="28" name="Rectangle 27"/>
          <p:cNvSpPr/>
          <p:nvPr/>
        </p:nvSpPr>
        <p:spPr>
          <a:xfrm>
            <a:off x="2612764" y="5667848"/>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1.0</a:t>
            </a:r>
            <a:endParaRPr lang="en-US" sz="1200" b="1" dirty="0">
              <a:solidFill>
                <a:srgbClr val="000000"/>
              </a:solidFill>
              <a:latin typeface="Calibri"/>
            </a:endParaRPr>
          </a:p>
        </p:txBody>
      </p:sp>
      <p:sp>
        <p:nvSpPr>
          <p:cNvPr id="22" name="Rectangle 21"/>
          <p:cNvSpPr/>
          <p:nvPr/>
        </p:nvSpPr>
        <p:spPr>
          <a:xfrm>
            <a:off x="2612764" y="4359408"/>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1.1</a:t>
            </a:r>
            <a:endParaRPr lang="en-US" sz="1200" b="1" dirty="0">
              <a:solidFill>
                <a:srgbClr val="000000"/>
              </a:solidFill>
              <a:latin typeface="Calibri"/>
            </a:endParaRPr>
          </a:p>
        </p:txBody>
      </p:sp>
      <p:sp>
        <p:nvSpPr>
          <p:cNvPr id="2" name="Title 1"/>
          <p:cNvSpPr>
            <a:spLocks noGrp="1"/>
          </p:cNvSpPr>
          <p:nvPr>
            <p:ph type="title"/>
          </p:nvPr>
        </p:nvSpPr>
        <p:spPr>
          <a:xfrm>
            <a:off x="299457" y="153876"/>
            <a:ext cx="8542039" cy="595334"/>
          </a:xfrm>
        </p:spPr>
        <p:txBody>
          <a:bodyPr>
            <a:noAutofit/>
          </a:bodyPr>
          <a:lstStyle/>
          <a:p>
            <a:pPr algn="r"/>
            <a:r>
              <a:rPr lang="en-US" sz="2800" b="1" dirty="0" smtClean="0"/>
              <a:t>Versioning of Sources and Concepts</a:t>
            </a:r>
            <a:endParaRPr lang="en-US" sz="2800" b="1" dirty="0"/>
          </a:p>
        </p:txBody>
      </p:sp>
      <p:sp>
        <p:nvSpPr>
          <p:cNvPr id="12" name="Rounded Rectangle 11"/>
          <p:cNvSpPr/>
          <p:nvPr/>
        </p:nvSpPr>
        <p:spPr>
          <a:xfrm>
            <a:off x="3692301" y="5741782"/>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h83i</a:t>
            </a:r>
            <a:endParaRPr lang="en-US" sz="1100" dirty="0">
              <a:solidFill>
                <a:srgbClr val="000000"/>
              </a:solidFill>
              <a:latin typeface="Calibri"/>
            </a:endParaRPr>
          </a:p>
        </p:txBody>
      </p:sp>
      <p:sp>
        <p:nvSpPr>
          <p:cNvPr id="13" name="Rounded Rectangle 12"/>
          <p:cNvSpPr/>
          <p:nvPr/>
        </p:nvSpPr>
        <p:spPr>
          <a:xfrm>
            <a:off x="3692301" y="5311677"/>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df38</a:t>
            </a:r>
            <a:endParaRPr lang="en-US" sz="1100" dirty="0">
              <a:solidFill>
                <a:srgbClr val="000000"/>
              </a:solidFill>
              <a:latin typeface="Calibri"/>
            </a:endParaRPr>
          </a:p>
        </p:txBody>
      </p:sp>
      <p:sp>
        <p:nvSpPr>
          <p:cNvPr id="14" name="Rounded Rectangle 13"/>
          <p:cNvSpPr/>
          <p:nvPr/>
        </p:nvSpPr>
        <p:spPr>
          <a:xfrm>
            <a:off x="3692301" y="4442333"/>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47tjd</a:t>
            </a:r>
            <a:endParaRPr lang="en-US" sz="1100" dirty="0">
              <a:solidFill>
                <a:srgbClr val="000000"/>
              </a:solidFill>
              <a:latin typeface="Calibri"/>
            </a:endParaRPr>
          </a:p>
        </p:txBody>
      </p:sp>
      <p:sp>
        <p:nvSpPr>
          <p:cNvPr id="16" name="TextBox 15"/>
          <p:cNvSpPr txBox="1"/>
          <p:nvPr/>
        </p:nvSpPr>
        <p:spPr>
          <a:xfrm>
            <a:off x="3740221" y="6170498"/>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1234</a:t>
            </a:r>
            <a:endParaRPr lang="en-US" sz="1300" b="1" dirty="0">
              <a:solidFill>
                <a:prstClr val="black"/>
              </a:solidFill>
              <a:latin typeface="Calibri"/>
            </a:endParaRPr>
          </a:p>
        </p:txBody>
      </p:sp>
      <p:sp>
        <p:nvSpPr>
          <p:cNvPr id="6" name="Rounded Rectangle 5"/>
          <p:cNvSpPr/>
          <p:nvPr/>
        </p:nvSpPr>
        <p:spPr>
          <a:xfrm>
            <a:off x="5115922" y="5743271"/>
            <a:ext cx="822960" cy="228600"/>
          </a:xfrm>
          <a:prstGeom prst="roundRect">
            <a:avLst/>
          </a:prstGeom>
          <a:solidFill>
            <a:srgbClr val="C0504D"/>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5hk9</a:t>
            </a:r>
            <a:endParaRPr lang="en-US" sz="1100" dirty="0">
              <a:solidFill>
                <a:srgbClr val="000000"/>
              </a:solidFill>
              <a:latin typeface="Calibri"/>
            </a:endParaRPr>
          </a:p>
        </p:txBody>
      </p:sp>
      <p:sp>
        <p:nvSpPr>
          <p:cNvPr id="17" name="TextBox 16"/>
          <p:cNvSpPr txBox="1"/>
          <p:nvPr/>
        </p:nvSpPr>
        <p:spPr>
          <a:xfrm>
            <a:off x="5115922" y="6170498"/>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26091</a:t>
            </a:r>
            <a:endParaRPr lang="en-US" sz="1300" b="1" dirty="0">
              <a:solidFill>
                <a:prstClr val="black"/>
              </a:solidFill>
              <a:latin typeface="Calibri"/>
            </a:endParaRPr>
          </a:p>
        </p:txBody>
      </p:sp>
      <p:sp>
        <p:nvSpPr>
          <p:cNvPr id="9" name="Rounded Rectangle 8"/>
          <p:cNvSpPr/>
          <p:nvPr/>
        </p:nvSpPr>
        <p:spPr>
          <a:xfrm>
            <a:off x="6491623" y="5741782"/>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d938</a:t>
            </a:r>
            <a:endParaRPr lang="en-US" sz="1100" dirty="0">
              <a:solidFill>
                <a:srgbClr val="000000"/>
              </a:solidFill>
              <a:latin typeface="Calibri"/>
            </a:endParaRPr>
          </a:p>
        </p:txBody>
      </p:sp>
      <p:sp>
        <p:nvSpPr>
          <p:cNvPr id="10" name="Rounded Rectangle 9"/>
          <p:cNvSpPr/>
          <p:nvPr/>
        </p:nvSpPr>
        <p:spPr>
          <a:xfrm>
            <a:off x="6491623" y="5311677"/>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ac61</a:t>
            </a:r>
            <a:endParaRPr lang="en-US" sz="1100" dirty="0">
              <a:solidFill>
                <a:srgbClr val="000000"/>
              </a:solidFill>
              <a:latin typeface="Calibri"/>
            </a:endParaRPr>
          </a:p>
        </p:txBody>
      </p:sp>
      <p:sp>
        <p:nvSpPr>
          <p:cNvPr id="11" name="Rounded Rectangle 10"/>
          <p:cNvSpPr/>
          <p:nvPr/>
        </p:nvSpPr>
        <p:spPr>
          <a:xfrm>
            <a:off x="6491623" y="4881573"/>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w8fr</a:t>
            </a:r>
            <a:endParaRPr lang="en-US" sz="1100" dirty="0">
              <a:solidFill>
                <a:srgbClr val="000000"/>
              </a:solidFill>
              <a:latin typeface="Calibri"/>
            </a:endParaRPr>
          </a:p>
        </p:txBody>
      </p:sp>
      <p:sp>
        <p:nvSpPr>
          <p:cNvPr id="15" name="Rounded Rectangle 14"/>
          <p:cNvSpPr/>
          <p:nvPr/>
        </p:nvSpPr>
        <p:spPr>
          <a:xfrm>
            <a:off x="6491623" y="4442333"/>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dm83</a:t>
            </a:r>
            <a:endParaRPr lang="en-US" sz="1100" dirty="0">
              <a:solidFill>
                <a:srgbClr val="000000"/>
              </a:solidFill>
              <a:latin typeface="Calibri"/>
            </a:endParaRPr>
          </a:p>
        </p:txBody>
      </p:sp>
      <p:sp>
        <p:nvSpPr>
          <p:cNvPr id="18" name="TextBox 17"/>
          <p:cNvSpPr txBox="1"/>
          <p:nvPr/>
        </p:nvSpPr>
        <p:spPr>
          <a:xfrm>
            <a:off x="6491623" y="6170498"/>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150198</a:t>
            </a:r>
            <a:endParaRPr lang="en-US" sz="1300" b="1" dirty="0">
              <a:solidFill>
                <a:prstClr val="black"/>
              </a:solidFill>
              <a:latin typeface="Calibri"/>
            </a:endParaRPr>
          </a:p>
        </p:txBody>
      </p:sp>
      <p:sp>
        <p:nvSpPr>
          <p:cNvPr id="27" name="TextBox 26"/>
          <p:cNvSpPr txBox="1"/>
          <p:nvPr/>
        </p:nvSpPr>
        <p:spPr>
          <a:xfrm>
            <a:off x="3583171" y="2669788"/>
            <a:ext cx="2069195" cy="523220"/>
          </a:xfrm>
          <a:prstGeom prst="rect">
            <a:avLst/>
          </a:prstGeom>
          <a:noFill/>
        </p:spPr>
        <p:txBody>
          <a:bodyPr wrap="square" rtlCol="0">
            <a:spAutoFit/>
          </a:bodyPr>
          <a:lstStyle/>
          <a:p>
            <a:r>
              <a:rPr lang="en-US" sz="1400" b="1" dirty="0" smtClean="0">
                <a:solidFill>
                  <a:prstClr val="black"/>
                </a:solidFill>
                <a:latin typeface="Calibri"/>
              </a:rPr>
              <a:t>Org: </a:t>
            </a:r>
            <a:r>
              <a:rPr lang="en-US" sz="1400" b="1" dirty="0" err="1" smtClean="0">
                <a:solidFill>
                  <a:prstClr val="black"/>
                </a:solidFill>
                <a:latin typeface="Calibri"/>
              </a:rPr>
              <a:t>MySDO</a:t>
            </a:r>
            <a:r>
              <a:rPr lang="en-US" sz="1400" b="1" dirty="0" smtClean="0">
                <a:solidFill>
                  <a:prstClr val="black"/>
                </a:solidFill>
                <a:latin typeface="Calibri"/>
              </a:rPr>
              <a:t> </a:t>
            </a:r>
          </a:p>
          <a:p>
            <a:r>
              <a:rPr lang="en-US" sz="1400" b="1" dirty="0" smtClean="0">
                <a:solidFill>
                  <a:prstClr val="black"/>
                </a:solidFill>
                <a:latin typeface="Calibri"/>
              </a:rPr>
              <a:t>Source: </a:t>
            </a:r>
            <a:r>
              <a:rPr lang="en-US" sz="1400" b="1" dirty="0" err="1" smtClean="0">
                <a:solidFill>
                  <a:prstClr val="black"/>
                </a:solidFill>
                <a:latin typeface="Calibri"/>
              </a:rPr>
              <a:t>RainMED</a:t>
            </a:r>
            <a:endParaRPr lang="en-US" sz="1400" b="1" dirty="0">
              <a:solidFill>
                <a:prstClr val="black"/>
              </a:solidFill>
              <a:latin typeface="Calibri"/>
            </a:endParaRPr>
          </a:p>
        </p:txBody>
      </p:sp>
      <p:sp>
        <p:nvSpPr>
          <p:cNvPr id="25" name="Rounded Rectangle 24"/>
          <p:cNvSpPr/>
          <p:nvPr/>
        </p:nvSpPr>
        <p:spPr>
          <a:xfrm>
            <a:off x="3583171" y="3206914"/>
            <a:ext cx="5258325" cy="3429510"/>
          </a:xfrm>
          <a:prstGeom prst="roundRect">
            <a:avLst>
              <a:gd name="adj" fmla="val 4088"/>
            </a:avLst>
          </a:prstGeom>
          <a:noFill/>
          <a:ln w="38100" cmpd="sng">
            <a:solidFill>
              <a:schemeClr val="accent1"/>
            </a:solidFill>
          </a:ln>
          <a:scene3d>
            <a:camera prst="orthographicFront"/>
            <a:lightRig rig="threePt" dir="t"/>
          </a:scene3d>
          <a:sp3d prstMaterial="clear">
            <a:bevelT h="1016000"/>
            <a:bevelB h="1016000"/>
            <a:contourClr>
              <a:schemeClr val="tx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0" name="Rounded Rectangle 29"/>
          <p:cNvSpPr/>
          <p:nvPr/>
        </p:nvSpPr>
        <p:spPr>
          <a:xfrm>
            <a:off x="3692301" y="4032543"/>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B70v</a:t>
            </a:r>
            <a:endParaRPr lang="en-US" sz="1100" dirty="0">
              <a:solidFill>
                <a:srgbClr val="000000"/>
              </a:solidFill>
              <a:latin typeface="Calibri"/>
            </a:endParaRPr>
          </a:p>
        </p:txBody>
      </p:sp>
      <p:cxnSp>
        <p:nvCxnSpPr>
          <p:cNvPr id="31" name="Straight Connector 30"/>
          <p:cNvCxnSpPr/>
          <p:nvPr/>
        </p:nvCxnSpPr>
        <p:spPr>
          <a:xfrm>
            <a:off x="4839552" y="3218896"/>
            <a:ext cx="0" cy="3429510"/>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215253" y="3218896"/>
            <a:ext cx="0" cy="3429510"/>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352229" y="6091587"/>
            <a:ext cx="1212993"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	New source </a:t>
            </a:r>
            <a:br>
              <a:rPr lang="en-US" sz="1200" dirty="0" smtClean="0">
                <a:solidFill>
                  <a:prstClr val="black"/>
                </a:solidFill>
                <a:latin typeface="Calibri"/>
              </a:rPr>
            </a:br>
            <a:r>
              <a:rPr lang="en-US" sz="1200" dirty="0" err="1" smtClean="0">
                <a:solidFill>
                  <a:prstClr val="black"/>
                </a:solidFill>
                <a:latin typeface="Calibri"/>
              </a:rPr>
              <a:t>RainMED</a:t>
            </a:r>
            <a:endParaRPr lang="en-US" sz="1200" dirty="0">
              <a:solidFill>
                <a:prstClr val="black"/>
              </a:solidFill>
              <a:latin typeface="Calibri"/>
            </a:endParaRPr>
          </a:p>
        </p:txBody>
      </p:sp>
      <p:sp>
        <p:nvSpPr>
          <p:cNvPr id="4" name="Rectangle 3"/>
          <p:cNvSpPr/>
          <p:nvPr/>
        </p:nvSpPr>
        <p:spPr>
          <a:xfrm>
            <a:off x="352229" y="5614347"/>
            <a:ext cx="140279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2.	New concept </a:t>
            </a:r>
            <a:br>
              <a:rPr lang="en-US" sz="1200" dirty="0" smtClean="0">
                <a:solidFill>
                  <a:prstClr val="black"/>
                </a:solidFill>
                <a:latin typeface="Calibri"/>
              </a:rPr>
            </a:br>
            <a:r>
              <a:rPr lang="en-US" sz="1200" dirty="0" smtClean="0">
                <a:solidFill>
                  <a:prstClr val="black"/>
                </a:solidFill>
                <a:latin typeface="Calibri"/>
              </a:rPr>
              <a:t>RainMED:1234</a:t>
            </a:r>
          </a:p>
        </p:txBody>
      </p:sp>
      <p:sp>
        <p:nvSpPr>
          <p:cNvPr id="5" name="Rectangle 4"/>
          <p:cNvSpPr/>
          <p:nvPr/>
        </p:nvSpPr>
        <p:spPr>
          <a:xfrm>
            <a:off x="352229" y="5137110"/>
            <a:ext cx="1480794"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3.	New concept </a:t>
            </a:r>
            <a:br>
              <a:rPr lang="en-US" sz="1200" dirty="0" smtClean="0">
                <a:solidFill>
                  <a:prstClr val="black"/>
                </a:solidFill>
                <a:latin typeface="Calibri"/>
              </a:rPr>
            </a:br>
            <a:r>
              <a:rPr lang="en-US" sz="1200" dirty="0" smtClean="0">
                <a:solidFill>
                  <a:prstClr val="black"/>
                </a:solidFill>
                <a:latin typeface="Calibri"/>
              </a:rPr>
              <a:t>RainMED:26091</a:t>
            </a:r>
          </a:p>
        </p:txBody>
      </p:sp>
      <p:sp>
        <p:nvSpPr>
          <p:cNvPr id="8" name="Rectangle 7"/>
          <p:cNvSpPr/>
          <p:nvPr/>
        </p:nvSpPr>
        <p:spPr>
          <a:xfrm>
            <a:off x="352229" y="4659873"/>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4.	New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20" name="Rectangle 19"/>
          <p:cNvSpPr/>
          <p:nvPr/>
        </p:nvSpPr>
        <p:spPr>
          <a:xfrm>
            <a:off x="352229" y="4348835"/>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5.	New version 1.0</a:t>
            </a:r>
          </a:p>
        </p:txBody>
      </p:sp>
      <p:sp>
        <p:nvSpPr>
          <p:cNvPr id="21" name="Rectangle 20"/>
          <p:cNvSpPr/>
          <p:nvPr/>
        </p:nvSpPr>
        <p:spPr>
          <a:xfrm>
            <a:off x="352229" y="4037797"/>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6.	Update concepts</a:t>
            </a:r>
          </a:p>
        </p:txBody>
      </p:sp>
      <p:sp>
        <p:nvSpPr>
          <p:cNvPr id="23" name="Rectangle 22"/>
          <p:cNvSpPr/>
          <p:nvPr/>
        </p:nvSpPr>
        <p:spPr>
          <a:xfrm>
            <a:off x="352229" y="3560560"/>
            <a:ext cx="143758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7.	New concept </a:t>
            </a:r>
            <a:br>
              <a:rPr lang="en-US" sz="1200" dirty="0" smtClean="0">
                <a:solidFill>
                  <a:prstClr val="black"/>
                </a:solidFill>
                <a:latin typeface="Calibri"/>
              </a:rPr>
            </a:br>
            <a:r>
              <a:rPr lang="en-US" sz="1200" dirty="0" smtClean="0">
                <a:solidFill>
                  <a:prstClr val="black"/>
                </a:solidFill>
                <a:latin typeface="Calibri"/>
              </a:rPr>
              <a:t>RainMED:2962</a:t>
            </a:r>
          </a:p>
        </p:txBody>
      </p:sp>
      <p:sp>
        <p:nvSpPr>
          <p:cNvPr id="26" name="Rectangle 25"/>
          <p:cNvSpPr/>
          <p:nvPr/>
        </p:nvSpPr>
        <p:spPr>
          <a:xfrm>
            <a:off x="352229" y="3083323"/>
            <a:ext cx="147298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8.	Update concept </a:t>
            </a:r>
            <a:br>
              <a:rPr lang="en-US" sz="1200" dirty="0" smtClean="0">
                <a:solidFill>
                  <a:prstClr val="black"/>
                </a:solidFill>
                <a:latin typeface="Calibri"/>
              </a:rPr>
            </a:br>
            <a:r>
              <a:rPr lang="en-US" sz="1200" dirty="0" smtClean="0">
                <a:solidFill>
                  <a:prstClr val="black"/>
                </a:solidFill>
                <a:latin typeface="Calibri"/>
              </a:rPr>
              <a:t>RainMED:2962</a:t>
            </a:r>
          </a:p>
        </p:txBody>
      </p:sp>
      <p:cxnSp>
        <p:nvCxnSpPr>
          <p:cNvPr id="43" name="Straight Connector 42"/>
          <p:cNvCxnSpPr/>
          <p:nvPr/>
        </p:nvCxnSpPr>
        <p:spPr>
          <a:xfrm>
            <a:off x="7590954" y="3228898"/>
            <a:ext cx="0" cy="3429510"/>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867325" y="4881573"/>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bg35</a:t>
            </a:r>
            <a:endParaRPr lang="en-US" sz="1100" dirty="0">
              <a:solidFill>
                <a:srgbClr val="000000"/>
              </a:solidFill>
              <a:latin typeface="Calibri"/>
            </a:endParaRPr>
          </a:p>
        </p:txBody>
      </p:sp>
      <p:sp>
        <p:nvSpPr>
          <p:cNvPr id="45" name="Rounded Rectangle 44"/>
          <p:cNvSpPr/>
          <p:nvPr/>
        </p:nvSpPr>
        <p:spPr>
          <a:xfrm>
            <a:off x="7867325" y="4442333"/>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1d35</a:t>
            </a:r>
            <a:endParaRPr lang="en-US" sz="1100" dirty="0">
              <a:solidFill>
                <a:srgbClr val="000000"/>
              </a:solidFill>
              <a:latin typeface="Calibri"/>
            </a:endParaRPr>
          </a:p>
        </p:txBody>
      </p:sp>
      <p:sp>
        <p:nvSpPr>
          <p:cNvPr id="46" name="Rounded Rectangle 45"/>
          <p:cNvSpPr/>
          <p:nvPr/>
        </p:nvSpPr>
        <p:spPr>
          <a:xfrm>
            <a:off x="7867325" y="4046408"/>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n8f3</a:t>
            </a:r>
            <a:endParaRPr lang="en-US" sz="1100" dirty="0">
              <a:solidFill>
                <a:srgbClr val="000000"/>
              </a:solidFill>
              <a:latin typeface="Calibri"/>
            </a:endParaRPr>
          </a:p>
        </p:txBody>
      </p:sp>
      <p:sp>
        <p:nvSpPr>
          <p:cNvPr id="47" name="TextBox 46"/>
          <p:cNvSpPr txBox="1"/>
          <p:nvPr/>
        </p:nvSpPr>
        <p:spPr>
          <a:xfrm>
            <a:off x="7867325" y="6170498"/>
            <a:ext cx="822960" cy="292388"/>
          </a:xfrm>
          <a:prstGeom prst="rect">
            <a:avLst/>
          </a:prstGeom>
          <a:noFill/>
          <a:ln>
            <a:noFill/>
          </a:ln>
        </p:spPr>
        <p:txBody>
          <a:bodyPr wrap="square" rtlCol="0">
            <a:spAutoFit/>
          </a:bodyPr>
          <a:lstStyle/>
          <a:p>
            <a:pPr algn="ctr"/>
            <a:r>
              <a:rPr lang="en-US" sz="1300" b="1" dirty="0" smtClean="0">
                <a:solidFill>
                  <a:prstClr val="black"/>
                </a:solidFill>
                <a:latin typeface="Calibri"/>
              </a:rPr>
              <a:t>2962</a:t>
            </a:r>
            <a:endParaRPr lang="en-US" sz="1300" b="1" dirty="0">
              <a:solidFill>
                <a:prstClr val="black"/>
              </a:solidFill>
              <a:latin typeface="Calibri"/>
            </a:endParaRPr>
          </a:p>
        </p:txBody>
      </p:sp>
      <p:sp>
        <p:nvSpPr>
          <p:cNvPr id="48" name="Rectangle 47"/>
          <p:cNvSpPr/>
          <p:nvPr/>
        </p:nvSpPr>
        <p:spPr>
          <a:xfrm>
            <a:off x="352229" y="2772285"/>
            <a:ext cx="1482372" cy="261610"/>
          </a:xfrm>
          <a:prstGeom prst="rect">
            <a:avLst/>
          </a:prstGeom>
        </p:spPr>
        <p:txBody>
          <a:bodyPr wrap="none">
            <a:spAutoFit/>
          </a:bodyPr>
          <a:lstStyle/>
          <a:p>
            <a:pPr marL="287338" indent="-287338">
              <a:lnSpc>
                <a:spcPct val="90000"/>
              </a:lnSpc>
              <a:spcAft>
                <a:spcPts val="1200"/>
              </a:spcAft>
            </a:pPr>
            <a:r>
              <a:rPr lang="en-US" sz="1200" dirty="0">
                <a:solidFill>
                  <a:prstClr val="black"/>
                </a:solidFill>
                <a:latin typeface="Calibri"/>
              </a:rPr>
              <a:t>9</a:t>
            </a:r>
            <a:r>
              <a:rPr lang="en-US" sz="1200" dirty="0" smtClean="0">
                <a:solidFill>
                  <a:prstClr val="black"/>
                </a:solidFill>
                <a:latin typeface="Calibri"/>
              </a:rPr>
              <a:t>.	New version 1.1</a:t>
            </a:r>
          </a:p>
        </p:txBody>
      </p:sp>
      <p:sp>
        <p:nvSpPr>
          <p:cNvPr id="49" name="Rectangle 48"/>
          <p:cNvSpPr/>
          <p:nvPr/>
        </p:nvSpPr>
        <p:spPr>
          <a:xfrm>
            <a:off x="348054" y="2461247"/>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10.	Update concepts</a:t>
            </a:r>
          </a:p>
        </p:txBody>
      </p:sp>
      <p:sp>
        <p:nvSpPr>
          <p:cNvPr id="19" name="TextBox 18"/>
          <p:cNvSpPr txBox="1"/>
          <p:nvPr/>
        </p:nvSpPr>
        <p:spPr>
          <a:xfrm>
            <a:off x="2612764" y="838714"/>
            <a:ext cx="6228732" cy="1546577"/>
          </a:xfrm>
          <a:prstGeom prst="rect">
            <a:avLst/>
          </a:prstGeom>
          <a:noFill/>
        </p:spPr>
        <p:txBody>
          <a:bodyPr wrap="square" rtlCol="0">
            <a:spAutoFit/>
          </a:bodyPr>
          <a:lstStyle/>
          <a:p>
            <a:r>
              <a:rPr lang="en-US" sz="1400" b="1" dirty="0" smtClean="0">
                <a:solidFill>
                  <a:prstClr val="black"/>
                </a:solidFill>
                <a:latin typeface="Calibri"/>
              </a:rPr>
              <a:t>Request:</a:t>
            </a:r>
          </a:p>
          <a:p>
            <a:r>
              <a:rPr lang="en-US" sz="1400" dirty="0">
                <a:solidFill>
                  <a:prstClr val="black"/>
                </a:solidFill>
                <a:latin typeface="Calibri"/>
              </a:rPr>
              <a:t>GET /orgs/</a:t>
            </a:r>
            <a:r>
              <a:rPr lang="en-US" sz="1400" dirty="0" err="1">
                <a:solidFill>
                  <a:prstClr val="black"/>
                </a:solidFill>
                <a:latin typeface="Calibri"/>
              </a:rPr>
              <a:t>MySDO</a:t>
            </a:r>
            <a:r>
              <a:rPr lang="en-US" sz="1400" dirty="0">
                <a:solidFill>
                  <a:prstClr val="black"/>
                </a:solidFill>
                <a:latin typeface="Calibri"/>
              </a:rPr>
              <a:t>/sources/</a:t>
            </a:r>
            <a:r>
              <a:rPr lang="en-US" sz="1400" dirty="0" err="1">
                <a:solidFill>
                  <a:prstClr val="black"/>
                </a:solidFill>
                <a:latin typeface="Calibri"/>
              </a:rPr>
              <a:t>RainMED</a:t>
            </a:r>
            <a:r>
              <a:rPr lang="en-US" sz="1400" dirty="0" smtClean="0">
                <a:solidFill>
                  <a:prstClr val="black"/>
                </a:solidFill>
                <a:latin typeface="Calibri"/>
              </a:rPr>
              <a:t>/concepts/</a:t>
            </a:r>
            <a:endParaRPr lang="en-US" sz="1400" dirty="0">
              <a:solidFill>
                <a:prstClr val="black"/>
              </a:solidFill>
              <a:latin typeface="Calibri"/>
            </a:endParaRPr>
          </a:p>
          <a:p>
            <a:endParaRPr lang="en-US" sz="1050" dirty="0" smtClean="0">
              <a:solidFill>
                <a:prstClr val="black"/>
              </a:solidFill>
              <a:latin typeface="Calibri"/>
            </a:endParaRPr>
          </a:p>
          <a:p>
            <a:r>
              <a:rPr lang="en-US" sz="1400" b="1" dirty="0" smtClean="0">
                <a:solidFill>
                  <a:prstClr val="black"/>
                </a:solidFill>
                <a:latin typeface="Calibri"/>
              </a:rPr>
              <a:t>Concepts:   </a:t>
            </a:r>
            <a:r>
              <a:rPr lang="en-US" sz="1100" dirty="0" smtClean="0">
                <a:solidFill>
                  <a:prstClr val="black"/>
                </a:solidFill>
                <a:latin typeface="Calibri"/>
              </a:rPr>
              <a:t>(Note that retired 150198 is excluded unless the “</a:t>
            </a:r>
            <a:r>
              <a:rPr lang="en-US" sz="1100" dirty="0" err="1" smtClean="0">
                <a:solidFill>
                  <a:prstClr val="black"/>
                </a:solidFill>
                <a:latin typeface="Calibri"/>
              </a:rPr>
              <a:t>includeRetired</a:t>
            </a:r>
            <a:r>
              <a:rPr lang="en-US" sz="1100" dirty="0" smtClean="0">
                <a:solidFill>
                  <a:prstClr val="black"/>
                </a:solidFill>
                <a:latin typeface="Calibri"/>
              </a:rPr>
              <a:t>” parameter is set to true)</a:t>
            </a:r>
            <a:endParaRPr lang="en-US" sz="1400" b="1" dirty="0" smtClean="0">
              <a:solidFill>
                <a:prstClr val="black"/>
              </a:solidFill>
              <a:latin typeface="Calibri"/>
            </a:endParaRPr>
          </a:p>
          <a:p>
            <a:pPr defTabSz="455613">
              <a:tabLst>
                <a:tab pos="227013" algn="l"/>
                <a:tab pos="455613" algn="l"/>
                <a:tab pos="682625" algn="l"/>
                <a:tab pos="911225" algn="l"/>
              </a:tabLst>
            </a:pPr>
            <a:r>
              <a:rPr lang="en-US" sz="1400" dirty="0">
                <a:solidFill>
                  <a:prstClr val="black"/>
                </a:solidFill>
                <a:latin typeface="Calibri"/>
              </a:rPr>
              <a:t>MySDO:RainMED:1234</a:t>
            </a:r>
            <a:r>
              <a:rPr lang="en-US" sz="1400" dirty="0" smtClean="0">
                <a:solidFill>
                  <a:prstClr val="black"/>
                </a:solidFill>
                <a:latin typeface="Calibri"/>
              </a:rPr>
              <a:t>[xy19]</a:t>
            </a:r>
            <a:endParaRPr lang="en-US" sz="1400" dirty="0">
              <a:solidFill>
                <a:prstClr val="black"/>
              </a:solidFill>
              <a:latin typeface="Calibri"/>
            </a:endParaRPr>
          </a:p>
          <a:p>
            <a:pPr defTabSz="455613">
              <a:tabLst>
                <a:tab pos="227013" algn="l"/>
                <a:tab pos="455613" algn="l"/>
                <a:tab pos="682625" algn="l"/>
                <a:tab pos="911225" algn="l"/>
              </a:tabLst>
            </a:pPr>
            <a:r>
              <a:rPr lang="en-US" sz="1400" dirty="0">
                <a:solidFill>
                  <a:prstClr val="black"/>
                </a:solidFill>
                <a:latin typeface="Calibri"/>
              </a:rPr>
              <a:t>MySDO:RainMED:26091</a:t>
            </a:r>
            <a:r>
              <a:rPr lang="en-US" sz="1400" dirty="0" smtClean="0">
                <a:solidFill>
                  <a:prstClr val="black"/>
                </a:solidFill>
                <a:latin typeface="Calibri"/>
              </a:rPr>
              <a:t>[x6h3]</a:t>
            </a:r>
            <a:endParaRPr lang="en-US" sz="1400" dirty="0">
              <a:solidFill>
                <a:prstClr val="black"/>
              </a:solidFill>
              <a:latin typeface="Calibri"/>
            </a:endParaRPr>
          </a:p>
          <a:p>
            <a:pPr defTabSz="455613">
              <a:tabLst>
                <a:tab pos="227013" algn="l"/>
                <a:tab pos="455613" algn="l"/>
                <a:tab pos="682625" algn="l"/>
                <a:tab pos="911225" algn="l"/>
              </a:tabLst>
            </a:pPr>
            <a:r>
              <a:rPr lang="en-US" sz="1400" dirty="0" smtClean="0">
                <a:solidFill>
                  <a:prstClr val="black"/>
                </a:solidFill>
                <a:latin typeface="Calibri"/>
              </a:rPr>
              <a:t>MySDO:RainMED</a:t>
            </a:r>
            <a:r>
              <a:rPr lang="en-US" sz="1400" dirty="0">
                <a:solidFill>
                  <a:prstClr val="black"/>
                </a:solidFill>
                <a:latin typeface="Calibri"/>
              </a:rPr>
              <a:t>:2962</a:t>
            </a:r>
            <a:r>
              <a:rPr lang="en-US" sz="1400" dirty="0" smtClean="0">
                <a:solidFill>
                  <a:prstClr val="black"/>
                </a:solidFill>
                <a:latin typeface="Calibri"/>
              </a:rPr>
              <a:t>[n8f3]</a:t>
            </a:r>
          </a:p>
        </p:txBody>
      </p:sp>
      <p:sp>
        <p:nvSpPr>
          <p:cNvPr id="50" name="Rectangle 49"/>
          <p:cNvSpPr/>
          <p:nvPr/>
        </p:nvSpPr>
        <p:spPr>
          <a:xfrm>
            <a:off x="348054" y="1984010"/>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11.	Retire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51" name="Rectangle 50"/>
          <p:cNvSpPr/>
          <p:nvPr/>
        </p:nvSpPr>
        <p:spPr>
          <a:xfrm>
            <a:off x="352259" y="1672972"/>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12.	Update concepts</a:t>
            </a:r>
          </a:p>
        </p:txBody>
      </p:sp>
      <p:sp>
        <p:nvSpPr>
          <p:cNvPr id="52" name="Rectangle 51"/>
          <p:cNvSpPr/>
          <p:nvPr/>
        </p:nvSpPr>
        <p:spPr>
          <a:xfrm>
            <a:off x="348054" y="1361934"/>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13.	New version 1.2</a:t>
            </a:r>
          </a:p>
        </p:txBody>
      </p:sp>
      <p:sp>
        <p:nvSpPr>
          <p:cNvPr id="54" name="Rounded Rectangle 53"/>
          <p:cNvSpPr/>
          <p:nvPr/>
        </p:nvSpPr>
        <p:spPr>
          <a:xfrm>
            <a:off x="3692301" y="3627187"/>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xy19</a:t>
            </a:r>
            <a:endParaRPr lang="en-US" sz="1100" dirty="0">
              <a:solidFill>
                <a:srgbClr val="000000"/>
              </a:solidFill>
              <a:latin typeface="Calibri"/>
            </a:endParaRPr>
          </a:p>
        </p:txBody>
      </p:sp>
      <p:sp>
        <p:nvSpPr>
          <p:cNvPr id="55" name="Rounded Rectangle 54"/>
          <p:cNvSpPr/>
          <p:nvPr/>
        </p:nvSpPr>
        <p:spPr>
          <a:xfrm>
            <a:off x="7867325" y="3627187"/>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n8f3</a:t>
            </a:r>
            <a:endParaRPr lang="en-US" sz="1100" dirty="0">
              <a:solidFill>
                <a:srgbClr val="000000"/>
              </a:solidFill>
              <a:latin typeface="Calibri"/>
            </a:endParaRPr>
          </a:p>
        </p:txBody>
      </p:sp>
      <p:sp>
        <p:nvSpPr>
          <p:cNvPr id="7" name="Rounded Rectangle 6"/>
          <p:cNvSpPr/>
          <p:nvPr/>
        </p:nvSpPr>
        <p:spPr>
          <a:xfrm>
            <a:off x="5115922" y="3634724"/>
            <a:ext cx="822960" cy="1036210"/>
          </a:xfrm>
          <a:prstGeom prst="roundRect">
            <a:avLst/>
          </a:prstGeom>
          <a:solidFill>
            <a:schemeClr val="accent2">
              <a:alpha val="35000"/>
            </a:schemeClr>
          </a:solidFill>
          <a:ln>
            <a:noFill/>
          </a:ln>
          <a:effectLst/>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endParaRPr lang="en-US" sz="1100" dirty="0">
              <a:solidFill>
                <a:prstClr val="black">
                  <a:lumMod val="65000"/>
                  <a:lumOff val="35000"/>
                </a:prstClr>
              </a:solidFill>
              <a:latin typeface="Calibri"/>
            </a:endParaRPr>
          </a:p>
        </p:txBody>
      </p:sp>
      <p:sp>
        <p:nvSpPr>
          <p:cNvPr id="56" name="Rounded Rectangle 55"/>
          <p:cNvSpPr/>
          <p:nvPr/>
        </p:nvSpPr>
        <p:spPr>
          <a:xfrm>
            <a:off x="5115922" y="3634723"/>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
        <p:nvSpPr>
          <p:cNvPr id="59" name="Rounded Rectangle 58"/>
          <p:cNvSpPr/>
          <p:nvPr/>
        </p:nvSpPr>
        <p:spPr>
          <a:xfrm>
            <a:off x="6491623" y="3634724"/>
            <a:ext cx="822960" cy="228600"/>
          </a:xfrm>
          <a:prstGeom prst="roundRect">
            <a:avLst/>
          </a:prstGeom>
          <a:solidFill>
            <a:schemeClr val="tx1">
              <a:lumMod val="65000"/>
              <a:lumOff val="35000"/>
            </a:schemeClr>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strike="sngStrike" dirty="0" smtClean="0">
                <a:solidFill>
                  <a:srgbClr val="000000"/>
                </a:solidFill>
                <a:latin typeface="Calibri"/>
              </a:rPr>
              <a:t>mP42</a:t>
            </a:r>
            <a:endParaRPr lang="en-US" sz="1100" strike="sngStrike" dirty="0">
              <a:solidFill>
                <a:srgbClr val="000000"/>
              </a:solidFill>
              <a:latin typeface="Calibri"/>
            </a:endParaRPr>
          </a:p>
        </p:txBody>
      </p:sp>
      <p:sp>
        <p:nvSpPr>
          <p:cNvPr id="60" name="Rounded Rectangle 59"/>
          <p:cNvSpPr/>
          <p:nvPr/>
        </p:nvSpPr>
        <p:spPr>
          <a:xfrm>
            <a:off x="5115922" y="4442333"/>
            <a:ext cx="822960" cy="228600"/>
          </a:xfrm>
          <a:prstGeom prst="roundRect">
            <a:avLst/>
          </a:prstGeom>
          <a:solidFill>
            <a:schemeClr val="accent2"/>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Tree>
    <p:extLst>
      <p:ext uri="{BB962C8B-B14F-4D97-AF65-F5344CB8AC3E}">
        <p14:creationId xmlns:p14="http://schemas.microsoft.com/office/powerpoint/2010/main" val="278664463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2612764" y="3548804"/>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1.2</a:t>
            </a:r>
            <a:endParaRPr lang="en-US" sz="1200" b="1" dirty="0">
              <a:solidFill>
                <a:srgbClr val="000000"/>
              </a:solidFill>
              <a:latin typeface="Calibri"/>
            </a:endParaRPr>
          </a:p>
        </p:txBody>
      </p:sp>
      <p:sp>
        <p:nvSpPr>
          <p:cNvPr id="33" name="Rectangle 32"/>
          <p:cNvSpPr/>
          <p:nvPr/>
        </p:nvSpPr>
        <p:spPr>
          <a:xfrm>
            <a:off x="299457" y="958534"/>
            <a:ext cx="2012749" cy="569390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440" tIns="91440" rtlCol="0" anchor="t"/>
          <a:lstStyle/>
          <a:p>
            <a:r>
              <a:rPr lang="en-US" sz="1200" b="1" dirty="0" smtClean="0">
                <a:solidFill>
                  <a:srgbClr val="000000"/>
                </a:solidFill>
                <a:latin typeface="Calibri"/>
              </a:rPr>
              <a:t>Actions:</a:t>
            </a:r>
            <a:endParaRPr lang="en-US" sz="1200" b="1" dirty="0">
              <a:solidFill>
                <a:srgbClr val="000000"/>
              </a:solidFill>
              <a:latin typeface="Calibri"/>
            </a:endParaRPr>
          </a:p>
        </p:txBody>
      </p:sp>
      <p:sp>
        <p:nvSpPr>
          <p:cNvPr id="28" name="Rectangle 27"/>
          <p:cNvSpPr/>
          <p:nvPr/>
        </p:nvSpPr>
        <p:spPr>
          <a:xfrm>
            <a:off x="2612764" y="5667848"/>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1.0</a:t>
            </a:r>
            <a:endParaRPr lang="en-US" sz="1200" b="1" dirty="0">
              <a:solidFill>
                <a:srgbClr val="000000"/>
              </a:solidFill>
              <a:latin typeface="Calibri"/>
            </a:endParaRPr>
          </a:p>
        </p:txBody>
      </p:sp>
      <p:sp>
        <p:nvSpPr>
          <p:cNvPr id="22" name="Rectangle 21"/>
          <p:cNvSpPr/>
          <p:nvPr/>
        </p:nvSpPr>
        <p:spPr>
          <a:xfrm>
            <a:off x="2612764" y="4359408"/>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1.1</a:t>
            </a:r>
            <a:endParaRPr lang="en-US" sz="1200" b="1" dirty="0">
              <a:solidFill>
                <a:srgbClr val="000000"/>
              </a:solidFill>
              <a:latin typeface="Calibri"/>
            </a:endParaRPr>
          </a:p>
        </p:txBody>
      </p:sp>
      <p:sp>
        <p:nvSpPr>
          <p:cNvPr id="2" name="Title 1"/>
          <p:cNvSpPr>
            <a:spLocks noGrp="1"/>
          </p:cNvSpPr>
          <p:nvPr>
            <p:ph type="title"/>
          </p:nvPr>
        </p:nvSpPr>
        <p:spPr>
          <a:xfrm>
            <a:off x="299457" y="153876"/>
            <a:ext cx="8542039" cy="595334"/>
          </a:xfrm>
        </p:spPr>
        <p:txBody>
          <a:bodyPr>
            <a:noAutofit/>
          </a:bodyPr>
          <a:lstStyle/>
          <a:p>
            <a:pPr algn="r"/>
            <a:r>
              <a:rPr lang="en-US" sz="2800" b="1" dirty="0" smtClean="0"/>
              <a:t>Versioning of Sources and Concepts</a:t>
            </a:r>
            <a:endParaRPr lang="en-US" sz="2800" b="1" dirty="0"/>
          </a:p>
        </p:txBody>
      </p:sp>
      <p:sp>
        <p:nvSpPr>
          <p:cNvPr id="12" name="Rounded Rectangle 11"/>
          <p:cNvSpPr/>
          <p:nvPr/>
        </p:nvSpPr>
        <p:spPr>
          <a:xfrm>
            <a:off x="3692301" y="5741782"/>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h83i</a:t>
            </a:r>
            <a:endParaRPr lang="en-US" sz="1100" dirty="0">
              <a:solidFill>
                <a:srgbClr val="000000"/>
              </a:solidFill>
              <a:latin typeface="Calibri"/>
            </a:endParaRPr>
          </a:p>
        </p:txBody>
      </p:sp>
      <p:sp>
        <p:nvSpPr>
          <p:cNvPr id="13" name="Rounded Rectangle 12"/>
          <p:cNvSpPr/>
          <p:nvPr/>
        </p:nvSpPr>
        <p:spPr>
          <a:xfrm>
            <a:off x="3692301" y="5311677"/>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df38</a:t>
            </a:r>
            <a:endParaRPr lang="en-US" sz="1100" dirty="0">
              <a:solidFill>
                <a:srgbClr val="000000"/>
              </a:solidFill>
              <a:latin typeface="Calibri"/>
            </a:endParaRPr>
          </a:p>
        </p:txBody>
      </p:sp>
      <p:sp>
        <p:nvSpPr>
          <p:cNvPr id="14" name="Rounded Rectangle 13"/>
          <p:cNvSpPr/>
          <p:nvPr/>
        </p:nvSpPr>
        <p:spPr>
          <a:xfrm>
            <a:off x="3692301" y="4442333"/>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47tjd</a:t>
            </a:r>
            <a:endParaRPr lang="en-US" sz="1100" dirty="0">
              <a:solidFill>
                <a:srgbClr val="000000"/>
              </a:solidFill>
              <a:latin typeface="Calibri"/>
            </a:endParaRPr>
          </a:p>
        </p:txBody>
      </p:sp>
      <p:sp>
        <p:nvSpPr>
          <p:cNvPr id="16" name="TextBox 15"/>
          <p:cNvSpPr txBox="1"/>
          <p:nvPr/>
        </p:nvSpPr>
        <p:spPr>
          <a:xfrm>
            <a:off x="3740221" y="6170498"/>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1234</a:t>
            </a:r>
            <a:endParaRPr lang="en-US" sz="1300" b="1" dirty="0">
              <a:solidFill>
                <a:prstClr val="black"/>
              </a:solidFill>
              <a:latin typeface="Calibri"/>
            </a:endParaRPr>
          </a:p>
        </p:txBody>
      </p:sp>
      <p:sp>
        <p:nvSpPr>
          <p:cNvPr id="6" name="Rounded Rectangle 5"/>
          <p:cNvSpPr/>
          <p:nvPr/>
        </p:nvSpPr>
        <p:spPr>
          <a:xfrm>
            <a:off x="5115922" y="5743271"/>
            <a:ext cx="822960" cy="228600"/>
          </a:xfrm>
          <a:prstGeom prst="roundRect">
            <a:avLst/>
          </a:prstGeom>
          <a:solidFill>
            <a:srgbClr val="C0504D"/>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5hk9</a:t>
            </a:r>
            <a:endParaRPr lang="en-US" sz="1100" dirty="0">
              <a:solidFill>
                <a:srgbClr val="000000"/>
              </a:solidFill>
              <a:latin typeface="Calibri"/>
            </a:endParaRPr>
          </a:p>
        </p:txBody>
      </p:sp>
      <p:sp>
        <p:nvSpPr>
          <p:cNvPr id="17" name="TextBox 16"/>
          <p:cNvSpPr txBox="1"/>
          <p:nvPr/>
        </p:nvSpPr>
        <p:spPr>
          <a:xfrm>
            <a:off x="5115922" y="6170498"/>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26091</a:t>
            </a:r>
            <a:endParaRPr lang="en-US" sz="1300" b="1" dirty="0">
              <a:solidFill>
                <a:prstClr val="black"/>
              </a:solidFill>
              <a:latin typeface="Calibri"/>
            </a:endParaRPr>
          </a:p>
        </p:txBody>
      </p:sp>
      <p:sp>
        <p:nvSpPr>
          <p:cNvPr id="9" name="Rounded Rectangle 8"/>
          <p:cNvSpPr/>
          <p:nvPr/>
        </p:nvSpPr>
        <p:spPr>
          <a:xfrm>
            <a:off x="6491623" y="5741782"/>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d938</a:t>
            </a:r>
            <a:endParaRPr lang="en-US" sz="1100" dirty="0">
              <a:solidFill>
                <a:srgbClr val="000000"/>
              </a:solidFill>
              <a:latin typeface="Calibri"/>
            </a:endParaRPr>
          </a:p>
        </p:txBody>
      </p:sp>
      <p:sp>
        <p:nvSpPr>
          <p:cNvPr id="10" name="Rounded Rectangle 9"/>
          <p:cNvSpPr/>
          <p:nvPr/>
        </p:nvSpPr>
        <p:spPr>
          <a:xfrm>
            <a:off x="6491623" y="5311677"/>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ac61</a:t>
            </a:r>
            <a:endParaRPr lang="en-US" sz="1100" dirty="0">
              <a:solidFill>
                <a:srgbClr val="000000"/>
              </a:solidFill>
              <a:latin typeface="Calibri"/>
            </a:endParaRPr>
          </a:p>
        </p:txBody>
      </p:sp>
      <p:sp>
        <p:nvSpPr>
          <p:cNvPr id="11" name="Rounded Rectangle 10"/>
          <p:cNvSpPr/>
          <p:nvPr/>
        </p:nvSpPr>
        <p:spPr>
          <a:xfrm>
            <a:off x="6491623" y="4881573"/>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w8fr</a:t>
            </a:r>
            <a:endParaRPr lang="en-US" sz="1100" dirty="0">
              <a:solidFill>
                <a:srgbClr val="000000"/>
              </a:solidFill>
              <a:latin typeface="Calibri"/>
            </a:endParaRPr>
          </a:p>
        </p:txBody>
      </p:sp>
      <p:sp>
        <p:nvSpPr>
          <p:cNvPr id="15" name="Rounded Rectangle 14"/>
          <p:cNvSpPr/>
          <p:nvPr/>
        </p:nvSpPr>
        <p:spPr>
          <a:xfrm>
            <a:off x="6491623" y="4442333"/>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dm83</a:t>
            </a:r>
            <a:endParaRPr lang="en-US" sz="1100" dirty="0">
              <a:solidFill>
                <a:srgbClr val="000000"/>
              </a:solidFill>
              <a:latin typeface="Calibri"/>
            </a:endParaRPr>
          </a:p>
        </p:txBody>
      </p:sp>
      <p:sp>
        <p:nvSpPr>
          <p:cNvPr id="18" name="TextBox 17"/>
          <p:cNvSpPr txBox="1"/>
          <p:nvPr/>
        </p:nvSpPr>
        <p:spPr>
          <a:xfrm>
            <a:off x="6491623" y="6170498"/>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150198</a:t>
            </a:r>
            <a:endParaRPr lang="en-US" sz="1300" b="1" dirty="0">
              <a:solidFill>
                <a:prstClr val="black"/>
              </a:solidFill>
              <a:latin typeface="Calibri"/>
            </a:endParaRPr>
          </a:p>
        </p:txBody>
      </p:sp>
      <p:sp>
        <p:nvSpPr>
          <p:cNvPr id="27" name="TextBox 26"/>
          <p:cNvSpPr txBox="1"/>
          <p:nvPr/>
        </p:nvSpPr>
        <p:spPr>
          <a:xfrm>
            <a:off x="3583171" y="2669788"/>
            <a:ext cx="2069195" cy="523220"/>
          </a:xfrm>
          <a:prstGeom prst="rect">
            <a:avLst/>
          </a:prstGeom>
          <a:noFill/>
        </p:spPr>
        <p:txBody>
          <a:bodyPr wrap="square" rtlCol="0">
            <a:spAutoFit/>
          </a:bodyPr>
          <a:lstStyle/>
          <a:p>
            <a:r>
              <a:rPr lang="en-US" sz="1400" b="1" dirty="0" smtClean="0">
                <a:solidFill>
                  <a:prstClr val="black"/>
                </a:solidFill>
                <a:latin typeface="Calibri"/>
              </a:rPr>
              <a:t>Org: </a:t>
            </a:r>
            <a:r>
              <a:rPr lang="en-US" sz="1400" b="1" dirty="0" err="1" smtClean="0">
                <a:solidFill>
                  <a:prstClr val="black"/>
                </a:solidFill>
                <a:latin typeface="Calibri"/>
              </a:rPr>
              <a:t>MySDO</a:t>
            </a:r>
            <a:r>
              <a:rPr lang="en-US" sz="1400" b="1" dirty="0" smtClean="0">
                <a:solidFill>
                  <a:prstClr val="black"/>
                </a:solidFill>
                <a:latin typeface="Calibri"/>
              </a:rPr>
              <a:t> </a:t>
            </a:r>
          </a:p>
          <a:p>
            <a:r>
              <a:rPr lang="en-US" sz="1400" b="1" dirty="0" smtClean="0">
                <a:solidFill>
                  <a:prstClr val="black"/>
                </a:solidFill>
                <a:latin typeface="Calibri"/>
              </a:rPr>
              <a:t>Source: </a:t>
            </a:r>
            <a:r>
              <a:rPr lang="en-US" sz="1400" b="1" dirty="0" err="1" smtClean="0">
                <a:solidFill>
                  <a:prstClr val="black"/>
                </a:solidFill>
                <a:latin typeface="Calibri"/>
              </a:rPr>
              <a:t>RainMED</a:t>
            </a:r>
            <a:endParaRPr lang="en-US" sz="1400" b="1" dirty="0">
              <a:solidFill>
                <a:prstClr val="black"/>
              </a:solidFill>
              <a:latin typeface="Calibri"/>
            </a:endParaRPr>
          </a:p>
        </p:txBody>
      </p:sp>
      <p:sp>
        <p:nvSpPr>
          <p:cNvPr id="25" name="Rounded Rectangle 24"/>
          <p:cNvSpPr/>
          <p:nvPr/>
        </p:nvSpPr>
        <p:spPr>
          <a:xfrm>
            <a:off x="3583171" y="3206914"/>
            <a:ext cx="5258325" cy="3429510"/>
          </a:xfrm>
          <a:prstGeom prst="roundRect">
            <a:avLst>
              <a:gd name="adj" fmla="val 4088"/>
            </a:avLst>
          </a:prstGeom>
          <a:noFill/>
          <a:ln w="38100" cmpd="sng">
            <a:solidFill>
              <a:schemeClr val="accent1"/>
            </a:solidFill>
          </a:ln>
          <a:scene3d>
            <a:camera prst="orthographicFront"/>
            <a:lightRig rig="threePt" dir="t"/>
          </a:scene3d>
          <a:sp3d prstMaterial="clear">
            <a:bevelT h="1016000"/>
            <a:bevelB h="1016000"/>
            <a:contourClr>
              <a:schemeClr val="tx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0" name="Rounded Rectangle 29"/>
          <p:cNvSpPr/>
          <p:nvPr/>
        </p:nvSpPr>
        <p:spPr>
          <a:xfrm>
            <a:off x="3692301" y="4032543"/>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B70v</a:t>
            </a:r>
            <a:endParaRPr lang="en-US" sz="1100" dirty="0">
              <a:solidFill>
                <a:srgbClr val="000000"/>
              </a:solidFill>
              <a:latin typeface="Calibri"/>
            </a:endParaRPr>
          </a:p>
        </p:txBody>
      </p:sp>
      <p:cxnSp>
        <p:nvCxnSpPr>
          <p:cNvPr id="31" name="Straight Connector 30"/>
          <p:cNvCxnSpPr/>
          <p:nvPr/>
        </p:nvCxnSpPr>
        <p:spPr>
          <a:xfrm>
            <a:off x="4839552" y="3218896"/>
            <a:ext cx="0" cy="3429510"/>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215253" y="3218896"/>
            <a:ext cx="0" cy="3429510"/>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352229" y="6091587"/>
            <a:ext cx="1212993"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	New source </a:t>
            </a:r>
            <a:br>
              <a:rPr lang="en-US" sz="1200" dirty="0" smtClean="0">
                <a:solidFill>
                  <a:prstClr val="black"/>
                </a:solidFill>
                <a:latin typeface="Calibri"/>
              </a:rPr>
            </a:br>
            <a:r>
              <a:rPr lang="en-US" sz="1200" dirty="0" err="1" smtClean="0">
                <a:solidFill>
                  <a:prstClr val="black"/>
                </a:solidFill>
                <a:latin typeface="Calibri"/>
              </a:rPr>
              <a:t>RainMED</a:t>
            </a:r>
            <a:endParaRPr lang="en-US" sz="1200" dirty="0">
              <a:solidFill>
                <a:prstClr val="black"/>
              </a:solidFill>
              <a:latin typeface="Calibri"/>
            </a:endParaRPr>
          </a:p>
        </p:txBody>
      </p:sp>
      <p:sp>
        <p:nvSpPr>
          <p:cNvPr id="4" name="Rectangle 3"/>
          <p:cNvSpPr/>
          <p:nvPr/>
        </p:nvSpPr>
        <p:spPr>
          <a:xfrm>
            <a:off x="352229" y="5614347"/>
            <a:ext cx="140279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2.	New concept </a:t>
            </a:r>
            <a:br>
              <a:rPr lang="en-US" sz="1200" dirty="0" smtClean="0">
                <a:solidFill>
                  <a:prstClr val="black"/>
                </a:solidFill>
                <a:latin typeface="Calibri"/>
              </a:rPr>
            </a:br>
            <a:r>
              <a:rPr lang="en-US" sz="1200" dirty="0" smtClean="0">
                <a:solidFill>
                  <a:prstClr val="black"/>
                </a:solidFill>
                <a:latin typeface="Calibri"/>
              </a:rPr>
              <a:t>RainMED:1234</a:t>
            </a:r>
          </a:p>
        </p:txBody>
      </p:sp>
      <p:sp>
        <p:nvSpPr>
          <p:cNvPr id="5" name="Rectangle 4"/>
          <p:cNvSpPr/>
          <p:nvPr/>
        </p:nvSpPr>
        <p:spPr>
          <a:xfrm>
            <a:off x="352229" y="5137110"/>
            <a:ext cx="1480794"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3.	New concept </a:t>
            </a:r>
            <a:br>
              <a:rPr lang="en-US" sz="1200" dirty="0" smtClean="0">
                <a:solidFill>
                  <a:prstClr val="black"/>
                </a:solidFill>
                <a:latin typeface="Calibri"/>
              </a:rPr>
            </a:br>
            <a:r>
              <a:rPr lang="en-US" sz="1200" dirty="0" smtClean="0">
                <a:solidFill>
                  <a:prstClr val="black"/>
                </a:solidFill>
                <a:latin typeface="Calibri"/>
              </a:rPr>
              <a:t>RainMED:26091</a:t>
            </a:r>
          </a:p>
        </p:txBody>
      </p:sp>
      <p:sp>
        <p:nvSpPr>
          <p:cNvPr id="8" name="Rectangle 7"/>
          <p:cNvSpPr/>
          <p:nvPr/>
        </p:nvSpPr>
        <p:spPr>
          <a:xfrm>
            <a:off x="352229" y="4659873"/>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4.	New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20" name="Rectangle 19"/>
          <p:cNvSpPr/>
          <p:nvPr/>
        </p:nvSpPr>
        <p:spPr>
          <a:xfrm>
            <a:off x="352229" y="4348835"/>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5.	New version 1.0</a:t>
            </a:r>
          </a:p>
        </p:txBody>
      </p:sp>
      <p:sp>
        <p:nvSpPr>
          <p:cNvPr id="21" name="Rectangle 20"/>
          <p:cNvSpPr/>
          <p:nvPr/>
        </p:nvSpPr>
        <p:spPr>
          <a:xfrm>
            <a:off x="352229" y="4037797"/>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6.	Update concepts</a:t>
            </a:r>
          </a:p>
        </p:txBody>
      </p:sp>
      <p:sp>
        <p:nvSpPr>
          <p:cNvPr id="23" name="Rectangle 22"/>
          <p:cNvSpPr/>
          <p:nvPr/>
        </p:nvSpPr>
        <p:spPr>
          <a:xfrm>
            <a:off x="352229" y="3560560"/>
            <a:ext cx="143758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7.	New concept </a:t>
            </a:r>
            <a:br>
              <a:rPr lang="en-US" sz="1200" dirty="0" smtClean="0">
                <a:solidFill>
                  <a:prstClr val="black"/>
                </a:solidFill>
                <a:latin typeface="Calibri"/>
              </a:rPr>
            </a:br>
            <a:r>
              <a:rPr lang="en-US" sz="1200" dirty="0" smtClean="0">
                <a:solidFill>
                  <a:prstClr val="black"/>
                </a:solidFill>
                <a:latin typeface="Calibri"/>
              </a:rPr>
              <a:t>RainMED:2962</a:t>
            </a:r>
          </a:p>
        </p:txBody>
      </p:sp>
      <p:sp>
        <p:nvSpPr>
          <p:cNvPr id="26" name="Rectangle 25"/>
          <p:cNvSpPr/>
          <p:nvPr/>
        </p:nvSpPr>
        <p:spPr>
          <a:xfrm>
            <a:off x="352229" y="3083323"/>
            <a:ext cx="147298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8.	Update concept </a:t>
            </a:r>
            <a:br>
              <a:rPr lang="en-US" sz="1200" dirty="0" smtClean="0">
                <a:solidFill>
                  <a:prstClr val="black"/>
                </a:solidFill>
                <a:latin typeface="Calibri"/>
              </a:rPr>
            </a:br>
            <a:r>
              <a:rPr lang="en-US" sz="1200" dirty="0" smtClean="0">
                <a:solidFill>
                  <a:prstClr val="black"/>
                </a:solidFill>
                <a:latin typeface="Calibri"/>
              </a:rPr>
              <a:t>RainMED:2962</a:t>
            </a:r>
          </a:p>
        </p:txBody>
      </p:sp>
      <p:cxnSp>
        <p:nvCxnSpPr>
          <p:cNvPr id="43" name="Straight Connector 42"/>
          <p:cNvCxnSpPr/>
          <p:nvPr/>
        </p:nvCxnSpPr>
        <p:spPr>
          <a:xfrm>
            <a:off x="7590954" y="3228898"/>
            <a:ext cx="0" cy="3429510"/>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867325" y="4881573"/>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bg35</a:t>
            </a:r>
            <a:endParaRPr lang="en-US" sz="1100" dirty="0">
              <a:solidFill>
                <a:srgbClr val="000000"/>
              </a:solidFill>
              <a:latin typeface="Calibri"/>
            </a:endParaRPr>
          </a:p>
        </p:txBody>
      </p:sp>
      <p:sp>
        <p:nvSpPr>
          <p:cNvPr id="45" name="Rounded Rectangle 44"/>
          <p:cNvSpPr/>
          <p:nvPr/>
        </p:nvSpPr>
        <p:spPr>
          <a:xfrm>
            <a:off x="7867325" y="4442333"/>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1d35</a:t>
            </a:r>
            <a:endParaRPr lang="en-US" sz="1100" dirty="0">
              <a:solidFill>
                <a:srgbClr val="000000"/>
              </a:solidFill>
              <a:latin typeface="Calibri"/>
            </a:endParaRPr>
          </a:p>
        </p:txBody>
      </p:sp>
      <p:sp>
        <p:nvSpPr>
          <p:cNvPr id="46" name="Rounded Rectangle 45"/>
          <p:cNvSpPr/>
          <p:nvPr/>
        </p:nvSpPr>
        <p:spPr>
          <a:xfrm>
            <a:off x="7867325" y="4046408"/>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n8f3</a:t>
            </a:r>
            <a:endParaRPr lang="en-US" sz="1100" dirty="0">
              <a:solidFill>
                <a:srgbClr val="000000"/>
              </a:solidFill>
              <a:latin typeface="Calibri"/>
            </a:endParaRPr>
          </a:p>
        </p:txBody>
      </p:sp>
      <p:sp>
        <p:nvSpPr>
          <p:cNvPr id="47" name="TextBox 46"/>
          <p:cNvSpPr txBox="1"/>
          <p:nvPr/>
        </p:nvSpPr>
        <p:spPr>
          <a:xfrm>
            <a:off x="7867325" y="6170498"/>
            <a:ext cx="822960" cy="292388"/>
          </a:xfrm>
          <a:prstGeom prst="rect">
            <a:avLst/>
          </a:prstGeom>
          <a:noFill/>
          <a:ln>
            <a:noFill/>
          </a:ln>
        </p:spPr>
        <p:txBody>
          <a:bodyPr wrap="square" rtlCol="0">
            <a:spAutoFit/>
          </a:bodyPr>
          <a:lstStyle/>
          <a:p>
            <a:pPr algn="ctr"/>
            <a:r>
              <a:rPr lang="en-US" sz="1300" b="1" dirty="0" smtClean="0">
                <a:solidFill>
                  <a:prstClr val="black"/>
                </a:solidFill>
                <a:latin typeface="Calibri"/>
              </a:rPr>
              <a:t>2962</a:t>
            </a:r>
            <a:endParaRPr lang="en-US" sz="1300" b="1" dirty="0">
              <a:solidFill>
                <a:prstClr val="black"/>
              </a:solidFill>
              <a:latin typeface="Calibri"/>
            </a:endParaRPr>
          </a:p>
        </p:txBody>
      </p:sp>
      <p:sp>
        <p:nvSpPr>
          <p:cNvPr id="48" name="Rectangle 47"/>
          <p:cNvSpPr/>
          <p:nvPr/>
        </p:nvSpPr>
        <p:spPr>
          <a:xfrm>
            <a:off x="352229" y="2772285"/>
            <a:ext cx="1482372" cy="261610"/>
          </a:xfrm>
          <a:prstGeom prst="rect">
            <a:avLst/>
          </a:prstGeom>
        </p:spPr>
        <p:txBody>
          <a:bodyPr wrap="none">
            <a:spAutoFit/>
          </a:bodyPr>
          <a:lstStyle/>
          <a:p>
            <a:pPr marL="287338" indent="-287338">
              <a:lnSpc>
                <a:spcPct val="90000"/>
              </a:lnSpc>
              <a:spcAft>
                <a:spcPts val="1200"/>
              </a:spcAft>
            </a:pPr>
            <a:r>
              <a:rPr lang="en-US" sz="1200" dirty="0">
                <a:solidFill>
                  <a:prstClr val="black"/>
                </a:solidFill>
                <a:latin typeface="Calibri"/>
              </a:rPr>
              <a:t>9</a:t>
            </a:r>
            <a:r>
              <a:rPr lang="en-US" sz="1200" dirty="0" smtClean="0">
                <a:solidFill>
                  <a:prstClr val="black"/>
                </a:solidFill>
                <a:latin typeface="Calibri"/>
              </a:rPr>
              <a:t>.	New version 1.1</a:t>
            </a:r>
          </a:p>
        </p:txBody>
      </p:sp>
      <p:sp>
        <p:nvSpPr>
          <p:cNvPr id="49" name="Rectangle 48"/>
          <p:cNvSpPr/>
          <p:nvPr/>
        </p:nvSpPr>
        <p:spPr>
          <a:xfrm>
            <a:off x="348054" y="2461247"/>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10.	Update concepts</a:t>
            </a:r>
          </a:p>
        </p:txBody>
      </p:sp>
      <p:sp>
        <p:nvSpPr>
          <p:cNvPr id="19" name="TextBox 18"/>
          <p:cNvSpPr txBox="1"/>
          <p:nvPr/>
        </p:nvSpPr>
        <p:spPr>
          <a:xfrm>
            <a:off x="2612764" y="838714"/>
            <a:ext cx="6228732" cy="1546577"/>
          </a:xfrm>
          <a:prstGeom prst="rect">
            <a:avLst/>
          </a:prstGeom>
          <a:noFill/>
        </p:spPr>
        <p:txBody>
          <a:bodyPr wrap="square" rtlCol="0">
            <a:spAutoFit/>
          </a:bodyPr>
          <a:lstStyle/>
          <a:p>
            <a:r>
              <a:rPr lang="en-US" sz="1400" b="1" dirty="0" smtClean="0">
                <a:solidFill>
                  <a:prstClr val="black"/>
                </a:solidFill>
                <a:latin typeface="Calibri"/>
              </a:rPr>
              <a:t>Request:</a:t>
            </a:r>
          </a:p>
          <a:p>
            <a:r>
              <a:rPr lang="en-US" sz="1400" dirty="0">
                <a:solidFill>
                  <a:prstClr val="black"/>
                </a:solidFill>
                <a:latin typeface="Calibri"/>
              </a:rPr>
              <a:t>GET /orgs/</a:t>
            </a:r>
            <a:r>
              <a:rPr lang="en-US" sz="1400" dirty="0" err="1">
                <a:solidFill>
                  <a:prstClr val="black"/>
                </a:solidFill>
                <a:latin typeface="Calibri"/>
              </a:rPr>
              <a:t>MySDO</a:t>
            </a:r>
            <a:r>
              <a:rPr lang="en-US" sz="1400" dirty="0">
                <a:solidFill>
                  <a:prstClr val="black"/>
                </a:solidFill>
                <a:latin typeface="Calibri"/>
              </a:rPr>
              <a:t>/sources/</a:t>
            </a:r>
            <a:r>
              <a:rPr lang="en-US" sz="1400" dirty="0" err="1">
                <a:solidFill>
                  <a:prstClr val="black"/>
                </a:solidFill>
                <a:latin typeface="Calibri"/>
              </a:rPr>
              <a:t>RainMED</a:t>
            </a:r>
            <a:r>
              <a:rPr lang="en-US" sz="1400" dirty="0" smtClean="0">
                <a:solidFill>
                  <a:prstClr val="black"/>
                </a:solidFill>
                <a:latin typeface="Calibri"/>
              </a:rPr>
              <a:t>/1.2/concepts/</a:t>
            </a:r>
            <a:endParaRPr lang="en-US" sz="1400" dirty="0">
              <a:solidFill>
                <a:prstClr val="black"/>
              </a:solidFill>
              <a:latin typeface="Calibri"/>
            </a:endParaRPr>
          </a:p>
          <a:p>
            <a:endParaRPr lang="en-US" sz="1050" dirty="0" smtClean="0">
              <a:solidFill>
                <a:prstClr val="black"/>
              </a:solidFill>
              <a:latin typeface="Calibri"/>
            </a:endParaRPr>
          </a:p>
          <a:p>
            <a:r>
              <a:rPr lang="en-US" sz="1400" b="1" dirty="0" smtClean="0">
                <a:solidFill>
                  <a:prstClr val="black"/>
                </a:solidFill>
                <a:latin typeface="Calibri"/>
              </a:rPr>
              <a:t>Concepts:    </a:t>
            </a:r>
            <a:r>
              <a:rPr lang="en-US" sz="1100" dirty="0">
                <a:solidFill>
                  <a:prstClr val="black"/>
                </a:solidFill>
                <a:latin typeface="Calibri"/>
              </a:rPr>
              <a:t>(Note that retired 150198 is excluded unless the “</a:t>
            </a:r>
            <a:r>
              <a:rPr lang="en-US" sz="1100" dirty="0" err="1">
                <a:solidFill>
                  <a:prstClr val="black"/>
                </a:solidFill>
                <a:latin typeface="Calibri"/>
              </a:rPr>
              <a:t>includeRetired</a:t>
            </a:r>
            <a:r>
              <a:rPr lang="en-US" sz="1100" dirty="0">
                <a:solidFill>
                  <a:prstClr val="black"/>
                </a:solidFill>
                <a:latin typeface="Calibri"/>
              </a:rPr>
              <a:t>” parameter is set to true)</a:t>
            </a:r>
            <a:endParaRPr lang="en-US" sz="1400" b="1" dirty="0" smtClean="0">
              <a:solidFill>
                <a:prstClr val="black"/>
              </a:solidFill>
              <a:latin typeface="Calibri"/>
            </a:endParaRPr>
          </a:p>
          <a:p>
            <a:pPr defTabSz="455613">
              <a:tabLst>
                <a:tab pos="227013" algn="l"/>
                <a:tab pos="455613" algn="l"/>
                <a:tab pos="682625" algn="l"/>
                <a:tab pos="911225" algn="l"/>
              </a:tabLst>
            </a:pPr>
            <a:r>
              <a:rPr lang="en-US" sz="1400" dirty="0">
                <a:solidFill>
                  <a:prstClr val="black"/>
                </a:solidFill>
                <a:latin typeface="Calibri"/>
              </a:rPr>
              <a:t>MySDO:RainMED</a:t>
            </a:r>
            <a:r>
              <a:rPr lang="en-US" sz="1400" dirty="0" smtClean="0">
                <a:solidFill>
                  <a:prstClr val="black"/>
                </a:solidFill>
                <a:latin typeface="Calibri"/>
              </a:rPr>
              <a:t>:1234[xy19]</a:t>
            </a:r>
          </a:p>
          <a:p>
            <a:pPr defTabSz="455613">
              <a:tabLst>
                <a:tab pos="227013" algn="l"/>
                <a:tab pos="455613" algn="l"/>
                <a:tab pos="682625" algn="l"/>
                <a:tab pos="911225" algn="l"/>
              </a:tabLst>
            </a:pPr>
            <a:r>
              <a:rPr lang="en-US" sz="1400" dirty="0" smtClean="0">
                <a:solidFill>
                  <a:prstClr val="black"/>
                </a:solidFill>
                <a:latin typeface="Calibri"/>
              </a:rPr>
              <a:t>MySDO:RainMED:26091[x6h3]</a:t>
            </a:r>
          </a:p>
          <a:p>
            <a:pPr defTabSz="455613">
              <a:tabLst>
                <a:tab pos="227013" algn="l"/>
                <a:tab pos="455613" algn="l"/>
                <a:tab pos="682625" algn="l"/>
                <a:tab pos="911225" algn="l"/>
              </a:tabLst>
            </a:pPr>
            <a:r>
              <a:rPr lang="en-US" sz="1400" dirty="0" smtClean="0">
                <a:solidFill>
                  <a:prstClr val="black"/>
                </a:solidFill>
                <a:latin typeface="Calibri"/>
              </a:rPr>
              <a:t>MySDO:RainMED:2962[n8f3]</a:t>
            </a:r>
          </a:p>
        </p:txBody>
      </p:sp>
      <p:sp>
        <p:nvSpPr>
          <p:cNvPr id="50" name="Rectangle 49"/>
          <p:cNvSpPr/>
          <p:nvPr/>
        </p:nvSpPr>
        <p:spPr>
          <a:xfrm>
            <a:off x="348054" y="1984010"/>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11.	Retire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51" name="Rectangle 50"/>
          <p:cNvSpPr/>
          <p:nvPr/>
        </p:nvSpPr>
        <p:spPr>
          <a:xfrm>
            <a:off x="352259" y="1672972"/>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12.	Update concepts</a:t>
            </a:r>
          </a:p>
        </p:txBody>
      </p:sp>
      <p:sp>
        <p:nvSpPr>
          <p:cNvPr id="52" name="Rectangle 51"/>
          <p:cNvSpPr/>
          <p:nvPr/>
        </p:nvSpPr>
        <p:spPr>
          <a:xfrm>
            <a:off x="348054" y="1361934"/>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13.	New version 1.2</a:t>
            </a:r>
          </a:p>
        </p:txBody>
      </p:sp>
      <p:sp>
        <p:nvSpPr>
          <p:cNvPr id="54" name="Rounded Rectangle 53"/>
          <p:cNvSpPr/>
          <p:nvPr/>
        </p:nvSpPr>
        <p:spPr>
          <a:xfrm>
            <a:off x="3692301" y="3627187"/>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xy19</a:t>
            </a:r>
            <a:endParaRPr lang="en-US" sz="1100" dirty="0">
              <a:solidFill>
                <a:srgbClr val="000000"/>
              </a:solidFill>
              <a:latin typeface="Calibri"/>
            </a:endParaRPr>
          </a:p>
        </p:txBody>
      </p:sp>
      <p:sp>
        <p:nvSpPr>
          <p:cNvPr id="55" name="Rounded Rectangle 54"/>
          <p:cNvSpPr/>
          <p:nvPr/>
        </p:nvSpPr>
        <p:spPr>
          <a:xfrm>
            <a:off x="7867325" y="3627187"/>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n8f3</a:t>
            </a:r>
            <a:endParaRPr lang="en-US" sz="1100" dirty="0">
              <a:solidFill>
                <a:srgbClr val="000000"/>
              </a:solidFill>
              <a:latin typeface="Calibri"/>
            </a:endParaRPr>
          </a:p>
        </p:txBody>
      </p:sp>
      <p:sp>
        <p:nvSpPr>
          <p:cNvPr id="7" name="Rounded Rectangle 6"/>
          <p:cNvSpPr/>
          <p:nvPr/>
        </p:nvSpPr>
        <p:spPr>
          <a:xfrm>
            <a:off x="5115922" y="3634724"/>
            <a:ext cx="822960" cy="1036210"/>
          </a:xfrm>
          <a:prstGeom prst="roundRect">
            <a:avLst/>
          </a:prstGeom>
          <a:solidFill>
            <a:schemeClr val="accent2">
              <a:alpha val="35000"/>
            </a:schemeClr>
          </a:solidFill>
          <a:ln>
            <a:noFill/>
          </a:ln>
          <a:effectLst/>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endParaRPr lang="en-US" sz="1100" dirty="0">
              <a:solidFill>
                <a:prstClr val="black">
                  <a:lumMod val="65000"/>
                  <a:lumOff val="35000"/>
                </a:prstClr>
              </a:solidFill>
              <a:latin typeface="Calibri"/>
            </a:endParaRPr>
          </a:p>
        </p:txBody>
      </p:sp>
      <p:sp>
        <p:nvSpPr>
          <p:cNvPr id="56" name="Rounded Rectangle 55"/>
          <p:cNvSpPr/>
          <p:nvPr/>
        </p:nvSpPr>
        <p:spPr>
          <a:xfrm>
            <a:off x="5115922" y="3634723"/>
            <a:ext cx="822960" cy="228600"/>
          </a:xfrm>
          <a:prstGeom prst="roundRect">
            <a:avLst/>
          </a:prstGeom>
          <a:solidFill>
            <a:srgbClr val="FFFF00"/>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
        <p:nvSpPr>
          <p:cNvPr id="59" name="Rounded Rectangle 58"/>
          <p:cNvSpPr/>
          <p:nvPr/>
        </p:nvSpPr>
        <p:spPr>
          <a:xfrm>
            <a:off x="6498194" y="3634724"/>
            <a:ext cx="822960" cy="228600"/>
          </a:xfrm>
          <a:prstGeom prst="roundRect">
            <a:avLst/>
          </a:prstGeom>
          <a:solidFill>
            <a:schemeClr val="tx1">
              <a:lumMod val="65000"/>
              <a:lumOff val="35000"/>
            </a:schemeClr>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strike="sngStrike" dirty="0" smtClean="0">
                <a:solidFill>
                  <a:srgbClr val="000000"/>
                </a:solidFill>
                <a:latin typeface="Calibri"/>
              </a:rPr>
              <a:t>mP42</a:t>
            </a:r>
            <a:endParaRPr lang="en-US" sz="1100" strike="sngStrike" dirty="0">
              <a:solidFill>
                <a:srgbClr val="000000"/>
              </a:solidFill>
              <a:latin typeface="Calibri"/>
            </a:endParaRPr>
          </a:p>
        </p:txBody>
      </p:sp>
      <p:sp>
        <p:nvSpPr>
          <p:cNvPr id="60" name="Rounded Rectangle 59"/>
          <p:cNvSpPr/>
          <p:nvPr/>
        </p:nvSpPr>
        <p:spPr>
          <a:xfrm>
            <a:off x="5115922" y="4442333"/>
            <a:ext cx="822960" cy="228600"/>
          </a:xfrm>
          <a:prstGeom prst="roundRect">
            <a:avLst/>
          </a:prstGeom>
          <a:solidFill>
            <a:schemeClr val="accent2"/>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Tree>
    <p:extLst>
      <p:ext uri="{BB962C8B-B14F-4D97-AF65-F5344CB8AC3E}">
        <p14:creationId xmlns:p14="http://schemas.microsoft.com/office/powerpoint/2010/main" val="287632592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2612764" y="3548804"/>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1.2</a:t>
            </a:r>
            <a:endParaRPr lang="en-US" sz="1200" b="1" dirty="0">
              <a:solidFill>
                <a:srgbClr val="000000"/>
              </a:solidFill>
              <a:latin typeface="Calibri"/>
            </a:endParaRPr>
          </a:p>
        </p:txBody>
      </p:sp>
      <p:sp>
        <p:nvSpPr>
          <p:cNvPr id="33" name="Rectangle 32"/>
          <p:cNvSpPr/>
          <p:nvPr/>
        </p:nvSpPr>
        <p:spPr>
          <a:xfrm>
            <a:off x="299457" y="958534"/>
            <a:ext cx="2012749" cy="569390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1440" tIns="91440" rtlCol="0" anchor="t"/>
          <a:lstStyle/>
          <a:p>
            <a:r>
              <a:rPr lang="en-US" sz="1200" b="1" dirty="0" smtClean="0">
                <a:solidFill>
                  <a:srgbClr val="000000"/>
                </a:solidFill>
                <a:latin typeface="Calibri"/>
              </a:rPr>
              <a:t>Actions:</a:t>
            </a:r>
            <a:endParaRPr lang="en-US" sz="1200" b="1" dirty="0">
              <a:solidFill>
                <a:srgbClr val="000000"/>
              </a:solidFill>
              <a:latin typeface="Calibri"/>
            </a:endParaRPr>
          </a:p>
        </p:txBody>
      </p:sp>
      <p:sp>
        <p:nvSpPr>
          <p:cNvPr id="28" name="Rectangle 27"/>
          <p:cNvSpPr/>
          <p:nvPr/>
        </p:nvSpPr>
        <p:spPr>
          <a:xfrm>
            <a:off x="2612764" y="5667848"/>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1.0</a:t>
            </a:r>
            <a:endParaRPr lang="en-US" sz="1200" b="1" dirty="0">
              <a:solidFill>
                <a:srgbClr val="000000"/>
              </a:solidFill>
              <a:latin typeface="Calibri"/>
            </a:endParaRPr>
          </a:p>
        </p:txBody>
      </p:sp>
      <p:sp>
        <p:nvSpPr>
          <p:cNvPr id="22" name="Rectangle 21"/>
          <p:cNvSpPr/>
          <p:nvPr/>
        </p:nvSpPr>
        <p:spPr>
          <a:xfrm>
            <a:off x="2612764" y="4359408"/>
            <a:ext cx="6228732" cy="411477"/>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40" rtlCol="0" anchor="ctr"/>
          <a:lstStyle/>
          <a:p>
            <a:r>
              <a:rPr lang="en-US" sz="1200" b="1" dirty="0" smtClean="0">
                <a:solidFill>
                  <a:srgbClr val="000000"/>
                </a:solidFill>
                <a:latin typeface="Calibri"/>
              </a:rPr>
              <a:t>Version 1.1</a:t>
            </a:r>
            <a:endParaRPr lang="en-US" sz="1200" b="1" dirty="0">
              <a:solidFill>
                <a:srgbClr val="000000"/>
              </a:solidFill>
              <a:latin typeface="Calibri"/>
            </a:endParaRPr>
          </a:p>
        </p:txBody>
      </p:sp>
      <p:sp>
        <p:nvSpPr>
          <p:cNvPr id="2" name="Title 1"/>
          <p:cNvSpPr>
            <a:spLocks noGrp="1"/>
          </p:cNvSpPr>
          <p:nvPr>
            <p:ph type="title"/>
          </p:nvPr>
        </p:nvSpPr>
        <p:spPr>
          <a:xfrm>
            <a:off x="299457" y="153876"/>
            <a:ext cx="8542039" cy="595334"/>
          </a:xfrm>
        </p:spPr>
        <p:txBody>
          <a:bodyPr>
            <a:noAutofit/>
          </a:bodyPr>
          <a:lstStyle/>
          <a:p>
            <a:pPr algn="r"/>
            <a:r>
              <a:rPr lang="en-US" sz="2800" b="1" dirty="0" smtClean="0"/>
              <a:t>Versioning of Sources and Concepts</a:t>
            </a:r>
            <a:endParaRPr lang="en-US" sz="2800" b="1" dirty="0"/>
          </a:p>
        </p:txBody>
      </p:sp>
      <p:sp>
        <p:nvSpPr>
          <p:cNvPr id="12" name="Rounded Rectangle 11"/>
          <p:cNvSpPr/>
          <p:nvPr/>
        </p:nvSpPr>
        <p:spPr>
          <a:xfrm>
            <a:off x="3692301" y="5741782"/>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h83i</a:t>
            </a:r>
            <a:endParaRPr lang="en-US" sz="1100" dirty="0">
              <a:solidFill>
                <a:srgbClr val="000000"/>
              </a:solidFill>
              <a:latin typeface="Calibri"/>
            </a:endParaRPr>
          </a:p>
        </p:txBody>
      </p:sp>
      <p:sp>
        <p:nvSpPr>
          <p:cNvPr id="13" name="Rounded Rectangle 12"/>
          <p:cNvSpPr/>
          <p:nvPr/>
        </p:nvSpPr>
        <p:spPr>
          <a:xfrm>
            <a:off x="3692301" y="5311677"/>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df38</a:t>
            </a:r>
            <a:endParaRPr lang="en-US" sz="1100" dirty="0">
              <a:solidFill>
                <a:srgbClr val="000000"/>
              </a:solidFill>
              <a:latin typeface="Calibri"/>
            </a:endParaRPr>
          </a:p>
        </p:txBody>
      </p:sp>
      <p:sp>
        <p:nvSpPr>
          <p:cNvPr id="14" name="Rounded Rectangle 13"/>
          <p:cNvSpPr/>
          <p:nvPr/>
        </p:nvSpPr>
        <p:spPr>
          <a:xfrm>
            <a:off x="3692301" y="4442333"/>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47tjd</a:t>
            </a:r>
            <a:endParaRPr lang="en-US" sz="1100" dirty="0">
              <a:solidFill>
                <a:srgbClr val="000000"/>
              </a:solidFill>
              <a:latin typeface="Calibri"/>
            </a:endParaRPr>
          </a:p>
        </p:txBody>
      </p:sp>
      <p:sp>
        <p:nvSpPr>
          <p:cNvPr id="16" name="TextBox 15"/>
          <p:cNvSpPr txBox="1"/>
          <p:nvPr/>
        </p:nvSpPr>
        <p:spPr>
          <a:xfrm>
            <a:off x="3740221" y="6170498"/>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1234</a:t>
            </a:r>
            <a:endParaRPr lang="en-US" sz="1300" b="1" dirty="0">
              <a:solidFill>
                <a:prstClr val="black"/>
              </a:solidFill>
              <a:latin typeface="Calibri"/>
            </a:endParaRPr>
          </a:p>
        </p:txBody>
      </p:sp>
      <p:sp>
        <p:nvSpPr>
          <p:cNvPr id="6" name="Rounded Rectangle 5"/>
          <p:cNvSpPr/>
          <p:nvPr/>
        </p:nvSpPr>
        <p:spPr>
          <a:xfrm>
            <a:off x="5115922" y="5743271"/>
            <a:ext cx="822960" cy="228600"/>
          </a:xfrm>
          <a:prstGeom prst="roundRect">
            <a:avLst/>
          </a:prstGeom>
          <a:solidFill>
            <a:srgbClr val="C0504D"/>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5hk9</a:t>
            </a:r>
            <a:endParaRPr lang="en-US" sz="1100" dirty="0">
              <a:solidFill>
                <a:srgbClr val="000000"/>
              </a:solidFill>
              <a:latin typeface="Calibri"/>
            </a:endParaRPr>
          </a:p>
        </p:txBody>
      </p:sp>
      <p:sp>
        <p:nvSpPr>
          <p:cNvPr id="17" name="TextBox 16"/>
          <p:cNvSpPr txBox="1"/>
          <p:nvPr/>
        </p:nvSpPr>
        <p:spPr>
          <a:xfrm>
            <a:off x="5115922" y="6170498"/>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26091</a:t>
            </a:r>
            <a:endParaRPr lang="en-US" sz="1300" b="1" dirty="0">
              <a:solidFill>
                <a:prstClr val="black"/>
              </a:solidFill>
              <a:latin typeface="Calibri"/>
            </a:endParaRPr>
          </a:p>
        </p:txBody>
      </p:sp>
      <p:sp>
        <p:nvSpPr>
          <p:cNvPr id="9" name="Rounded Rectangle 8"/>
          <p:cNvSpPr/>
          <p:nvPr/>
        </p:nvSpPr>
        <p:spPr>
          <a:xfrm>
            <a:off x="6491623" y="5741782"/>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d938</a:t>
            </a:r>
            <a:endParaRPr lang="en-US" sz="1100" dirty="0">
              <a:solidFill>
                <a:srgbClr val="000000"/>
              </a:solidFill>
              <a:latin typeface="Calibri"/>
            </a:endParaRPr>
          </a:p>
        </p:txBody>
      </p:sp>
      <p:sp>
        <p:nvSpPr>
          <p:cNvPr id="10" name="Rounded Rectangle 9"/>
          <p:cNvSpPr/>
          <p:nvPr/>
        </p:nvSpPr>
        <p:spPr>
          <a:xfrm>
            <a:off x="6491623" y="5311677"/>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ac61</a:t>
            </a:r>
            <a:endParaRPr lang="en-US" sz="1100" dirty="0">
              <a:solidFill>
                <a:srgbClr val="000000"/>
              </a:solidFill>
              <a:latin typeface="Calibri"/>
            </a:endParaRPr>
          </a:p>
        </p:txBody>
      </p:sp>
      <p:sp>
        <p:nvSpPr>
          <p:cNvPr id="11" name="Rounded Rectangle 10"/>
          <p:cNvSpPr/>
          <p:nvPr/>
        </p:nvSpPr>
        <p:spPr>
          <a:xfrm>
            <a:off x="6491623" y="4881573"/>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w8fr</a:t>
            </a:r>
            <a:endParaRPr lang="en-US" sz="1100" dirty="0">
              <a:solidFill>
                <a:srgbClr val="000000"/>
              </a:solidFill>
              <a:latin typeface="Calibri"/>
            </a:endParaRPr>
          </a:p>
        </p:txBody>
      </p:sp>
      <p:sp>
        <p:nvSpPr>
          <p:cNvPr id="15" name="Rounded Rectangle 14"/>
          <p:cNvSpPr/>
          <p:nvPr/>
        </p:nvSpPr>
        <p:spPr>
          <a:xfrm>
            <a:off x="6491623" y="4442333"/>
            <a:ext cx="822960" cy="228600"/>
          </a:xfrm>
          <a:prstGeom prst="roundRect">
            <a:avLst/>
          </a:prstGeom>
          <a:solidFill>
            <a:schemeClr val="accent3"/>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dm83</a:t>
            </a:r>
            <a:endParaRPr lang="en-US" sz="1100" dirty="0">
              <a:solidFill>
                <a:srgbClr val="000000"/>
              </a:solidFill>
              <a:latin typeface="Calibri"/>
            </a:endParaRPr>
          </a:p>
        </p:txBody>
      </p:sp>
      <p:sp>
        <p:nvSpPr>
          <p:cNvPr id="18" name="TextBox 17"/>
          <p:cNvSpPr txBox="1"/>
          <p:nvPr/>
        </p:nvSpPr>
        <p:spPr>
          <a:xfrm>
            <a:off x="6491623" y="6170498"/>
            <a:ext cx="822960" cy="274320"/>
          </a:xfrm>
          <a:prstGeom prst="rect">
            <a:avLst/>
          </a:prstGeom>
          <a:noFill/>
          <a:ln>
            <a:noFill/>
          </a:ln>
        </p:spPr>
        <p:txBody>
          <a:bodyPr wrap="square" rtlCol="0">
            <a:spAutoFit/>
          </a:bodyPr>
          <a:lstStyle/>
          <a:p>
            <a:pPr algn="ctr"/>
            <a:r>
              <a:rPr lang="en-US" sz="1300" b="1" dirty="0" smtClean="0">
                <a:solidFill>
                  <a:prstClr val="black"/>
                </a:solidFill>
                <a:latin typeface="Calibri"/>
              </a:rPr>
              <a:t>150198</a:t>
            </a:r>
            <a:endParaRPr lang="en-US" sz="1300" b="1" dirty="0">
              <a:solidFill>
                <a:prstClr val="black"/>
              </a:solidFill>
              <a:latin typeface="Calibri"/>
            </a:endParaRPr>
          </a:p>
        </p:txBody>
      </p:sp>
      <p:sp>
        <p:nvSpPr>
          <p:cNvPr id="27" name="TextBox 26"/>
          <p:cNvSpPr txBox="1"/>
          <p:nvPr/>
        </p:nvSpPr>
        <p:spPr>
          <a:xfrm>
            <a:off x="3583171" y="2669788"/>
            <a:ext cx="2069195" cy="523220"/>
          </a:xfrm>
          <a:prstGeom prst="rect">
            <a:avLst/>
          </a:prstGeom>
          <a:noFill/>
        </p:spPr>
        <p:txBody>
          <a:bodyPr wrap="square" rtlCol="0">
            <a:spAutoFit/>
          </a:bodyPr>
          <a:lstStyle/>
          <a:p>
            <a:r>
              <a:rPr lang="en-US" sz="1400" b="1" dirty="0" smtClean="0">
                <a:solidFill>
                  <a:prstClr val="black"/>
                </a:solidFill>
                <a:latin typeface="Calibri"/>
              </a:rPr>
              <a:t>Org: </a:t>
            </a:r>
            <a:r>
              <a:rPr lang="en-US" sz="1400" b="1" dirty="0" err="1" smtClean="0">
                <a:solidFill>
                  <a:prstClr val="black"/>
                </a:solidFill>
                <a:latin typeface="Calibri"/>
              </a:rPr>
              <a:t>MySDO</a:t>
            </a:r>
            <a:r>
              <a:rPr lang="en-US" sz="1400" b="1" dirty="0" smtClean="0">
                <a:solidFill>
                  <a:prstClr val="black"/>
                </a:solidFill>
                <a:latin typeface="Calibri"/>
              </a:rPr>
              <a:t> </a:t>
            </a:r>
          </a:p>
          <a:p>
            <a:r>
              <a:rPr lang="en-US" sz="1400" b="1" dirty="0" smtClean="0">
                <a:solidFill>
                  <a:prstClr val="black"/>
                </a:solidFill>
                <a:latin typeface="Calibri"/>
              </a:rPr>
              <a:t>Source: </a:t>
            </a:r>
            <a:r>
              <a:rPr lang="en-US" sz="1400" b="1" dirty="0" err="1" smtClean="0">
                <a:solidFill>
                  <a:prstClr val="black"/>
                </a:solidFill>
                <a:latin typeface="Calibri"/>
              </a:rPr>
              <a:t>RainMED</a:t>
            </a:r>
            <a:endParaRPr lang="en-US" sz="1400" b="1" dirty="0">
              <a:solidFill>
                <a:prstClr val="black"/>
              </a:solidFill>
              <a:latin typeface="Calibri"/>
            </a:endParaRPr>
          </a:p>
        </p:txBody>
      </p:sp>
      <p:sp>
        <p:nvSpPr>
          <p:cNvPr id="25" name="Rounded Rectangle 24"/>
          <p:cNvSpPr/>
          <p:nvPr/>
        </p:nvSpPr>
        <p:spPr>
          <a:xfrm>
            <a:off x="3583171" y="3206914"/>
            <a:ext cx="5258325" cy="3429510"/>
          </a:xfrm>
          <a:prstGeom prst="roundRect">
            <a:avLst>
              <a:gd name="adj" fmla="val 4088"/>
            </a:avLst>
          </a:prstGeom>
          <a:noFill/>
          <a:ln w="38100" cmpd="sng">
            <a:solidFill>
              <a:schemeClr val="accent1"/>
            </a:solidFill>
          </a:ln>
          <a:scene3d>
            <a:camera prst="orthographicFront"/>
            <a:lightRig rig="threePt" dir="t"/>
          </a:scene3d>
          <a:sp3d prstMaterial="clear">
            <a:bevelT h="1016000"/>
            <a:bevelB h="1016000"/>
            <a:contourClr>
              <a:schemeClr val="tx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0" name="Rounded Rectangle 29"/>
          <p:cNvSpPr/>
          <p:nvPr/>
        </p:nvSpPr>
        <p:spPr>
          <a:xfrm>
            <a:off x="3692301" y="4032543"/>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B70v</a:t>
            </a:r>
            <a:endParaRPr lang="en-US" sz="1100" dirty="0">
              <a:solidFill>
                <a:srgbClr val="000000"/>
              </a:solidFill>
              <a:latin typeface="Calibri"/>
            </a:endParaRPr>
          </a:p>
        </p:txBody>
      </p:sp>
      <p:cxnSp>
        <p:nvCxnSpPr>
          <p:cNvPr id="31" name="Straight Connector 30"/>
          <p:cNvCxnSpPr/>
          <p:nvPr/>
        </p:nvCxnSpPr>
        <p:spPr>
          <a:xfrm>
            <a:off x="4839552" y="3218896"/>
            <a:ext cx="0" cy="3429510"/>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215253" y="3218896"/>
            <a:ext cx="0" cy="3429510"/>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352229" y="6091587"/>
            <a:ext cx="1212993"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	New source </a:t>
            </a:r>
            <a:br>
              <a:rPr lang="en-US" sz="1200" dirty="0" smtClean="0">
                <a:solidFill>
                  <a:prstClr val="black"/>
                </a:solidFill>
                <a:latin typeface="Calibri"/>
              </a:rPr>
            </a:br>
            <a:r>
              <a:rPr lang="en-US" sz="1200" dirty="0" err="1" smtClean="0">
                <a:solidFill>
                  <a:prstClr val="black"/>
                </a:solidFill>
                <a:latin typeface="Calibri"/>
              </a:rPr>
              <a:t>RainMED</a:t>
            </a:r>
            <a:endParaRPr lang="en-US" sz="1200" dirty="0">
              <a:solidFill>
                <a:prstClr val="black"/>
              </a:solidFill>
              <a:latin typeface="Calibri"/>
            </a:endParaRPr>
          </a:p>
        </p:txBody>
      </p:sp>
      <p:sp>
        <p:nvSpPr>
          <p:cNvPr id="4" name="Rectangle 3"/>
          <p:cNvSpPr/>
          <p:nvPr/>
        </p:nvSpPr>
        <p:spPr>
          <a:xfrm>
            <a:off x="352229" y="5614347"/>
            <a:ext cx="140279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2.	New concept </a:t>
            </a:r>
            <a:br>
              <a:rPr lang="en-US" sz="1200" dirty="0" smtClean="0">
                <a:solidFill>
                  <a:prstClr val="black"/>
                </a:solidFill>
                <a:latin typeface="Calibri"/>
              </a:rPr>
            </a:br>
            <a:r>
              <a:rPr lang="en-US" sz="1200" dirty="0" smtClean="0">
                <a:solidFill>
                  <a:prstClr val="black"/>
                </a:solidFill>
                <a:latin typeface="Calibri"/>
              </a:rPr>
              <a:t>RainMED:1234</a:t>
            </a:r>
          </a:p>
        </p:txBody>
      </p:sp>
      <p:sp>
        <p:nvSpPr>
          <p:cNvPr id="5" name="Rectangle 4"/>
          <p:cNvSpPr/>
          <p:nvPr/>
        </p:nvSpPr>
        <p:spPr>
          <a:xfrm>
            <a:off x="352229" y="5137110"/>
            <a:ext cx="1480794"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3.	New concept </a:t>
            </a:r>
            <a:br>
              <a:rPr lang="en-US" sz="1200" dirty="0" smtClean="0">
                <a:solidFill>
                  <a:prstClr val="black"/>
                </a:solidFill>
                <a:latin typeface="Calibri"/>
              </a:rPr>
            </a:br>
            <a:r>
              <a:rPr lang="en-US" sz="1200" dirty="0" smtClean="0">
                <a:solidFill>
                  <a:prstClr val="black"/>
                </a:solidFill>
                <a:latin typeface="Calibri"/>
              </a:rPr>
              <a:t>RainMED:26091</a:t>
            </a:r>
          </a:p>
        </p:txBody>
      </p:sp>
      <p:sp>
        <p:nvSpPr>
          <p:cNvPr id="8" name="Rectangle 7"/>
          <p:cNvSpPr/>
          <p:nvPr/>
        </p:nvSpPr>
        <p:spPr>
          <a:xfrm>
            <a:off x="352229" y="4659873"/>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4.	New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20" name="Rectangle 19"/>
          <p:cNvSpPr/>
          <p:nvPr/>
        </p:nvSpPr>
        <p:spPr>
          <a:xfrm>
            <a:off x="352229" y="4348835"/>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5.	New version 1.0</a:t>
            </a:r>
          </a:p>
        </p:txBody>
      </p:sp>
      <p:sp>
        <p:nvSpPr>
          <p:cNvPr id="21" name="Rectangle 20"/>
          <p:cNvSpPr/>
          <p:nvPr/>
        </p:nvSpPr>
        <p:spPr>
          <a:xfrm>
            <a:off x="352229" y="4037797"/>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6.	Update concepts</a:t>
            </a:r>
          </a:p>
        </p:txBody>
      </p:sp>
      <p:sp>
        <p:nvSpPr>
          <p:cNvPr id="23" name="Rectangle 22"/>
          <p:cNvSpPr/>
          <p:nvPr/>
        </p:nvSpPr>
        <p:spPr>
          <a:xfrm>
            <a:off x="352229" y="3560560"/>
            <a:ext cx="1437588"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7.	New concept </a:t>
            </a:r>
            <a:br>
              <a:rPr lang="en-US" sz="1200" dirty="0" smtClean="0">
                <a:solidFill>
                  <a:prstClr val="black"/>
                </a:solidFill>
                <a:latin typeface="Calibri"/>
              </a:rPr>
            </a:br>
            <a:r>
              <a:rPr lang="en-US" sz="1200" dirty="0" smtClean="0">
                <a:solidFill>
                  <a:prstClr val="black"/>
                </a:solidFill>
                <a:latin typeface="Calibri"/>
              </a:rPr>
              <a:t>RainMED:2962</a:t>
            </a:r>
          </a:p>
        </p:txBody>
      </p:sp>
      <p:sp>
        <p:nvSpPr>
          <p:cNvPr id="26" name="Rectangle 25"/>
          <p:cNvSpPr/>
          <p:nvPr/>
        </p:nvSpPr>
        <p:spPr>
          <a:xfrm>
            <a:off x="352229" y="3083323"/>
            <a:ext cx="147298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8.	Update concept </a:t>
            </a:r>
            <a:br>
              <a:rPr lang="en-US" sz="1200" dirty="0" smtClean="0">
                <a:solidFill>
                  <a:prstClr val="black"/>
                </a:solidFill>
                <a:latin typeface="Calibri"/>
              </a:rPr>
            </a:br>
            <a:r>
              <a:rPr lang="en-US" sz="1200" dirty="0" smtClean="0">
                <a:solidFill>
                  <a:prstClr val="black"/>
                </a:solidFill>
                <a:latin typeface="Calibri"/>
              </a:rPr>
              <a:t>RainMED:2962</a:t>
            </a:r>
          </a:p>
        </p:txBody>
      </p:sp>
      <p:cxnSp>
        <p:nvCxnSpPr>
          <p:cNvPr id="43" name="Straight Connector 42"/>
          <p:cNvCxnSpPr/>
          <p:nvPr/>
        </p:nvCxnSpPr>
        <p:spPr>
          <a:xfrm>
            <a:off x="7590954" y="3228898"/>
            <a:ext cx="0" cy="3429510"/>
          </a:xfrm>
          <a:prstGeom prst="line">
            <a:avLst/>
          </a:prstGeom>
          <a:ln w="127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867325" y="4881573"/>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bg35</a:t>
            </a:r>
            <a:endParaRPr lang="en-US" sz="1100" dirty="0">
              <a:solidFill>
                <a:srgbClr val="000000"/>
              </a:solidFill>
              <a:latin typeface="Calibri"/>
            </a:endParaRPr>
          </a:p>
        </p:txBody>
      </p:sp>
      <p:sp>
        <p:nvSpPr>
          <p:cNvPr id="45" name="Rounded Rectangle 44"/>
          <p:cNvSpPr/>
          <p:nvPr/>
        </p:nvSpPr>
        <p:spPr>
          <a:xfrm>
            <a:off x="7867325" y="4442333"/>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1d35</a:t>
            </a:r>
            <a:endParaRPr lang="en-US" sz="1100" dirty="0">
              <a:solidFill>
                <a:srgbClr val="000000"/>
              </a:solidFill>
              <a:latin typeface="Calibri"/>
            </a:endParaRPr>
          </a:p>
        </p:txBody>
      </p:sp>
      <p:sp>
        <p:nvSpPr>
          <p:cNvPr id="46" name="Rounded Rectangle 45"/>
          <p:cNvSpPr/>
          <p:nvPr/>
        </p:nvSpPr>
        <p:spPr>
          <a:xfrm>
            <a:off x="7867325" y="4046408"/>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n8f3</a:t>
            </a:r>
            <a:endParaRPr lang="en-US" sz="1100" dirty="0">
              <a:solidFill>
                <a:srgbClr val="000000"/>
              </a:solidFill>
              <a:latin typeface="Calibri"/>
            </a:endParaRPr>
          </a:p>
        </p:txBody>
      </p:sp>
      <p:sp>
        <p:nvSpPr>
          <p:cNvPr id="47" name="TextBox 46"/>
          <p:cNvSpPr txBox="1"/>
          <p:nvPr/>
        </p:nvSpPr>
        <p:spPr>
          <a:xfrm>
            <a:off x="7867325" y="6170498"/>
            <a:ext cx="822960" cy="292388"/>
          </a:xfrm>
          <a:prstGeom prst="rect">
            <a:avLst/>
          </a:prstGeom>
          <a:noFill/>
          <a:ln>
            <a:noFill/>
          </a:ln>
        </p:spPr>
        <p:txBody>
          <a:bodyPr wrap="square" rtlCol="0">
            <a:spAutoFit/>
          </a:bodyPr>
          <a:lstStyle/>
          <a:p>
            <a:pPr algn="ctr"/>
            <a:r>
              <a:rPr lang="en-US" sz="1300" b="1" dirty="0" smtClean="0">
                <a:solidFill>
                  <a:prstClr val="black"/>
                </a:solidFill>
                <a:latin typeface="Calibri"/>
              </a:rPr>
              <a:t>2962</a:t>
            </a:r>
            <a:endParaRPr lang="en-US" sz="1300" b="1" dirty="0">
              <a:solidFill>
                <a:prstClr val="black"/>
              </a:solidFill>
              <a:latin typeface="Calibri"/>
            </a:endParaRPr>
          </a:p>
        </p:txBody>
      </p:sp>
      <p:sp>
        <p:nvSpPr>
          <p:cNvPr id="48" name="Rectangle 47"/>
          <p:cNvSpPr/>
          <p:nvPr/>
        </p:nvSpPr>
        <p:spPr>
          <a:xfrm>
            <a:off x="352229" y="2772285"/>
            <a:ext cx="1482372" cy="261610"/>
          </a:xfrm>
          <a:prstGeom prst="rect">
            <a:avLst/>
          </a:prstGeom>
        </p:spPr>
        <p:txBody>
          <a:bodyPr wrap="none">
            <a:spAutoFit/>
          </a:bodyPr>
          <a:lstStyle/>
          <a:p>
            <a:pPr marL="287338" indent="-287338">
              <a:lnSpc>
                <a:spcPct val="90000"/>
              </a:lnSpc>
              <a:spcAft>
                <a:spcPts val="1200"/>
              </a:spcAft>
            </a:pPr>
            <a:r>
              <a:rPr lang="en-US" sz="1200" dirty="0">
                <a:solidFill>
                  <a:prstClr val="black"/>
                </a:solidFill>
                <a:latin typeface="Calibri"/>
              </a:rPr>
              <a:t>9</a:t>
            </a:r>
            <a:r>
              <a:rPr lang="en-US" sz="1200" dirty="0" smtClean="0">
                <a:solidFill>
                  <a:prstClr val="black"/>
                </a:solidFill>
                <a:latin typeface="Calibri"/>
              </a:rPr>
              <a:t>.	New version 1.1</a:t>
            </a:r>
          </a:p>
        </p:txBody>
      </p:sp>
      <p:sp>
        <p:nvSpPr>
          <p:cNvPr id="49" name="Rectangle 48"/>
          <p:cNvSpPr/>
          <p:nvPr/>
        </p:nvSpPr>
        <p:spPr>
          <a:xfrm>
            <a:off x="348054" y="2461247"/>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10.	Update concepts</a:t>
            </a:r>
          </a:p>
        </p:txBody>
      </p:sp>
      <p:sp>
        <p:nvSpPr>
          <p:cNvPr id="19" name="TextBox 18"/>
          <p:cNvSpPr txBox="1"/>
          <p:nvPr/>
        </p:nvSpPr>
        <p:spPr>
          <a:xfrm>
            <a:off x="2612764" y="838714"/>
            <a:ext cx="6228732" cy="1115690"/>
          </a:xfrm>
          <a:prstGeom prst="rect">
            <a:avLst/>
          </a:prstGeom>
          <a:noFill/>
        </p:spPr>
        <p:txBody>
          <a:bodyPr wrap="square" rtlCol="0">
            <a:spAutoFit/>
          </a:bodyPr>
          <a:lstStyle/>
          <a:p>
            <a:r>
              <a:rPr lang="en-US" sz="1400" b="1" dirty="0" smtClean="0">
                <a:solidFill>
                  <a:prstClr val="black"/>
                </a:solidFill>
                <a:latin typeface="Calibri"/>
              </a:rPr>
              <a:t>Request:</a:t>
            </a:r>
          </a:p>
          <a:p>
            <a:r>
              <a:rPr lang="en-US" sz="1400" dirty="0">
                <a:solidFill>
                  <a:prstClr val="black"/>
                </a:solidFill>
                <a:latin typeface="Calibri"/>
              </a:rPr>
              <a:t>GET /orgs/</a:t>
            </a:r>
            <a:r>
              <a:rPr lang="en-US" sz="1400" dirty="0" err="1">
                <a:solidFill>
                  <a:prstClr val="black"/>
                </a:solidFill>
                <a:latin typeface="Calibri"/>
              </a:rPr>
              <a:t>MySDO</a:t>
            </a:r>
            <a:r>
              <a:rPr lang="en-US" sz="1400" dirty="0">
                <a:solidFill>
                  <a:prstClr val="black"/>
                </a:solidFill>
                <a:latin typeface="Calibri"/>
              </a:rPr>
              <a:t>/sources/</a:t>
            </a:r>
            <a:r>
              <a:rPr lang="en-US" sz="1400" dirty="0" err="1">
                <a:solidFill>
                  <a:prstClr val="black"/>
                </a:solidFill>
                <a:latin typeface="Calibri"/>
              </a:rPr>
              <a:t>RainMED</a:t>
            </a:r>
            <a:r>
              <a:rPr lang="en-US" sz="1400" dirty="0" smtClean="0">
                <a:solidFill>
                  <a:prstClr val="black"/>
                </a:solidFill>
                <a:latin typeface="Calibri"/>
              </a:rPr>
              <a:t>/concepts/150198/</a:t>
            </a:r>
            <a:endParaRPr lang="en-US" sz="1400" dirty="0">
              <a:solidFill>
                <a:prstClr val="black"/>
              </a:solidFill>
              <a:latin typeface="Calibri"/>
            </a:endParaRPr>
          </a:p>
          <a:p>
            <a:endParaRPr lang="en-US" sz="1050" dirty="0" smtClean="0">
              <a:solidFill>
                <a:prstClr val="black"/>
              </a:solidFill>
              <a:latin typeface="Calibri"/>
            </a:endParaRPr>
          </a:p>
          <a:p>
            <a:r>
              <a:rPr lang="en-US" sz="1400" b="1" dirty="0" smtClean="0">
                <a:solidFill>
                  <a:prstClr val="black"/>
                </a:solidFill>
                <a:latin typeface="Calibri"/>
              </a:rPr>
              <a:t>Concepts:</a:t>
            </a:r>
            <a:r>
              <a:rPr lang="en-US" sz="1100" dirty="0" smtClean="0">
                <a:solidFill>
                  <a:prstClr val="black"/>
                </a:solidFill>
                <a:latin typeface="Calibri"/>
              </a:rPr>
              <a:t>    (retired concept is returned since requested explicitly)</a:t>
            </a:r>
          </a:p>
          <a:p>
            <a:pPr defTabSz="455613">
              <a:tabLst>
                <a:tab pos="227013" algn="l"/>
                <a:tab pos="455613" algn="l"/>
                <a:tab pos="682625" algn="l"/>
                <a:tab pos="911225" algn="l"/>
              </a:tabLst>
            </a:pPr>
            <a:r>
              <a:rPr lang="en-US" sz="1400" dirty="0">
                <a:solidFill>
                  <a:prstClr val="black"/>
                </a:solidFill>
                <a:latin typeface="Calibri"/>
              </a:rPr>
              <a:t>MySDO:RainMED:1234</a:t>
            </a:r>
            <a:r>
              <a:rPr lang="en-US" sz="1400" dirty="0" smtClean="0">
                <a:solidFill>
                  <a:prstClr val="black"/>
                </a:solidFill>
                <a:latin typeface="Calibri"/>
              </a:rPr>
              <a:t>[mP42]</a:t>
            </a:r>
            <a:endParaRPr lang="en-US" sz="1400" dirty="0">
              <a:solidFill>
                <a:prstClr val="black"/>
              </a:solidFill>
              <a:latin typeface="Calibri"/>
            </a:endParaRPr>
          </a:p>
        </p:txBody>
      </p:sp>
      <p:sp>
        <p:nvSpPr>
          <p:cNvPr id="50" name="Rectangle 49"/>
          <p:cNvSpPr/>
          <p:nvPr/>
        </p:nvSpPr>
        <p:spPr>
          <a:xfrm>
            <a:off x="348054" y="1984010"/>
            <a:ext cx="1558790" cy="427809"/>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11.	Retire concept </a:t>
            </a:r>
            <a:br>
              <a:rPr lang="en-US" sz="1200" dirty="0" smtClean="0">
                <a:solidFill>
                  <a:prstClr val="black"/>
                </a:solidFill>
                <a:latin typeface="Calibri"/>
              </a:rPr>
            </a:br>
            <a:r>
              <a:rPr lang="en-US" sz="1200" dirty="0" smtClean="0">
                <a:solidFill>
                  <a:prstClr val="black"/>
                </a:solidFill>
                <a:latin typeface="Calibri"/>
              </a:rPr>
              <a:t>RainMED:150198</a:t>
            </a:r>
          </a:p>
        </p:txBody>
      </p:sp>
      <p:sp>
        <p:nvSpPr>
          <p:cNvPr id="51" name="Rectangle 50"/>
          <p:cNvSpPr/>
          <p:nvPr/>
        </p:nvSpPr>
        <p:spPr>
          <a:xfrm>
            <a:off x="352259" y="1672972"/>
            <a:ext cx="1533168"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12.	Update concepts</a:t>
            </a:r>
          </a:p>
        </p:txBody>
      </p:sp>
      <p:sp>
        <p:nvSpPr>
          <p:cNvPr id="52" name="Rectangle 51"/>
          <p:cNvSpPr/>
          <p:nvPr/>
        </p:nvSpPr>
        <p:spPr>
          <a:xfrm>
            <a:off x="348054" y="1361934"/>
            <a:ext cx="1482372" cy="261610"/>
          </a:xfrm>
          <a:prstGeom prst="rect">
            <a:avLst/>
          </a:prstGeom>
        </p:spPr>
        <p:txBody>
          <a:bodyPr wrap="none">
            <a:spAutoFit/>
          </a:bodyPr>
          <a:lstStyle/>
          <a:p>
            <a:pPr marL="287338" indent="-287338">
              <a:lnSpc>
                <a:spcPct val="90000"/>
              </a:lnSpc>
              <a:spcAft>
                <a:spcPts val="1200"/>
              </a:spcAft>
            </a:pPr>
            <a:r>
              <a:rPr lang="en-US" sz="1200" dirty="0" smtClean="0">
                <a:solidFill>
                  <a:prstClr val="black"/>
                </a:solidFill>
                <a:latin typeface="Calibri"/>
              </a:rPr>
              <a:t>13.	New version 1.2</a:t>
            </a:r>
          </a:p>
        </p:txBody>
      </p:sp>
      <p:sp>
        <p:nvSpPr>
          <p:cNvPr id="54" name="Rounded Rectangle 53"/>
          <p:cNvSpPr/>
          <p:nvPr/>
        </p:nvSpPr>
        <p:spPr>
          <a:xfrm>
            <a:off x="3692301" y="3627187"/>
            <a:ext cx="822960" cy="228600"/>
          </a:xfrm>
          <a:prstGeom prst="roundRect">
            <a:avLst/>
          </a:prstGeom>
          <a:solidFill>
            <a:schemeClr val="accent1"/>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xy19</a:t>
            </a:r>
            <a:endParaRPr lang="en-US" sz="1100" dirty="0">
              <a:solidFill>
                <a:srgbClr val="000000"/>
              </a:solidFill>
              <a:latin typeface="Calibri"/>
            </a:endParaRPr>
          </a:p>
        </p:txBody>
      </p:sp>
      <p:sp>
        <p:nvSpPr>
          <p:cNvPr id="55" name="Rounded Rectangle 54"/>
          <p:cNvSpPr/>
          <p:nvPr/>
        </p:nvSpPr>
        <p:spPr>
          <a:xfrm>
            <a:off x="7867325" y="3627187"/>
            <a:ext cx="822960" cy="228600"/>
          </a:xfrm>
          <a:prstGeom prst="roundRect">
            <a:avLst/>
          </a:prstGeom>
          <a:solidFill>
            <a:schemeClr val="accent6"/>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n8f3</a:t>
            </a:r>
            <a:endParaRPr lang="en-US" sz="1100" dirty="0">
              <a:solidFill>
                <a:srgbClr val="000000"/>
              </a:solidFill>
              <a:latin typeface="Calibri"/>
            </a:endParaRPr>
          </a:p>
        </p:txBody>
      </p:sp>
      <p:sp>
        <p:nvSpPr>
          <p:cNvPr id="7" name="Rounded Rectangle 6"/>
          <p:cNvSpPr/>
          <p:nvPr/>
        </p:nvSpPr>
        <p:spPr>
          <a:xfrm>
            <a:off x="5115922" y="3634724"/>
            <a:ext cx="822960" cy="1036210"/>
          </a:xfrm>
          <a:prstGeom prst="roundRect">
            <a:avLst/>
          </a:prstGeom>
          <a:solidFill>
            <a:schemeClr val="accent2">
              <a:alpha val="35000"/>
            </a:schemeClr>
          </a:solidFill>
          <a:ln>
            <a:noFill/>
          </a:ln>
          <a:effectLst/>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endParaRPr lang="en-US" sz="1100" dirty="0">
              <a:solidFill>
                <a:prstClr val="black">
                  <a:lumMod val="65000"/>
                  <a:lumOff val="35000"/>
                </a:prstClr>
              </a:solidFill>
              <a:latin typeface="Calibri"/>
            </a:endParaRPr>
          </a:p>
        </p:txBody>
      </p:sp>
      <p:sp>
        <p:nvSpPr>
          <p:cNvPr id="56" name="Rounded Rectangle 55"/>
          <p:cNvSpPr/>
          <p:nvPr/>
        </p:nvSpPr>
        <p:spPr>
          <a:xfrm>
            <a:off x="5115922" y="3634723"/>
            <a:ext cx="822960" cy="228600"/>
          </a:xfrm>
          <a:prstGeom prst="roundRect">
            <a:avLst/>
          </a:prstGeom>
          <a:solidFill>
            <a:schemeClr val="accent2"/>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
        <p:nvSpPr>
          <p:cNvPr id="59" name="Rounded Rectangle 58"/>
          <p:cNvSpPr/>
          <p:nvPr/>
        </p:nvSpPr>
        <p:spPr>
          <a:xfrm>
            <a:off x="6498194" y="3634724"/>
            <a:ext cx="822960" cy="228600"/>
          </a:xfrm>
          <a:prstGeom prst="roundRect">
            <a:avLst/>
          </a:prstGeom>
          <a:solidFill>
            <a:schemeClr val="tx1">
              <a:lumMod val="65000"/>
              <a:lumOff val="35000"/>
            </a:schemeClr>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strike="sngStrike" dirty="0" smtClean="0">
                <a:solidFill>
                  <a:srgbClr val="000000"/>
                </a:solidFill>
                <a:latin typeface="Calibri"/>
              </a:rPr>
              <a:t>mP42</a:t>
            </a:r>
            <a:endParaRPr lang="en-US" sz="1100" strike="sngStrike" dirty="0">
              <a:solidFill>
                <a:srgbClr val="000000"/>
              </a:solidFill>
              <a:latin typeface="Calibri"/>
            </a:endParaRPr>
          </a:p>
        </p:txBody>
      </p:sp>
      <p:sp>
        <p:nvSpPr>
          <p:cNvPr id="60" name="Rounded Rectangle 59"/>
          <p:cNvSpPr/>
          <p:nvPr/>
        </p:nvSpPr>
        <p:spPr>
          <a:xfrm>
            <a:off x="5115922" y="4442333"/>
            <a:ext cx="822960" cy="228600"/>
          </a:xfrm>
          <a:prstGeom prst="roundRect">
            <a:avLst/>
          </a:prstGeom>
          <a:solidFill>
            <a:schemeClr val="accent2"/>
          </a:solidFill>
          <a:ln>
            <a:noFill/>
          </a:ln>
          <a:scene3d>
            <a:camera prst="orthographicFront"/>
            <a:lightRig rig="threePt" dir="t"/>
          </a:scene3d>
          <a:sp3d>
            <a:bevelT w="38100" prst="coolSlant"/>
            <a:bevelB w="38100" prst="coolSlant"/>
          </a:sp3d>
        </p:spPr>
        <p:style>
          <a:lnRef idx="1">
            <a:schemeClr val="accent1"/>
          </a:lnRef>
          <a:fillRef idx="3">
            <a:schemeClr val="accent1"/>
          </a:fillRef>
          <a:effectRef idx="2">
            <a:schemeClr val="accent1"/>
          </a:effectRef>
          <a:fontRef idx="minor">
            <a:schemeClr val="lt1"/>
          </a:fontRef>
        </p:style>
        <p:txBody>
          <a:bodyPr tIns="9144" bIns="9144" rtlCol="0" anchor="ctr"/>
          <a:lstStyle/>
          <a:p>
            <a:pPr algn="ctr"/>
            <a:r>
              <a:rPr lang="en-US" sz="1100" dirty="0" smtClean="0">
                <a:solidFill>
                  <a:srgbClr val="000000"/>
                </a:solidFill>
                <a:latin typeface="Calibri"/>
              </a:rPr>
              <a:t>x6h3</a:t>
            </a:r>
            <a:endParaRPr lang="en-US" sz="1100" dirty="0">
              <a:solidFill>
                <a:srgbClr val="000000"/>
              </a:solidFill>
              <a:latin typeface="Calibri"/>
            </a:endParaRPr>
          </a:p>
        </p:txBody>
      </p:sp>
    </p:spTree>
    <p:extLst>
      <p:ext uri="{BB962C8B-B14F-4D97-AF65-F5344CB8AC3E}">
        <p14:creationId xmlns:p14="http://schemas.microsoft.com/office/powerpoint/2010/main" val="429398804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Mappings Scenarios</a:t>
            </a:r>
            <a:endParaRPr lang="en-US" dirty="0"/>
          </a:p>
        </p:txBody>
      </p:sp>
      <p:sp>
        <p:nvSpPr>
          <p:cNvPr id="5" name="Subtitle 4"/>
          <p:cNvSpPr>
            <a:spLocks noGrp="1"/>
          </p:cNvSpPr>
          <p:nvPr>
            <p:ph type="body" idx="1"/>
          </p:nvPr>
        </p:nvSpPr>
        <p:spPr/>
        <p:txBody>
          <a:bodyPr/>
          <a:lstStyle/>
          <a:p>
            <a:r>
              <a:rPr lang="en-US" dirty="0" smtClean="0"/>
              <a:t>Updated: </a:t>
            </a:r>
            <a:r>
              <a:rPr lang="en-US" dirty="0" smtClean="0"/>
              <a:t>May 2015</a:t>
            </a:r>
            <a:endParaRPr lang="en-US" dirty="0"/>
          </a:p>
        </p:txBody>
      </p:sp>
    </p:spTree>
    <p:extLst>
      <p:ext uri="{BB962C8B-B14F-4D97-AF65-F5344CB8AC3E}">
        <p14:creationId xmlns:p14="http://schemas.microsoft.com/office/powerpoint/2010/main" val="164665820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4071"/>
          </a:xfrm>
        </p:spPr>
        <p:txBody>
          <a:bodyPr>
            <a:normAutofit/>
          </a:bodyPr>
          <a:lstStyle/>
          <a:p>
            <a:r>
              <a:rPr lang="en-US" sz="2400" b="1" dirty="0" smtClean="0"/>
              <a:t>Mapping Scenarios based on CIEL:116125</a:t>
            </a:r>
            <a:endParaRPr lang="en-US" sz="2400" b="1" dirty="0"/>
          </a:p>
        </p:txBody>
      </p:sp>
      <p:sp>
        <p:nvSpPr>
          <p:cNvPr id="29" name="TextBox 28"/>
          <p:cNvSpPr txBox="1"/>
          <p:nvPr/>
        </p:nvSpPr>
        <p:spPr>
          <a:xfrm>
            <a:off x="628514" y="6067205"/>
            <a:ext cx="7886972" cy="307777"/>
          </a:xfrm>
          <a:prstGeom prst="rect">
            <a:avLst/>
          </a:prstGeom>
          <a:noFill/>
        </p:spPr>
        <p:txBody>
          <a:bodyPr wrap="square" rtlCol="0">
            <a:spAutoFit/>
          </a:bodyPr>
          <a:lstStyle/>
          <a:p>
            <a:pPr algn="ctr"/>
            <a:r>
              <a:rPr lang="en-US" sz="1400" baseline="30000" dirty="0" smtClean="0">
                <a:solidFill>
                  <a:prstClr val="black"/>
                </a:solidFill>
                <a:latin typeface="Calibri"/>
              </a:rPr>
              <a:t>*</a:t>
            </a:r>
            <a:r>
              <a:rPr lang="en-US" sz="1400" dirty="0" smtClean="0">
                <a:solidFill>
                  <a:prstClr val="black"/>
                </a:solidFill>
                <a:latin typeface="Calibri"/>
              </a:rPr>
              <a:t> All map types are written from the perspective of CIEL:116125</a:t>
            </a:r>
            <a:endParaRPr lang="en-US" sz="1400" dirty="0">
              <a:solidFill>
                <a:prstClr val="black"/>
              </a:solidFill>
              <a:latin typeface="Calibri"/>
            </a:endParaRPr>
          </a:p>
        </p:txBody>
      </p:sp>
      <p:grpSp>
        <p:nvGrpSpPr>
          <p:cNvPr id="14" name="Group 13"/>
          <p:cNvGrpSpPr/>
          <p:nvPr/>
        </p:nvGrpSpPr>
        <p:grpSpPr>
          <a:xfrm>
            <a:off x="316630" y="1169625"/>
            <a:ext cx="8548100" cy="4286574"/>
            <a:chOff x="167218" y="982845"/>
            <a:chExt cx="8548100" cy="4286574"/>
          </a:xfrm>
        </p:grpSpPr>
        <p:sp>
          <p:nvSpPr>
            <p:cNvPr id="4" name="Rectangle 3"/>
            <p:cNvSpPr/>
            <p:nvPr/>
          </p:nvSpPr>
          <p:spPr>
            <a:xfrm>
              <a:off x="3807027" y="4081582"/>
              <a:ext cx="2144773" cy="388362"/>
            </a:xfrm>
            <a:prstGeom prst="rect">
              <a:avLst/>
            </a:prstGeom>
            <a:solidFill>
              <a:schemeClr val="tx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a:solidFill>
                    <a:prstClr val="white">
                      <a:lumMod val="50000"/>
                    </a:prstClr>
                  </a:solidFill>
                  <a:latin typeface="Calibri"/>
                </a:rPr>
                <a:t>CIEL:116125</a:t>
              </a:r>
              <a:r>
                <a:rPr lang="en-US" sz="1400" dirty="0">
                  <a:solidFill>
                    <a:prstClr val="black"/>
                  </a:solidFill>
                  <a:latin typeface="Calibri"/>
                </a:rPr>
                <a:t> </a:t>
              </a:r>
              <a:r>
                <a:rPr lang="en-US" sz="1400" dirty="0" smtClean="0">
                  <a:solidFill>
                    <a:prstClr val="black"/>
                  </a:solidFill>
                  <a:latin typeface="Calibri"/>
                </a:rPr>
                <a:t> Malarial </a:t>
              </a:r>
              <a:r>
                <a:rPr lang="en-US" sz="1400" dirty="0">
                  <a:solidFill>
                    <a:prstClr val="black"/>
                  </a:solidFill>
                  <a:latin typeface="Calibri"/>
                </a:rPr>
                <a:t>Fever</a:t>
              </a:r>
            </a:p>
          </p:txBody>
        </p:sp>
        <p:sp>
          <p:nvSpPr>
            <p:cNvPr id="5" name="Rectangle 4"/>
            <p:cNvSpPr/>
            <p:nvPr/>
          </p:nvSpPr>
          <p:spPr>
            <a:xfrm>
              <a:off x="428682" y="1472955"/>
              <a:ext cx="2769923" cy="388362"/>
            </a:xfrm>
            <a:prstGeom prst="rect">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smtClean="0">
                  <a:solidFill>
                    <a:prstClr val="white">
                      <a:lumMod val="50000"/>
                    </a:prstClr>
                  </a:solidFill>
                  <a:latin typeface="Calibri"/>
                </a:rPr>
                <a:t>ICD-10:B54</a:t>
              </a:r>
              <a:r>
                <a:rPr lang="en-US" sz="1200" dirty="0" smtClean="0">
                  <a:solidFill>
                    <a:prstClr val="white">
                      <a:lumMod val="50000"/>
                    </a:prstClr>
                  </a:solidFill>
                  <a:latin typeface="Calibri"/>
                </a:rPr>
                <a:t> </a:t>
              </a:r>
              <a:r>
                <a:rPr lang="en-US" sz="1400" dirty="0" smtClean="0">
                  <a:solidFill>
                    <a:prstClr val="black"/>
                  </a:solidFill>
                  <a:latin typeface="Calibri"/>
                </a:rPr>
                <a:t> Unspecified Malaria</a:t>
              </a:r>
              <a:endParaRPr lang="en-US" sz="1400" dirty="0">
                <a:solidFill>
                  <a:prstClr val="black"/>
                </a:solidFill>
                <a:latin typeface="Calibri"/>
              </a:endParaRPr>
            </a:p>
          </p:txBody>
        </p:sp>
        <p:sp>
          <p:nvSpPr>
            <p:cNvPr id="6" name="Rectangle 5"/>
            <p:cNvSpPr/>
            <p:nvPr/>
          </p:nvSpPr>
          <p:spPr>
            <a:xfrm>
              <a:off x="428682" y="2735084"/>
              <a:ext cx="2769923" cy="388362"/>
            </a:xfrm>
            <a:prstGeom prst="rect">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smtClean="0">
                  <a:solidFill>
                    <a:prstClr val="white">
                      <a:lumMod val="50000"/>
                    </a:prstClr>
                  </a:solidFill>
                  <a:latin typeface="Calibri"/>
                </a:rPr>
                <a:t>SNOMED:248437004</a:t>
              </a:r>
              <a:r>
                <a:rPr lang="en-US" sz="1400" dirty="0" smtClean="0">
                  <a:solidFill>
                    <a:prstClr val="black"/>
                  </a:solidFill>
                  <a:latin typeface="Calibri"/>
                </a:rPr>
                <a:t>  Malarial Fever</a:t>
              </a:r>
              <a:endParaRPr lang="en-US" sz="1400" dirty="0">
                <a:solidFill>
                  <a:prstClr val="black"/>
                </a:solidFill>
                <a:latin typeface="Calibri"/>
              </a:endParaRPr>
            </a:p>
          </p:txBody>
        </p:sp>
        <p:sp>
          <p:nvSpPr>
            <p:cNvPr id="7" name="Rectangle 6"/>
            <p:cNvSpPr/>
            <p:nvPr/>
          </p:nvSpPr>
          <p:spPr>
            <a:xfrm>
              <a:off x="428682" y="3519352"/>
              <a:ext cx="2769923" cy="388362"/>
            </a:xfrm>
            <a:prstGeom prst="rect">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smtClean="0">
                  <a:solidFill>
                    <a:prstClr val="white">
                      <a:lumMod val="50000"/>
                    </a:prstClr>
                  </a:solidFill>
                  <a:latin typeface="Calibri"/>
                </a:rPr>
                <a:t>ICPC-2:A73</a:t>
              </a:r>
              <a:r>
                <a:rPr lang="en-US" sz="1400" dirty="0" smtClean="0">
                  <a:solidFill>
                    <a:prstClr val="black"/>
                  </a:solidFill>
                  <a:latin typeface="Calibri"/>
                </a:rPr>
                <a:t>  Malaria</a:t>
              </a:r>
              <a:endParaRPr lang="en-US" sz="1400" dirty="0">
                <a:solidFill>
                  <a:prstClr val="black"/>
                </a:solidFill>
                <a:latin typeface="Calibri"/>
              </a:endParaRPr>
            </a:p>
          </p:txBody>
        </p:sp>
        <p:sp>
          <p:nvSpPr>
            <p:cNvPr id="8" name="Rectangle 7"/>
            <p:cNvSpPr/>
            <p:nvPr/>
          </p:nvSpPr>
          <p:spPr>
            <a:xfrm>
              <a:off x="6570545" y="4881057"/>
              <a:ext cx="2144773" cy="388362"/>
            </a:xfrm>
            <a:prstGeom prst="rect">
              <a:avLst/>
            </a:prstGeom>
            <a:solidFill>
              <a:schemeClr val="accent4">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smtClean="0">
                  <a:solidFill>
                    <a:prstClr val="white">
                      <a:lumMod val="50000"/>
                    </a:prstClr>
                  </a:solidFill>
                  <a:latin typeface="Calibri"/>
                </a:rPr>
                <a:t>AMPATH:123</a:t>
              </a:r>
              <a:r>
                <a:rPr lang="en-US" sz="1400" dirty="0" smtClean="0">
                  <a:solidFill>
                    <a:prstClr val="black"/>
                  </a:solidFill>
                  <a:latin typeface="Calibri"/>
                </a:rPr>
                <a:t>  Malaria</a:t>
              </a:r>
              <a:endParaRPr lang="en-US" sz="1400" dirty="0">
                <a:solidFill>
                  <a:prstClr val="black"/>
                </a:solidFill>
                <a:latin typeface="Calibri"/>
              </a:endParaRPr>
            </a:p>
          </p:txBody>
        </p:sp>
        <p:cxnSp>
          <p:nvCxnSpPr>
            <p:cNvPr id="10" name="Elbow Connector 9"/>
            <p:cNvCxnSpPr>
              <a:stCxn id="4" idx="1"/>
              <a:endCxn id="5" idx="3"/>
            </p:cNvCxnSpPr>
            <p:nvPr/>
          </p:nvCxnSpPr>
          <p:spPr>
            <a:xfrm rot="10800000">
              <a:off x="3198605" y="1667137"/>
              <a:ext cx="608422" cy="2608627"/>
            </a:xfrm>
            <a:prstGeom prst="bentConnector3">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11" name="Elbow Connector 10"/>
            <p:cNvCxnSpPr>
              <a:stCxn id="8" idx="1"/>
              <a:endCxn id="4" idx="3"/>
            </p:cNvCxnSpPr>
            <p:nvPr/>
          </p:nvCxnSpPr>
          <p:spPr>
            <a:xfrm rot="10800000">
              <a:off x="5951801" y="4275764"/>
              <a:ext cx="618745" cy="799475"/>
            </a:xfrm>
            <a:prstGeom prst="bentConnector3">
              <a:avLst>
                <a:gd name="adj1" fmla="val 50000"/>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12" name="Elbow Connector 11"/>
            <p:cNvCxnSpPr>
              <a:stCxn id="4" idx="1"/>
              <a:endCxn id="7" idx="3"/>
            </p:cNvCxnSpPr>
            <p:nvPr/>
          </p:nvCxnSpPr>
          <p:spPr>
            <a:xfrm rot="10800000">
              <a:off x="3198605" y="3713533"/>
              <a:ext cx="608422" cy="562230"/>
            </a:xfrm>
            <a:prstGeom prst="bentConnector3">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Elbow Connector 12"/>
            <p:cNvCxnSpPr>
              <a:stCxn id="4" idx="1"/>
              <a:endCxn id="6" idx="3"/>
            </p:cNvCxnSpPr>
            <p:nvPr/>
          </p:nvCxnSpPr>
          <p:spPr>
            <a:xfrm rot="10800000">
              <a:off x="3198605" y="2929265"/>
              <a:ext cx="608422" cy="1346498"/>
            </a:xfrm>
            <a:prstGeom prst="bentConnector3">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3267252" y="1415669"/>
              <a:ext cx="1033785" cy="246221"/>
            </a:xfrm>
            <a:prstGeom prst="rect">
              <a:avLst/>
            </a:prstGeom>
            <a:solidFill>
              <a:schemeClr val="bg1">
                <a:alpha val="75000"/>
              </a:schemeClr>
            </a:solidFill>
          </p:spPr>
          <p:txBody>
            <a:bodyPr wrap="square" rtlCol="0">
              <a:spAutoFit/>
            </a:bodyPr>
            <a:lstStyle>
              <a:defPPr>
                <a:defRPr lang="en-US"/>
              </a:defPPr>
              <a:lvl1pPr algn="ctr">
                <a:defRPr sz="1000" i="1">
                  <a:solidFill>
                    <a:schemeClr val="tx1">
                      <a:lumMod val="50000"/>
                      <a:lumOff val="50000"/>
                    </a:schemeClr>
                  </a:solidFill>
                </a:defRPr>
              </a:lvl1pPr>
            </a:lstStyle>
            <a:p>
              <a:pPr algn="l"/>
              <a:r>
                <a:rPr lang="en-US" dirty="0">
                  <a:solidFill>
                    <a:prstClr val="black">
                      <a:lumMod val="50000"/>
                      <a:lumOff val="50000"/>
                    </a:prstClr>
                  </a:solidFill>
                  <a:latin typeface="Calibri"/>
                </a:rPr>
                <a:t>narrower than</a:t>
              </a:r>
            </a:p>
          </p:txBody>
        </p:sp>
        <p:sp>
          <p:nvSpPr>
            <p:cNvPr id="26" name="TextBox 25"/>
            <p:cNvSpPr txBox="1"/>
            <p:nvPr/>
          </p:nvSpPr>
          <p:spPr>
            <a:xfrm>
              <a:off x="3267252" y="2608431"/>
              <a:ext cx="1033785" cy="246221"/>
            </a:xfrm>
            <a:prstGeom prst="rect">
              <a:avLst/>
            </a:prstGeom>
            <a:solidFill>
              <a:schemeClr val="bg1">
                <a:alpha val="75000"/>
              </a:schemeClr>
            </a:solidFill>
          </p:spPr>
          <p:txBody>
            <a:bodyPr wrap="square" rtlCol="0">
              <a:spAutoFit/>
            </a:bodyPr>
            <a:lstStyle>
              <a:defPPr>
                <a:defRPr lang="en-US"/>
              </a:defPPr>
              <a:lvl1pPr algn="ctr">
                <a:defRPr sz="1000" i="1">
                  <a:solidFill>
                    <a:schemeClr val="tx1">
                      <a:lumMod val="50000"/>
                      <a:lumOff val="50000"/>
                    </a:schemeClr>
                  </a:solidFill>
                </a:defRPr>
              </a:lvl1pPr>
            </a:lstStyle>
            <a:p>
              <a:pPr algn="l"/>
              <a:r>
                <a:rPr lang="en-US" dirty="0">
                  <a:solidFill>
                    <a:prstClr val="black">
                      <a:lumMod val="50000"/>
                      <a:lumOff val="50000"/>
                    </a:prstClr>
                  </a:solidFill>
                  <a:latin typeface="Calibri"/>
                </a:rPr>
                <a:t>same as</a:t>
              </a:r>
            </a:p>
          </p:txBody>
        </p:sp>
        <p:sp>
          <p:nvSpPr>
            <p:cNvPr id="27" name="TextBox 26"/>
            <p:cNvSpPr txBox="1"/>
            <p:nvPr/>
          </p:nvSpPr>
          <p:spPr>
            <a:xfrm>
              <a:off x="3267252" y="3433285"/>
              <a:ext cx="1033785" cy="246221"/>
            </a:xfrm>
            <a:prstGeom prst="rect">
              <a:avLst/>
            </a:prstGeom>
            <a:solidFill>
              <a:schemeClr val="bg1">
                <a:alpha val="75000"/>
              </a:schemeClr>
            </a:solidFill>
          </p:spPr>
          <p:txBody>
            <a:bodyPr wrap="square" rtlCol="0">
              <a:spAutoFit/>
            </a:bodyPr>
            <a:lstStyle>
              <a:defPPr>
                <a:defRPr lang="en-US"/>
              </a:defPPr>
              <a:lvl1pPr algn="ctr">
                <a:defRPr sz="1000" i="1">
                  <a:solidFill>
                    <a:schemeClr val="tx1">
                      <a:lumMod val="50000"/>
                      <a:lumOff val="50000"/>
                    </a:schemeClr>
                  </a:solidFill>
                </a:defRPr>
              </a:lvl1pPr>
            </a:lstStyle>
            <a:p>
              <a:pPr algn="l"/>
              <a:r>
                <a:rPr lang="en-US" dirty="0">
                  <a:solidFill>
                    <a:prstClr val="black">
                      <a:lumMod val="50000"/>
                      <a:lumOff val="50000"/>
                    </a:prstClr>
                  </a:solidFill>
                  <a:latin typeface="Calibri"/>
                </a:rPr>
                <a:t>same as</a:t>
              </a:r>
            </a:p>
          </p:txBody>
        </p:sp>
        <p:sp>
          <p:nvSpPr>
            <p:cNvPr id="28" name="TextBox 27"/>
            <p:cNvSpPr txBox="1"/>
            <p:nvPr/>
          </p:nvSpPr>
          <p:spPr>
            <a:xfrm>
              <a:off x="5678028" y="4558290"/>
              <a:ext cx="1033785" cy="246221"/>
            </a:xfrm>
            <a:prstGeom prst="rect">
              <a:avLst/>
            </a:prstGeom>
            <a:solidFill>
              <a:schemeClr val="bg1">
                <a:alpha val="75000"/>
              </a:schemeClr>
            </a:solidFill>
          </p:spPr>
          <p:txBody>
            <a:bodyPr wrap="square" rtlCol="0">
              <a:spAutoFit/>
            </a:bodyPr>
            <a:lstStyle/>
            <a:p>
              <a:pPr algn="ctr"/>
              <a:r>
                <a:rPr lang="en-US" sz="1000" i="1" dirty="0" smtClean="0">
                  <a:solidFill>
                    <a:prstClr val="black">
                      <a:lumMod val="50000"/>
                      <a:lumOff val="50000"/>
                    </a:prstClr>
                  </a:solidFill>
                  <a:latin typeface="Calibri"/>
                </a:rPr>
                <a:t>same as</a:t>
              </a:r>
              <a:endParaRPr lang="en-US" sz="1000" i="1" dirty="0">
                <a:solidFill>
                  <a:prstClr val="black">
                    <a:lumMod val="50000"/>
                    <a:lumOff val="50000"/>
                  </a:prstClr>
                </a:solidFill>
                <a:latin typeface="Calibri"/>
              </a:endParaRPr>
            </a:p>
          </p:txBody>
        </p:sp>
        <p:sp>
          <p:nvSpPr>
            <p:cNvPr id="18" name="Rectangle 17"/>
            <p:cNvSpPr/>
            <p:nvPr/>
          </p:nvSpPr>
          <p:spPr>
            <a:xfrm>
              <a:off x="167218" y="2246184"/>
              <a:ext cx="2833931" cy="388362"/>
            </a:xfrm>
            <a:prstGeom prst="rect">
              <a:avLst/>
            </a:prstGeom>
            <a:solidFill>
              <a:srgbClr val="D9D9D9"/>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smtClean="0">
                  <a:solidFill>
                    <a:prstClr val="white">
                      <a:lumMod val="50000"/>
                    </a:prstClr>
                  </a:solidFill>
                  <a:latin typeface="Calibri"/>
                </a:rPr>
                <a:t>SNOMED:</a:t>
              </a:r>
              <a:r>
                <a:rPr lang="en-US" sz="1200" dirty="0" smtClean="0">
                  <a:solidFill>
                    <a:prstClr val="white">
                      <a:lumMod val="50000"/>
                    </a:prstClr>
                  </a:solidFill>
                  <a:latin typeface="Calibri"/>
                </a:rPr>
                <a:t>77957000</a:t>
              </a:r>
              <a:r>
                <a:rPr lang="en-US" sz="1400" dirty="0" smtClean="0">
                  <a:solidFill>
                    <a:prstClr val="black"/>
                  </a:solidFill>
                  <a:latin typeface="Calibri"/>
                </a:rPr>
                <a:t>  Intermittent Fever</a:t>
              </a:r>
              <a:endParaRPr lang="en-US" sz="1400" dirty="0">
                <a:solidFill>
                  <a:prstClr val="black"/>
                </a:solidFill>
                <a:latin typeface="Calibri"/>
              </a:endParaRPr>
            </a:p>
          </p:txBody>
        </p:sp>
        <p:cxnSp>
          <p:nvCxnSpPr>
            <p:cNvPr id="20" name="Elbow Connector 19"/>
            <p:cNvCxnSpPr>
              <a:stCxn id="5" idx="1"/>
            </p:cNvCxnSpPr>
            <p:nvPr/>
          </p:nvCxnSpPr>
          <p:spPr>
            <a:xfrm rot="10800000">
              <a:off x="268002" y="1371208"/>
              <a:ext cx="160681" cy="295929"/>
            </a:xfrm>
            <a:prstGeom prst="bentConnector2">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167218" y="982845"/>
              <a:ext cx="2833931" cy="388362"/>
            </a:xfrm>
            <a:prstGeom prst="rect">
              <a:avLst/>
            </a:prstGeom>
            <a:solidFill>
              <a:srgbClr val="D9D9D9"/>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smtClean="0">
                  <a:solidFill>
                    <a:prstClr val="white">
                      <a:lumMod val="50000"/>
                    </a:prstClr>
                  </a:solidFill>
                  <a:latin typeface="Calibri"/>
                </a:rPr>
                <a:t>ICD-10:</a:t>
              </a:r>
              <a:r>
                <a:rPr lang="en-US" sz="1200" dirty="0" smtClean="0">
                  <a:solidFill>
                    <a:prstClr val="white">
                      <a:lumMod val="50000"/>
                    </a:prstClr>
                  </a:solidFill>
                  <a:latin typeface="Calibri"/>
                </a:rPr>
                <a:t>B50-B66</a:t>
              </a:r>
              <a:r>
                <a:rPr lang="en-US" sz="1400" dirty="0" smtClean="0">
                  <a:solidFill>
                    <a:prstClr val="black"/>
                  </a:solidFill>
                  <a:latin typeface="Calibri"/>
                </a:rPr>
                <a:t>  </a:t>
              </a:r>
              <a:r>
                <a:rPr lang="en-US" sz="1400" dirty="0" err="1" smtClean="0">
                  <a:solidFill>
                    <a:prstClr val="black"/>
                  </a:solidFill>
                  <a:latin typeface="Calibri"/>
                </a:rPr>
                <a:t>Protozaic</a:t>
              </a:r>
              <a:r>
                <a:rPr lang="en-US" sz="1400" dirty="0" smtClean="0">
                  <a:solidFill>
                    <a:prstClr val="black"/>
                  </a:solidFill>
                  <a:latin typeface="Calibri"/>
                </a:rPr>
                <a:t> Diseases</a:t>
              </a:r>
              <a:endParaRPr lang="en-US" sz="1400" dirty="0">
                <a:solidFill>
                  <a:prstClr val="black"/>
                </a:solidFill>
                <a:latin typeface="Calibri"/>
              </a:endParaRPr>
            </a:p>
          </p:txBody>
        </p:sp>
        <p:cxnSp>
          <p:nvCxnSpPr>
            <p:cNvPr id="23" name="Elbow Connector 22"/>
            <p:cNvCxnSpPr/>
            <p:nvPr/>
          </p:nvCxnSpPr>
          <p:spPr>
            <a:xfrm rot="10800000">
              <a:off x="259721" y="2648196"/>
              <a:ext cx="160681" cy="295929"/>
            </a:xfrm>
            <a:prstGeom prst="bentConnector2">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01027020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175491" y="2911759"/>
            <a:ext cx="8797637" cy="164869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 name="Rectangle 2"/>
          <p:cNvSpPr/>
          <p:nvPr/>
        </p:nvSpPr>
        <p:spPr>
          <a:xfrm>
            <a:off x="173182" y="531089"/>
            <a:ext cx="8797637" cy="115500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2" name="Title 1"/>
          <p:cNvSpPr>
            <a:spLocks noGrp="1"/>
          </p:cNvSpPr>
          <p:nvPr>
            <p:ph type="title"/>
          </p:nvPr>
        </p:nvSpPr>
        <p:spPr>
          <a:xfrm>
            <a:off x="173182" y="73980"/>
            <a:ext cx="8504007" cy="360420"/>
          </a:xfrm>
        </p:spPr>
        <p:txBody>
          <a:bodyPr>
            <a:noAutofit/>
          </a:bodyPr>
          <a:lstStyle/>
          <a:p>
            <a:pPr algn="l"/>
            <a:r>
              <a:rPr lang="en-US" sz="2400" dirty="0" smtClean="0"/>
              <a:t>OCL Mappings Model</a:t>
            </a:r>
            <a:endParaRPr lang="en-US" sz="2400" dirty="0"/>
          </a:p>
        </p:txBody>
      </p:sp>
      <p:sp>
        <p:nvSpPr>
          <p:cNvPr id="32" name="TextBox 31"/>
          <p:cNvSpPr txBox="1"/>
          <p:nvPr/>
        </p:nvSpPr>
        <p:spPr>
          <a:xfrm>
            <a:off x="327161" y="625781"/>
            <a:ext cx="719593" cy="276999"/>
          </a:xfrm>
          <a:prstGeom prst="rect">
            <a:avLst/>
          </a:prstGeom>
          <a:noFill/>
        </p:spPr>
        <p:txBody>
          <a:bodyPr wrap="none" rtlCol="0">
            <a:spAutoFit/>
          </a:bodyPr>
          <a:lstStyle/>
          <a:p>
            <a:r>
              <a:rPr lang="en-US" sz="1200" b="1" dirty="0" smtClean="0">
                <a:solidFill>
                  <a:prstClr val="black"/>
                </a:solidFill>
                <a:latin typeface="Calibri"/>
              </a:rPr>
              <a:t>Generic:</a:t>
            </a:r>
            <a:endParaRPr lang="en-US" sz="1200" b="1" dirty="0">
              <a:solidFill>
                <a:prstClr val="black"/>
              </a:solidFill>
              <a:latin typeface="Calibri"/>
            </a:endParaRPr>
          </a:p>
        </p:txBody>
      </p:sp>
      <p:sp>
        <p:nvSpPr>
          <p:cNvPr id="33" name="TextBox 32"/>
          <p:cNvSpPr txBox="1"/>
          <p:nvPr/>
        </p:nvSpPr>
        <p:spPr>
          <a:xfrm>
            <a:off x="327161" y="1819259"/>
            <a:ext cx="771891" cy="276999"/>
          </a:xfrm>
          <a:prstGeom prst="rect">
            <a:avLst/>
          </a:prstGeom>
          <a:noFill/>
        </p:spPr>
        <p:txBody>
          <a:bodyPr wrap="none" rtlCol="0">
            <a:spAutoFit/>
          </a:bodyPr>
          <a:lstStyle/>
          <a:p>
            <a:r>
              <a:rPr lang="en-US" sz="1200" b="1" dirty="0" smtClean="0">
                <a:solidFill>
                  <a:prstClr val="black"/>
                </a:solidFill>
                <a:latin typeface="Calibri"/>
              </a:rPr>
              <a:t>Example:</a:t>
            </a:r>
            <a:endParaRPr lang="en-US" sz="1200" b="1" dirty="0">
              <a:solidFill>
                <a:prstClr val="black"/>
              </a:solidFill>
              <a:latin typeface="Calibri"/>
            </a:endParaRPr>
          </a:p>
        </p:txBody>
      </p:sp>
      <p:sp>
        <p:nvSpPr>
          <p:cNvPr id="42" name="TextBox 41"/>
          <p:cNvSpPr txBox="1"/>
          <p:nvPr/>
        </p:nvSpPr>
        <p:spPr>
          <a:xfrm>
            <a:off x="327161" y="3011766"/>
            <a:ext cx="751678" cy="646331"/>
          </a:xfrm>
          <a:prstGeom prst="rect">
            <a:avLst/>
          </a:prstGeom>
          <a:noFill/>
        </p:spPr>
        <p:txBody>
          <a:bodyPr wrap="none" rtlCol="0">
            <a:spAutoFit/>
          </a:bodyPr>
          <a:lstStyle/>
          <a:p>
            <a:r>
              <a:rPr lang="en-US" sz="1200" b="1" dirty="0" smtClean="0">
                <a:solidFill>
                  <a:prstClr val="black"/>
                </a:solidFill>
                <a:latin typeface="Calibri"/>
              </a:rPr>
              <a:t>Internal</a:t>
            </a:r>
            <a:br>
              <a:rPr lang="en-US" sz="1200" b="1" dirty="0" smtClean="0">
                <a:solidFill>
                  <a:prstClr val="black"/>
                </a:solidFill>
                <a:latin typeface="Calibri"/>
              </a:rPr>
            </a:br>
            <a:r>
              <a:rPr lang="en-US" sz="1200" b="1" dirty="0" smtClean="0">
                <a:solidFill>
                  <a:prstClr val="black"/>
                </a:solidFill>
                <a:latin typeface="Calibri"/>
              </a:rPr>
              <a:t>“to”</a:t>
            </a:r>
            <a:br>
              <a:rPr lang="en-US" sz="1200" b="1" dirty="0" smtClean="0">
                <a:solidFill>
                  <a:prstClr val="black"/>
                </a:solidFill>
                <a:latin typeface="Calibri"/>
              </a:rPr>
            </a:br>
            <a:r>
              <a:rPr lang="en-US" sz="1200" b="1" dirty="0" smtClean="0">
                <a:solidFill>
                  <a:prstClr val="black"/>
                </a:solidFill>
                <a:latin typeface="Calibri"/>
              </a:rPr>
              <a:t>Concept:</a:t>
            </a:r>
            <a:endParaRPr lang="en-US" sz="1200" b="1" dirty="0">
              <a:solidFill>
                <a:prstClr val="black"/>
              </a:solidFill>
              <a:latin typeface="Calibri"/>
            </a:endParaRPr>
          </a:p>
        </p:txBody>
      </p:sp>
      <p:sp>
        <p:nvSpPr>
          <p:cNvPr id="45" name="TextBox 44"/>
          <p:cNvSpPr txBox="1"/>
          <p:nvPr/>
        </p:nvSpPr>
        <p:spPr>
          <a:xfrm>
            <a:off x="327161" y="4656224"/>
            <a:ext cx="751678" cy="646331"/>
          </a:xfrm>
          <a:prstGeom prst="rect">
            <a:avLst/>
          </a:prstGeom>
          <a:noFill/>
        </p:spPr>
        <p:txBody>
          <a:bodyPr wrap="none" rtlCol="0">
            <a:spAutoFit/>
          </a:bodyPr>
          <a:lstStyle/>
          <a:p>
            <a:r>
              <a:rPr lang="en-US" sz="1200" b="1" dirty="0" smtClean="0">
                <a:solidFill>
                  <a:prstClr val="black"/>
                </a:solidFill>
                <a:latin typeface="Calibri"/>
              </a:rPr>
              <a:t>External</a:t>
            </a:r>
            <a:br>
              <a:rPr lang="en-US" sz="1200" b="1" dirty="0" smtClean="0">
                <a:solidFill>
                  <a:prstClr val="black"/>
                </a:solidFill>
                <a:latin typeface="Calibri"/>
              </a:rPr>
            </a:br>
            <a:r>
              <a:rPr lang="en-US" sz="1200" b="1" dirty="0" smtClean="0">
                <a:solidFill>
                  <a:prstClr val="black"/>
                </a:solidFill>
                <a:latin typeface="Calibri"/>
              </a:rPr>
              <a:t>“to”</a:t>
            </a:r>
            <a:br>
              <a:rPr lang="en-US" sz="1200" b="1" dirty="0" smtClean="0">
                <a:solidFill>
                  <a:prstClr val="black"/>
                </a:solidFill>
                <a:latin typeface="Calibri"/>
              </a:rPr>
            </a:br>
            <a:r>
              <a:rPr lang="en-US" sz="1200" b="1" dirty="0" smtClean="0">
                <a:solidFill>
                  <a:prstClr val="black"/>
                </a:solidFill>
                <a:latin typeface="Calibri"/>
              </a:rPr>
              <a:t>Concept:</a:t>
            </a:r>
            <a:endParaRPr lang="en-US" sz="1200" b="1" dirty="0">
              <a:solidFill>
                <a:prstClr val="black"/>
              </a:solidFill>
              <a:latin typeface="Calibri"/>
            </a:endParaRPr>
          </a:p>
        </p:txBody>
      </p:sp>
      <p:sp>
        <p:nvSpPr>
          <p:cNvPr id="4" name="Rectangle 3"/>
          <p:cNvSpPr/>
          <p:nvPr/>
        </p:nvSpPr>
        <p:spPr>
          <a:xfrm>
            <a:off x="1402731" y="1819259"/>
            <a:ext cx="2383198" cy="388362"/>
          </a:xfrm>
          <a:prstGeom prst="rect">
            <a:avLst/>
          </a:prstGeom>
          <a:solidFill>
            <a:schemeClr val="tx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a:solidFill>
                  <a:prstClr val="white">
                    <a:lumMod val="50000"/>
                  </a:prstClr>
                </a:solidFill>
                <a:latin typeface="Calibri"/>
              </a:rPr>
              <a:t>CIEL:116125</a:t>
            </a:r>
            <a:r>
              <a:rPr lang="en-US" sz="1400" dirty="0">
                <a:solidFill>
                  <a:prstClr val="black"/>
                </a:solidFill>
                <a:latin typeface="Calibri"/>
              </a:rPr>
              <a:t> </a:t>
            </a:r>
            <a:r>
              <a:rPr lang="en-US" sz="1400" dirty="0" smtClean="0">
                <a:solidFill>
                  <a:prstClr val="black"/>
                </a:solidFill>
                <a:latin typeface="Calibri"/>
              </a:rPr>
              <a:t> Malarial </a:t>
            </a:r>
            <a:r>
              <a:rPr lang="en-US" sz="1400" dirty="0">
                <a:solidFill>
                  <a:prstClr val="black"/>
                </a:solidFill>
                <a:latin typeface="Calibri"/>
              </a:rPr>
              <a:t>Fever</a:t>
            </a:r>
          </a:p>
        </p:txBody>
      </p:sp>
      <p:sp>
        <p:nvSpPr>
          <p:cNvPr id="5" name="Rectangle 4"/>
          <p:cNvSpPr/>
          <p:nvPr/>
        </p:nvSpPr>
        <p:spPr>
          <a:xfrm>
            <a:off x="4598171" y="2373479"/>
            <a:ext cx="2386584" cy="388362"/>
          </a:xfrm>
          <a:prstGeom prst="rect">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Ins="0" rtlCol="0" anchor="ctr"/>
          <a:lstStyle/>
          <a:p>
            <a:r>
              <a:rPr lang="en-US" sz="1200" b="1" dirty="0" smtClean="0">
                <a:solidFill>
                  <a:prstClr val="white">
                    <a:lumMod val="50000"/>
                  </a:prstClr>
                </a:solidFill>
                <a:latin typeface="Calibri"/>
              </a:rPr>
              <a:t>ICD-10:B54</a:t>
            </a:r>
            <a:r>
              <a:rPr lang="en-US" sz="1400" dirty="0" smtClean="0">
                <a:solidFill>
                  <a:prstClr val="black"/>
                </a:solidFill>
                <a:latin typeface="Calibri"/>
              </a:rPr>
              <a:t>  Unspecified Malaria</a:t>
            </a:r>
            <a:endParaRPr lang="en-US" sz="1400" dirty="0">
              <a:solidFill>
                <a:prstClr val="black"/>
              </a:solidFill>
              <a:latin typeface="Calibri"/>
            </a:endParaRPr>
          </a:p>
        </p:txBody>
      </p:sp>
      <p:cxnSp>
        <p:nvCxnSpPr>
          <p:cNvPr id="6" name="Elbow Connector 5"/>
          <p:cNvCxnSpPr>
            <a:stCxn id="4" idx="3"/>
            <a:endCxn id="5" idx="1"/>
          </p:cNvCxnSpPr>
          <p:nvPr/>
        </p:nvCxnSpPr>
        <p:spPr>
          <a:xfrm>
            <a:off x="3785929" y="2013440"/>
            <a:ext cx="812242" cy="554220"/>
          </a:xfrm>
          <a:prstGeom prst="bentConnector3">
            <a:avLst>
              <a:gd name="adj1" fmla="val 50000"/>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3863176" y="2094834"/>
            <a:ext cx="645302" cy="400110"/>
          </a:xfrm>
          <a:prstGeom prst="rect">
            <a:avLst/>
          </a:prstGeom>
          <a:noFill/>
        </p:spPr>
        <p:txBody>
          <a:bodyPr wrap="square" lIns="0" rIns="0" rtlCol="0">
            <a:spAutoFit/>
          </a:bodyPr>
          <a:lstStyle>
            <a:defPPr>
              <a:defRPr lang="en-US"/>
            </a:defPPr>
            <a:lvl1pPr algn="ctr">
              <a:defRPr sz="1000" i="1">
                <a:solidFill>
                  <a:schemeClr val="tx1">
                    <a:lumMod val="75000"/>
                    <a:lumOff val="25000"/>
                  </a:schemeClr>
                </a:solidFill>
                <a:latin typeface="Calibri"/>
                <a:cs typeface="Calibri"/>
              </a:defRPr>
            </a:lvl1pPr>
          </a:lstStyle>
          <a:p>
            <a:r>
              <a:rPr lang="en-US" dirty="0">
                <a:solidFill>
                  <a:prstClr val="black">
                    <a:lumMod val="75000"/>
                    <a:lumOff val="25000"/>
                  </a:prstClr>
                </a:solidFill>
              </a:rPr>
              <a:t>narrower </a:t>
            </a:r>
            <a:br>
              <a:rPr lang="en-US" dirty="0">
                <a:solidFill>
                  <a:prstClr val="black">
                    <a:lumMod val="75000"/>
                    <a:lumOff val="25000"/>
                  </a:prstClr>
                </a:solidFill>
              </a:rPr>
            </a:br>
            <a:r>
              <a:rPr lang="en-US" dirty="0">
                <a:solidFill>
                  <a:prstClr val="black">
                    <a:lumMod val="75000"/>
                    <a:lumOff val="25000"/>
                  </a:prstClr>
                </a:solidFill>
              </a:rPr>
              <a:t>than</a:t>
            </a:r>
          </a:p>
        </p:txBody>
      </p:sp>
      <p:sp>
        <p:nvSpPr>
          <p:cNvPr id="28" name="Rectangle 27"/>
          <p:cNvSpPr/>
          <p:nvPr/>
        </p:nvSpPr>
        <p:spPr>
          <a:xfrm>
            <a:off x="1402731" y="625781"/>
            <a:ext cx="2383198" cy="388362"/>
          </a:xfrm>
          <a:prstGeom prst="rect">
            <a:avLst/>
          </a:prstGeom>
          <a:solidFill>
            <a:schemeClr val="tx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err="1" smtClean="0">
                <a:solidFill>
                  <a:prstClr val="white">
                    <a:lumMod val="50000"/>
                  </a:prstClr>
                </a:solidFill>
                <a:latin typeface="Courier New"/>
                <a:cs typeface="Courier New"/>
              </a:rPr>
              <a:t>from_concept</a:t>
            </a:r>
            <a:endParaRPr lang="en-US" sz="1400" dirty="0">
              <a:solidFill>
                <a:prstClr val="black"/>
              </a:solidFill>
              <a:latin typeface="Courier New"/>
              <a:cs typeface="Courier New"/>
            </a:endParaRPr>
          </a:p>
        </p:txBody>
      </p:sp>
      <p:sp>
        <p:nvSpPr>
          <p:cNvPr id="29" name="Rectangle 28"/>
          <p:cNvSpPr/>
          <p:nvPr/>
        </p:nvSpPr>
        <p:spPr>
          <a:xfrm>
            <a:off x="4598171" y="1180001"/>
            <a:ext cx="2386584" cy="388362"/>
          </a:xfrm>
          <a:prstGeom prst="rect">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err="1" smtClean="0">
                <a:solidFill>
                  <a:prstClr val="white">
                    <a:lumMod val="50000"/>
                  </a:prstClr>
                </a:solidFill>
                <a:latin typeface="Courier New"/>
                <a:cs typeface="Courier New"/>
              </a:rPr>
              <a:t>to_concept</a:t>
            </a:r>
            <a:endParaRPr lang="en-US" sz="1400" dirty="0">
              <a:solidFill>
                <a:prstClr val="black"/>
              </a:solidFill>
              <a:latin typeface="Courier New"/>
              <a:cs typeface="Courier New"/>
            </a:endParaRPr>
          </a:p>
        </p:txBody>
      </p:sp>
      <p:cxnSp>
        <p:nvCxnSpPr>
          <p:cNvPr id="30" name="Elbow Connector 29"/>
          <p:cNvCxnSpPr>
            <a:stCxn id="28" idx="3"/>
            <a:endCxn id="29" idx="1"/>
          </p:cNvCxnSpPr>
          <p:nvPr/>
        </p:nvCxnSpPr>
        <p:spPr>
          <a:xfrm>
            <a:off x="3785929" y="819962"/>
            <a:ext cx="812242" cy="554220"/>
          </a:xfrm>
          <a:prstGeom prst="bentConnector3">
            <a:avLst>
              <a:gd name="adj1" fmla="val 50000"/>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3852228" y="988520"/>
            <a:ext cx="691022" cy="246221"/>
          </a:xfrm>
          <a:prstGeom prst="rect">
            <a:avLst/>
          </a:prstGeom>
          <a:noFill/>
        </p:spPr>
        <p:txBody>
          <a:bodyPr wrap="square" lIns="0" rIns="0" rtlCol="0">
            <a:spAutoFit/>
          </a:bodyPr>
          <a:lstStyle>
            <a:defPPr>
              <a:defRPr lang="en-US"/>
            </a:defPPr>
            <a:lvl1pPr algn="ctr">
              <a:defRPr sz="1000" i="1">
                <a:solidFill>
                  <a:schemeClr val="tx1">
                    <a:lumMod val="50000"/>
                    <a:lumOff val="50000"/>
                  </a:schemeClr>
                </a:solidFill>
              </a:defRPr>
            </a:lvl1pPr>
          </a:lstStyle>
          <a:p>
            <a:r>
              <a:rPr lang="en-US" dirty="0" err="1">
                <a:solidFill>
                  <a:prstClr val="black">
                    <a:lumMod val="75000"/>
                    <a:lumOff val="25000"/>
                  </a:prstClr>
                </a:solidFill>
                <a:latin typeface="Calibri"/>
                <a:cs typeface="Calibri"/>
              </a:rPr>
              <a:t>m</a:t>
            </a:r>
            <a:r>
              <a:rPr lang="en-US" dirty="0" err="1" smtClean="0">
                <a:solidFill>
                  <a:prstClr val="black">
                    <a:lumMod val="75000"/>
                    <a:lumOff val="25000"/>
                  </a:prstClr>
                </a:solidFill>
                <a:latin typeface="Calibri"/>
                <a:cs typeface="Calibri"/>
              </a:rPr>
              <a:t>ap_type</a:t>
            </a:r>
            <a:endParaRPr lang="en-US" dirty="0">
              <a:solidFill>
                <a:prstClr val="black">
                  <a:lumMod val="75000"/>
                  <a:lumOff val="25000"/>
                </a:prstClr>
              </a:solidFill>
              <a:latin typeface="Calibri"/>
              <a:cs typeface="Calibri"/>
            </a:endParaRPr>
          </a:p>
        </p:txBody>
      </p:sp>
      <p:sp>
        <p:nvSpPr>
          <p:cNvPr id="23" name="Rectangle 22"/>
          <p:cNvSpPr/>
          <p:nvPr/>
        </p:nvSpPr>
        <p:spPr>
          <a:xfrm>
            <a:off x="1402731" y="3011766"/>
            <a:ext cx="2383198" cy="388362"/>
          </a:xfrm>
          <a:prstGeom prst="rect">
            <a:avLst/>
          </a:prstGeom>
          <a:solidFill>
            <a:schemeClr val="tx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a:solidFill>
                  <a:prstClr val="white">
                    <a:lumMod val="50000"/>
                  </a:prstClr>
                </a:solidFill>
                <a:latin typeface="Calibri"/>
              </a:rPr>
              <a:t>CIEL:116125</a:t>
            </a:r>
            <a:r>
              <a:rPr lang="en-US" sz="1400" dirty="0">
                <a:solidFill>
                  <a:prstClr val="black"/>
                </a:solidFill>
                <a:latin typeface="Calibri"/>
              </a:rPr>
              <a:t> </a:t>
            </a:r>
            <a:r>
              <a:rPr lang="en-US" sz="1400" dirty="0" smtClean="0">
                <a:solidFill>
                  <a:prstClr val="black"/>
                </a:solidFill>
                <a:latin typeface="Calibri"/>
              </a:rPr>
              <a:t> Malarial </a:t>
            </a:r>
            <a:r>
              <a:rPr lang="en-US" sz="1400" dirty="0">
                <a:solidFill>
                  <a:prstClr val="black"/>
                </a:solidFill>
                <a:latin typeface="Calibri"/>
              </a:rPr>
              <a:t>Fever</a:t>
            </a:r>
          </a:p>
        </p:txBody>
      </p:sp>
      <p:sp>
        <p:nvSpPr>
          <p:cNvPr id="24" name="Rectangle 23"/>
          <p:cNvSpPr/>
          <p:nvPr/>
        </p:nvSpPr>
        <p:spPr>
          <a:xfrm>
            <a:off x="4598172" y="3565986"/>
            <a:ext cx="2386584" cy="388362"/>
          </a:xfrm>
          <a:prstGeom prst="rect">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Ins="0" rtlCol="0" anchor="ctr"/>
          <a:lstStyle/>
          <a:p>
            <a:r>
              <a:rPr lang="en-US" sz="1200" b="1" dirty="0" smtClean="0">
                <a:solidFill>
                  <a:prstClr val="white">
                    <a:lumMod val="50000"/>
                  </a:prstClr>
                </a:solidFill>
                <a:latin typeface="Calibri"/>
              </a:rPr>
              <a:t>ICD-10:B54</a:t>
            </a:r>
            <a:r>
              <a:rPr lang="en-US" sz="1400" dirty="0" smtClean="0">
                <a:solidFill>
                  <a:prstClr val="black"/>
                </a:solidFill>
                <a:latin typeface="Calibri"/>
              </a:rPr>
              <a:t>  Unspecified Malaria</a:t>
            </a:r>
            <a:endParaRPr lang="en-US" sz="1400" dirty="0">
              <a:solidFill>
                <a:prstClr val="black"/>
              </a:solidFill>
              <a:latin typeface="Calibri"/>
            </a:endParaRPr>
          </a:p>
        </p:txBody>
      </p:sp>
      <p:cxnSp>
        <p:nvCxnSpPr>
          <p:cNvPr id="25" name="Elbow Connector 24"/>
          <p:cNvCxnSpPr>
            <a:stCxn id="23" idx="3"/>
            <a:endCxn id="24" idx="1"/>
          </p:cNvCxnSpPr>
          <p:nvPr/>
        </p:nvCxnSpPr>
        <p:spPr>
          <a:xfrm>
            <a:off x="3785929" y="3205947"/>
            <a:ext cx="812243" cy="554220"/>
          </a:xfrm>
          <a:prstGeom prst="bentConnector3">
            <a:avLst>
              <a:gd name="adj1" fmla="val 50000"/>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3863176" y="3323194"/>
            <a:ext cx="645302" cy="246222"/>
          </a:xfrm>
          <a:prstGeom prst="rect">
            <a:avLst/>
          </a:prstGeom>
          <a:noFill/>
        </p:spPr>
        <p:txBody>
          <a:bodyPr wrap="square" lIns="0" rIns="0" rtlCol="0">
            <a:spAutoFit/>
          </a:bodyPr>
          <a:lstStyle>
            <a:defPPr>
              <a:defRPr lang="en-US"/>
            </a:defPPr>
            <a:lvl1pPr algn="ctr">
              <a:defRPr sz="1000" i="1">
                <a:solidFill>
                  <a:schemeClr val="tx1">
                    <a:lumMod val="75000"/>
                    <a:lumOff val="25000"/>
                  </a:schemeClr>
                </a:solidFill>
                <a:latin typeface="Calibri"/>
                <a:cs typeface="Calibri"/>
              </a:defRPr>
            </a:lvl1pPr>
          </a:lstStyle>
          <a:p>
            <a:r>
              <a:rPr lang="en-US" dirty="0">
                <a:solidFill>
                  <a:prstClr val="black">
                    <a:lumMod val="75000"/>
                    <a:lumOff val="25000"/>
                  </a:prstClr>
                </a:solidFill>
              </a:rPr>
              <a:t>same as</a:t>
            </a:r>
          </a:p>
        </p:txBody>
      </p:sp>
      <p:sp>
        <p:nvSpPr>
          <p:cNvPr id="43" name="TextBox 42"/>
          <p:cNvSpPr txBox="1"/>
          <p:nvPr/>
        </p:nvSpPr>
        <p:spPr>
          <a:xfrm>
            <a:off x="1402731" y="3456496"/>
            <a:ext cx="2383198" cy="553998"/>
          </a:xfrm>
          <a:prstGeom prst="rect">
            <a:avLst/>
          </a:prstGeom>
          <a:noFill/>
        </p:spPr>
        <p:txBody>
          <a:bodyPr wrap="square" rtlCol="0">
            <a:spAutoFit/>
          </a:bodyPr>
          <a:lstStyle/>
          <a:p>
            <a:r>
              <a:rPr lang="en-US" sz="1000" b="1" dirty="0" err="1">
                <a:solidFill>
                  <a:prstClr val="black"/>
                </a:solidFill>
                <a:latin typeface="Courier New"/>
                <a:cs typeface="Courier New"/>
              </a:rPr>
              <a:t>f</a:t>
            </a:r>
            <a:r>
              <a:rPr lang="en-US" sz="1000" b="1" dirty="0" err="1" smtClean="0">
                <a:solidFill>
                  <a:prstClr val="black"/>
                </a:solidFill>
                <a:latin typeface="Courier New"/>
                <a:cs typeface="Courier New"/>
              </a:rPr>
              <a:t>rom_concept_url</a:t>
            </a:r>
            <a:r>
              <a:rPr lang="en-US" sz="1000" b="1" dirty="0" smtClean="0">
                <a:solidFill>
                  <a:prstClr val="black"/>
                </a:solidFill>
                <a:latin typeface="Courier New"/>
                <a:cs typeface="Courier New"/>
              </a:rPr>
              <a:t>:</a:t>
            </a:r>
          </a:p>
          <a:p>
            <a:r>
              <a:rPr lang="en-US" sz="1000" dirty="0" smtClean="0">
                <a:solidFill>
                  <a:prstClr val="black"/>
                </a:solidFill>
                <a:latin typeface="Courier New"/>
                <a:cs typeface="Courier New"/>
              </a:rPr>
              <a:t>/orgs/Columbia/sources/CIEL/concepts/116125/</a:t>
            </a:r>
          </a:p>
        </p:txBody>
      </p:sp>
      <p:sp>
        <p:nvSpPr>
          <p:cNvPr id="44" name="TextBox 43"/>
          <p:cNvSpPr txBox="1"/>
          <p:nvPr/>
        </p:nvSpPr>
        <p:spPr>
          <a:xfrm>
            <a:off x="4601558" y="3960175"/>
            <a:ext cx="2383198" cy="553998"/>
          </a:xfrm>
          <a:prstGeom prst="rect">
            <a:avLst/>
          </a:prstGeom>
          <a:noFill/>
        </p:spPr>
        <p:txBody>
          <a:bodyPr wrap="square" rtlCol="0">
            <a:spAutoFit/>
          </a:bodyPr>
          <a:lstStyle/>
          <a:p>
            <a:r>
              <a:rPr lang="en-US" sz="1000" b="1" dirty="0" err="1" smtClean="0">
                <a:solidFill>
                  <a:prstClr val="black"/>
                </a:solidFill>
                <a:latin typeface="Courier New"/>
                <a:cs typeface="Courier New"/>
              </a:rPr>
              <a:t>to_concept_url</a:t>
            </a:r>
            <a:r>
              <a:rPr lang="en-US" sz="1000" b="1" dirty="0" smtClean="0">
                <a:solidFill>
                  <a:prstClr val="black"/>
                </a:solidFill>
                <a:latin typeface="Courier New"/>
                <a:cs typeface="Courier New"/>
              </a:rPr>
              <a:t>:</a:t>
            </a:r>
          </a:p>
          <a:p>
            <a:r>
              <a:rPr lang="en-US" sz="1000" dirty="0" smtClean="0">
                <a:solidFill>
                  <a:prstClr val="black"/>
                </a:solidFill>
                <a:latin typeface="Courier New"/>
                <a:cs typeface="Courier New"/>
              </a:rPr>
              <a:t>/orgs/WHO/sources/ICD-10/concepts/B54/</a:t>
            </a:r>
          </a:p>
        </p:txBody>
      </p:sp>
      <p:sp>
        <p:nvSpPr>
          <p:cNvPr id="47" name="Rectangle 46"/>
          <p:cNvSpPr/>
          <p:nvPr/>
        </p:nvSpPr>
        <p:spPr>
          <a:xfrm>
            <a:off x="1402730" y="4656224"/>
            <a:ext cx="2383198" cy="388362"/>
          </a:xfrm>
          <a:prstGeom prst="rect">
            <a:avLst/>
          </a:prstGeom>
          <a:solidFill>
            <a:schemeClr val="tx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a:solidFill>
                  <a:prstClr val="white">
                    <a:lumMod val="50000"/>
                  </a:prstClr>
                </a:solidFill>
                <a:latin typeface="Calibri"/>
              </a:rPr>
              <a:t>CIEL:116125</a:t>
            </a:r>
            <a:r>
              <a:rPr lang="en-US" sz="1400" dirty="0">
                <a:solidFill>
                  <a:prstClr val="black"/>
                </a:solidFill>
                <a:latin typeface="Calibri"/>
              </a:rPr>
              <a:t> </a:t>
            </a:r>
            <a:r>
              <a:rPr lang="en-US" sz="1400" dirty="0" smtClean="0">
                <a:solidFill>
                  <a:prstClr val="black"/>
                </a:solidFill>
                <a:latin typeface="Calibri"/>
              </a:rPr>
              <a:t> Malarial </a:t>
            </a:r>
            <a:r>
              <a:rPr lang="en-US" sz="1400" dirty="0">
                <a:solidFill>
                  <a:prstClr val="black"/>
                </a:solidFill>
                <a:latin typeface="Calibri"/>
              </a:rPr>
              <a:t>Fever</a:t>
            </a:r>
          </a:p>
        </p:txBody>
      </p:sp>
      <p:sp>
        <p:nvSpPr>
          <p:cNvPr id="48" name="Rectangle 47"/>
          <p:cNvSpPr/>
          <p:nvPr/>
        </p:nvSpPr>
        <p:spPr>
          <a:xfrm>
            <a:off x="4598171" y="5210444"/>
            <a:ext cx="2386584" cy="388362"/>
          </a:xfrm>
          <a:prstGeom prst="rect">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Ins="0" rtlCol="0" anchor="ctr"/>
          <a:lstStyle/>
          <a:p>
            <a:r>
              <a:rPr lang="en-US" sz="1200" b="1" dirty="0" smtClean="0">
                <a:solidFill>
                  <a:prstClr val="white">
                    <a:lumMod val="50000"/>
                  </a:prstClr>
                </a:solidFill>
                <a:latin typeface="Calibri"/>
              </a:rPr>
              <a:t>ICPC-2:A73</a:t>
            </a:r>
            <a:r>
              <a:rPr lang="en-US" sz="1400" dirty="0" smtClean="0">
                <a:solidFill>
                  <a:prstClr val="black"/>
                </a:solidFill>
                <a:latin typeface="Calibri"/>
              </a:rPr>
              <a:t>  Malaria</a:t>
            </a:r>
            <a:endParaRPr lang="en-US" sz="1400" dirty="0">
              <a:solidFill>
                <a:prstClr val="black"/>
              </a:solidFill>
              <a:latin typeface="Calibri"/>
            </a:endParaRPr>
          </a:p>
        </p:txBody>
      </p:sp>
      <p:cxnSp>
        <p:nvCxnSpPr>
          <p:cNvPr id="49" name="Elbow Connector 48"/>
          <p:cNvCxnSpPr>
            <a:stCxn id="47" idx="3"/>
            <a:endCxn id="48" idx="1"/>
          </p:cNvCxnSpPr>
          <p:nvPr/>
        </p:nvCxnSpPr>
        <p:spPr>
          <a:xfrm>
            <a:off x="3785928" y="4850405"/>
            <a:ext cx="812243" cy="554220"/>
          </a:xfrm>
          <a:prstGeom prst="bentConnector3">
            <a:avLst>
              <a:gd name="adj1" fmla="val 50000"/>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3863175" y="4967652"/>
            <a:ext cx="645302" cy="246222"/>
          </a:xfrm>
          <a:prstGeom prst="rect">
            <a:avLst/>
          </a:prstGeom>
          <a:noFill/>
        </p:spPr>
        <p:txBody>
          <a:bodyPr wrap="square" lIns="0" rIns="0" rtlCol="0">
            <a:spAutoFit/>
          </a:bodyPr>
          <a:lstStyle>
            <a:defPPr>
              <a:defRPr lang="en-US"/>
            </a:defPPr>
            <a:lvl1pPr algn="ctr">
              <a:defRPr sz="1000" i="1">
                <a:solidFill>
                  <a:schemeClr val="tx1">
                    <a:lumMod val="75000"/>
                    <a:lumOff val="25000"/>
                  </a:schemeClr>
                </a:solidFill>
                <a:latin typeface="Calibri"/>
                <a:cs typeface="Calibri"/>
              </a:defRPr>
            </a:lvl1pPr>
          </a:lstStyle>
          <a:p>
            <a:r>
              <a:rPr lang="en-US" dirty="0">
                <a:solidFill>
                  <a:prstClr val="black">
                    <a:lumMod val="75000"/>
                    <a:lumOff val="25000"/>
                  </a:prstClr>
                </a:solidFill>
              </a:rPr>
              <a:t>same as</a:t>
            </a:r>
          </a:p>
        </p:txBody>
      </p:sp>
      <p:sp>
        <p:nvSpPr>
          <p:cNvPr id="51" name="TextBox 50"/>
          <p:cNvSpPr txBox="1"/>
          <p:nvPr/>
        </p:nvSpPr>
        <p:spPr>
          <a:xfrm>
            <a:off x="1402730" y="5110502"/>
            <a:ext cx="2383198" cy="553998"/>
          </a:xfrm>
          <a:prstGeom prst="rect">
            <a:avLst/>
          </a:prstGeom>
          <a:noFill/>
        </p:spPr>
        <p:txBody>
          <a:bodyPr wrap="square" rtlCol="0">
            <a:spAutoFit/>
          </a:bodyPr>
          <a:lstStyle/>
          <a:p>
            <a:r>
              <a:rPr lang="en-US" sz="1000" b="1" dirty="0" err="1">
                <a:solidFill>
                  <a:prstClr val="black"/>
                </a:solidFill>
                <a:latin typeface="Courier New"/>
                <a:cs typeface="Courier New"/>
              </a:rPr>
              <a:t>f</a:t>
            </a:r>
            <a:r>
              <a:rPr lang="en-US" sz="1000" b="1" dirty="0" err="1" smtClean="0">
                <a:solidFill>
                  <a:prstClr val="black"/>
                </a:solidFill>
                <a:latin typeface="Courier New"/>
                <a:cs typeface="Courier New"/>
              </a:rPr>
              <a:t>rom_concept_url</a:t>
            </a:r>
            <a:r>
              <a:rPr lang="en-US" sz="1000" b="1" dirty="0" smtClean="0">
                <a:solidFill>
                  <a:prstClr val="black"/>
                </a:solidFill>
                <a:latin typeface="Courier New"/>
                <a:cs typeface="Courier New"/>
              </a:rPr>
              <a:t>:</a:t>
            </a:r>
          </a:p>
          <a:p>
            <a:r>
              <a:rPr lang="en-US" sz="1000" dirty="0" smtClean="0">
                <a:solidFill>
                  <a:prstClr val="black"/>
                </a:solidFill>
                <a:latin typeface="Courier New"/>
                <a:cs typeface="Courier New"/>
              </a:rPr>
              <a:t>/orgs/Columbia/sources/CIEL/concepts/116125/</a:t>
            </a:r>
          </a:p>
        </p:txBody>
      </p:sp>
      <p:sp>
        <p:nvSpPr>
          <p:cNvPr id="52" name="TextBox 51"/>
          <p:cNvSpPr txBox="1"/>
          <p:nvPr/>
        </p:nvSpPr>
        <p:spPr>
          <a:xfrm>
            <a:off x="4601557" y="5602636"/>
            <a:ext cx="2383198" cy="1169551"/>
          </a:xfrm>
          <a:prstGeom prst="rect">
            <a:avLst/>
          </a:prstGeom>
          <a:noFill/>
        </p:spPr>
        <p:txBody>
          <a:bodyPr wrap="square" rtlCol="0">
            <a:spAutoFit/>
          </a:bodyPr>
          <a:lstStyle/>
          <a:p>
            <a:r>
              <a:rPr lang="en-US" sz="1000" b="1" dirty="0" err="1" smtClean="0">
                <a:solidFill>
                  <a:prstClr val="black"/>
                </a:solidFill>
                <a:latin typeface="Courier New"/>
                <a:cs typeface="Courier New"/>
              </a:rPr>
              <a:t>to_source_url</a:t>
            </a:r>
            <a:r>
              <a:rPr lang="en-US" sz="1000" b="1" dirty="0" smtClean="0">
                <a:solidFill>
                  <a:prstClr val="black"/>
                </a:solidFill>
                <a:latin typeface="Courier New"/>
                <a:cs typeface="Courier New"/>
              </a:rPr>
              <a:t>:</a:t>
            </a:r>
          </a:p>
          <a:p>
            <a:r>
              <a:rPr lang="en-US" sz="1000" dirty="0" smtClean="0">
                <a:solidFill>
                  <a:prstClr val="black"/>
                </a:solidFill>
                <a:latin typeface="Courier New"/>
                <a:cs typeface="Courier New"/>
              </a:rPr>
              <a:t>/orgs/WHO/sources/ICD-10/concepts/B54/</a:t>
            </a:r>
          </a:p>
          <a:p>
            <a:r>
              <a:rPr lang="en-US" sz="1000" b="1" dirty="0" err="1" smtClean="0">
                <a:solidFill>
                  <a:prstClr val="black"/>
                </a:solidFill>
                <a:latin typeface="Courier New"/>
                <a:cs typeface="Courier New"/>
              </a:rPr>
              <a:t>to_concept_code</a:t>
            </a:r>
            <a:r>
              <a:rPr lang="en-US" sz="1000" b="1" dirty="0" smtClean="0">
                <a:solidFill>
                  <a:prstClr val="black"/>
                </a:solidFill>
                <a:latin typeface="Courier New"/>
                <a:cs typeface="Courier New"/>
              </a:rPr>
              <a:t>:</a:t>
            </a:r>
            <a:endParaRPr lang="en-US" sz="1000" dirty="0" smtClean="0">
              <a:solidFill>
                <a:prstClr val="black"/>
              </a:solidFill>
              <a:latin typeface="Courier New"/>
              <a:cs typeface="Courier New"/>
            </a:endParaRPr>
          </a:p>
          <a:p>
            <a:r>
              <a:rPr lang="en-US" sz="1000" dirty="0" smtClean="0">
                <a:solidFill>
                  <a:prstClr val="black"/>
                </a:solidFill>
                <a:latin typeface="Courier New"/>
                <a:cs typeface="Courier New"/>
              </a:rPr>
              <a:t>A73</a:t>
            </a:r>
          </a:p>
          <a:p>
            <a:r>
              <a:rPr lang="en-US" sz="1000" b="1" dirty="0" err="1" smtClean="0">
                <a:solidFill>
                  <a:prstClr val="black"/>
                </a:solidFill>
                <a:latin typeface="Courier New"/>
                <a:cs typeface="Courier New"/>
              </a:rPr>
              <a:t>to_concept_name</a:t>
            </a:r>
            <a:r>
              <a:rPr lang="en-US" sz="1000" b="1" dirty="0" smtClean="0">
                <a:solidFill>
                  <a:prstClr val="black"/>
                </a:solidFill>
                <a:latin typeface="Courier New"/>
                <a:cs typeface="Courier New"/>
              </a:rPr>
              <a:t>:</a:t>
            </a:r>
            <a:endParaRPr lang="en-US" sz="1000" dirty="0" smtClean="0">
              <a:solidFill>
                <a:prstClr val="black"/>
              </a:solidFill>
              <a:latin typeface="Courier New"/>
              <a:cs typeface="Courier New"/>
            </a:endParaRPr>
          </a:p>
          <a:p>
            <a:r>
              <a:rPr lang="en-US" sz="1000" dirty="0" smtClean="0">
                <a:solidFill>
                  <a:prstClr val="black"/>
                </a:solidFill>
                <a:latin typeface="Courier New"/>
                <a:cs typeface="Courier New"/>
              </a:rPr>
              <a:t>Malaria</a:t>
            </a:r>
          </a:p>
        </p:txBody>
      </p:sp>
      <p:sp>
        <p:nvSpPr>
          <p:cNvPr id="34" name="TextBox 33"/>
          <p:cNvSpPr txBox="1"/>
          <p:nvPr/>
        </p:nvSpPr>
        <p:spPr>
          <a:xfrm>
            <a:off x="7226689" y="625781"/>
            <a:ext cx="1669564" cy="648896"/>
          </a:xfrm>
          <a:prstGeom prst="rect">
            <a:avLst/>
          </a:prstGeom>
          <a:noFill/>
        </p:spPr>
        <p:txBody>
          <a:bodyPr wrap="square" rtlCol="0">
            <a:spAutoFit/>
          </a:bodyPr>
          <a:lstStyle/>
          <a:p>
            <a:pPr>
              <a:lnSpc>
                <a:spcPct val="90000"/>
              </a:lnSpc>
            </a:pPr>
            <a:r>
              <a:rPr lang="en-US" sz="1000" dirty="0" smtClean="0">
                <a:solidFill>
                  <a:prstClr val="black"/>
                </a:solidFill>
                <a:latin typeface="Calibri"/>
              </a:rPr>
              <a:t>Maps define a relationship of “</a:t>
            </a:r>
            <a:r>
              <a:rPr lang="en-US" sz="1000" dirty="0" err="1" smtClean="0">
                <a:solidFill>
                  <a:prstClr val="black"/>
                </a:solidFill>
                <a:latin typeface="Calibri"/>
              </a:rPr>
              <a:t>map_type</a:t>
            </a:r>
            <a:r>
              <a:rPr lang="en-US" sz="1000" dirty="0" smtClean="0">
                <a:solidFill>
                  <a:prstClr val="black"/>
                </a:solidFill>
                <a:latin typeface="Calibri"/>
              </a:rPr>
              <a:t>” originating from the “</a:t>
            </a:r>
            <a:r>
              <a:rPr lang="en-US" sz="1000" dirty="0" err="1" smtClean="0">
                <a:solidFill>
                  <a:prstClr val="black"/>
                </a:solidFill>
                <a:latin typeface="Calibri"/>
              </a:rPr>
              <a:t>from_concept</a:t>
            </a:r>
            <a:r>
              <a:rPr lang="en-US" sz="1000" dirty="0" smtClean="0">
                <a:solidFill>
                  <a:prstClr val="black"/>
                </a:solidFill>
                <a:latin typeface="Calibri"/>
              </a:rPr>
              <a:t>” to the “</a:t>
            </a:r>
            <a:r>
              <a:rPr lang="en-US" sz="1000" dirty="0" err="1" smtClean="0">
                <a:solidFill>
                  <a:prstClr val="black"/>
                </a:solidFill>
                <a:latin typeface="Calibri"/>
              </a:rPr>
              <a:t>to_concept</a:t>
            </a:r>
            <a:r>
              <a:rPr lang="en-US" sz="1000" dirty="0" smtClean="0">
                <a:solidFill>
                  <a:prstClr val="black"/>
                </a:solidFill>
                <a:latin typeface="Calibri"/>
              </a:rPr>
              <a:t>”.</a:t>
            </a:r>
            <a:endParaRPr lang="en-US" sz="1000" dirty="0">
              <a:solidFill>
                <a:prstClr val="black"/>
              </a:solidFill>
              <a:latin typeface="Calibri"/>
            </a:endParaRPr>
          </a:p>
        </p:txBody>
      </p:sp>
      <p:sp>
        <p:nvSpPr>
          <p:cNvPr id="35" name="TextBox 34"/>
          <p:cNvSpPr txBox="1"/>
          <p:nvPr/>
        </p:nvSpPr>
        <p:spPr>
          <a:xfrm>
            <a:off x="7226689" y="1819259"/>
            <a:ext cx="1669564" cy="648896"/>
          </a:xfrm>
          <a:prstGeom prst="rect">
            <a:avLst/>
          </a:prstGeom>
          <a:noFill/>
        </p:spPr>
        <p:txBody>
          <a:bodyPr wrap="square" rtlCol="0">
            <a:spAutoFit/>
          </a:bodyPr>
          <a:lstStyle/>
          <a:p>
            <a:pPr>
              <a:lnSpc>
                <a:spcPct val="90000"/>
              </a:lnSpc>
            </a:pPr>
            <a:r>
              <a:rPr lang="en-US" sz="1000" dirty="0" smtClean="0">
                <a:solidFill>
                  <a:prstClr val="black"/>
                </a:solidFill>
                <a:latin typeface="Calibri"/>
              </a:rPr>
              <a:t>CIEL:116125 Malarial fever “is narrower than” ICD-10:B54 Unspecified Malaria</a:t>
            </a:r>
            <a:endParaRPr lang="en-US" sz="1000" dirty="0">
              <a:solidFill>
                <a:prstClr val="black"/>
              </a:solidFill>
              <a:latin typeface="Calibri"/>
            </a:endParaRPr>
          </a:p>
        </p:txBody>
      </p:sp>
      <p:sp>
        <p:nvSpPr>
          <p:cNvPr id="36" name="TextBox 35"/>
          <p:cNvSpPr txBox="1"/>
          <p:nvPr/>
        </p:nvSpPr>
        <p:spPr>
          <a:xfrm>
            <a:off x="7226689" y="3011766"/>
            <a:ext cx="1669564" cy="1064394"/>
          </a:xfrm>
          <a:prstGeom prst="rect">
            <a:avLst/>
          </a:prstGeom>
          <a:noFill/>
        </p:spPr>
        <p:txBody>
          <a:bodyPr wrap="square" rtlCol="0">
            <a:spAutoFit/>
          </a:bodyPr>
          <a:lstStyle/>
          <a:p>
            <a:pPr>
              <a:lnSpc>
                <a:spcPct val="90000"/>
              </a:lnSpc>
            </a:pPr>
            <a:r>
              <a:rPr lang="en-US" sz="1000" dirty="0" smtClean="0">
                <a:solidFill>
                  <a:prstClr val="black"/>
                </a:solidFill>
                <a:latin typeface="Calibri"/>
              </a:rPr>
              <a:t>The “</a:t>
            </a:r>
            <a:r>
              <a:rPr lang="en-US" sz="1000" dirty="0" err="1" smtClean="0">
                <a:solidFill>
                  <a:prstClr val="black"/>
                </a:solidFill>
                <a:latin typeface="Calibri"/>
              </a:rPr>
              <a:t>from_concept</a:t>
            </a:r>
            <a:r>
              <a:rPr lang="en-US" sz="1000" dirty="0" smtClean="0">
                <a:solidFill>
                  <a:prstClr val="black"/>
                </a:solidFill>
                <a:latin typeface="Calibri"/>
              </a:rPr>
              <a:t>” is always specified by the “</a:t>
            </a:r>
            <a:r>
              <a:rPr lang="en-US" sz="1000" dirty="0" err="1" smtClean="0">
                <a:solidFill>
                  <a:prstClr val="black"/>
                </a:solidFill>
                <a:latin typeface="Calibri"/>
              </a:rPr>
              <a:t>from_concept_url</a:t>
            </a:r>
            <a:r>
              <a:rPr lang="en-US" sz="1000" dirty="0" smtClean="0">
                <a:solidFill>
                  <a:prstClr val="black"/>
                </a:solidFill>
                <a:latin typeface="Calibri"/>
              </a:rPr>
              <a:t>”. If the “</a:t>
            </a:r>
            <a:r>
              <a:rPr lang="en-US" sz="1000" dirty="0" err="1" smtClean="0">
                <a:solidFill>
                  <a:prstClr val="black"/>
                </a:solidFill>
                <a:latin typeface="Calibri"/>
              </a:rPr>
              <a:t>to_concept</a:t>
            </a:r>
            <a:r>
              <a:rPr lang="en-US" sz="1000" dirty="0" smtClean="0">
                <a:solidFill>
                  <a:prstClr val="black"/>
                </a:solidFill>
                <a:latin typeface="Calibri"/>
              </a:rPr>
              <a:t>” is defined in OCL, it is specified in the actual map using the “</a:t>
            </a:r>
            <a:r>
              <a:rPr lang="en-US" sz="1000" dirty="0" err="1" smtClean="0">
                <a:solidFill>
                  <a:prstClr val="black"/>
                </a:solidFill>
                <a:latin typeface="Calibri"/>
              </a:rPr>
              <a:t>to_concept_url</a:t>
            </a:r>
            <a:r>
              <a:rPr lang="en-US" sz="1000" dirty="0" smtClean="0">
                <a:solidFill>
                  <a:prstClr val="black"/>
                </a:solidFill>
                <a:latin typeface="Calibri"/>
              </a:rPr>
              <a:t>”.</a:t>
            </a:r>
            <a:endParaRPr lang="en-US" sz="1000" dirty="0">
              <a:solidFill>
                <a:prstClr val="black"/>
              </a:solidFill>
              <a:latin typeface="Calibri"/>
            </a:endParaRPr>
          </a:p>
        </p:txBody>
      </p:sp>
      <p:sp>
        <p:nvSpPr>
          <p:cNvPr id="37" name="TextBox 36"/>
          <p:cNvSpPr txBox="1"/>
          <p:nvPr/>
        </p:nvSpPr>
        <p:spPr>
          <a:xfrm>
            <a:off x="7226689" y="4656224"/>
            <a:ext cx="1669564" cy="1479892"/>
          </a:xfrm>
          <a:prstGeom prst="rect">
            <a:avLst/>
          </a:prstGeom>
          <a:noFill/>
        </p:spPr>
        <p:txBody>
          <a:bodyPr wrap="square" rtlCol="0">
            <a:spAutoFit/>
          </a:bodyPr>
          <a:lstStyle/>
          <a:p>
            <a:pPr>
              <a:lnSpc>
                <a:spcPct val="90000"/>
              </a:lnSpc>
            </a:pPr>
            <a:r>
              <a:rPr lang="en-US" sz="1000" dirty="0" smtClean="0">
                <a:solidFill>
                  <a:prstClr val="black"/>
                </a:solidFill>
                <a:latin typeface="Calibri"/>
              </a:rPr>
              <a:t>If the “</a:t>
            </a:r>
            <a:r>
              <a:rPr lang="en-US" sz="1000" dirty="0" err="1" smtClean="0">
                <a:solidFill>
                  <a:prstClr val="black"/>
                </a:solidFill>
                <a:latin typeface="Calibri"/>
              </a:rPr>
              <a:t>to_concept</a:t>
            </a:r>
            <a:r>
              <a:rPr lang="en-US" sz="1000" dirty="0" smtClean="0">
                <a:solidFill>
                  <a:prstClr val="black"/>
                </a:solidFill>
                <a:latin typeface="Calibri"/>
              </a:rPr>
              <a:t>” is not defined in OCL (e.g. for licensed content that you cannot access), the concept is specified using the “</a:t>
            </a:r>
            <a:r>
              <a:rPr lang="en-US" sz="1000" dirty="0" err="1" smtClean="0">
                <a:solidFill>
                  <a:prstClr val="black"/>
                </a:solidFill>
                <a:latin typeface="Calibri"/>
              </a:rPr>
              <a:t>to_source_url</a:t>
            </a:r>
            <a:r>
              <a:rPr lang="en-US" sz="1000" dirty="0" smtClean="0">
                <a:solidFill>
                  <a:prstClr val="black"/>
                </a:solidFill>
                <a:latin typeface="Calibri"/>
              </a:rPr>
              <a:t>”.</a:t>
            </a:r>
          </a:p>
          <a:p>
            <a:pPr>
              <a:lnSpc>
                <a:spcPct val="90000"/>
              </a:lnSpc>
            </a:pPr>
            <a:endParaRPr lang="en-US" sz="1000" dirty="0">
              <a:solidFill>
                <a:prstClr val="black"/>
              </a:solidFill>
              <a:latin typeface="Calibri"/>
            </a:endParaRPr>
          </a:p>
          <a:p>
            <a:pPr>
              <a:lnSpc>
                <a:spcPct val="90000"/>
              </a:lnSpc>
            </a:pPr>
            <a:r>
              <a:rPr lang="en-US" sz="1000" dirty="0" smtClean="0">
                <a:solidFill>
                  <a:prstClr val="black"/>
                </a:solidFill>
                <a:latin typeface="Calibri"/>
              </a:rPr>
              <a:t>Note that the “</a:t>
            </a:r>
            <a:r>
              <a:rPr lang="en-US" sz="1000" dirty="0" err="1" smtClean="0">
                <a:solidFill>
                  <a:prstClr val="black"/>
                </a:solidFill>
                <a:latin typeface="Calibri"/>
              </a:rPr>
              <a:t>to_source</a:t>
            </a:r>
            <a:r>
              <a:rPr lang="en-US" sz="1000" dirty="0" smtClean="0">
                <a:solidFill>
                  <a:prstClr val="black"/>
                </a:solidFill>
                <a:latin typeface="Calibri"/>
              </a:rPr>
              <a:t>” must always be defined in OCL.</a:t>
            </a:r>
            <a:endParaRPr lang="en-US" sz="1000" dirty="0">
              <a:solidFill>
                <a:prstClr val="black"/>
              </a:solidFill>
              <a:latin typeface="Calibri"/>
            </a:endParaRPr>
          </a:p>
        </p:txBody>
      </p:sp>
    </p:spTree>
    <p:extLst>
      <p:ext uri="{BB962C8B-B14F-4D97-AF65-F5344CB8AC3E}">
        <p14:creationId xmlns:p14="http://schemas.microsoft.com/office/powerpoint/2010/main" val="258481852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8833"/>
            <a:ext cx="8229600" cy="554928"/>
          </a:xfrm>
        </p:spPr>
        <p:txBody>
          <a:bodyPr>
            <a:normAutofit/>
          </a:bodyPr>
          <a:lstStyle/>
          <a:p>
            <a:r>
              <a:rPr lang="en-US" sz="2400" b="1" dirty="0" smtClean="0"/>
              <a:t>Scenario 1</a:t>
            </a:r>
            <a:endParaRPr lang="en-US" sz="2400" b="1" dirty="0"/>
          </a:p>
        </p:txBody>
      </p:sp>
      <p:grpSp>
        <p:nvGrpSpPr>
          <p:cNvPr id="3" name="Group 2"/>
          <p:cNvGrpSpPr/>
          <p:nvPr/>
        </p:nvGrpSpPr>
        <p:grpSpPr>
          <a:xfrm>
            <a:off x="4697584" y="1026569"/>
            <a:ext cx="3749037" cy="2953512"/>
            <a:chOff x="4226562" y="2399030"/>
            <a:chExt cx="3749037" cy="2953512"/>
          </a:xfrm>
        </p:grpSpPr>
        <p:sp>
          <p:nvSpPr>
            <p:cNvPr id="13" name="Rectangle 12"/>
            <p:cNvSpPr/>
            <p:nvPr/>
          </p:nvSpPr>
          <p:spPr>
            <a:xfrm>
              <a:off x="4226562" y="2399030"/>
              <a:ext cx="3749037" cy="2953512"/>
            </a:xfrm>
            <a:prstGeom prst="rect">
              <a:avLst/>
            </a:prstGeom>
            <a:solidFill>
              <a:schemeClr val="bg1">
                <a:lumMod val="9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b"/>
            <a:lstStyle/>
            <a:p>
              <a:r>
                <a:rPr lang="en-US" sz="1200" dirty="0" smtClean="0">
                  <a:solidFill>
                    <a:srgbClr val="7F7F7F"/>
                  </a:solidFill>
                  <a:latin typeface="Calibri"/>
                </a:rPr>
                <a:t>Org: </a:t>
              </a:r>
              <a:r>
                <a:rPr lang="en-US" sz="1400" b="1" dirty="0" smtClean="0">
                  <a:solidFill>
                    <a:srgbClr val="000000"/>
                  </a:solidFill>
                  <a:latin typeface="Calibri"/>
                </a:rPr>
                <a:t>IHTSDO</a:t>
              </a:r>
              <a:endParaRPr lang="en-US" sz="1400" b="1" dirty="0">
                <a:solidFill>
                  <a:srgbClr val="000000"/>
                </a:solidFill>
                <a:latin typeface="Calibri"/>
              </a:endParaRPr>
            </a:p>
          </p:txBody>
        </p:sp>
        <p:grpSp>
          <p:nvGrpSpPr>
            <p:cNvPr id="9" name="Group 8"/>
            <p:cNvGrpSpPr/>
            <p:nvPr/>
          </p:nvGrpSpPr>
          <p:grpSpPr>
            <a:xfrm>
              <a:off x="4318000" y="2490470"/>
              <a:ext cx="3579774" cy="2571750"/>
              <a:chOff x="457199" y="2921000"/>
              <a:chExt cx="2570481" cy="2571750"/>
            </a:xfrm>
          </p:grpSpPr>
          <p:sp>
            <p:nvSpPr>
              <p:cNvPr id="10" name="Rectangle 9"/>
              <p:cNvSpPr/>
              <p:nvPr/>
            </p:nvSpPr>
            <p:spPr>
              <a:xfrm>
                <a:off x="457199" y="2921000"/>
                <a:ext cx="2570481" cy="2571750"/>
              </a:xfrm>
              <a:prstGeom prst="rect">
                <a:avLst/>
              </a:prstGeom>
              <a:solidFill>
                <a:schemeClr val="accent3">
                  <a:lumMod val="20000"/>
                  <a:lumOff val="8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b"/>
              <a:lstStyle/>
              <a:p>
                <a:r>
                  <a:rPr lang="en-US" sz="1200" dirty="0" smtClean="0">
                    <a:solidFill>
                      <a:srgbClr val="7F7F7F"/>
                    </a:solidFill>
                    <a:latin typeface="Calibri"/>
                  </a:rPr>
                  <a:t>Source: </a:t>
                </a:r>
                <a:r>
                  <a:rPr lang="en-US" sz="1400" b="1" dirty="0" smtClean="0">
                    <a:solidFill>
                      <a:prstClr val="black"/>
                    </a:solidFill>
                    <a:latin typeface="Calibri"/>
                  </a:rPr>
                  <a:t>SNOMED</a:t>
                </a:r>
                <a:endParaRPr lang="en-US" sz="1400" b="1" dirty="0">
                  <a:solidFill>
                    <a:prstClr val="black"/>
                  </a:solidFill>
                  <a:latin typeface="Calibri"/>
                </a:endParaRPr>
              </a:p>
            </p:txBody>
          </p:sp>
          <p:sp>
            <p:nvSpPr>
              <p:cNvPr id="11" name="TextBox 10"/>
              <p:cNvSpPr txBox="1"/>
              <p:nvPr/>
            </p:nvSpPr>
            <p:spPr>
              <a:xfrm>
                <a:off x="494664" y="2961640"/>
                <a:ext cx="2492376" cy="1754327"/>
              </a:xfrm>
              <a:prstGeom prst="rect">
                <a:avLst/>
              </a:prstGeom>
              <a:noFill/>
            </p:spPr>
            <p:txBody>
              <a:bodyPr wrap="square" rtlCol="0">
                <a:spAutoFit/>
              </a:bodyPr>
              <a:lstStyle/>
              <a:p>
                <a:r>
                  <a:rPr lang="en-US" sz="1200" b="1" dirty="0" smtClean="0">
                    <a:solidFill>
                      <a:prstClr val="black"/>
                    </a:solidFill>
                    <a:latin typeface="Calibri"/>
                  </a:rPr>
                  <a:t>CONCEPTS</a:t>
                </a:r>
              </a:p>
              <a:p>
                <a:r>
                  <a:rPr lang="en-US" sz="1200" dirty="0" smtClean="0">
                    <a:solidFill>
                      <a:prstClr val="white">
                        <a:lumMod val="50000"/>
                      </a:prstClr>
                    </a:solidFill>
                    <a:latin typeface="Calibri"/>
                  </a:rPr>
                  <a:t>SNOMED:248437004</a:t>
                </a:r>
                <a:r>
                  <a:rPr lang="en-US" sz="1400" dirty="0" smtClean="0">
                    <a:solidFill>
                      <a:prstClr val="black"/>
                    </a:solidFill>
                    <a:latin typeface="Calibri"/>
                  </a:rPr>
                  <a:t> Malarial Fever</a:t>
                </a:r>
              </a:p>
              <a:p>
                <a:r>
                  <a:rPr lang="en-US" sz="1200" dirty="0">
                    <a:solidFill>
                      <a:prstClr val="white">
                        <a:lumMod val="50000"/>
                      </a:prstClr>
                    </a:solidFill>
                    <a:latin typeface="Calibri"/>
                  </a:rPr>
                  <a:t>SNOMED</a:t>
                </a:r>
                <a:r>
                  <a:rPr lang="en-US" sz="1200" dirty="0" smtClean="0">
                    <a:solidFill>
                      <a:prstClr val="white">
                        <a:lumMod val="50000"/>
                      </a:prstClr>
                    </a:solidFill>
                    <a:latin typeface="Calibri"/>
                  </a:rPr>
                  <a:t>:77957000 </a:t>
                </a:r>
                <a:r>
                  <a:rPr lang="en-US" sz="1400" dirty="0" smtClean="0">
                    <a:solidFill>
                      <a:prstClr val="black"/>
                    </a:solidFill>
                    <a:latin typeface="Calibri"/>
                  </a:rPr>
                  <a:t>Intermittent Fever</a:t>
                </a:r>
              </a:p>
              <a:p>
                <a:r>
                  <a:rPr lang="en-US" sz="1400" dirty="0" smtClean="0">
                    <a:solidFill>
                      <a:prstClr val="black"/>
                    </a:solidFill>
                    <a:latin typeface="Calibri"/>
                  </a:rPr>
                  <a:t>…</a:t>
                </a:r>
              </a:p>
              <a:p>
                <a:endParaRPr lang="en-US" sz="1400" dirty="0" smtClean="0">
                  <a:solidFill>
                    <a:prstClr val="black"/>
                  </a:solidFill>
                  <a:latin typeface="Calibri"/>
                </a:endParaRPr>
              </a:p>
              <a:p>
                <a:r>
                  <a:rPr lang="en-US" sz="1200" b="1" dirty="0" smtClean="0">
                    <a:solidFill>
                      <a:prstClr val="black"/>
                    </a:solidFill>
                    <a:latin typeface="Calibri"/>
                  </a:rPr>
                  <a:t>MAPPINGS</a:t>
                </a:r>
                <a:endParaRPr lang="en-US" sz="1400" dirty="0" smtClean="0">
                  <a:solidFill>
                    <a:prstClr val="black"/>
                  </a:solidFill>
                  <a:latin typeface="Calibri"/>
                </a:endParaRPr>
              </a:p>
              <a:p>
                <a:r>
                  <a:rPr lang="en-US" sz="1200" dirty="0" smtClean="0">
                    <a:solidFill>
                      <a:prstClr val="white">
                        <a:lumMod val="50000"/>
                      </a:prstClr>
                    </a:solidFill>
                    <a:latin typeface="Calibri"/>
                  </a:rPr>
                  <a:t>SNOMED:77957000 </a:t>
                </a:r>
                <a:r>
                  <a:rPr lang="en-US" sz="1100" b="1" dirty="0" smtClean="0">
                    <a:solidFill>
                      <a:prstClr val="black"/>
                    </a:solidFill>
                    <a:latin typeface="Calibri"/>
                  </a:rPr>
                  <a:t>[parent of]</a:t>
                </a:r>
                <a:r>
                  <a:rPr lang="en-US" sz="1400" dirty="0" smtClean="0">
                    <a:solidFill>
                      <a:prstClr val="black"/>
                    </a:solidFill>
                    <a:latin typeface="Calibri"/>
                  </a:rPr>
                  <a:t> </a:t>
                </a:r>
                <a:r>
                  <a:rPr lang="en-US" sz="1200" dirty="0" smtClean="0">
                    <a:solidFill>
                      <a:prstClr val="white">
                        <a:lumMod val="50000"/>
                      </a:prstClr>
                    </a:solidFill>
                    <a:latin typeface="Calibri"/>
                  </a:rPr>
                  <a:t>SNOMED:248437004</a:t>
                </a:r>
              </a:p>
              <a:p>
                <a:r>
                  <a:rPr lang="en-US" sz="1200" dirty="0" smtClean="0">
                    <a:solidFill>
                      <a:prstClr val="white">
                        <a:lumMod val="50000"/>
                      </a:prstClr>
                    </a:solidFill>
                    <a:latin typeface="Calibri"/>
                  </a:rPr>
                  <a:t>…</a:t>
                </a:r>
                <a:endParaRPr lang="en-US" sz="1400" dirty="0" smtClean="0">
                  <a:solidFill>
                    <a:prstClr val="black"/>
                  </a:solidFill>
                  <a:latin typeface="Calibri"/>
                </a:endParaRPr>
              </a:p>
            </p:txBody>
          </p:sp>
        </p:grpSp>
      </p:grpSp>
      <p:grpSp>
        <p:nvGrpSpPr>
          <p:cNvPr id="5" name="Group 4"/>
          <p:cNvGrpSpPr/>
          <p:nvPr/>
        </p:nvGrpSpPr>
        <p:grpSpPr>
          <a:xfrm>
            <a:off x="682521" y="1037065"/>
            <a:ext cx="3749037" cy="2948687"/>
            <a:chOff x="1178562" y="2399030"/>
            <a:chExt cx="3749037" cy="2948687"/>
          </a:xfrm>
          <a:solidFill>
            <a:schemeClr val="bg1">
              <a:lumMod val="85000"/>
            </a:schemeClr>
          </a:solidFill>
        </p:grpSpPr>
        <p:sp>
          <p:nvSpPr>
            <p:cNvPr id="12" name="Rectangle 11"/>
            <p:cNvSpPr/>
            <p:nvPr/>
          </p:nvSpPr>
          <p:spPr>
            <a:xfrm>
              <a:off x="1178562" y="2399030"/>
              <a:ext cx="3749037" cy="2948687"/>
            </a:xfrm>
            <a:prstGeom prst="rect">
              <a:avLst/>
            </a:prstGeom>
            <a:solidFill>
              <a:schemeClr val="bg1">
                <a:lumMod val="9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b"/>
            <a:lstStyle/>
            <a:p>
              <a:r>
                <a:rPr lang="en-US" sz="1200" dirty="0" smtClean="0">
                  <a:solidFill>
                    <a:srgbClr val="7F7F7F"/>
                  </a:solidFill>
                  <a:latin typeface="Calibri"/>
                </a:rPr>
                <a:t>Org: </a:t>
              </a:r>
              <a:r>
                <a:rPr lang="en-US" sz="1400" b="1" dirty="0" smtClean="0">
                  <a:solidFill>
                    <a:srgbClr val="000000"/>
                  </a:solidFill>
                  <a:latin typeface="Calibri"/>
                </a:rPr>
                <a:t>Columbia University</a:t>
              </a:r>
              <a:endParaRPr lang="en-US" sz="1400" b="1" dirty="0">
                <a:solidFill>
                  <a:srgbClr val="000000"/>
                </a:solidFill>
                <a:latin typeface="Calibri"/>
              </a:endParaRPr>
            </a:p>
          </p:txBody>
        </p:sp>
        <p:grpSp>
          <p:nvGrpSpPr>
            <p:cNvPr id="8" name="Group 7"/>
            <p:cNvGrpSpPr/>
            <p:nvPr/>
          </p:nvGrpSpPr>
          <p:grpSpPr>
            <a:xfrm>
              <a:off x="1269999" y="2485390"/>
              <a:ext cx="3579775" cy="2571750"/>
              <a:chOff x="457199" y="2921000"/>
              <a:chExt cx="3579775" cy="2571750"/>
            </a:xfrm>
            <a:grpFill/>
          </p:grpSpPr>
          <p:sp>
            <p:nvSpPr>
              <p:cNvPr id="6" name="Rectangle 5"/>
              <p:cNvSpPr/>
              <p:nvPr/>
            </p:nvSpPr>
            <p:spPr>
              <a:xfrm>
                <a:off x="457199" y="2921000"/>
                <a:ext cx="3579775" cy="2571750"/>
              </a:xfrm>
              <a:prstGeom prst="rect">
                <a:avLst/>
              </a:prstGeom>
              <a:solidFill>
                <a:srgbClr val="C6D9F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b"/>
              <a:lstStyle/>
              <a:p>
                <a:r>
                  <a:rPr lang="en-US" sz="1200" dirty="0" smtClean="0">
                    <a:solidFill>
                      <a:prstClr val="white">
                        <a:lumMod val="50000"/>
                      </a:prstClr>
                    </a:solidFill>
                    <a:latin typeface="Calibri"/>
                  </a:rPr>
                  <a:t>Source: </a:t>
                </a:r>
                <a:r>
                  <a:rPr lang="en-US" sz="1400" b="1" dirty="0" smtClean="0">
                    <a:solidFill>
                      <a:prstClr val="black"/>
                    </a:solidFill>
                    <a:latin typeface="Calibri"/>
                  </a:rPr>
                  <a:t>CIEL</a:t>
                </a:r>
                <a:endParaRPr lang="en-US" sz="1400" b="1" dirty="0">
                  <a:solidFill>
                    <a:prstClr val="black"/>
                  </a:solidFill>
                  <a:latin typeface="Calibri"/>
                </a:endParaRPr>
              </a:p>
            </p:txBody>
          </p:sp>
          <p:sp>
            <p:nvSpPr>
              <p:cNvPr id="7" name="TextBox 6"/>
              <p:cNvSpPr txBox="1"/>
              <p:nvPr/>
            </p:nvSpPr>
            <p:spPr>
              <a:xfrm>
                <a:off x="494664" y="2961640"/>
                <a:ext cx="2194688" cy="2339102"/>
              </a:xfrm>
              <a:prstGeom prst="rect">
                <a:avLst/>
              </a:prstGeom>
              <a:noFill/>
            </p:spPr>
            <p:txBody>
              <a:bodyPr wrap="square" rIns="0" rtlCol="0">
                <a:spAutoFit/>
              </a:bodyPr>
              <a:lstStyle/>
              <a:p>
                <a:r>
                  <a:rPr lang="en-US" sz="1200" b="1" dirty="0" smtClean="0">
                    <a:solidFill>
                      <a:prstClr val="black"/>
                    </a:solidFill>
                    <a:latin typeface="Calibri"/>
                  </a:rPr>
                  <a:t>CONCEPTS</a:t>
                </a:r>
              </a:p>
              <a:p>
                <a:r>
                  <a:rPr lang="en-US" sz="1200" dirty="0" smtClean="0">
                    <a:solidFill>
                      <a:prstClr val="white">
                        <a:lumMod val="50000"/>
                      </a:prstClr>
                    </a:solidFill>
                    <a:latin typeface="Calibri"/>
                  </a:rPr>
                  <a:t>CIEL:116125</a:t>
                </a:r>
                <a:r>
                  <a:rPr lang="en-US" sz="1400" dirty="0" smtClean="0">
                    <a:solidFill>
                      <a:prstClr val="black"/>
                    </a:solidFill>
                    <a:latin typeface="Calibri"/>
                  </a:rPr>
                  <a:t> Malarial Fever</a:t>
                </a:r>
              </a:p>
              <a:p>
                <a:r>
                  <a:rPr lang="en-US" sz="1400" dirty="0" smtClean="0">
                    <a:solidFill>
                      <a:prstClr val="black"/>
                    </a:solidFill>
                    <a:latin typeface="Calibri"/>
                  </a:rPr>
                  <a:t>…</a:t>
                </a:r>
              </a:p>
              <a:p>
                <a:endParaRPr lang="en-US" sz="1400" dirty="0" smtClean="0">
                  <a:solidFill>
                    <a:prstClr val="black"/>
                  </a:solidFill>
                  <a:latin typeface="Calibri"/>
                </a:endParaRPr>
              </a:p>
              <a:p>
                <a:r>
                  <a:rPr lang="en-US" sz="1200" b="1" dirty="0" smtClean="0">
                    <a:solidFill>
                      <a:prstClr val="black"/>
                    </a:solidFill>
                    <a:latin typeface="Calibri"/>
                  </a:rPr>
                  <a:t>MAPPINGS</a:t>
                </a:r>
                <a:endParaRPr lang="en-US" sz="1400" dirty="0" smtClean="0">
                  <a:solidFill>
                    <a:prstClr val="black"/>
                  </a:solidFill>
                  <a:latin typeface="Calibri"/>
                </a:endParaRPr>
              </a:p>
              <a:p>
                <a:r>
                  <a:rPr lang="en-US" sz="1200" spc="-50" dirty="0" smtClean="0">
                    <a:solidFill>
                      <a:prstClr val="white">
                        <a:lumMod val="50000"/>
                      </a:prstClr>
                    </a:solidFill>
                    <a:latin typeface="Calibri"/>
                  </a:rPr>
                  <a:t>CIEL:116125</a:t>
                </a:r>
                <a:r>
                  <a:rPr lang="en-US" sz="1400" spc="-50" dirty="0" smtClean="0">
                    <a:solidFill>
                      <a:prstClr val="black"/>
                    </a:solidFill>
                    <a:latin typeface="Calibri"/>
                  </a:rPr>
                  <a:t> = </a:t>
                </a:r>
                <a:r>
                  <a:rPr lang="en-US" sz="1200" spc="-50" dirty="0" smtClean="0">
                    <a:solidFill>
                      <a:prstClr val="white">
                        <a:lumMod val="50000"/>
                      </a:prstClr>
                    </a:solidFill>
                    <a:latin typeface="Calibri"/>
                  </a:rPr>
                  <a:t>SNOMED:248437004</a:t>
                </a:r>
                <a:endParaRPr lang="en-US" sz="1400" spc="-50" dirty="0" smtClean="0">
                  <a:solidFill>
                    <a:prstClr val="black"/>
                  </a:solidFill>
                  <a:latin typeface="Calibri"/>
                </a:endParaRPr>
              </a:p>
              <a:p>
                <a:r>
                  <a:rPr lang="en-US" sz="1200" dirty="0">
                    <a:solidFill>
                      <a:prstClr val="white">
                        <a:lumMod val="50000"/>
                      </a:prstClr>
                    </a:solidFill>
                    <a:latin typeface="Calibri"/>
                  </a:rPr>
                  <a:t>CIEL:</a:t>
                </a:r>
                <a:r>
                  <a:rPr lang="en-US" sz="1200" dirty="0" smtClean="0">
                    <a:solidFill>
                      <a:prstClr val="white">
                        <a:lumMod val="50000"/>
                      </a:prstClr>
                    </a:solidFill>
                    <a:latin typeface="Calibri"/>
                  </a:rPr>
                  <a:t>116125</a:t>
                </a:r>
                <a:r>
                  <a:rPr lang="en-US" sz="1400" dirty="0">
                    <a:solidFill>
                      <a:prstClr val="black"/>
                    </a:solidFill>
                    <a:latin typeface="Calibri"/>
                  </a:rPr>
                  <a:t> </a:t>
                </a:r>
                <a:r>
                  <a:rPr lang="en-US" sz="1400" dirty="0" smtClean="0">
                    <a:solidFill>
                      <a:prstClr val="black"/>
                    </a:solidFill>
                    <a:latin typeface="Calibri"/>
                  </a:rPr>
                  <a:t>~ </a:t>
                </a:r>
                <a:r>
                  <a:rPr lang="en-US" sz="1200" dirty="0" smtClean="0">
                    <a:solidFill>
                      <a:prstClr val="white">
                        <a:lumMod val="50000"/>
                      </a:prstClr>
                    </a:solidFill>
                    <a:latin typeface="Calibri"/>
                  </a:rPr>
                  <a:t>ICD-10:B54</a:t>
                </a:r>
              </a:p>
              <a:p>
                <a:r>
                  <a:rPr lang="en-US" sz="1200" dirty="0">
                    <a:solidFill>
                      <a:prstClr val="white">
                        <a:lumMod val="50000"/>
                      </a:prstClr>
                    </a:solidFill>
                    <a:latin typeface="Calibri"/>
                  </a:rPr>
                  <a:t>CIEL:116125</a:t>
                </a:r>
                <a:r>
                  <a:rPr lang="en-US" sz="1400" dirty="0">
                    <a:solidFill>
                      <a:prstClr val="black"/>
                    </a:solidFill>
                    <a:latin typeface="Calibri"/>
                  </a:rPr>
                  <a:t> = </a:t>
                </a:r>
                <a:r>
                  <a:rPr lang="en-US" sz="1200" dirty="0">
                    <a:solidFill>
                      <a:prstClr val="white">
                        <a:lumMod val="50000"/>
                      </a:prstClr>
                    </a:solidFill>
                    <a:latin typeface="Calibri"/>
                  </a:rPr>
                  <a:t>AMPATH:</a:t>
                </a:r>
                <a:r>
                  <a:rPr lang="en-US" sz="1200" dirty="0" smtClean="0">
                    <a:solidFill>
                      <a:prstClr val="white">
                        <a:lumMod val="50000"/>
                      </a:prstClr>
                    </a:solidFill>
                    <a:latin typeface="Calibri"/>
                  </a:rPr>
                  <a:t>123</a:t>
                </a:r>
              </a:p>
              <a:p>
                <a:r>
                  <a:rPr lang="en-US" sz="1200" dirty="0">
                    <a:solidFill>
                      <a:prstClr val="white">
                        <a:lumMod val="50000"/>
                      </a:prstClr>
                    </a:solidFill>
                    <a:latin typeface="Calibri"/>
                  </a:rPr>
                  <a:t>CIEL:116125</a:t>
                </a:r>
                <a:r>
                  <a:rPr lang="en-US" sz="1400" dirty="0">
                    <a:solidFill>
                      <a:prstClr val="black"/>
                    </a:solidFill>
                    <a:latin typeface="Calibri"/>
                  </a:rPr>
                  <a:t> = </a:t>
                </a:r>
                <a:r>
                  <a:rPr lang="en-US" sz="1200" dirty="0">
                    <a:solidFill>
                      <a:prstClr val="white">
                        <a:lumMod val="50000"/>
                      </a:prstClr>
                    </a:solidFill>
                    <a:latin typeface="Calibri"/>
                  </a:rPr>
                  <a:t>ICPC2:A73</a:t>
                </a:r>
              </a:p>
              <a:p>
                <a:r>
                  <a:rPr lang="en-US" sz="1200" dirty="0" smtClean="0">
                    <a:solidFill>
                      <a:prstClr val="white">
                        <a:lumMod val="50000"/>
                      </a:prstClr>
                    </a:solidFill>
                    <a:latin typeface="Calibri"/>
                  </a:rPr>
                  <a:t>…</a:t>
                </a:r>
                <a:endParaRPr lang="en-US" sz="1200" dirty="0">
                  <a:solidFill>
                    <a:prstClr val="white">
                      <a:lumMod val="50000"/>
                    </a:prstClr>
                  </a:solidFill>
                  <a:latin typeface="Calibri"/>
                </a:endParaRPr>
              </a:p>
              <a:p>
                <a:endParaRPr lang="en-US" sz="1200" dirty="0">
                  <a:solidFill>
                    <a:prstClr val="white">
                      <a:lumMod val="50000"/>
                    </a:prstClr>
                  </a:solidFill>
                  <a:latin typeface="Calibri"/>
                </a:endParaRPr>
              </a:p>
            </p:txBody>
          </p:sp>
        </p:grpSp>
      </p:grpSp>
      <p:sp>
        <p:nvSpPr>
          <p:cNvPr id="22" name="TextBox 21"/>
          <p:cNvSpPr txBox="1"/>
          <p:nvPr/>
        </p:nvSpPr>
        <p:spPr>
          <a:xfrm>
            <a:off x="682521" y="4333901"/>
            <a:ext cx="7787487" cy="584263"/>
          </a:xfrm>
          <a:prstGeom prst="rect">
            <a:avLst/>
          </a:prstGeom>
          <a:noFill/>
        </p:spPr>
        <p:txBody>
          <a:bodyPr wrap="square" rtlCol="0">
            <a:spAutoFit/>
          </a:bodyPr>
          <a:lstStyle/>
          <a:p>
            <a:pPr>
              <a:lnSpc>
                <a:spcPct val="90000"/>
              </a:lnSpc>
              <a:spcAft>
                <a:spcPts val="1000"/>
              </a:spcAft>
            </a:pPr>
            <a:r>
              <a:rPr lang="en-US" sz="1200" b="1" dirty="0" smtClean="0">
                <a:solidFill>
                  <a:prstClr val="black"/>
                </a:solidFill>
                <a:latin typeface="Calibri"/>
              </a:rPr>
              <a:t>NOTES:</a:t>
            </a:r>
          </a:p>
          <a:p>
            <a:pPr marL="285750" indent="-285750">
              <a:lnSpc>
                <a:spcPct val="90000"/>
              </a:lnSpc>
              <a:spcAft>
                <a:spcPts val="1000"/>
              </a:spcAft>
              <a:buFont typeface="Arial"/>
              <a:buChar char="•"/>
            </a:pPr>
            <a:r>
              <a:rPr lang="en-US" sz="1400" dirty="0" smtClean="0">
                <a:solidFill>
                  <a:prstClr val="black"/>
                </a:solidFill>
                <a:latin typeface="Calibri"/>
              </a:rPr>
              <a:t>All concepts and mappings within a source are exported together</a:t>
            </a:r>
          </a:p>
        </p:txBody>
      </p:sp>
    </p:spTree>
    <p:extLst>
      <p:ext uri="{BB962C8B-B14F-4D97-AF65-F5344CB8AC3E}">
        <p14:creationId xmlns:p14="http://schemas.microsoft.com/office/powerpoint/2010/main" val="115515059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8833"/>
            <a:ext cx="8229600" cy="554928"/>
          </a:xfrm>
        </p:spPr>
        <p:txBody>
          <a:bodyPr>
            <a:normAutofit/>
          </a:bodyPr>
          <a:lstStyle/>
          <a:p>
            <a:r>
              <a:rPr lang="en-US" sz="2400" b="1" dirty="0" smtClean="0"/>
              <a:t>Scenario 2</a:t>
            </a:r>
            <a:endParaRPr lang="en-US" sz="2400" b="1" dirty="0"/>
          </a:p>
        </p:txBody>
      </p:sp>
      <p:grpSp>
        <p:nvGrpSpPr>
          <p:cNvPr id="3" name="Group 2"/>
          <p:cNvGrpSpPr/>
          <p:nvPr/>
        </p:nvGrpSpPr>
        <p:grpSpPr>
          <a:xfrm>
            <a:off x="245873" y="3732496"/>
            <a:ext cx="3749037" cy="2953512"/>
            <a:chOff x="4226562" y="2399030"/>
            <a:chExt cx="3749037" cy="2953512"/>
          </a:xfrm>
        </p:grpSpPr>
        <p:sp>
          <p:nvSpPr>
            <p:cNvPr id="13" name="Rectangle 12"/>
            <p:cNvSpPr/>
            <p:nvPr/>
          </p:nvSpPr>
          <p:spPr>
            <a:xfrm>
              <a:off x="4226562" y="2399030"/>
              <a:ext cx="3749037" cy="2953512"/>
            </a:xfrm>
            <a:prstGeom prst="rect">
              <a:avLst/>
            </a:prstGeom>
            <a:solidFill>
              <a:schemeClr val="bg1">
                <a:lumMod val="9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b"/>
            <a:lstStyle/>
            <a:p>
              <a:r>
                <a:rPr lang="en-US" sz="1200" dirty="0" smtClean="0">
                  <a:solidFill>
                    <a:srgbClr val="7F7F7F"/>
                  </a:solidFill>
                  <a:latin typeface="Calibri"/>
                </a:rPr>
                <a:t>Org: </a:t>
              </a:r>
              <a:r>
                <a:rPr lang="en-US" sz="1400" b="1" dirty="0" smtClean="0">
                  <a:solidFill>
                    <a:srgbClr val="000000"/>
                  </a:solidFill>
                  <a:latin typeface="Calibri"/>
                </a:rPr>
                <a:t>IHTSDO</a:t>
              </a:r>
              <a:endParaRPr lang="en-US" sz="1400" b="1" dirty="0">
                <a:solidFill>
                  <a:srgbClr val="000000"/>
                </a:solidFill>
                <a:latin typeface="Calibri"/>
              </a:endParaRPr>
            </a:p>
          </p:txBody>
        </p:sp>
        <p:grpSp>
          <p:nvGrpSpPr>
            <p:cNvPr id="9" name="Group 8"/>
            <p:cNvGrpSpPr/>
            <p:nvPr/>
          </p:nvGrpSpPr>
          <p:grpSpPr>
            <a:xfrm>
              <a:off x="4318000" y="2490470"/>
              <a:ext cx="3579774" cy="2571750"/>
              <a:chOff x="457199" y="2921000"/>
              <a:chExt cx="2570481" cy="2571750"/>
            </a:xfrm>
          </p:grpSpPr>
          <p:sp>
            <p:nvSpPr>
              <p:cNvPr id="10" name="Rectangle 9"/>
              <p:cNvSpPr/>
              <p:nvPr/>
            </p:nvSpPr>
            <p:spPr>
              <a:xfrm>
                <a:off x="457199" y="2921000"/>
                <a:ext cx="2570481" cy="2571750"/>
              </a:xfrm>
              <a:prstGeom prst="rect">
                <a:avLst/>
              </a:prstGeom>
              <a:solidFill>
                <a:srgbClr val="EBF1DE"/>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b"/>
              <a:lstStyle/>
              <a:p>
                <a:r>
                  <a:rPr lang="en-US" sz="1200" dirty="0" smtClean="0">
                    <a:solidFill>
                      <a:srgbClr val="7F7F7F"/>
                    </a:solidFill>
                    <a:latin typeface="Calibri"/>
                  </a:rPr>
                  <a:t>Source: </a:t>
                </a:r>
                <a:r>
                  <a:rPr lang="en-US" sz="1400" b="1" dirty="0" smtClean="0">
                    <a:solidFill>
                      <a:prstClr val="black"/>
                    </a:solidFill>
                    <a:latin typeface="Calibri"/>
                  </a:rPr>
                  <a:t>SNOMED</a:t>
                </a:r>
                <a:endParaRPr lang="en-US" sz="1400" b="1" dirty="0">
                  <a:solidFill>
                    <a:prstClr val="black"/>
                  </a:solidFill>
                  <a:latin typeface="Calibri"/>
                </a:endParaRPr>
              </a:p>
            </p:txBody>
          </p:sp>
          <p:sp>
            <p:nvSpPr>
              <p:cNvPr id="11" name="TextBox 10"/>
              <p:cNvSpPr txBox="1"/>
              <p:nvPr/>
            </p:nvSpPr>
            <p:spPr>
              <a:xfrm>
                <a:off x="494664" y="2961640"/>
                <a:ext cx="2492376" cy="1323439"/>
              </a:xfrm>
              <a:prstGeom prst="rect">
                <a:avLst/>
              </a:prstGeom>
              <a:noFill/>
            </p:spPr>
            <p:txBody>
              <a:bodyPr wrap="square" rtlCol="0">
                <a:spAutoFit/>
              </a:bodyPr>
              <a:lstStyle/>
              <a:p>
                <a:r>
                  <a:rPr lang="en-US" sz="1200" b="1" dirty="0" smtClean="0">
                    <a:solidFill>
                      <a:prstClr val="black"/>
                    </a:solidFill>
                    <a:latin typeface="Calibri"/>
                  </a:rPr>
                  <a:t>CONCEPTS</a:t>
                </a:r>
              </a:p>
              <a:p>
                <a:r>
                  <a:rPr lang="en-US" sz="1200" dirty="0" smtClean="0">
                    <a:solidFill>
                      <a:prstClr val="white">
                        <a:lumMod val="50000"/>
                      </a:prstClr>
                    </a:solidFill>
                    <a:latin typeface="Calibri"/>
                  </a:rPr>
                  <a:t>SNOMED:248437004</a:t>
                </a:r>
                <a:r>
                  <a:rPr lang="en-US" sz="1400" dirty="0" smtClean="0">
                    <a:solidFill>
                      <a:prstClr val="black"/>
                    </a:solidFill>
                    <a:latin typeface="Calibri"/>
                  </a:rPr>
                  <a:t> Malarial Fever</a:t>
                </a:r>
              </a:p>
              <a:p>
                <a:r>
                  <a:rPr lang="en-US" sz="1200" dirty="0">
                    <a:solidFill>
                      <a:prstClr val="white">
                        <a:lumMod val="50000"/>
                      </a:prstClr>
                    </a:solidFill>
                    <a:latin typeface="Calibri"/>
                  </a:rPr>
                  <a:t>SNOMED</a:t>
                </a:r>
                <a:r>
                  <a:rPr lang="en-US" sz="1200" dirty="0" smtClean="0">
                    <a:solidFill>
                      <a:prstClr val="white">
                        <a:lumMod val="50000"/>
                      </a:prstClr>
                    </a:solidFill>
                    <a:latin typeface="Calibri"/>
                  </a:rPr>
                  <a:t>:77957000 </a:t>
                </a:r>
                <a:r>
                  <a:rPr lang="en-US" sz="1400" dirty="0" smtClean="0">
                    <a:solidFill>
                      <a:prstClr val="black"/>
                    </a:solidFill>
                    <a:latin typeface="Calibri"/>
                  </a:rPr>
                  <a:t>Intermittent Fever</a:t>
                </a:r>
              </a:p>
              <a:p>
                <a:endParaRPr lang="en-US" sz="1400" dirty="0" smtClean="0">
                  <a:solidFill>
                    <a:prstClr val="black"/>
                  </a:solidFill>
                  <a:latin typeface="Calibri"/>
                </a:endParaRPr>
              </a:p>
              <a:p>
                <a:r>
                  <a:rPr lang="en-US" sz="1200" b="1" dirty="0" smtClean="0">
                    <a:solidFill>
                      <a:prstClr val="black"/>
                    </a:solidFill>
                    <a:latin typeface="Calibri"/>
                  </a:rPr>
                  <a:t>MAPPINGS</a:t>
                </a:r>
                <a:endParaRPr lang="en-US" sz="1400" dirty="0" smtClean="0">
                  <a:solidFill>
                    <a:prstClr val="black"/>
                  </a:solidFill>
                  <a:latin typeface="Calibri"/>
                </a:endParaRPr>
              </a:p>
              <a:p>
                <a:r>
                  <a:rPr lang="en-US" sz="1200" dirty="0" smtClean="0">
                    <a:solidFill>
                      <a:prstClr val="white">
                        <a:lumMod val="50000"/>
                      </a:prstClr>
                    </a:solidFill>
                    <a:latin typeface="Calibri"/>
                  </a:rPr>
                  <a:t>SNOMED:77957000 </a:t>
                </a:r>
                <a:r>
                  <a:rPr lang="en-US" sz="1100" b="1" dirty="0" smtClean="0">
                    <a:solidFill>
                      <a:prstClr val="black"/>
                    </a:solidFill>
                    <a:latin typeface="Calibri"/>
                  </a:rPr>
                  <a:t>[parent of]</a:t>
                </a:r>
                <a:r>
                  <a:rPr lang="en-US" sz="1400" dirty="0" smtClean="0">
                    <a:solidFill>
                      <a:prstClr val="black"/>
                    </a:solidFill>
                    <a:latin typeface="Calibri"/>
                  </a:rPr>
                  <a:t> </a:t>
                </a:r>
                <a:r>
                  <a:rPr lang="en-US" sz="1200" dirty="0" smtClean="0">
                    <a:solidFill>
                      <a:prstClr val="white">
                        <a:lumMod val="50000"/>
                      </a:prstClr>
                    </a:solidFill>
                    <a:latin typeface="Calibri"/>
                  </a:rPr>
                  <a:t>SNOMED:248437004</a:t>
                </a:r>
                <a:endParaRPr lang="en-US" sz="1400" dirty="0" smtClean="0">
                  <a:solidFill>
                    <a:prstClr val="black"/>
                  </a:solidFill>
                  <a:latin typeface="Calibri"/>
                </a:endParaRPr>
              </a:p>
            </p:txBody>
          </p:sp>
        </p:grpSp>
      </p:grpSp>
      <p:grpSp>
        <p:nvGrpSpPr>
          <p:cNvPr id="20" name="Group 19"/>
          <p:cNvGrpSpPr/>
          <p:nvPr/>
        </p:nvGrpSpPr>
        <p:grpSpPr>
          <a:xfrm>
            <a:off x="245873" y="630000"/>
            <a:ext cx="6649717" cy="2948687"/>
            <a:chOff x="182882" y="2400300"/>
            <a:chExt cx="6649717" cy="2948687"/>
          </a:xfrm>
          <a:solidFill>
            <a:schemeClr val="bg1">
              <a:lumMod val="85000"/>
            </a:schemeClr>
          </a:solidFill>
        </p:grpSpPr>
        <p:grpSp>
          <p:nvGrpSpPr>
            <p:cNvPr id="5" name="Group 4"/>
            <p:cNvGrpSpPr/>
            <p:nvPr/>
          </p:nvGrpSpPr>
          <p:grpSpPr>
            <a:xfrm>
              <a:off x="182882" y="2400300"/>
              <a:ext cx="6649717" cy="2948687"/>
              <a:chOff x="1178562" y="2399030"/>
              <a:chExt cx="6649717" cy="2948687"/>
            </a:xfrm>
            <a:grpFill/>
          </p:grpSpPr>
          <p:sp>
            <p:nvSpPr>
              <p:cNvPr id="12" name="Rectangle 11"/>
              <p:cNvSpPr/>
              <p:nvPr/>
            </p:nvSpPr>
            <p:spPr>
              <a:xfrm>
                <a:off x="1178562" y="2399030"/>
                <a:ext cx="6649717" cy="2948687"/>
              </a:xfrm>
              <a:prstGeom prst="rect">
                <a:avLst/>
              </a:prstGeom>
              <a:solidFill>
                <a:schemeClr val="bg1">
                  <a:lumMod val="9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b"/>
              <a:lstStyle/>
              <a:p>
                <a:r>
                  <a:rPr lang="en-US" sz="1200" dirty="0" smtClean="0">
                    <a:solidFill>
                      <a:srgbClr val="7F7F7F"/>
                    </a:solidFill>
                    <a:latin typeface="Calibri"/>
                  </a:rPr>
                  <a:t>Org: </a:t>
                </a:r>
                <a:r>
                  <a:rPr lang="en-US" sz="1400" b="1" dirty="0" smtClean="0">
                    <a:solidFill>
                      <a:srgbClr val="000000"/>
                    </a:solidFill>
                    <a:latin typeface="Calibri"/>
                  </a:rPr>
                  <a:t>Columbia University</a:t>
                </a:r>
                <a:endParaRPr lang="en-US" sz="1400" b="1" dirty="0">
                  <a:solidFill>
                    <a:srgbClr val="000000"/>
                  </a:solidFill>
                  <a:latin typeface="Calibri"/>
                </a:endParaRPr>
              </a:p>
            </p:txBody>
          </p:sp>
          <p:grpSp>
            <p:nvGrpSpPr>
              <p:cNvPr id="8" name="Group 7"/>
              <p:cNvGrpSpPr/>
              <p:nvPr/>
            </p:nvGrpSpPr>
            <p:grpSpPr>
              <a:xfrm>
                <a:off x="1269999" y="2485390"/>
                <a:ext cx="2232153" cy="2571750"/>
                <a:chOff x="457199" y="2921000"/>
                <a:chExt cx="2232153" cy="2571750"/>
              </a:xfrm>
              <a:grpFill/>
            </p:grpSpPr>
            <p:sp>
              <p:nvSpPr>
                <p:cNvPr id="6" name="Rectangle 5"/>
                <p:cNvSpPr/>
                <p:nvPr/>
              </p:nvSpPr>
              <p:spPr>
                <a:xfrm>
                  <a:off x="457199" y="2921000"/>
                  <a:ext cx="2232153" cy="2571750"/>
                </a:xfrm>
                <a:prstGeom prst="rect">
                  <a:avLst/>
                </a:prstGeom>
                <a:solidFill>
                  <a:srgbClr val="C6D9F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b"/>
                <a:lstStyle/>
                <a:p>
                  <a:r>
                    <a:rPr lang="en-US" sz="1200" dirty="0" smtClean="0">
                      <a:solidFill>
                        <a:prstClr val="white">
                          <a:lumMod val="50000"/>
                        </a:prstClr>
                      </a:solidFill>
                      <a:latin typeface="Calibri"/>
                    </a:rPr>
                    <a:t>Source: </a:t>
                  </a:r>
                  <a:r>
                    <a:rPr lang="en-US" sz="1400" b="1" dirty="0" smtClean="0">
                      <a:solidFill>
                        <a:prstClr val="black"/>
                      </a:solidFill>
                      <a:latin typeface="Calibri"/>
                    </a:rPr>
                    <a:t>CIEL</a:t>
                  </a:r>
                  <a:endParaRPr lang="en-US" sz="1400" b="1" dirty="0">
                    <a:solidFill>
                      <a:prstClr val="black"/>
                    </a:solidFill>
                    <a:latin typeface="Calibri"/>
                  </a:endParaRPr>
                </a:p>
              </p:txBody>
            </p:sp>
            <p:sp>
              <p:nvSpPr>
                <p:cNvPr id="7" name="TextBox 6"/>
                <p:cNvSpPr txBox="1"/>
                <p:nvPr/>
              </p:nvSpPr>
              <p:spPr>
                <a:xfrm>
                  <a:off x="494664" y="2961640"/>
                  <a:ext cx="2194688" cy="1723549"/>
                </a:xfrm>
                <a:prstGeom prst="rect">
                  <a:avLst/>
                </a:prstGeom>
                <a:noFill/>
              </p:spPr>
              <p:txBody>
                <a:bodyPr wrap="square" rIns="0" rtlCol="0">
                  <a:spAutoFit/>
                </a:bodyPr>
                <a:lstStyle/>
                <a:p>
                  <a:r>
                    <a:rPr lang="en-US" sz="1200" b="1" dirty="0" smtClean="0">
                      <a:solidFill>
                        <a:prstClr val="black"/>
                      </a:solidFill>
                      <a:latin typeface="Calibri"/>
                    </a:rPr>
                    <a:t>CONCEPTS</a:t>
                  </a:r>
                </a:p>
                <a:p>
                  <a:r>
                    <a:rPr lang="en-US" sz="1200" dirty="0" smtClean="0">
                      <a:solidFill>
                        <a:prstClr val="white">
                          <a:lumMod val="50000"/>
                        </a:prstClr>
                      </a:solidFill>
                      <a:latin typeface="Calibri"/>
                    </a:rPr>
                    <a:t>CIEL:116125</a:t>
                  </a:r>
                  <a:r>
                    <a:rPr lang="en-US" sz="1400" dirty="0" smtClean="0">
                      <a:solidFill>
                        <a:prstClr val="black"/>
                      </a:solidFill>
                      <a:latin typeface="Calibri"/>
                    </a:rPr>
                    <a:t> Malarial Fever</a:t>
                  </a:r>
                </a:p>
                <a:p>
                  <a:r>
                    <a:rPr lang="en-US" sz="1400" dirty="0" smtClean="0">
                      <a:solidFill>
                        <a:prstClr val="black"/>
                      </a:solidFill>
                      <a:latin typeface="Calibri"/>
                    </a:rPr>
                    <a:t>…</a:t>
                  </a:r>
                </a:p>
                <a:p>
                  <a:endParaRPr lang="en-US" sz="1400" dirty="0" smtClean="0">
                    <a:solidFill>
                      <a:prstClr val="black"/>
                    </a:solidFill>
                    <a:latin typeface="Calibri"/>
                  </a:endParaRPr>
                </a:p>
                <a:p>
                  <a:r>
                    <a:rPr lang="en-US" sz="1200" b="1" dirty="0" smtClean="0">
                      <a:solidFill>
                        <a:prstClr val="black"/>
                      </a:solidFill>
                      <a:latin typeface="Calibri"/>
                    </a:rPr>
                    <a:t>MAPPINGS</a:t>
                  </a:r>
                  <a:endParaRPr lang="en-US" sz="1400" dirty="0" smtClean="0">
                    <a:solidFill>
                      <a:prstClr val="black"/>
                    </a:solidFill>
                    <a:latin typeface="Calibri"/>
                  </a:endParaRPr>
                </a:p>
                <a:p>
                  <a:r>
                    <a:rPr lang="en-US" sz="1200" spc="-50" dirty="0" smtClean="0">
                      <a:solidFill>
                        <a:prstClr val="white">
                          <a:lumMod val="50000"/>
                        </a:prstClr>
                      </a:solidFill>
                      <a:latin typeface="Calibri"/>
                    </a:rPr>
                    <a:t>CIEL:116125</a:t>
                  </a:r>
                  <a:r>
                    <a:rPr lang="en-US" sz="1400" spc="-50" dirty="0" smtClean="0">
                      <a:solidFill>
                        <a:prstClr val="black"/>
                      </a:solidFill>
                      <a:latin typeface="Calibri"/>
                    </a:rPr>
                    <a:t> = </a:t>
                  </a:r>
                  <a:r>
                    <a:rPr lang="en-US" sz="1200" spc="-50" dirty="0" smtClean="0">
                      <a:solidFill>
                        <a:prstClr val="white">
                          <a:lumMod val="50000"/>
                        </a:prstClr>
                      </a:solidFill>
                      <a:latin typeface="Calibri"/>
                    </a:rPr>
                    <a:t>SNOMED:248437004</a:t>
                  </a:r>
                  <a:endParaRPr lang="en-US" sz="1400" spc="-50" dirty="0" smtClean="0">
                    <a:solidFill>
                      <a:prstClr val="black"/>
                    </a:solidFill>
                    <a:latin typeface="Calibri"/>
                  </a:endParaRPr>
                </a:p>
                <a:p>
                  <a:r>
                    <a:rPr lang="en-US" sz="1200" dirty="0" smtClean="0">
                      <a:solidFill>
                        <a:prstClr val="white">
                          <a:lumMod val="50000"/>
                        </a:prstClr>
                      </a:solidFill>
                      <a:latin typeface="Calibri"/>
                    </a:rPr>
                    <a:t>CIEL</a:t>
                  </a:r>
                  <a:r>
                    <a:rPr lang="en-US" sz="1200" dirty="0">
                      <a:solidFill>
                        <a:prstClr val="white">
                          <a:lumMod val="50000"/>
                        </a:prstClr>
                      </a:solidFill>
                      <a:latin typeface="Calibri"/>
                    </a:rPr>
                    <a:t>:</a:t>
                  </a:r>
                  <a:r>
                    <a:rPr lang="en-US" sz="1200" dirty="0" smtClean="0">
                      <a:solidFill>
                        <a:prstClr val="white">
                          <a:lumMod val="50000"/>
                        </a:prstClr>
                      </a:solidFill>
                      <a:latin typeface="Calibri"/>
                    </a:rPr>
                    <a:t>116125</a:t>
                  </a:r>
                  <a:r>
                    <a:rPr lang="en-US" sz="1400" dirty="0">
                      <a:solidFill>
                        <a:prstClr val="black"/>
                      </a:solidFill>
                      <a:latin typeface="Calibri"/>
                    </a:rPr>
                    <a:t> </a:t>
                  </a:r>
                  <a:r>
                    <a:rPr lang="en-US" sz="1400" dirty="0" smtClean="0">
                      <a:solidFill>
                        <a:prstClr val="black"/>
                      </a:solidFill>
                      <a:latin typeface="Calibri"/>
                    </a:rPr>
                    <a:t>~ </a:t>
                  </a:r>
                  <a:r>
                    <a:rPr lang="en-US" sz="1200" dirty="0" smtClean="0">
                      <a:solidFill>
                        <a:prstClr val="white">
                          <a:lumMod val="50000"/>
                        </a:prstClr>
                      </a:solidFill>
                      <a:latin typeface="Calibri"/>
                    </a:rPr>
                    <a:t>ICD-10:B54</a:t>
                  </a:r>
                </a:p>
                <a:p>
                  <a:r>
                    <a:rPr lang="en-US" sz="1200" dirty="0" smtClean="0">
                      <a:solidFill>
                        <a:prstClr val="white">
                          <a:lumMod val="50000"/>
                        </a:prstClr>
                      </a:solidFill>
                      <a:latin typeface="Calibri"/>
                    </a:rPr>
                    <a:t>…</a:t>
                  </a:r>
                  <a:endParaRPr lang="en-US" sz="1200" dirty="0">
                    <a:solidFill>
                      <a:prstClr val="white">
                        <a:lumMod val="50000"/>
                      </a:prstClr>
                    </a:solidFill>
                    <a:latin typeface="Calibri"/>
                  </a:endParaRPr>
                </a:p>
              </p:txBody>
            </p:sp>
          </p:grpSp>
        </p:grpSp>
        <p:grpSp>
          <p:nvGrpSpPr>
            <p:cNvPr id="18" name="Group 17"/>
            <p:cNvGrpSpPr/>
            <p:nvPr/>
          </p:nvGrpSpPr>
          <p:grpSpPr>
            <a:xfrm>
              <a:off x="2584022" y="2486660"/>
              <a:ext cx="2049273" cy="2571750"/>
              <a:chOff x="2848182" y="2486660"/>
              <a:chExt cx="2049273" cy="2571750"/>
            </a:xfrm>
            <a:grpFill/>
          </p:grpSpPr>
          <p:sp>
            <p:nvSpPr>
              <p:cNvPr id="14" name="Rectangle 13"/>
              <p:cNvSpPr/>
              <p:nvPr/>
            </p:nvSpPr>
            <p:spPr>
              <a:xfrm>
                <a:off x="2848182" y="2486660"/>
                <a:ext cx="2049273" cy="2571750"/>
              </a:xfrm>
              <a:prstGeom prst="rect">
                <a:avLst/>
              </a:prstGeom>
              <a:solidFill>
                <a:schemeClr val="tx2">
                  <a:lumMod val="20000"/>
                  <a:lumOff val="8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b"/>
              <a:lstStyle/>
              <a:p>
                <a:r>
                  <a:rPr lang="en-US" sz="1200" dirty="0" smtClean="0">
                    <a:solidFill>
                      <a:prstClr val="white">
                        <a:lumMod val="50000"/>
                      </a:prstClr>
                    </a:solidFill>
                    <a:latin typeface="Calibri"/>
                  </a:rPr>
                  <a:t>Source: </a:t>
                </a:r>
                <a:r>
                  <a:rPr lang="en-US" sz="1400" b="1" spc="-70" dirty="0" smtClean="0">
                    <a:solidFill>
                      <a:prstClr val="black"/>
                    </a:solidFill>
                    <a:latin typeface="Calibri"/>
                  </a:rPr>
                  <a:t>CIEL-AMPATH Maps</a:t>
                </a:r>
                <a:endParaRPr lang="en-US" sz="1400" b="1" spc="-70" dirty="0">
                  <a:solidFill>
                    <a:prstClr val="black"/>
                  </a:solidFill>
                  <a:latin typeface="Calibri"/>
                </a:endParaRPr>
              </a:p>
            </p:txBody>
          </p:sp>
          <p:sp>
            <p:nvSpPr>
              <p:cNvPr id="15" name="TextBox 14"/>
              <p:cNvSpPr txBox="1"/>
              <p:nvPr/>
            </p:nvSpPr>
            <p:spPr>
              <a:xfrm>
                <a:off x="2885647" y="2527300"/>
                <a:ext cx="2011808" cy="892552"/>
              </a:xfrm>
              <a:prstGeom prst="rect">
                <a:avLst/>
              </a:prstGeom>
              <a:noFill/>
            </p:spPr>
            <p:txBody>
              <a:bodyPr wrap="square" rtlCol="0">
                <a:spAutoFit/>
              </a:bodyPr>
              <a:lstStyle/>
              <a:p>
                <a:r>
                  <a:rPr lang="en-US" sz="1200" b="1" dirty="0" smtClean="0">
                    <a:solidFill>
                      <a:prstClr val="black"/>
                    </a:solidFill>
                    <a:latin typeface="Calibri"/>
                  </a:rPr>
                  <a:t>MAPPINGS</a:t>
                </a:r>
                <a:endParaRPr lang="en-US" sz="1400" dirty="0" smtClean="0">
                  <a:solidFill>
                    <a:prstClr val="black"/>
                  </a:solidFill>
                  <a:latin typeface="Calibri"/>
                </a:endParaRPr>
              </a:p>
              <a:p>
                <a:r>
                  <a:rPr lang="en-US" sz="1200" dirty="0" smtClean="0">
                    <a:solidFill>
                      <a:prstClr val="white">
                        <a:lumMod val="50000"/>
                      </a:prstClr>
                    </a:solidFill>
                    <a:latin typeface="Calibri"/>
                  </a:rPr>
                  <a:t>CIEL</a:t>
                </a:r>
                <a:r>
                  <a:rPr lang="en-US" sz="1200" dirty="0">
                    <a:solidFill>
                      <a:prstClr val="white">
                        <a:lumMod val="50000"/>
                      </a:prstClr>
                    </a:solidFill>
                    <a:latin typeface="Calibri"/>
                  </a:rPr>
                  <a:t>:116125</a:t>
                </a:r>
                <a:r>
                  <a:rPr lang="en-US" sz="1400" dirty="0">
                    <a:solidFill>
                      <a:prstClr val="black"/>
                    </a:solidFill>
                    <a:latin typeface="Calibri"/>
                  </a:rPr>
                  <a:t> </a:t>
                </a:r>
                <a:r>
                  <a:rPr lang="en-US" sz="1400" dirty="0" smtClean="0">
                    <a:solidFill>
                      <a:prstClr val="black"/>
                    </a:solidFill>
                    <a:latin typeface="Calibri"/>
                  </a:rPr>
                  <a:t>= </a:t>
                </a:r>
                <a:r>
                  <a:rPr lang="en-US" sz="1200" dirty="0" smtClean="0">
                    <a:solidFill>
                      <a:prstClr val="white">
                        <a:lumMod val="50000"/>
                      </a:prstClr>
                    </a:solidFill>
                    <a:latin typeface="Calibri"/>
                  </a:rPr>
                  <a:t>AMPATH:123</a:t>
                </a:r>
              </a:p>
              <a:p>
                <a:r>
                  <a:rPr lang="en-US" sz="1200" dirty="0" smtClean="0">
                    <a:solidFill>
                      <a:prstClr val="white">
                        <a:lumMod val="50000"/>
                      </a:prstClr>
                    </a:solidFill>
                    <a:latin typeface="Calibri"/>
                  </a:rPr>
                  <a:t>…</a:t>
                </a:r>
                <a:endParaRPr lang="en-US" sz="1200" dirty="0">
                  <a:solidFill>
                    <a:prstClr val="white">
                      <a:lumMod val="50000"/>
                    </a:prstClr>
                  </a:solidFill>
                  <a:latin typeface="Calibri"/>
                </a:endParaRPr>
              </a:p>
              <a:p>
                <a:endParaRPr lang="en-US" sz="1400" dirty="0" smtClean="0">
                  <a:solidFill>
                    <a:prstClr val="black"/>
                  </a:solidFill>
                  <a:latin typeface="Calibri"/>
                </a:endParaRPr>
              </a:p>
            </p:txBody>
          </p:sp>
        </p:grpSp>
        <p:grpSp>
          <p:nvGrpSpPr>
            <p:cNvPr id="19" name="Group 18"/>
            <p:cNvGrpSpPr/>
            <p:nvPr/>
          </p:nvGrpSpPr>
          <p:grpSpPr>
            <a:xfrm>
              <a:off x="4714239" y="2486660"/>
              <a:ext cx="2032001" cy="2571750"/>
              <a:chOff x="4978399" y="2486660"/>
              <a:chExt cx="2032001" cy="2571750"/>
            </a:xfrm>
            <a:grpFill/>
          </p:grpSpPr>
          <p:sp>
            <p:nvSpPr>
              <p:cNvPr id="16" name="Rectangle 15"/>
              <p:cNvSpPr/>
              <p:nvPr/>
            </p:nvSpPr>
            <p:spPr>
              <a:xfrm>
                <a:off x="4978399" y="2486660"/>
                <a:ext cx="2032001" cy="2571750"/>
              </a:xfrm>
              <a:prstGeom prst="rect">
                <a:avLst/>
              </a:prstGeom>
              <a:solidFill>
                <a:schemeClr val="tx2">
                  <a:lumMod val="20000"/>
                  <a:lumOff val="8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b"/>
              <a:lstStyle/>
              <a:p>
                <a:r>
                  <a:rPr lang="en-US" sz="1200" dirty="0" smtClean="0">
                    <a:solidFill>
                      <a:prstClr val="white">
                        <a:lumMod val="50000"/>
                      </a:prstClr>
                    </a:solidFill>
                    <a:latin typeface="Calibri"/>
                  </a:rPr>
                  <a:t>Source: </a:t>
                </a:r>
                <a:r>
                  <a:rPr lang="en-US" sz="1400" b="1" dirty="0" smtClean="0">
                    <a:solidFill>
                      <a:prstClr val="black"/>
                    </a:solidFill>
                    <a:latin typeface="Calibri"/>
                  </a:rPr>
                  <a:t>CIEL-ICPC2 Maps</a:t>
                </a:r>
                <a:endParaRPr lang="en-US" sz="1400" b="1" dirty="0">
                  <a:solidFill>
                    <a:prstClr val="black"/>
                  </a:solidFill>
                  <a:latin typeface="Calibri"/>
                </a:endParaRPr>
              </a:p>
            </p:txBody>
          </p:sp>
          <p:sp>
            <p:nvSpPr>
              <p:cNvPr id="17" name="TextBox 16"/>
              <p:cNvSpPr txBox="1"/>
              <p:nvPr/>
            </p:nvSpPr>
            <p:spPr>
              <a:xfrm>
                <a:off x="5015864" y="2527300"/>
                <a:ext cx="1994536" cy="677108"/>
              </a:xfrm>
              <a:prstGeom prst="rect">
                <a:avLst/>
              </a:prstGeom>
              <a:noFill/>
            </p:spPr>
            <p:txBody>
              <a:bodyPr wrap="square" rIns="0" rtlCol="0">
                <a:spAutoFit/>
              </a:bodyPr>
              <a:lstStyle/>
              <a:p>
                <a:r>
                  <a:rPr lang="en-US" sz="1200" b="1" dirty="0" smtClean="0">
                    <a:solidFill>
                      <a:prstClr val="black"/>
                    </a:solidFill>
                    <a:latin typeface="Calibri"/>
                  </a:rPr>
                  <a:t>MAPPINGS</a:t>
                </a:r>
                <a:endParaRPr lang="en-US" sz="1400" dirty="0" smtClean="0">
                  <a:solidFill>
                    <a:prstClr val="black"/>
                  </a:solidFill>
                  <a:latin typeface="Calibri"/>
                </a:endParaRPr>
              </a:p>
              <a:p>
                <a:r>
                  <a:rPr lang="en-US" sz="1200" dirty="0" smtClean="0">
                    <a:solidFill>
                      <a:prstClr val="white">
                        <a:lumMod val="50000"/>
                      </a:prstClr>
                    </a:solidFill>
                    <a:latin typeface="Calibri"/>
                  </a:rPr>
                  <a:t>CIEL</a:t>
                </a:r>
                <a:r>
                  <a:rPr lang="en-US" sz="1200" dirty="0">
                    <a:solidFill>
                      <a:prstClr val="white">
                        <a:lumMod val="50000"/>
                      </a:prstClr>
                    </a:solidFill>
                    <a:latin typeface="Calibri"/>
                  </a:rPr>
                  <a:t>:116125</a:t>
                </a:r>
                <a:r>
                  <a:rPr lang="en-US" sz="1400" dirty="0">
                    <a:solidFill>
                      <a:prstClr val="black"/>
                    </a:solidFill>
                    <a:latin typeface="Calibri"/>
                  </a:rPr>
                  <a:t> </a:t>
                </a:r>
                <a:r>
                  <a:rPr lang="en-US" sz="1400" dirty="0" smtClean="0">
                    <a:solidFill>
                      <a:prstClr val="black"/>
                    </a:solidFill>
                    <a:latin typeface="Calibri"/>
                  </a:rPr>
                  <a:t>= </a:t>
                </a:r>
                <a:r>
                  <a:rPr lang="en-US" sz="1200" dirty="0" smtClean="0">
                    <a:solidFill>
                      <a:prstClr val="white">
                        <a:lumMod val="50000"/>
                      </a:prstClr>
                    </a:solidFill>
                    <a:latin typeface="Calibri"/>
                  </a:rPr>
                  <a:t>ICPC2:A73</a:t>
                </a:r>
              </a:p>
              <a:p>
                <a:r>
                  <a:rPr lang="en-US" sz="1200" dirty="0" smtClean="0">
                    <a:solidFill>
                      <a:prstClr val="white">
                        <a:lumMod val="50000"/>
                      </a:prstClr>
                    </a:solidFill>
                    <a:latin typeface="Calibri"/>
                  </a:rPr>
                  <a:t>…</a:t>
                </a:r>
                <a:endParaRPr lang="en-US" sz="1200" dirty="0">
                  <a:solidFill>
                    <a:prstClr val="white">
                      <a:lumMod val="50000"/>
                    </a:prstClr>
                  </a:solidFill>
                  <a:latin typeface="Calibri"/>
                </a:endParaRPr>
              </a:p>
            </p:txBody>
          </p:sp>
        </p:grpSp>
      </p:grpSp>
      <p:grpSp>
        <p:nvGrpSpPr>
          <p:cNvPr id="21" name="Group 20"/>
          <p:cNvGrpSpPr/>
          <p:nvPr/>
        </p:nvGrpSpPr>
        <p:grpSpPr>
          <a:xfrm>
            <a:off x="4201780" y="3732496"/>
            <a:ext cx="2693810" cy="2953512"/>
            <a:chOff x="4226562" y="2399030"/>
            <a:chExt cx="3749037" cy="2953512"/>
          </a:xfrm>
        </p:grpSpPr>
        <p:sp>
          <p:nvSpPr>
            <p:cNvPr id="22" name="Rectangle 21"/>
            <p:cNvSpPr/>
            <p:nvPr/>
          </p:nvSpPr>
          <p:spPr>
            <a:xfrm>
              <a:off x="4226562" y="2399030"/>
              <a:ext cx="3749037" cy="2953512"/>
            </a:xfrm>
            <a:prstGeom prst="rect">
              <a:avLst/>
            </a:prstGeom>
            <a:solidFill>
              <a:schemeClr val="bg1">
                <a:lumMod val="9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b"/>
            <a:lstStyle/>
            <a:p>
              <a:r>
                <a:rPr lang="en-US" sz="1200" dirty="0" smtClean="0">
                  <a:solidFill>
                    <a:srgbClr val="7F7F7F"/>
                  </a:solidFill>
                  <a:latin typeface="Calibri"/>
                </a:rPr>
                <a:t>Org: </a:t>
              </a:r>
              <a:r>
                <a:rPr lang="en-US" sz="1400" b="1" dirty="0" smtClean="0">
                  <a:solidFill>
                    <a:srgbClr val="000000"/>
                  </a:solidFill>
                  <a:latin typeface="Calibri"/>
                </a:rPr>
                <a:t>AMPATH</a:t>
              </a:r>
              <a:endParaRPr lang="en-US" sz="1400" b="1" dirty="0">
                <a:solidFill>
                  <a:srgbClr val="000000"/>
                </a:solidFill>
                <a:latin typeface="Calibri"/>
              </a:endParaRPr>
            </a:p>
          </p:txBody>
        </p:sp>
        <p:grpSp>
          <p:nvGrpSpPr>
            <p:cNvPr id="23" name="Group 22"/>
            <p:cNvGrpSpPr/>
            <p:nvPr/>
          </p:nvGrpSpPr>
          <p:grpSpPr>
            <a:xfrm>
              <a:off x="4347212" y="2490470"/>
              <a:ext cx="3528870" cy="2571750"/>
              <a:chOff x="478175" y="2921000"/>
              <a:chExt cx="2533929" cy="2571750"/>
            </a:xfrm>
          </p:grpSpPr>
          <p:sp>
            <p:nvSpPr>
              <p:cNvPr id="24" name="Rectangle 23"/>
              <p:cNvSpPr/>
              <p:nvPr/>
            </p:nvSpPr>
            <p:spPr>
              <a:xfrm>
                <a:off x="478175" y="2921000"/>
                <a:ext cx="2533929" cy="2571750"/>
              </a:xfrm>
              <a:prstGeom prst="rect">
                <a:avLst/>
              </a:prstGeom>
              <a:solidFill>
                <a:schemeClr val="accent4">
                  <a:lumMod val="20000"/>
                  <a:lumOff val="8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b"/>
              <a:lstStyle/>
              <a:p>
                <a:r>
                  <a:rPr lang="en-US" sz="1200" dirty="0" smtClean="0">
                    <a:solidFill>
                      <a:srgbClr val="7F7F7F"/>
                    </a:solidFill>
                    <a:latin typeface="Calibri"/>
                  </a:rPr>
                  <a:t>Source: </a:t>
                </a:r>
                <a:r>
                  <a:rPr lang="en-US" sz="1400" b="1" dirty="0" smtClean="0">
                    <a:solidFill>
                      <a:prstClr val="black"/>
                    </a:solidFill>
                    <a:latin typeface="Calibri"/>
                  </a:rPr>
                  <a:t>AMPATH</a:t>
                </a:r>
                <a:endParaRPr lang="en-US" sz="1400" b="1" dirty="0">
                  <a:solidFill>
                    <a:prstClr val="black"/>
                  </a:solidFill>
                  <a:latin typeface="Calibri"/>
                </a:endParaRPr>
              </a:p>
            </p:txBody>
          </p:sp>
          <p:sp>
            <p:nvSpPr>
              <p:cNvPr id="25" name="TextBox 24"/>
              <p:cNvSpPr txBox="1"/>
              <p:nvPr/>
            </p:nvSpPr>
            <p:spPr>
              <a:xfrm>
                <a:off x="494664" y="2961640"/>
                <a:ext cx="2492376" cy="1107996"/>
              </a:xfrm>
              <a:prstGeom prst="rect">
                <a:avLst/>
              </a:prstGeom>
              <a:noFill/>
            </p:spPr>
            <p:txBody>
              <a:bodyPr wrap="square" rtlCol="0">
                <a:spAutoFit/>
              </a:bodyPr>
              <a:lstStyle/>
              <a:p>
                <a:r>
                  <a:rPr lang="en-US" sz="1200" b="1" dirty="0" smtClean="0">
                    <a:solidFill>
                      <a:prstClr val="black"/>
                    </a:solidFill>
                    <a:latin typeface="Calibri"/>
                  </a:rPr>
                  <a:t>CONCEPTS</a:t>
                </a:r>
              </a:p>
              <a:p>
                <a:r>
                  <a:rPr lang="en-US" sz="1200" dirty="0" smtClean="0">
                    <a:solidFill>
                      <a:prstClr val="white">
                        <a:lumMod val="50000"/>
                      </a:prstClr>
                    </a:solidFill>
                    <a:latin typeface="Calibri"/>
                  </a:rPr>
                  <a:t>AMPATH:123</a:t>
                </a:r>
                <a:r>
                  <a:rPr lang="en-US" sz="1400" dirty="0" smtClean="0">
                    <a:solidFill>
                      <a:prstClr val="black"/>
                    </a:solidFill>
                    <a:latin typeface="Calibri"/>
                  </a:rPr>
                  <a:t> Malaria</a:t>
                </a:r>
              </a:p>
              <a:p>
                <a:endParaRPr lang="en-US" sz="1400" dirty="0" smtClean="0">
                  <a:solidFill>
                    <a:prstClr val="black"/>
                  </a:solidFill>
                  <a:latin typeface="Calibri"/>
                </a:endParaRPr>
              </a:p>
              <a:p>
                <a:r>
                  <a:rPr lang="en-US" sz="1200" b="1" dirty="0" smtClean="0">
                    <a:solidFill>
                      <a:prstClr val="black"/>
                    </a:solidFill>
                    <a:latin typeface="Calibri"/>
                  </a:rPr>
                  <a:t>MAPPINGS</a:t>
                </a:r>
                <a:endParaRPr lang="en-US" sz="1400" dirty="0" smtClean="0">
                  <a:solidFill>
                    <a:prstClr val="black"/>
                  </a:solidFill>
                  <a:latin typeface="Calibri"/>
                </a:endParaRPr>
              </a:p>
              <a:p>
                <a:r>
                  <a:rPr lang="en-US" sz="1200" dirty="0" smtClean="0">
                    <a:solidFill>
                      <a:prstClr val="white">
                        <a:lumMod val="50000"/>
                      </a:prstClr>
                    </a:solidFill>
                    <a:latin typeface="Calibri"/>
                  </a:rPr>
                  <a:t>AMPATH:123 </a:t>
                </a:r>
                <a:r>
                  <a:rPr lang="en-US" sz="1400" b="1" dirty="0" smtClean="0">
                    <a:solidFill>
                      <a:prstClr val="black"/>
                    </a:solidFill>
                    <a:latin typeface="Calibri"/>
                  </a:rPr>
                  <a:t>=</a:t>
                </a:r>
                <a:r>
                  <a:rPr lang="en-US" sz="1400" dirty="0" smtClean="0">
                    <a:solidFill>
                      <a:prstClr val="black"/>
                    </a:solidFill>
                    <a:latin typeface="Calibri"/>
                  </a:rPr>
                  <a:t> </a:t>
                </a:r>
                <a:r>
                  <a:rPr lang="en-US" sz="1200" dirty="0" smtClean="0">
                    <a:solidFill>
                      <a:prstClr val="white">
                        <a:lumMod val="50000"/>
                      </a:prstClr>
                    </a:solidFill>
                    <a:latin typeface="Calibri"/>
                  </a:rPr>
                  <a:t>CIEL:116125</a:t>
                </a:r>
                <a:endParaRPr lang="en-US" sz="1400" dirty="0" smtClean="0">
                  <a:solidFill>
                    <a:prstClr val="black"/>
                  </a:solidFill>
                  <a:latin typeface="Calibri"/>
                </a:endParaRPr>
              </a:p>
            </p:txBody>
          </p:sp>
        </p:grpSp>
      </p:grpSp>
      <p:sp>
        <p:nvSpPr>
          <p:cNvPr id="26" name="TextBox 25"/>
          <p:cNvSpPr txBox="1"/>
          <p:nvPr/>
        </p:nvSpPr>
        <p:spPr>
          <a:xfrm>
            <a:off x="7042323" y="630000"/>
            <a:ext cx="1868157" cy="4846968"/>
          </a:xfrm>
          <a:prstGeom prst="rect">
            <a:avLst/>
          </a:prstGeom>
          <a:noFill/>
        </p:spPr>
        <p:txBody>
          <a:bodyPr wrap="square" rtlCol="0">
            <a:spAutoFit/>
          </a:bodyPr>
          <a:lstStyle/>
          <a:p>
            <a:pPr>
              <a:lnSpc>
                <a:spcPct val="90000"/>
              </a:lnSpc>
              <a:spcAft>
                <a:spcPts val="1000"/>
              </a:spcAft>
            </a:pPr>
            <a:r>
              <a:rPr lang="en-US" sz="1200" b="1" dirty="0" smtClean="0">
                <a:solidFill>
                  <a:prstClr val="black"/>
                </a:solidFill>
                <a:latin typeface="Calibri"/>
              </a:rPr>
              <a:t>NOTES:</a:t>
            </a:r>
          </a:p>
          <a:p>
            <a:pPr marL="168275" indent="-168275">
              <a:lnSpc>
                <a:spcPct val="90000"/>
              </a:lnSpc>
              <a:spcAft>
                <a:spcPts val="1000"/>
              </a:spcAft>
              <a:buFont typeface="Arial"/>
              <a:buChar char="•"/>
            </a:pPr>
            <a:r>
              <a:rPr lang="en-US" sz="1400" dirty="0" smtClean="0">
                <a:solidFill>
                  <a:prstClr val="black"/>
                </a:solidFill>
                <a:latin typeface="Calibri"/>
              </a:rPr>
              <a:t>Organizations can organize mappings into useful groups by packaging them into separate sources – a way to divide up management</a:t>
            </a:r>
          </a:p>
          <a:p>
            <a:pPr marL="168275" indent="-168275">
              <a:lnSpc>
                <a:spcPct val="90000"/>
              </a:lnSpc>
              <a:spcAft>
                <a:spcPts val="1000"/>
              </a:spcAft>
              <a:buFont typeface="Arial"/>
              <a:buChar char="•"/>
            </a:pPr>
            <a:r>
              <a:rPr lang="en-US" sz="1400" dirty="0" smtClean="0">
                <a:solidFill>
                  <a:prstClr val="black"/>
                </a:solidFill>
                <a:latin typeface="Calibri"/>
              </a:rPr>
              <a:t>A user of the CIEL source, after downloading CIEL need only import the CIEL-ICPC2 Maps if of interest</a:t>
            </a:r>
          </a:p>
          <a:p>
            <a:pPr marL="168275" indent="-168275">
              <a:lnSpc>
                <a:spcPct val="90000"/>
              </a:lnSpc>
              <a:spcAft>
                <a:spcPts val="1000"/>
              </a:spcAft>
              <a:buFont typeface="Arial"/>
              <a:buChar char="•"/>
            </a:pPr>
            <a:r>
              <a:rPr lang="en-US" sz="1400" dirty="0" smtClean="0">
                <a:solidFill>
                  <a:prstClr val="black"/>
                </a:solidFill>
                <a:latin typeface="Calibri"/>
              </a:rPr>
              <a:t>AMPATH could also decide to manage the CIEL-AMPATH Maps within its own source rather than have CIEL curate these</a:t>
            </a:r>
          </a:p>
          <a:p>
            <a:pPr marL="285750" indent="-285750">
              <a:lnSpc>
                <a:spcPct val="90000"/>
              </a:lnSpc>
              <a:spcAft>
                <a:spcPts val="1000"/>
              </a:spcAft>
              <a:buFont typeface="Arial"/>
              <a:buChar char="•"/>
            </a:pPr>
            <a:endParaRPr lang="en-US" sz="1400" dirty="0">
              <a:solidFill>
                <a:prstClr val="black"/>
              </a:solidFill>
              <a:latin typeface="Calibri"/>
            </a:endParaRPr>
          </a:p>
        </p:txBody>
      </p:sp>
    </p:spTree>
    <p:extLst>
      <p:ext uri="{BB962C8B-B14F-4D97-AF65-F5344CB8AC3E}">
        <p14:creationId xmlns:p14="http://schemas.microsoft.com/office/powerpoint/2010/main" val="185456340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12959" y="310992"/>
            <a:ext cx="9109962" cy="5351636"/>
          </a:xfrm>
          <a:prstGeom prst="rect">
            <a:avLst/>
          </a:prstGeom>
        </p:spPr>
      </p:pic>
      <p:sp>
        <p:nvSpPr>
          <p:cNvPr id="2" name="Rectangle 1"/>
          <p:cNvSpPr/>
          <p:nvPr/>
        </p:nvSpPr>
        <p:spPr>
          <a:xfrm>
            <a:off x="1801200" y="6424754"/>
            <a:ext cx="5541600" cy="276999"/>
          </a:xfrm>
          <a:prstGeom prst="rect">
            <a:avLst/>
          </a:prstGeom>
        </p:spPr>
        <p:txBody>
          <a:bodyPr wrap="square">
            <a:spAutoFit/>
          </a:bodyPr>
          <a:lstStyle/>
          <a:p>
            <a:pPr marL="230188" indent="-230188" algn="ctr">
              <a:spcAft>
                <a:spcPts val="800"/>
              </a:spcAft>
            </a:pPr>
            <a:r>
              <a:rPr lang="en-US" sz="1200" dirty="0" smtClean="0">
                <a:solidFill>
                  <a:prstClr val="black">
                    <a:lumMod val="75000"/>
                    <a:lumOff val="25000"/>
                  </a:prstClr>
                </a:solidFill>
                <a:latin typeface="Calibri"/>
                <a:hlinkClick r:id="rId4"/>
              </a:rPr>
              <a:t>http://www.maternalconceptlab.com</a:t>
            </a:r>
            <a:r>
              <a:rPr lang="en-US" sz="1200" dirty="0">
                <a:solidFill>
                  <a:prstClr val="black">
                    <a:lumMod val="75000"/>
                    <a:lumOff val="25000"/>
                  </a:prstClr>
                </a:solidFill>
                <a:latin typeface="Calibri"/>
                <a:hlinkClick r:id="rId4"/>
              </a:rPr>
              <a:t>/</a:t>
            </a:r>
            <a:r>
              <a:rPr lang="en-US" sz="1200" dirty="0" smtClean="0">
                <a:solidFill>
                  <a:prstClr val="black">
                    <a:lumMod val="75000"/>
                    <a:lumOff val="25000"/>
                  </a:prstClr>
                </a:solidFill>
                <a:latin typeface="Calibri"/>
                <a:hlinkClick r:id="rId4"/>
              </a:rPr>
              <a:t>search.php</a:t>
            </a:r>
            <a:r>
              <a:rPr lang="en-US" sz="1200" dirty="0" smtClean="0">
                <a:solidFill>
                  <a:prstClr val="black">
                    <a:lumMod val="75000"/>
                    <a:lumOff val="25000"/>
                  </a:prstClr>
                </a:solidFill>
                <a:latin typeface="Calibri"/>
              </a:rPr>
              <a:t> </a:t>
            </a:r>
            <a:endParaRPr lang="en-US" sz="1200" b="1" dirty="0">
              <a:solidFill>
                <a:prstClr val="black">
                  <a:lumMod val="75000"/>
                  <a:lumOff val="25000"/>
                </a:prstClr>
              </a:solidFill>
              <a:latin typeface="Calibri"/>
            </a:endParaRPr>
          </a:p>
        </p:txBody>
      </p:sp>
    </p:spTree>
    <p:extLst>
      <p:ext uri="{BB962C8B-B14F-4D97-AF65-F5344CB8AC3E}">
        <p14:creationId xmlns:p14="http://schemas.microsoft.com/office/powerpoint/2010/main" val="352007283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b="1" dirty="0" smtClean="0">
                <a:solidFill>
                  <a:srgbClr val="A6A6A6"/>
                </a:solidFill>
              </a:rPr>
              <a:t>Lessons learned from MCL</a:t>
            </a:r>
            <a:endParaRPr lang="en-US" sz="2800" b="1" dirty="0">
              <a:solidFill>
                <a:srgbClr val="A6A6A6"/>
              </a:solidFill>
            </a:endParaRPr>
          </a:p>
        </p:txBody>
      </p:sp>
      <p:sp>
        <p:nvSpPr>
          <p:cNvPr id="3" name="Content Placeholder 2"/>
          <p:cNvSpPr>
            <a:spLocks noGrp="1"/>
          </p:cNvSpPr>
          <p:nvPr>
            <p:ph idx="1"/>
          </p:nvPr>
        </p:nvSpPr>
        <p:spPr/>
        <p:txBody>
          <a:bodyPr>
            <a:normAutofit/>
          </a:bodyPr>
          <a:lstStyle/>
          <a:p>
            <a:pPr>
              <a:lnSpc>
                <a:spcPct val="90000"/>
              </a:lnSpc>
              <a:spcBef>
                <a:spcPts val="600"/>
              </a:spcBef>
              <a:spcAft>
                <a:spcPts val="1200"/>
              </a:spcAft>
            </a:pPr>
            <a:r>
              <a:rPr lang="en-US" sz="2400" dirty="0" smtClean="0"/>
              <a:t>There is high demand and need for improved access to curated terminology sources (i.e. CIEL)</a:t>
            </a:r>
          </a:p>
          <a:p>
            <a:pPr>
              <a:lnSpc>
                <a:spcPct val="90000"/>
              </a:lnSpc>
              <a:spcBef>
                <a:spcPts val="600"/>
              </a:spcBef>
              <a:spcAft>
                <a:spcPts val="1200"/>
              </a:spcAft>
            </a:pPr>
            <a:r>
              <a:rPr lang="en-US" sz="2400" dirty="0" smtClean="0"/>
              <a:t>Access is </a:t>
            </a:r>
            <a:r>
              <a:rPr lang="en-US" sz="2400" dirty="0" smtClean="0"/>
              <a:t>really important—but </a:t>
            </a:r>
            <a:r>
              <a:rPr lang="en-US" sz="2400" dirty="0" smtClean="0"/>
              <a:t>not </a:t>
            </a:r>
            <a:r>
              <a:rPr lang="en-US" sz="2400" dirty="0" smtClean="0"/>
              <a:t>nearly </a:t>
            </a:r>
            <a:r>
              <a:rPr lang="en-US" sz="2400" dirty="0" smtClean="0"/>
              <a:t>sufficient</a:t>
            </a:r>
          </a:p>
          <a:p>
            <a:pPr>
              <a:lnSpc>
                <a:spcPct val="90000"/>
              </a:lnSpc>
              <a:spcBef>
                <a:spcPts val="600"/>
              </a:spcBef>
              <a:spcAft>
                <a:spcPts val="1200"/>
              </a:spcAft>
            </a:pPr>
            <a:r>
              <a:rPr lang="en-US" sz="2400" dirty="0" smtClean="0"/>
              <a:t>Transparent, participatory process for proposing, reviewing, and adopting new content is needed</a:t>
            </a:r>
            <a:endParaRPr lang="en-US" sz="2400" dirty="0" smtClean="0"/>
          </a:p>
          <a:p>
            <a:pPr>
              <a:lnSpc>
                <a:spcPct val="90000"/>
              </a:lnSpc>
              <a:spcBef>
                <a:spcPts val="600"/>
              </a:spcBef>
              <a:spcAft>
                <a:spcPts val="1200"/>
              </a:spcAft>
            </a:pPr>
            <a:r>
              <a:rPr lang="en-US" sz="2400" dirty="0" smtClean="0"/>
              <a:t>Local terminology service often not practical and often not required among LMIC implementations</a:t>
            </a:r>
          </a:p>
          <a:p>
            <a:pPr>
              <a:lnSpc>
                <a:spcPct val="90000"/>
              </a:lnSpc>
              <a:spcBef>
                <a:spcPts val="600"/>
              </a:spcBef>
              <a:spcAft>
                <a:spcPts val="1200"/>
              </a:spcAft>
            </a:pPr>
            <a:r>
              <a:rPr lang="en-US" sz="2400" dirty="0" smtClean="0"/>
              <a:t>Cloud-based tooling to facilitate </a:t>
            </a:r>
            <a:r>
              <a:rPr lang="en-US" sz="2400" b="1" dirty="0" smtClean="0"/>
              <a:t>terminology management and governance </a:t>
            </a:r>
            <a:r>
              <a:rPr lang="en-US" sz="2400" dirty="0" smtClean="0"/>
              <a:t>addresses one of the biggest challenges to data interoperability</a:t>
            </a:r>
          </a:p>
        </p:txBody>
      </p:sp>
    </p:spTree>
    <p:extLst>
      <p:ext uri="{BB962C8B-B14F-4D97-AF65-F5344CB8AC3E}">
        <p14:creationId xmlns:p14="http://schemas.microsoft.com/office/powerpoint/2010/main" val="381637037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4214"/>
            <a:ext cx="8229600" cy="704036"/>
          </a:xfrm>
        </p:spPr>
        <p:txBody>
          <a:bodyPr>
            <a:normAutofit/>
          </a:bodyPr>
          <a:lstStyle/>
          <a:p>
            <a:pPr algn="l"/>
            <a:r>
              <a:rPr lang="en-US" sz="2400" b="1" dirty="0" smtClean="0">
                <a:solidFill>
                  <a:srgbClr val="A6A6A6"/>
                </a:solidFill>
              </a:rPr>
              <a:t>What is Collaborative Terminology Management?</a:t>
            </a:r>
            <a:endParaRPr lang="en-US" sz="2400" b="1" dirty="0">
              <a:solidFill>
                <a:srgbClr val="A6A6A6"/>
              </a:solidFill>
            </a:endParaRPr>
          </a:p>
        </p:txBody>
      </p:sp>
      <p:sp>
        <p:nvSpPr>
          <p:cNvPr id="3" name="Content Placeholder 2"/>
          <p:cNvSpPr>
            <a:spLocks noGrp="1"/>
          </p:cNvSpPr>
          <p:nvPr>
            <p:ph idx="1"/>
          </p:nvPr>
        </p:nvSpPr>
        <p:spPr>
          <a:xfrm>
            <a:off x="530832" y="997085"/>
            <a:ext cx="7955095" cy="5860915"/>
          </a:xfrm>
        </p:spPr>
        <p:txBody>
          <a:bodyPr>
            <a:normAutofit fontScale="92500" lnSpcReduction="20000"/>
          </a:bodyPr>
          <a:lstStyle/>
          <a:p>
            <a:pPr>
              <a:lnSpc>
                <a:spcPct val="90000"/>
              </a:lnSpc>
              <a:spcBef>
                <a:spcPts val="1200"/>
              </a:spcBef>
            </a:pPr>
            <a:r>
              <a:rPr lang="en-US" sz="2000" b="1" dirty="0" smtClean="0"/>
              <a:t>Access to Content </a:t>
            </a:r>
            <a:r>
              <a:rPr lang="en-US" sz="2000" dirty="0" smtClean="0"/>
              <a:t>– Search and browse existing terminology dictionaries (e.g. CIEL, ICD-10, SNOMED CT)</a:t>
            </a:r>
          </a:p>
          <a:p>
            <a:pPr>
              <a:lnSpc>
                <a:spcPct val="90000"/>
              </a:lnSpc>
              <a:spcBef>
                <a:spcPts val="1200"/>
              </a:spcBef>
            </a:pPr>
            <a:r>
              <a:rPr lang="en-US" sz="2000" b="1" dirty="0" smtClean="0"/>
              <a:t>Create </a:t>
            </a:r>
            <a:r>
              <a:rPr lang="en-US" sz="2000" b="1" dirty="0" smtClean="0"/>
              <a:t>New Sources </a:t>
            </a:r>
            <a:r>
              <a:rPr lang="en-US" sz="2000" dirty="0" smtClean="0"/>
              <a:t>– Create and manage your </a:t>
            </a:r>
            <a:r>
              <a:rPr lang="en-US" sz="2000" dirty="0"/>
              <a:t>own </a:t>
            </a:r>
            <a:r>
              <a:rPr lang="en-US" sz="2000" dirty="0" smtClean="0"/>
              <a:t>sources of concepts and mappings (e.g. PIH)</a:t>
            </a:r>
          </a:p>
          <a:p>
            <a:pPr>
              <a:lnSpc>
                <a:spcPct val="90000"/>
              </a:lnSpc>
              <a:spcBef>
                <a:spcPts val="1200"/>
              </a:spcBef>
            </a:pPr>
            <a:r>
              <a:rPr lang="en-US" sz="2000" b="1" dirty="0" smtClean="0"/>
              <a:t>Build Collections </a:t>
            </a:r>
            <a:r>
              <a:rPr lang="en-US" sz="2000" dirty="0" smtClean="0"/>
              <a:t>– Create and manage collections of concepts and mappings from across sources (e.g. value sets, subsets, etc.)</a:t>
            </a:r>
          </a:p>
          <a:p>
            <a:pPr>
              <a:lnSpc>
                <a:spcPct val="90000"/>
              </a:lnSpc>
              <a:spcBef>
                <a:spcPts val="1200"/>
              </a:spcBef>
            </a:pPr>
            <a:r>
              <a:rPr lang="en-US" sz="2000" b="1" dirty="0" smtClean="0"/>
              <a:t>Collaborate</a:t>
            </a:r>
            <a:r>
              <a:rPr lang="en-US" sz="2000" dirty="0" smtClean="0"/>
              <a:t> – collaborate with other users through organizations</a:t>
            </a:r>
          </a:p>
          <a:p>
            <a:pPr>
              <a:lnSpc>
                <a:spcPct val="90000"/>
              </a:lnSpc>
              <a:spcBef>
                <a:spcPts val="1200"/>
              </a:spcBef>
            </a:pPr>
            <a:r>
              <a:rPr lang="en-US" sz="2000" b="1" dirty="0" smtClean="0"/>
              <a:t>Community Content</a:t>
            </a:r>
            <a:r>
              <a:rPr lang="en-US" sz="2000" dirty="0" smtClean="0"/>
              <a:t> – view </a:t>
            </a:r>
            <a:r>
              <a:rPr lang="en-US" sz="2000" dirty="0"/>
              <a:t>and reuse “community content” (concepts, sources, collections, mappings, etc.</a:t>
            </a:r>
            <a:r>
              <a:rPr lang="en-US" sz="2000" dirty="0" smtClean="0"/>
              <a:t>) – </a:t>
            </a:r>
            <a:r>
              <a:rPr lang="en-US" sz="2000" i="1" dirty="0" smtClean="0"/>
              <a:t>don’t reinvent the wheel!</a:t>
            </a:r>
          </a:p>
          <a:p>
            <a:pPr>
              <a:lnSpc>
                <a:spcPct val="90000"/>
              </a:lnSpc>
              <a:spcBef>
                <a:spcPts val="1200"/>
              </a:spcBef>
            </a:pPr>
            <a:r>
              <a:rPr lang="en-US" sz="2000" b="1" dirty="0" smtClean="0"/>
              <a:t>Exports </a:t>
            </a:r>
            <a:r>
              <a:rPr lang="en-US" sz="2000" dirty="0" smtClean="0"/>
              <a:t>– export content in common formats (e.g. JSON)</a:t>
            </a:r>
            <a:endParaRPr lang="en-US" sz="2000" dirty="0"/>
          </a:p>
          <a:p>
            <a:pPr>
              <a:lnSpc>
                <a:spcPct val="90000"/>
              </a:lnSpc>
              <a:spcBef>
                <a:spcPts val="1200"/>
              </a:spcBef>
            </a:pPr>
            <a:r>
              <a:rPr lang="en-US" sz="2000" b="1" dirty="0" smtClean="0"/>
              <a:t>Open API </a:t>
            </a:r>
            <a:r>
              <a:rPr lang="en-US" sz="2000" dirty="0" smtClean="0"/>
              <a:t>– </a:t>
            </a:r>
            <a:r>
              <a:rPr lang="en-US" sz="2000" i="1" dirty="0" smtClean="0"/>
              <a:t>all</a:t>
            </a:r>
            <a:r>
              <a:rPr lang="en-US" sz="2000" dirty="0" smtClean="0"/>
              <a:t> operations based on the API</a:t>
            </a:r>
          </a:p>
          <a:p>
            <a:pPr>
              <a:lnSpc>
                <a:spcPct val="90000"/>
              </a:lnSpc>
              <a:spcBef>
                <a:spcPts val="1200"/>
              </a:spcBef>
            </a:pPr>
            <a:r>
              <a:rPr lang="en-US" sz="2000" b="1" dirty="0" smtClean="0"/>
              <a:t>OpenMRS Subscription</a:t>
            </a:r>
            <a:r>
              <a:rPr lang="en-US" sz="2000" dirty="0" smtClean="0"/>
              <a:t> – subscribe to a source in OpenMRS using the OCL Subscription Module</a:t>
            </a:r>
          </a:p>
          <a:p>
            <a:pPr>
              <a:lnSpc>
                <a:spcPct val="90000"/>
              </a:lnSpc>
              <a:spcBef>
                <a:spcPts val="1200"/>
              </a:spcBef>
            </a:pPr>
            <a:r>
              <a:rPr lang="en-US" sz="2000" b="1" dirty="0" smtClean="0"/>
              <a:t>Cloud-based</a:t>
            </a:r>
            <a:r>
              <a:rPr lang="en-US" sz="2000" dirty="0" smtClean="0"/>
              <a:t> – no need to setup a local server</a:t>
            </a:r>
          </a:p>
          <a:p>
            <a:pPr>
              <a:lnSpc>
                <a:spcPct val="90000"/>
              </a:lnSpc>
              <a:spcBef>
                <a:spcPts val="1200"/>
              </a:spcBef>
            </a:pPr>
            <a:r>
              <a:rPr lang="en-US" sz="2000" b="1" dirty="0" smtClean="0"/>
              <a:t>Versioning</a:t>
            </a:r>
            <a:r>
              <a:rPr lang="en-US" sz="2000" dirty="0" smtClean="0"/>
              <a:t> – all edits to sources/concepts are versioned, just like </a:t>
            </a:r>
            <a:r>
              <a:rPr lang="en-US" sz="2000" dirty="0" err="1" smtClean="0"/>
              <a:t>GitHub</a:t>
            </a:r>
            <a:endParaRPr lang="en-US" sz="2000" dirty="0" smtClean="0"/>
          </a:p>
          <a:p>
            <a:pPr>
              <a:lnSpc>
                <a:spcPct val="90000"/>
              </a:lnSpc>
              <a:spcBef>
                <a:spcPts val="1200"/>
              </a:spcBef>
            </a:pPr>
            <a:r>
              <a:rPr lang="en-US" sz="2000" b="1" dirty="0" smtClean="0"/>
              <a:t>Indicators</a:t>
            </a:r>
            <a:r>
              <a:rPr lang="en-US" sz="2000" dirty="0" smtClean="0"/>
              <a:t> – single platform for both terminology and indicators</a:t>
            </a:r>
          </a:p>
          <a:p>
            <a:pPr marL="0" indent="0">
              <a:lnSpc>
                <a:spcPct val="90000"/>
              </a:lnSpc>
              <a:spcBef>
                <a:spcPts val="1200"/>
              </a:spcBef>
              <a:buNone/>
            </a:pPr>
            <a:endParaRPr lang="en-US" sz="2600" dirty="0" smtClean="0"/>
          </a:p>
          <a:p>
            <a:pPr marL="0" indent="0">
              <a:lnSpc>
                <a:spcPct val="90000"/>
              </a:lnSpc>
              <a:spcBef>
                <a:spcPts val="1200"/>
              </a:spcBef>
              <a:buNone/>
            </a:pPr>
            <a:r>
              <a:rPr lang="en-US" sz="2000" b="1" i="1" dirty="0" smtClean="0">
                <a:solidFill>
                  <a:schemeClr val="accent2"/>
                </a:solidFill>
              </a:rPr>
              <a:t>WARNING: A lot of this is still aspirational!</a:t>
            </a:r>
            <a:endParaRPr lang="en-US" sz="2000" b="1" i="1" dirty="0">
              <a:solidFill>
                <a:schemeClr val="accent2"/>
              </a:solidFill>
            </a:endParaRPr>
          </a:p>
        </p:txBody>
      </p:sp>
    </p:spTree>
    <p:extLst>
      <p:ext uri="{BB962C8B-B14F-4D97-AF65-F5344CB8AC3E}">
        <p14:creationId xmlns:p14="http://schemas.microsoft.com/office/powerpoint/2010/main" val="233542564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781"/>
            <a:ext cx="8229600" cy="756017"/>
          </a:xfrm>
        </p:spPr>
        <p:txBody>
          <a:bodyPr>
            <a:normAutofit/>
          </a:bodyPr>
          <a:lstStyle/>
          <a:p>
            <a:pPr algn="l"/>
            <a:r>
              <a:rPr lang="en-US" sz="3200" b="1" dirty="0" smtClean="0">
                <a:solidFill>
                  <a:schemeClr val="bg1">
                    <a:lumMod val="65000"/>
                  </a:schemeClr>
                </a:solidFill>
              </a:rPr>
              <a:t>OCL Use Cases – Part 1</a:t>
            </a:r>
            <a:endParaRPr lang="en-US" sz="3200" b="1" dirty="0">
              <a:solidFill>
                <a:schemeClr val="bg1">
                  <a:lumMod val="65000"/>
                </a:schemeClr>
              </a:solidFill>
            </a:endParaRPr>
          </a:p>
        </p:txBody>
      </p:sp>
      <p:sp>
        <p:nvSpPr>
          <p:cNvPr id="3" name="Content Placeholder 2"/>
          <p:cNvSpPr>
            <a:spLocks noGrp="1"/>
          </p:cNvSpPr>
          <p:nvPr>
            <p:ph idx="1"/>
          </p:nvPr>
        </p:nvSpPr>
        <p:spPr>
          <a:xfrm>
            <a:off x="457200" y="883419"/>
            <a:ext cx="8229600" cy="5760628"/>
          </a:xfrm>
        </p:spPr>
        <p:txBody>
          <a:bodyPr>
            <a:normAutofit fontScale="70000" lnSpcReduction="20000"/>
          </a:bodyPr>
          <a:lstStyle/>
          <a:p>
            <a:pPr marL="0" indent="0">
              <a:buNone/>
            </a:pPr>
            <a:r>
              <a:rPr lang="en-US" b="1" dirty="0" smtClean="0">
                <a:solidFill>
                  <a:schemeClr val="tx2">
                    <a:lumMod val="60000"/>
                    <a:lumOff val="40000"/>
                  </a:schemeClr>
                </a:solidFill>
              </a:rPr>
              <a:t>1. Clinician-led implementation of OpenMRS at a small number of clinics</a:t>
            </a:r>
          </a:p>
          <a:p>
            <a:pPr lvl="1"/>
            <a:r>
              <a:rPr lang="en-US" dirty="0" smtClean="0"/>
              <a:t>Access to CIEL dictionary</a:t>
            </a:r>
          </a:p>
          <a:p>
            <a:pPr lvl="1"/>
            <a:r>
              <a:rPr lang="en-US" dirty="0" smtClean="0"/>
              <a:t>Easy and automated subscription to updates</a:t>
            </a:r>
          </a:p>
          <a:p>
            <a:pPr lvl="1"/>
            <a:r>
              <a:rPr lang="en-US" dirty="0" smtClean="0"/>
              <a:t>Access to a community of users and existing subsets</a:t>
            </a:r>
          </a:p>
          <a:p>
            <a:pPr lvl="1"/>
            <a:r>
              <a:rPr lang="en-US" dirty="0" smtClean="0"/>
              <a:t>Ability to maintain integrity of local concepts when updating to latest version of a dictionary</a:t>
            </a:r>
          </a:p>
          <a:p>
            <a:pPr lvl="1"/>
            <a:r>
              <a:rPr lang="en-US" dirty="0" smtClean="0"/>
              <a:t>Cloud-based server – do not want to setup more software</a:t>
            </a:r>
          </a:p>
          <a:p>
            <a:pPr lvl="1"/>
            <a:endParaRPr lang="en-US" dirty="0" smtClean="0"/>
          </a:p>
          <a:p>
            <a:pPr marL="0" indent="0">
              <a:buNone/>
            </a:pPr>
            <a:r>
              <a:rPr lang="en-US" b="1" dirty="0" smtClean="0">
                <a:solidFill>
                  <a:srgbClr val="558ED5"/>
                </a:solidFill>
              </a:rPr>
              <a:t>2. Academic Researcher harmonizing maternal health registries from multiple countries to develop, publish and validate a maternal health core dataset</a:t>
            </a:r>
          </a:p>
          <a:p>
            <a:pPr lvl="1"/>
            <a:r>
              <a:rPr lang="en-US" dirty="0" smtClean="0"/>
              <a:t>Access to reference terminologies</a:t>
            </a:r>
          </a:p>
          <a:p>
            <a:pPr lvl="1"/>
            <a:r>
              <a:rPr lang="en-US" dirty="0" smtClean="0"/>
              <a:t>Maps between reference and interface terminologies to facilitate comparisons</a:t>
            </a:r>
          </a:p>
          <a:p>
            <a:pPr lvl="1"/>
            <a:r>
              <a:rPr lang="en-US" dirty="0" smtClean="0"/>
              <a:t>Ability to manage collections of terms from one or more standard sources</a:t>
            </a:r>
          </a:p>
          <a:p>
            <a:pPr lvl="1"/>
            <a:r>
              <a:rPr lang="en-US" dirty="0" smtClean="0"/>
              <a:t>Ability to create indicators with links to the terms</a:t>
            </a:r>
          </a:p>
          <a:p>
            <a:pPr lvl="1"/>
            <a:r>
              <a:rPr lang="en-US" dirty="0" smtClean="0"/>
              <a:t>Ability to digitally publish a core dataset</a:t>
            </a:r>
          </a:p>
          <a:p>
            <a:pPr lvl="1"/>
            <a:endParaRPr lang="en-US" dirty="0" smtClean="0"/>
          </a:p>
          <a:p>
            <a:pPr lvl="1"/>
            <a:endParaRPr lang="en-US" dirty="0" smtClean="0"/>
          </a:p>
          <a:p>
            <a:pPr lvl="1"/>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14041723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781"/>
            <a:ext cx="8229600" cy="756017"/>
          </a:xfrm>
        </p:spPr>
        <p:txBody>
          <a:bodyPr>
            <a:normAutofit/>
          </a:bodyPr>
          <a:lstStyle/>
          <a:p>
            <a:pPr algn="l"/>
            <a:r>
              <a:rPr lang="en-US" sz="3200" b="1" dirty="0" smtClean="0">
                <a:solidFill>
                  <a:schemeClr val="bg1">
                    <a:lumMod val="65000"/>
                  </a:schemeClr>
                </a:solidFill>
              </a:rPr>
              <a:t>OCL Use Cases – Part 2</a:t>
            </a:r>
            <a:endParaRPr lang="en-US" sz="3200" b="1" dirty="0">
              <a:solidFill>
                <a:schemeClr val="bg1">
                  <a:lumMod val="65000"/>
                </a:schemeClr>
              </a:solidFill>
            </a:endParaRPr>
          </a:p>
        </p:txBody>
      </p:sp>
      <p:sp>
        <p:nvSpPr>
          <p:cNvPr id="3" name="Content Placeholder 2"/>
          <p:cNvSpPr>
            <a:spLocks noGrp="1"/>
          </p:cNvSpPr>
          <p:nvPr>
            <p:ph idx="1"/>
          </p:nvPr>
        </p:nvSpPr>
        <p:spPr>
          <a:xfrm>
            <a:off x="457200" y="883419"/>
            <a:ext cx="8229600" cy="5760628"/>
          </a:xfrm>
        </p:spPr>
        <p:txBody>
          <a:bodyPr>
            <a:normAutofit fontScale="62500" lnSpcReduction="20000"/>
          </a:bodyPr>
          <a:lstStyle/>
          <a:p>
            <a:pPr marL="0" indent="0">
              <a:buNone/>
            </a:pPr>
            <a:r>
              <a:rPr lang="en-US" b="1" dirty="0" smtClean="0">
                <a:solidFill>
                  <a:schemeClr val="tx2">
                    <a:lumMod val="60000"/>
                    <a:lumOff val="40000"/>
                  </a:schemeClr>
                </a:solidFill>
              </a:rPr>
              <a:t>3. M&amp;E Officer or Data Manager responsible for </a:t>
            </a:r>
            <a:r>
              <a:rPr lang="en-US" b="1" dirty="0">
                <a:solidFill>
                  <a:schemeClr val="tx2">
                    <a:lumMod val="60000"/>
                    <a:lumOff val="40000"/>
                  </a:schemeClr>
                </a:solidFill>
              </a:rPr>
              <a:t>managing, </a:t>
            </a:r>
            <a:r>
              <a:rPr lang="en-US" b="1" dirty="0" smtClean="0">
                <a:solidFill>
                  <a:schemeClr val="tx2">
                    <a:lumMod val="60000"/>
                    <a:lumOff val="40000"/>
                  </a:schemeClr>
                </a:solidFill>
              </a:rPr>
              <a:t>streamlining and deploying data </a:t>
            </a:r>
            <a:r>
              <a:rPr lang="en-US" b="1" dirty="0">
                <a:solidFill>
                  <a:schemeClr val="tx2">
                    <a:lumMod val="60000"/>
                    <a:lumOff val="40000"/>
                  </a:schemeClr>
                </a:solidFill>
              </a:rPr>
              <a:t>dictionaries and indicator definitions </a:t>
            </a:r>
            <a:r>
              <a:rPr lang="en-US" b="1" dirty="0" smtClean="0">
                <a:solidFill>
                  <a:schemeClr val="tx2">
                    <a:lumMod val="60000"/>
                    <a:lumOff val="40000"/>
                  </a:schemeClr>
                </a:solidFill>
              </a:rPr>
              <a:t>for an </a:t>
            </a:r>
            <a:r>
              <a:rPr lang="en-US" b="1" dirty="0">
                <a:solidFill>
                  <a:schemeClr val="tx2">
                    <a:lumMod val="60000"/>
                    <a:lumOff val="40000"/>
                  </a:schemeClr>
                </a:solidFill>
              </a:rPr>
              <a:t>organization that directly supports care </a:t>
            </a:r>
            <a:r>
              <a:rPr lang="en-US" b="1" dirty="0" smtClean="0">
                <a:solidFill>
                  <a:schemeClr val="tx2">
                    <a:lumMod val="60000"/>
                    <a:lumOff val="40000"/>
                  </a:schemeClr>
                </a:solidFill>
              </a:rPr>
              <a:t>delivery, possibly in multiple countries.</a:t>
            </a:r>
            <a:endParaRPr lang="en-US" dirty="0" smtClean="0"/>
          </a:p>
          <a:p>
            <a:pPr lvl="1"/>
            <a:r>
              <a:rPr lang="en-US" dirty="0" smtClean="0"/>
              <a:t>Ability to create custom dictionaries with custom concepts and mappings</a:t>
            </a:r>
          </a:p>
          <a:p>
            <a:pPr lvl="1"/>
            <a:r>
              <a:rPr lang="en-US" dirty="0" smtClean="0"/>
              <a:t>Ability to collaboratively manage collections of terms from multiple custom and reference sources</a:t>
            </a:r>
          </a:p>
          <a:p>
            <a:pPr lvl="1"/>
            <a:r>
              <a:rPr lang="en-US" dirty="0" smtClean="0"/>
              <a:t>Ability to export and subscribe to custom collections of terms in multiple formats</a:t>
            </a:r>
          </a:p>
          <a:p>
            <a:pPr lvl="1"/>
            <a:r>
              <a:rPr lang="en-US" dirty="0" smtClean="0"/>
              <a:t>Support for users to propose modifications and new terms</a:t>
            </a:r>
          </a:p>
          <a:p>
            <a:pPr lvl="1"/>
            <a:r>
              <a:rPr lang="en-US" dirty="0" smtClean="0"/>
              <a:t>Ability to maintain multiple versions of sources and concepts</a:t>
            </a:r>
          </a:p>
          <a:p>
            <a:pPr lvl="1"/>
            <a:r>
              <a:rPr lang="en-US" dirty="0" smtClean="0"/>
              <a:t>API to interface with other digital health information systems</a:t>
            </a:r>
          </a:p>
          <a:p>
            <a:pPr marL="457200" lvl="1" indent="0">
              <a:buNone/>
            </a:pPr>
            <a:endParaRPr lang="en-US" dirty="0" smtClean="0"/>
          </a:p>
          <a:p>
            <a:pPr marL="0" indent="0">
              <a:buNone/>
            </a:pPr>
            <a:r>
              <a:rPr lang="en-US" b="1" dirty="0" smtClean="0">
                <a:solidFill>
                  <a:srgbClr val="558ED5"/>
                </a:solidFill>
              </a:rPr>
              <a:t>4. Medical Informatics Officer at a healthcare enterprise (i.e. ministry of health, integrated delivery network) that supports governance of multiple enterprise-wide data dictionaries and indicator sets across many healthcare domains. Terminological resources are consumed by numerous entities within and outside of the direct control of the enterprise in variety of paper and digital formats.</a:t>
            </a:r>
            <a:endParaRPr lang="en-US" dirty="0" smtClean="0"/>
          </a:p>
          <a:p>
            <a:pPr lvl="1"/>
            <a:r>
              <a:rPr lang="en-US" dirty="0" smtClean="0"/>
              <a:t>Service level agreement for support, including importing dictionaries and turnaround time for new curated interface terms, as appropriate (e.g. CIEL)</a:t>
            </a:r>
          </a:p>
          <a:p>
            <a:pPr lvl="1"/>
            <a:r>
              <a:rPr lang="en-US" dirty="0" smtClean="0"/>
              <a:t>Sandboxed enterprise workspace</a:t>
            </a:r>
          </a:p>
          <a:p>
            <a:pPr lvl="1"/>
            <a:r>
              <a:rPr lang="en-US" dirty="0" smtClean="0"/>
              <a:t>Role-based user and group management</a:t>
            </a:r>
          </a:p>
        </p:txBody>
      </p:sp>
    </p:spTree>
    <p:extLst>
      <p:ext uri="{BB962C8B-B14F-4D97-AF65-F5344CB8AC3E}">
        <p14:creationId xmlns:p14="http://schemas.microsoft.com/office/powerpoint/2010/main" val="330238239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l="-798" r="-798"/>
          <a:stretch/>
        </p:blipFill>
        <p:spPr>
          <a:xfrm>
            <a:off x="205929" y="104857"/>
            <a:ext cx="8732142" cy="6048636"/>
          </a:xfrm>
        </p:spPr>
      </p:pic>
      <p:sp>
        <p:nvSpPr>
          <p:cNvPr id="5" name="Rectangle 4"/>
          <p:cNvSpPr/>
          <p:nvPr/>
        </p:nvSpPr>
        <p:spPr>
          <a:xfrm>
            <a:off x="1801200" y="6424754"/>
            <a:ext cx="5541600" cy="276999"/>
          </a:xfrm>
          <a:prstGeom prst="rect">
            <a:avLst/>
          </a:prstGeom>
        </p:spPr>
        <p:txBody>
          <a:bodyPr wrap="square">
            <a:spAutoFit/>
          </a:bodyPr>
          <a:lstStyle/>
          <a:p>
            <a:pPr marL="230188" indent="-230188" algn="ctr">
              <a:spcAft>
                <a:spcPts val="800"/>
              </a:spcAft>
            </a:pPr>
            <a:r>
              <a:rPr lang="en-US" sz="1200" b="1" dirty="0" smtClean="0">
                <a:solidFill>
                  <a:prstClr val="black">
                    <a:lumMod val="75000"/>
                    <a:lumOff val="25000"/>
                  </a:prstClr>
                </a:solidFill>
                <a:latin typeface="Calibri"/>
                <a:hlinkClick r:id="rId3"/>
              </a:rPr>
              <a:t>www.openconceptlab.org</a:t>
            </a:r>
            <a:r>
              <a:rPr lang="en-US" sz="1200" b="1" dirty="0" smtClean="0">
                <a:solidFill>
                  <a:prstClr val="black">
                    <a:lumMod val="75000"/>
                    <a:lumOff val="25000"/>
                  </a:prstClr>
                </a:solidFill>
                <a:latin typeface="Calibri"/>
              </a:rPr>
              <a:t> </a:t>
            </a:r>
            <a:endParaRPr lang="en-US" sz="1200" b="1" dirty="0">
              <a:solidFill>
                <a:prstClr val="black">
                  <a:lumMod val="75000"/>
                  <a:lumOff val="25000"/>
                </a:prstClr>
              </a:solidFill>
              <a:latin typeface="Calibri"/>
            </a:endParaRPr>
          </a:p>
        </p:txBody>
      </p:sp>
    </p:spTree>
    <p:extLst>
      <p:ext uri="{BB962C8B-B14F-4D97-AF65-F5344CB8AC3E}">
        <p14:creationId xmlns:p14="http://schemas.microsoft.com/office/powerpoint/2010/main" val="377970957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Bar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3199</TotalTime>
  <Words>3837</Words>
  <Application>Microsoft Macintosh PowerPoint</Application>
  <PresentationFormat>On-screen Show (4:3)</PresentationFormat>
  <Paragraphs>931</Paragraphs>
  <Slides>37</Slides>
  <Notes>21</Notes>
  <HiddenSlides>0</HiddenSlides>
  <MMClips>0</MMClips>
  <ScaleCrop>false</ScaleCrop>
  <HeadingPairs>
    <vt:vector size="4" baseType="variant">
      <vt:variant>
        <vt:lpstr>Theme</vt:lpstr>
      </vt:variant>
      <vt:variant>
        <vt:i4>4</vt:i4>
      </vt:variant>
      <vt:variant>
        <vt:lpstr>Slide Titles</vt:lpstr>
      </vt:variant>
      <vt:variant>
        <vt:i4>37</vt:i4>
      </vt:variant>
    </vt:vector>
  </HeadingPairs>
  <TitlesOfParts>
    <vt:vector size="41" baseType="lpstr">
      <vt:lpstr>Office Theme</vt:lpstr>
      <vt:lpstr>3_Bars</vt:lpstr>
      <vt:lpstr>1_Office Theme</vt:lpstr>
      <vt:lpstr>2_Office Theme</vt:lpstr>
      <vt:lpstr>PowerPoint Presentation</vt:lpstr>
      <vt:lpstr>PowerPoint Presentation</vt:lpstr>
      <vt:lpstr>PowerPoint Presentation</vt:lpstr>
      <vt:lpstr>PowerPoint Presentation</vt:lpstr>
      <vt:lpstr>Lessons learned from MCL</vt:lpstr>
      <vt:lpstr>What is Collaborative Terminology Management?</vt:lpstr>
      <vt:lpstr>OCL Use Cases – Part 1</vt:lpstr>
      <vt:lpstr>OCL Use Cases – Part 2</vt:lpstr>
      <vt:lpstr>PowerPoint Presentation</vt:lpstr>
      <vt:lpstr>OCL API</vt:lpstr>
      <vt:lpstr>OpenMRS Subscription</vt:lpstr>
      <vt:lpstr>OpenHIE and Terminology  Management </vt:lpstr>
      <vt:lpstr>Proposed OCL Sustainability Model </vt:lpstr>
      <vt:lpstr>Proposed Roadmap</vt:lpstr>
      <vt:lpstr>Getting Started with OCL</vt:lpstr>
      <vt:lpstr>Open Concept Lab: Resources</vt:lpstr>
      <vt:lpstr>OCL Resources</vt:lpstr>
      <vt:lpstr>Versioning of Sources and Concepts</vt:lpstr>
      <vt:lpstr>Versioning of Sources and Concepts</vt:lpstr>
      <vt:lpstr>Versioning of Sources and Concepts</vt:lpstr>
      <vt:lpstr>Versioning of Sources and Concepts</vt:lpstr>
      <vt:lpstr>Versioning of Sources and Concepts</vt:lpstr>
      <vt:lpstr>Versioning of Sources and Concepts</vt:lpstr>
      <vt:lpstr>Versioning of Sources and Concepts</vt:lpstr>
      <vt:lpstr>Versioning of Sources and Concepts</vt:lpstr>
      <vt:lpstr>Versioning of Sources and Concepts</vt:lpstr>
      <vt:lpstr>Versioning of Sources and Concepts</vt:lpstr>
      <vt:lpstr>Versioning of Sources and Concepts</vt:lpstr>
      <vt:lpstr>Versioning of Sources and Concepts</vt:lpstr>
      <vt:lpstr>Versioning of Sources and Concepts</vt:lpstr>
      <vt:lpstr>Versioning of Sources and Concepts</vt:lpstr>
      <vt:lpstr>Versioning of Sources and Concepts</vt:lpstr>
      <vt:lpstr>Mappings Scenarios</vt:lpstr>
      <vt:lpstr>Mapping Scenarios based on CIEL:116125</vt:lpstr>
      <vt:lpstr>OCL Mappings Model</vt:lpstr>
      <vt:lpstr>Scenario 1</vt:lpstr>
      <vt:lpstr>Scenario 2</vt:lpstr>
    </vt:vector>
  </TitlesOfParts>
  <Company>Open Concept Lab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Payne</dc:creator>
  <cp:lastModifiedBy>Jonathan Payne</cp:lastModifiedBy>
  <cp:revision>111</cp:revision>
  <dcterms:created xsi:type="dcterms:W3CDTF">2015-03-26T10:54:14Z</dcterms:created>
  <dcterms:modified xsi:type="dcterms:W3CDTF">2015-05-06T15:33:49Z</dcterms:modified>
</cp:coreProperties>
</file>