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60" r:id="rId6"/>
    <p:sldId id="261" r:id="rId7"/>
    <p:sldId id="263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4595"/>
  </p:normalViewPr>
  <p:slideViewPr>
    <p:cSldViewPr snapToGrid="0" snapToObjects="1">
      <p:cViewPr varScale="1">
        <p:scale>
          <a:sx n="87" d="100"/>
          <a:sy n="87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1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31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7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9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17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7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8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7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D3376-68CE-FF4F-BCE2-C160D30BEFC4}" type="datetimeFigureOut">
              <a:rPr lang="en-US" smtClean="0"/>
              <a:t>8/25/15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23661-FE6D-4C47-9196-97DF60B62B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6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OpenHIE</a:t>
            </a:r>
            <a:r>
              <a:rPr lang="en-US" dirty="0" smtClean="0"/>
              <a:t> Alerting Workflow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 </a:t>
            </a:r>
            <a:r>
              <a:rPr lang="en-US" dirty="0" err="1" smtClean="0"/>
              <a:t>Leitner</a:t>
            </a:r>
            <a:r>
              <a:rPr lang="en-US" dirty="0" smtClean="0"/>
              <a:t>, Ed </a:t>
            </a:r>
            <a:r>
              <a:rPr lang="en-US" dirty="0" err="1" smtClean="0"/>
              <a:t>Jezierski</a:t>
            </a:r>
            <a:r>
              <a:rPr lang="en-US" dirty="0" smtClean="0"/>
              <a:t>, Dykki Settle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Organizations to contact for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Dimagi</a:t>
            </a:r>
            <a:r>
              <a:rPr lang="en-US" dirty="0"/>
              <a:t> – </a:t>
            </a:r>
            <a:r>
              <a:rPr lang="en-US" dirty="0" err="1" smtClean="0"/>
              <a:t>CommCare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/>
              <a:t>Fio</a:t>
            </a:r>
            <a:r>
              <a:rPr lang="en-US" dirty="0"/>
              <a:t> – </a:t>
            </a:r>
            <a:r>
              <a:rPr lang="en-US" dirty="0" err="1" smtClean="0"/>
              <a:t>Fionet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/>
              <a:t>Grameen</a:t>
            </a:r>
            <a:r>
              <a:rPr lang="en-US" dirty="0"/>
              <a:t> – </a:t>
            </a:r>
            <a:r>
              <a:rPr lang="en-US" dirty="0" smtClean="0"/>
              <a:t>MOTECH</a:t>
            </a:r>
          </a:p>
          <a:p>
            <a:pPr marL="0" indent="0">
              <a:buNone/>
            </a:pPr>
            <a:r>
              <a:rPr lang="en-US" b="1" dirty="0" smtClean="0"/>
              <a:t>Medic Mobile </a:t>
            </a:r>
            <a:r>
              <a:rPr lang="en-US" dirty="0"/>
              <a:t>– </a:t>
            </a:r>
            <a:r>
              <a:rPr lang="en-US" dirty="0" smtClean="0"/>
              <a:t>Medic Mobile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UNICEF</a:t>
            </a:r>
            <a:r>
              <a:rPr lang="en-US" dirty="0" smtClean="0"/>
              <a:t> – </a:t>
            </a:r>
            <a:r>
              <a:rPr lang="en-US" dirty="0" err="1" smtClean="0"/>
              <a:t>RapidPro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mHealth</a:t>
            </a:r>
            <a:r>
              <a:rPr lang="en-US" b="1" dirty="0" smtClean="0"/>
              <a:t> Working Group</a:t>
            </a:r>
          </a:p>
          <a:p>
            <a:pPr marL="0" indent="0">
              <a:buNone/>
            </a:pPr>
            <a:r>
              <a:rPr lang="en-US" dirty="0" smtClean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8392"/>
            <a:ext cx="9144000" cy="3768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0308" y="201433"/>
            <a:ext cx="2766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Current DRAFT workflow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0308" y="854148"/>
            <a:ext cx="8579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Case:  The send alert workflow allows the infrastructure services to register alerts </a:t>
            </a:r>
            <a:br>
              <a:rPr lang="en-US" dirty="0" smtClean="0"/>
            </a:br>
            <a:r>
              <a:rPr lang="en-US" dirty="0" smtClean="0"/>
              <a:t>with an alert service. The alert service allows alert consumer to query for these alerts and </a:t>
            </a:r>
            <a:br>
              <a:rPr lang="en-US" dirty="0" smtClean="0"/>
            </a:br>
            <a:r>
              <a:rPr lang="en-US" dirty="0" smtClean="0"/>
              <a:t>send them out to health workers in whatever format is appropriate (</a:t>
            </a:r>
            <a:r>
              <a:rPr lang="en-US" dirty="0" err="1" smtClean="0"/>
              <a:t>sms</a:t>
            </a:r>
            <a:r>
              <a:rPr lang="en-US" dirty="0" smtClean="0"/>
              <a:t>, email,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2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6893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Mobile Alert Communication Management (</a:t>
            </a:r>
            <a:r>
              <a:rPr lang="en-US" sz="2000" dirty="0" err="1" smtClean="0"/>
              <a:t>mACM</a:t>
            </a:r>
            <a:r>
              <a:rPr lang="en-US" sz="2000" dirty="0" smtClean="0"/>
              <a:t>) Use Case #1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0308" y="854148"/>
            <a:ext cx="8041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Case:  </a:t>
            </a:r>
            <a:r>
              <a:rPr lang="en-US" dirty="0"/>
              <a:t>In response to a crisis or emergency situation, such as the 2014 and 2015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outbreaks </a:t>
            </a:r>
            <a:r>
              <a:rPr lang="en-US" dirty="0"/>
              <a:t>of Ebola in western Africa, it is critical to communicate to health workers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across </a:t>
            </a:r>
            <a:r>
              <a:rPr lang="en-US" dirty="0"/>
              <a:t>organizational and national boundaries, and to verify receipt of such alerts.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95" y="3194504"/>
            <a:ext cx="8616462" cy="233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88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6893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Mobile Alert Communication Management (</a:t>
            </a:r>
            <a:r>
              <a:rPr lang="en-US" sz="2000" dirty="0" err="1" smtClean="0"/>
              <a:t>mACM</a:t>
            </a:r>
            <a:r>
              <a:rPr lang="en-US" sz="2000" dirty="0" smtClean="0"/>
              <a:t>) Use Case #2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0308" y="854148"/>
            <a:ext cx="851311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Case: </a:t>
            </a:r>
            <a:r>
              <a:rPr lang="en-US" dirty="0"/>
              <a:t>A subject of care may receive care from multiple providers across multiple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health </a:t>
            </a:r>
            <a:r>
              <a:rPr lang="en-US" dirty="0"/>
              <a:t>care networks, and coordination of care across providers and networks is difficult.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/>
              <a:t>an Electronic Medical Record or Longitudinal/Shared Health Record is present, Care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Reminder </a:t>
            </a:r>
            <a:r>
              <a:rPr lang="en-US" dirty="0"/>
              <a:t>alerts can be triggered through the examination of clinical records about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subject of care. Care Reminder alerts are sent either to the subject of care or </a:t>
            </a:r>
            <a:r>
              <a:rPr lang="en-US" dirty="0" smtClean="0"/>
              <a:t>a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designated health worker.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50" y="3639712"/>
            <a:ext cx="7264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392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Workflow – Health Worker </a:t>
            </a:r>
            <a:r>
              <a:rPr lang="en-US" sz="2000" dirty="0" err="1" smtClean="0"/>
              <a:t>vs</a:t>
            </a:r>
            <a:r>
              <a:rPr lang="en-US" sz="2000" dirty="0" smtClean="0"/>
              <a:t> Client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0308" y="854148"/>
            <a:ext cx="740459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DRAFT workflow only referenced health worker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err="1" smtClean="0"/>
              <a:t>mACM</a:t>
            </a:r>
            <a:r>
              <a:rPr lang="en-US" sz="2800" dirty="0" smtClean="0"/>
              <a:t> references health worker and </a:t>
            </a:r>
            <a:br>
              <a:rPr lang="en-US" sz="2800" dirty="0" smtClean="0"/>
            </a:br>
            <a:r>
              <a:rPr lang="en-US" sz="2800" dirty="0" smtClean="0"/>
              <a:t>client/subject of care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Should we do both?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Should these be two distinct workflows?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81461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7358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mACM</a:t>
            </a:r>
            <a:r>
              <a:rPr lang="en-US" sz="2000" dirty="0" smtClean="0"/>
              <a:t> Interaction Diagram  -   (Inter-Linked) Health Worker Registry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98600"/>
            <a:ext cx="74549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3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7167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mACM</a:t>
            </a:r>
            <a:r>
              <a:rPr lang="en-US" sz="2000" dirty="0" smtClean="0"/>
              <a:t> </a:t>
            </a:r>
            <a:r>
              <a:rPr lang="en-US" sz="2000" dirty="0" err="1" smtClean="0"/>
              <a:t>SequenceDiagram</a:t>
            </a:r>
            <a:r>
              <a:rPr lang="en-US" sz="2000" dirty="0" smtClean="0"/>
              <a:t>   -  (Inter-Linked) Health Worker Registry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9144000" cy="562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73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4894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mACM</a:t>
            </a:r>
            <a:r>
              <a:rPr lang="en-US" sz="2000" dirty="0" smtClean="0"/>
              <a:t> Interaction Diagram  -   Client Registry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562100"/>
            <a:ext cx="7391400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93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308" y="201433"/>
            <a:ext cx="4711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mACM</a:t>
            </a:r>
            <a:r>
              <a:rPr lang="en-US" sz="2000" dirty="0" smtClean="0"/>
              <a:t> Sequence Diagram  -  Client Registry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4100"/>
            <a:ext cx="9144000" cy="473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39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136</Words>
  <Application>Microsoft Macintosh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OpenHIE Alerting Workflow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Organizations to contact for input</vt:lpstr>
    </vt:vector>
  </TitlesOfParts>
  <Company>IntraHealth International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Leitner</dc:creator>
  <cp:lastModifiedBy>Jennifer E Shivers</cp:lastModifiedBy>
  <cp:revision>5</cp:revision>
  <dcterms:created xsi:type="dcterms:W3CDTF">2015-08-24T23:11:04Z</dcterms:created>
  <dcterms:modified xsi:type="dcterms:W3CDTF">2015-08-25T14:48:51Z</dcterms:modified>
</cp:coreProperties>
</file>