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8" r:id="rId4"/>
    <p:sldId id="266" r:id="rId5"/>
    <p:sldId id="265" r:id="rId6"/>
    <p:sldId id="261" r:id="rId7"/>
    <p:sldId id="269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0" autoAdjust="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10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E1552-B49B-3746-9D98-CDAC52B3697C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AFE59-334A-8144-B2BC-3010654DD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296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FC99F-1BA0-A849-9931-5B8E41726786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AB877-248D-BD4F-8E56-97AB4FCFC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8373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AB877-248D-BD4F-8E56-97AB4FCFCA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169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AB877-248D-BD4F-8E56-97AB4FCFCA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718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AB877-248D-BD4F-8E56-97AB4FCFCA3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116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AB877-248D-BD4F-8E56-97AB4FCFCA3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823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AB877-248D-BD4F-8E56-97AB4FCFCA3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47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AB877-248D-BD4F-8E56-97AB4FCFCA3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142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AB877-248D-BD4F-8E56-97AB4FCFCA3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104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alphaModFix amt="30000"/>
          </a:blip>
          <a:srcRect r="37716" b="5334"/>
          <a:stretch/>
        </p:blipFill>
        <p:spPr>
          <a:xfrm>
            <a:off x="5334000" y="1828801"/>
            <a:ext cx="3132394" cy="50292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C22B9-F52D-C64D-AFED-96D42873A3A5}" type="datetime1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DE7D6-8E31-2441-91FC-F0CDA354169F}" type="datetime1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7FB34-AD9D-C544-BDBA-D2A16362BAF9}" type="datetime1">
              <a:rPr lang="en-US" smtClean="0"/>
              <a:t>8/24/2015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27D8-D40F-4A40-BAAE-7227D54BEC74}" type="datetime1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E46B-723B-9840-BD82-D32B8EC4F4DD}" type="datetime1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2"/>
              </a:buClr>
              <a:defRPr>
                <a:solidFill>
                  <a:schemeClr val="tx2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2"/>
                </a:solidFill>
              </a:defRPr>
            </a:lvl3pPr>
            <a:lvl4pPr marL="1337310" indent="-285750"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F321E-58AB-0D48-92DE-2D1802B67DEA}" type="datetime1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alphaModFix amt="30000"/>
          </a:blip>
          <a:srcRect r="37482" b="5334"/>
          <a:stretch/>
        </p:blipFill>
        <p:spPr>
          <a:xfrm>
            <a:off x="5334000" y="1828801"/>
            <a:ext cx="3144153" cy="5029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6F3B6-DED1-3A4F-B5E8-77D647FDF40F}" type="datetime1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43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8E75-E6A9-DC43-8A8D-37FB52357485}" type="datetime1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651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6569-5DAC-1640-8A54-908072AF1900}" type="datetime1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63C2-22F7-9B47-B015-592BD6DF89CD}" type="datetime1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9B00A-D426-684C-97F9-381AC68A2198}" type="datetime1">
              <a:rPr lang="en-US" smtClean="0"/>
              <a:t>8/24/2015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0FA82-BA67-8044-AC6A-DD9D47B4DA55}" type="datetime1">
              <a:rPr lang="en-US" smtClean="0"/>
              <a:t>8/24/2015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56FAE-8E25-9C43-A0F5-9614AF93F7F8}" type="datetime1">
              <a:rPr lang="en-US" smtClean="0"/>
              <a:t>8/24/2015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35DA192-6414-E241-9643-A459AB2625D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C409D40-0F83-2941-9957-4A5C2E781A00}" type="datetime1">
              <a:rPr lang="en-US" smtClean="0"/>
              <a:t>8/24/2015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ihe.net/uploadedFiles/Documents/QRPH/IHE_QRPH_Suppl_ADX_Rev1.0_PC_2015-05-29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5" Type="http://schemas.openxmlformats.org/officeDocument/2006/relationships/hyperlink" Target="http://www.measureevaluation.org/" TargetMode="External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ADX Workflows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4571999"/>
            <a:ext cx="6585333" cy="164151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James Kariuki, Centers for Disease Control and Prevention </a:t>
            </a:r>
          </a:p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Denise Johnson, MEASURE Evaluation</a:t>
            </a:r>
          </a:p>
          <a:p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August 25, 2015</a:t>
            </a:r>
          </a:p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Virtual </a:t>
            </a:r>
            <a:r>
              <a:rPr lang="en-US" dirty="0" err="1" smtClean="0">
                <a:solidFill>
                  <a:schemeClr val="tx1">
                    <a:lumMod val="75000"/>
                  </a:schemeClr>
                </a:solidFill>
              </a:rPr>
              <a:t>OpenHIE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 Architecture Meeting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62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159711" y="2512909"/>
            <a:ext cx="13856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900" b="1" i="1" dirty="0" smtClean="0">
                <a:solidFill>
                  <a:schemeClr val="bg1"/>
                </a:solidFill>
                <a:latin typeface="Bitter"/>
                <a:ea typeface="Bitter"/>
                <a:cs typeface="Bitter"/>
                <a:sym typeface="Bitter"/>
              </a:rPr>
              <a:t>Interoperability Layer</a:t>
            </a:r>
            <a:endParaRPr lang="es" sz="900" b="1" i="1" dirty="0">
              <a:solidFill>
                <a:schemeClr val="bg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112980" y="4142358"/>
            <a:ext cx="13856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900" b="1" i="1" dirty="0" smtClean="0">
                <a:solidFill>
                  <a:schemeClr val="bg1"/>
                </a:solidFill>
                <a:latin typeface="Bitter"/>
                <a:ea typeface="Bitter"/>
                <a:cs typeface="Bitter"/>
                <a:sym typeface="Bitter"/>
              </a:rPr>
              <a:t>Interoperability Layer</a:t>
            </a:r>
            <a:endParaRPr lang="es" sz="900" b="1" i="1" dirty="0">
              <a:solidFill>
                <a:schemeClr val="bg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9418" y="289580"/>
            <a:ext cx="70440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The challenge of aggregate data exchange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39418" y="1143303"/>
            <a:ext cx="84686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Electronic 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data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systems 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have evolved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to manage health 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data.  But …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In some cases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facility based routine data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are printed from EMR and reported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to the health district office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for manual entry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There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is no agreed upon internationally recognized, standard way of representing and exchanging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aggregate data, 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Therefore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ad-hoc and de-facto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methods used to exchange data between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levels in the health system hierarchy</a:t>
            </a:r>
          </a:p>
          <a:p>
            <a:pPr marL="800100" lvl="2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Between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the HMIS and other national, regional and international data warehouses</a:t>
            </a:r>
          </a:p>
          <a:p>
            <a:pPr marL="800100" lvl="2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Between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EHR systems and the HMIS 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800100" lvl="2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Between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the HMIS and health worker registries</a:t>
            </a:r>
          </a:p>
          <a:p>
            <a:pPr marL="0" lvl="1">
              <a:spcAft>
                <a:spcPts val="12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9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05076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159711" y="2512909"/>
            <a:ext cx="13856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900" b="1" i="1" dirty="0" smtClean="0">
                <a:solidFill>
                  <a:schemeClr val="bg1"/>
                </a:solidFill>
                <a:latin typeface="Bitter"/>
                <a:ea typeface="Bitter"/>
                <a:cs typeface="Bitter"/>
                <a:sym typeface="Bitter"/>
              </a:rPr>
              <a:t>Interoperability Layer</a:t>
            </a:r>
            <a:endParaRPr lang="es" sz="900" b="1" i="1" dirty="0">
              <a:solidFill>
                <a:schemeClr val="bg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112980" y="4142358"/>
            <a:ext cx="13856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900" b="1" i="1" dirty="0" smtClean="0">
                <a:solidFill>
                  <a:schemeClr val="bg1"/>
                </a:solidFill>
                <a:latin typeface="Bitter"/>
                <a:ea typeface="Bitter"/>
                <a:cs typeface="Bitter"/>
                <a:sym typeface="Bitter"/>
              </a:rPr>
              <a:t>Interoperability Layer</a:t>
            </a:r>
            <a:endParaRPr lang="es" sz="900" b="1" i="1" dirty="0">
              <a:solidFill>
                <a:schemeClr val="bg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9418" y="289580"/>
            <a:ext cx="70440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ADX Profile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021" y="1052952"/>
            <a:ext cx="8138768" cy="42468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3021" y="5448023"/>
            <a:ext cx="83046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information on ADX Profile can be found here:</a:t>
            </a:r>
          </a:p>
          <a:p>
            <a:r>
              <a:rPr lang="en-US" dirty="0">
                <a:hlinkClick r:id="rId4"/>
              </a:rPr>
              <a:t>http://www.ihe.net/uploadedFiles/Documents/QRPH/IHE_QRPH_Suppl_ADX_Rev1.0_PC_2015-05-29.pdf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86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39654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159711" y="2512909"/>
            <a:ext cx="13856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900" b="1" i="1" dirty="0" smtClean="0">
                <a:solidFill>
                  <a:schemeClr val="bg1"/>
                </a:solidFill>
                <a:latin typeface="Bitter"/>
                <a:ea typeface="Bitter"/>
                <a:cs typeface="Bitter"/>
                <a:sym typeface="Bitter"/>
              </a:rPr>
              <a:t>Interoperability Layer</a:t>
            </a:r>
            <a:endParaRPr lang="es" sz="900" b="1" i="1" dirty="0">
              <a:solidFill>
                <a:schemeClr val="bg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112980" y="4142358"/>
            <a:ext cx="13856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900" b="1" i="1" dirty="0" smtClean="0">
                <a:solidFill>
                  <a:schemeClr val="bg1"/>
                </a:solidFill>
                <a:latin typeface="Bitter"/>
                <a:ea typeface="Bitter"/>
                <a:cs typeface="Bitter"/>
                <a:sym typeface="Bitter"/>
              </a:rPr>
              <a:t>Interoperability Layer</a:t>
            </a:r>
            <a:endParaRPr lang="es" sz="900" b="1" i="1" dirty="0">
              <a:solidFill>
                <a:schemeClr val="bg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9046"/>
            <a:ext cx="9016177" cy="69670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9418" y="289580"/>
            <a:ext cx="5547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DATIM Use Case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55923" y="1631655"/>
            <a:ext cx="30957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Futura LT Pro Book" panose="020B0502020204020303" pitchFamily="34" charset="0"/>
              </a:rPr>
              <a:t>9618</a:t>
            </a:r>
            <a:endParaRPr lang="en-US" sz="4800" b="1" dirty="0">
              <a:solidFill>
                <a:schemeClr val="accent4">
                  <a:lumMod val="40000"/>
                  <a:lumOff val="60000"/>
                </a:schemeClr>
              </a:solidFill>
              <a:latin typeface="Futura LT Pro Book" panose="020B0502020204020303" pitchFamily="34" charset="0"/>
            </a:endParaRPr>
          </a:p>
          <a:p>
            <a:pPr algn="ctr">
              <a:lnSpc>
                <a:spcPts val="4500"/>
              </a:lnSpc>
            </a:pPr>
            <a:endParaRPr lang="en-US" sz="4800" b="1" dirty="0" smtClean="0">
              <a:solidFill>
                <a:schemeClr val="accent4">
                  <a:lumMod val="40000"/>
                  <a:lumOff val="60000"/>
                </a:schemeClr>
              </a:solidFill>
              <a:latin typeface="Futura LT Pro Book" panose="020B0502020204020303" pitchFamily="34" charset="0"/>
            </a:endParaRPr>
          </a:p>
          <a:p>
            <a:pPr algn="ctr">
              <a:lnSpc>
                <a:spcPts val="4500"/>
              </a:lnSpc>
            </a:pPr>
            <a:r>
              <a:rPr lang="en-US" sz="48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Futura LT Pro Book" panose="020B0502020204020303" pitchFamily="34" charset="0"/>
              </a:rPr>
              <a:t>50</a:t>
            </a:r>
          </a:p>
          <a:p>
            <a:pPr algn="ctr">
              <a:lnSpc>
                <a:spcPts val="4200"/>
              </a:lnSpc>
            </a:pPr>
            <a:endParaRPr lang="en-US" sz="4800" b="1" dirty="0" smtClean="0">
              <a:solidFill>
                <a:schemeClr val="accent4">
                  <a:lumMod val="40000"/>
                  <a:lumOff val="60000"/>
                </a:schemeClr>
              </a:solidFill>
              <a:latin typeface="Futura LT Pro Book" panose="020B0502020204020303" pitchFamily="34" charset="0"/>
            </a:endParaRPr>
          </a:p>
          <a:p>
            <a:pPr algn="ctr">
              <a:lnSpc>
                <a:spcPts val="4200"/>
              </a:lnSpc>
            </a:pPr>
            <a:r>
              <a:rPr lang="en-US" sz="4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Futura LT Pro Book" panose="020B0502020204020303" pitchFamily="34" charset="0"/>
              </a:rPr>
              <a:t>70,084</a:t>
            </a:r>
            <a:endParaRPr lang="en-US" sz="4000" b="1" dirty="0">
              <a:solidFill>
                <a:schemeClr val="accent4">
                  <a:lumMod val="40000"/>
                  <a:lumOff val="60000"/>
                </a:schemeClr>
              </a:solidFill>
              <a:latin typeface="Futura LT Pro Book" panose="020B0502020204020303" pitchFamily="34" charset="0"/>
            </a:endParaRPr>
          </a:p>
          <a:p>
            <a:pPr algn="ctr">
              <a:lnSpc>
                <a:spcPts val="4300"/>
              </a:lnSpc>
            </a:pPr>
            <a:endParaRPr lang="en-US" sz="4800" b="1" dirty="0">
              <a:solidFill>
                <a:schemeClr val="accent4">
                  <a:lumMod val="40000"/>
                  <a:lumOff val="60000"/>
                </a:schemeClr>
              </a:solidFill>
              <a:latin typeface="Futura LT Pro Book" panose="020B0502020204020303" pitchFamily="34" charset="0"/>
            </a:endParaRPr>
          </a:p>
          <a:p>
            <a:pPr algn="ctr">
              <a:lnSpc>
                <a:spcPts val="4300"/>
              </a:lnSpc>
            </a:pPr>
            <a:r>
              <a:rPr lang="en-US" sz="4000" b="1" spc="-150" dirty="0">
                <a:solidFill>
                  <a:schemeClr val="accent6">
                    <a:lumMod val="40000"/>
                    <a:lumOff val="60000"/>
                  </a:schemeClr>
                </a:solidFill>
                <a:latin typeface="Futura LT Pro Book" panose="020B0502020204020303" pitchFamily="34" charset="0"/>
              </a:rPr>
              <a:t>9</a:t>
            </a:r>
            <a:r>
              <a:rPr lang="en-US" sz="4000" b="1" spc="-15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Futura LT Pro Book" panose="020B0502020204020303" pitchFamily="34" charset="0"/>
              </a:rPr>
              <a:t>,753,679</a:t>
            </a:r>
            <a:endParaRPr lang="en-US" sz="4000" b="1" spc="-150" dirty="0">
              <a:solidFill>
                <a:schemeClr val="accent6">
                  <a:lumMod val="40000"/>
                  <a:lumOff val="60000"/>
                </a:schemeClr>
              </a:solidFill>
              <a:latin typeface="Futura LT Pro Book" panose="020B0502020204020303" pitchFamily="34" charset="0"/>
            </a:endParaRPr>
          </a:p>
          <a:p>
            <a:pPr algn="ctr">
              <a:lnSpc>
                <a:spcPts val="4900"/>
              </a:lnSpc>
            </a:pPr>
            <a:endParaRPr lang="en-US" sz="4800" b="1" dirty="0">
              <a:solidFill>
                <a:schemeClr val="accent6">
                  <a:lumMod val="40000"/>
                  <a:lumOff val="60000"/>
                </a:schemeClr>
              </a:solidFill>
              <a:latin typeface="Futura LT Pro Book" panose="020B05020202040203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5028" y="1787867"/>
            <a:ext cx="2379306" cy="4298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Futura LT Pro Book" panose="020B0502020204020303" pitchFamily="34" charset="0"/>
              </a:rPr>
              <a:t>2747</a:t>
            </a:r>
            <a:endParaRPr lang="en-US" sz="4800" b="1" dirty="0">
              <a:solidFill>
                <a:schemeClr val="accent4">
                  <a:lumMod val="40000"/>
                  <a:lumOff val="60000"/>
                </a:schemeClr>
              </a:solidFill>
              <a:latin typeface="Futura LT Pro Book" panose="020B0502020204020303" pitchFamily="34" charset="0"/>
            </a:endParaRPr>
          </a:p>
          <a:p>
            <a:pPr algn="ctr">
              <a:lnSpc>
                <a:spcPts val="4100"/>
              </a:lnSpc>
            </a:pPr>
            <a:endParaRPr lang="en-US" sz="4800" b="1" dirty="0" smtClean="0">
              <a:solidFill>
                <a:schemeClr val="accent4">
                  <a:lumMod val="40000"/>
                  <a:lumOff val="60000"/>
                </a:schemeClr>
              </a:solidFill>
              <a:latin typeface="Futura LT Pro Book" panose="020B0502020204020303" pitchFamily="34" charset="0"/>
            </a:endParaRPr>
          </a:p>
          <a:p>
            <a:pPr algn="ctr">
              <a:lnSpc>
                <a:spcPts val="4100"/>
              </a:lnSpc>
            </a:pPr>
            <a:endParaRPr lang="en-US" sz="4800" b="1" dirty="0" smtClean="0">
              <a:solidFill>
                <a:schemeClr val="accent4">
                  <a:lumMod val="40000"/>
                  <a:lumOff val="60000"/>
                </a:schemeClr>
              </a:solidFill>
              <a:latin typeface="Futura LT Pro Book" panose="020B0502020204020303" pitchFamily="34" charset="0"/>
            </a:endParaRPr>
          </a:p>
          <a:p>
            <a:pPr algn="ctr">
              <a:lnSpc>
                <a:spcPts val="4100"/>
              </a:lnSpc>
            </a:pPr>
            <a:r>
              <a:rPr lang="en-US" sz="48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Futura LT Pro Book" panose="020B0502020204020303" pitchFamily="34" charset="0"/>
              </a:rPr>
              <a:t>47</a:t>
            </a:r>
          </a:p>
          <a:p>
            <a:pPr algn="ctr">
              <a:lnSpc>
                <a:spcPts val="3400"/>
              </a:lnSpc>
            </a:pPr>
            <a:endParaRPr lang="en-US" sz="4800" b="1" dirty="0" smtClean="0">
              <a:solidFill>
                <a:schemeClr val="accent4">
                  <a:lumMod val="40000"/>
                  <a:lumOff val="60000"/>
                </a:schemeClr>
              </a:solidFill>
              <a:latin typeface="Futura LT Pro Book" panose="020B0502020204020303" pitchFamily="34" charset="0"/>
            </a:endParaRPr>
          </a:p>
          <a:p>
            <a:pPr algn="ctr">
              <a:lnSpc>
                <a:spcPts val="3400"/>
              </a:lnSpc>
            </a:pPr>
            <a:r>
              <a:rPr lang="en-US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Futura LT Pro Book" panose="020B0502020204020303" pitchFamily="34" charset="0"/>
              </a:rPr>
              <a:t>8</a:t>
            </a:r>
            <a:endParaRPr lang="en-US" sz="4800" b="1" dirty="0">
              <a:solidFill>
                <a:schemeClr val="accent4">
                  <a:lumMod val="40000"/>
                  <a:lumOff val="60000"/>
                </a:schemeClr>
              </a:solidFill>
              <a:latin typeface="Futura LT Pro Book" panose="020B0502020204020303" pitchFamily="34" charset="0"/>
            </a:endParaRPr>
          </a:p>
          <a:p>
            <a:pPr algn="ctr">
              <a:lnSpc>
                <a:spcPts val="4300"/>
              </a:lnSpc>
            </a:pPr>
            <a:endParaRPr lang="en-US" sz="4800" b="1" dirty="0">
              <a:solidFill>
                <a:schemeClr val="accent4">
                  <a:lumMod val="40000"/>
                  <a:lumOff val="60000"/>
                </a:schemeClr>
              </a:solidFill>
              <a:latin typeface="Futura LT Pro Book" panose="020B0502020204020303" pitchFamily="34" charset="0"/>
            </a:endParaRPr>
          </a:p>
          <a:p>
            <a:pPr algn="ctr">
              <a:lnSpc>
                <a:spcPts val="4900"/>
              </a:lnSpc>
            </a:pPr>
            <a:endParaRPr lang="en-US" sz="4800" b="1" dirty="0">
              <a:solidFill>
                <a:schemeClr val="accent6">
                  <a:lumMod val="40000"/>
                  <a:lumOff val="60000"/>
                </a:schemeClr>
              </a:solidFill>
              <a:latin typeface="Futura LT Pro Book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51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914580" y="4017705"/>
            <a:ext cx="3496862" cy="49052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914580" y="2397991"/>
            <a:ext cx="3496862" cy="49052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812883" y="1062597"/>
            <a:ext cx="3665271" cy="1388919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7" name="Shape 111"/>
          <p:cNvGrpSpPr/>
          <p:nvPr/>
        </p:nvGrpSpPr>
        <p:grpSpPr>
          <a:xfrm>
            <a:off x="3698797" y="1207336"/>
            <a:ext cx="392399" cy="584292"/>
            <a:chOff x="8501800" y="1108547"/>
            <a:chExt cx="392399" cy="584292"/>
          </a:xfrm>
        </p:grpSpPr>
        <p:pic>
          <p:nvPicPr>
            <p:cNvPr id="8" name="Shape 11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8501800" y="1108547"/>
              <a:ext cx="392350" cy="29852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Shape 113"/>
            <p:cNvSpPr txBox="1"/>
            <p:nvPr/>
          </p:nvSpPr>
          <p:spPr>
            <a:xfrm>
              <a:off x="8501800" y="1394339"/>
              <a:ext cx="392399" cy="298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s" sz="1000" b="1">
                  <a:solidFill>
                    <a:srgbClr val="2A9DC5"/>
                  </a:solidFill>
                  <a:latin typeface="Bitter"/>
                  <a:ea typeface="Bitter"/>
                  <a:cs typeface="Bitter"/>
                  <a:sym typeface="Bitter"/>
                </a:rPr>
                <a:t>TS</a:t>
              </a:r>
            </a:p>
          </p:txBody>
        </p:sp>
      </p:grpSp>
      <p:grpSp>
        <p:nvGrpSpPr>
          <p:cNvPr id="10" name="Shape 114"/>
          <p:cNvGrpSpPr/>
          <p:nvPr/>
        </p:nvGrpSpPr>
        <p:grpSpPr>
          <a:xfrm>
            <a:off x="4663011" y="1182432"/>
            <a:ext cx="537899" cy="626949"/>
            <a:chOff x="7846797" y="1065900"/>
            <a:chExt cx="537899" cy="626949"/>
          </a:xfrm>
        </p:grpSpPr>
        <p:pic>
          <p:nvPicPr>
            <p:cNvPr id="11" name="Shape 11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967216" y="1065900"/>
              <a:ext cx="297065" cy="38382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Shape 116"/>
            <p:cNvSpPr txBox="1"/>
            <p:nvPr/>
          </p:nvSpPr>
          <p:spPr>
            <a:xfrm>
              <a:off x="7846797" y="1394350"/>
              <a:ext cx="537899" cy="298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s" sz="1000" b="1">
                  <a:solidFill>
                    <a:srgbClr val="2A9DC5"/>
                  </a:solidFill>
                  <a:latin typeface="Bitter"/>
                  <a:ea typeface="Bitter"/>
                  <a:cs typeface="Bitter"/>
                  <a:sym typeface="Bitter"/>
                </a:rPr>
                <a:t>SHR</a:t>
              </a:r>
            </a:p>
          </p:txBody>
        </p:sp>
      </p:grpSp>
      <p:grpSp>
        <p:nvGrpSpPr>
          <p:cNvPr id="13" name="Shape 117"/>
          <p:cNvGrpSpPr/>
          <p:nvPr/>
        </p:nvGrpSpPr>
        <p:grpSpPr>
          <a:xfrm>
            <a:off x="5080495" y="1179653"/>
            <a:ext cx="569399" cy="626950"/>
            <a:chOff x="7240362" y="1065900"/>
            <a:chExt cx="569399" cy="626950"/>
          </a:xfrm>
        </p:grpSpPr>
        <p:pic>
          <p:nvPicPr>
            <p:cNvPr id="14" name="Shape 118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7357775" y="1065900"/>
              <a:ext cx="375824" cy="3838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Shape 119"/>
            <p:cNvSpPr txBox="1"/>
            <p:nvPr/>
          </p:nvSpPr>
          <p:spPr>
            <a:xfrm>
              <a:off x="7240362" y="1394350"/>
              <a:ext cx="569399" cy="298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s" sz="1000" b="1">
                  <a:solidFill>
                    <a:srgbClr val="2A9DC5"/>
                  </a:solidFill>
                  <a:latin typeface="Bitter"/>
                  <a:ea typeface="Bitter"/>
                  <a:cs typeface="Bitter"/>
                  <a:sym typeface="Bitter"/>
                </a:rPr>
                <a:t>HWR</a:t>
              </a:r>
            </a:p>
          </p:txBody>
        </p:sp>
      </p:grpSp>
      <p:grpSp>
        <p:nvGrpSpPr>
          <p:cNvPr id="16" name="Shape 120"/>
          <p:cNvGrpSpPr/>
          <p:nvPr/>
        </p:nvGrpSpPr>
        <p:grpSpPr>
          <a:xfrm>
            <a:off x="3182103" y="1202349"/>
            <a:ext cx="396279" cy="616988"/>
            <a:chOff x="6727875" y="1075851"/>
            <a:chExt cx="396279" cy="616988"/>
          </a:xfrm>
        </p:grpSpPr>
        <p:pic>
          <p:nvPicPr>
            <p:cNvPr id="17" name="Shape 121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6765921" y="1075851"/>
              <a:ext cx="358233" cy="36392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Shape 122"/>
            <p:cNvSpPr txBox="1"/>
            <p:nvPr/>
          </p:nvSpPr>
          <p:spPr>
            <a:xfrm>
              <a:off x="6727875" y="1394339"/>
              <a:ext cx="392399" cy="298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s" sz="1000" b="1">
                  <a:solidFill>
                    <a:srgbClr val="2A9DC5"/>
                  </a:solidFill>
                  <a:latin typeface="Bitter"/>
                  <a:ea typeface="Bitter"/>
                  <a:cs typeface="Bitter"/>
                  <a:sym typeface="Bitter"/>
                </a:rPr>
                <a:t>FR</a:t>
              </a:r>
            </a:p>
          </p:txBody>
        </p:sp>
      </p:grpSp>
      <p:grpSp>
        <p:nvGrpSpPr>
          <p:cNvPr id="19" name="Shape 123"/>
          <p:cNvGrpSpPr/>
          <p:nvPr/>
        </p:nvGrpSpPr>
        <p:grpSpPr>
          <a:xfrm>
            <a:off x="4202999" y="1192393"/>
            <a:ext cx="419114" cy="616988"/>
            <a:chOff x="6144887" y="1075851"/>
            <a:chExt cx="419114" cy="616988"/>
          </a:xfrm>
        </p:grpSpPr>
        <p:pic>
          <p:nvPicPr>
            <p:cNvPr id="20" name="Shape 124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6183023" y="1075851"/>
              <a:ext cx="380978" cy="36392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Shape 125"/>
            <p:cNvSpPr txBox="1"/>
            <p:nvPr/>
          </p:nvSpPr>
          <p:spPr>
            <a:xfrm>
              <a:off x="6144887" y="1394339"/>
              <a:ext cx="392399" cy="298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s" sz="1000" b="1">
                  <a:solidFill>
                    <a:srgbClr val="2A9DC5"/>
                  </a:solidFill>
                  <a:latin typeface="Bitter"/>
                  <a:ea typeface="Bitter"/>
                  <a:cs typeface="Bitter"/>
                  <a:sym typeface="Bitter"/>
                </a:rPr>
                <a:t>CR</a:t>
              </a:r>
            </a:p>
          </p:txBody>
        </p:sp>
      </p:grpSp>
      <p:grpSp>
        <p:nvGrpSpPr>
          <p:cNvPr id="22" name="Shape 126"/>
          <p:cNvGrpSpPr/>
          <p:nvPr/>
        </p:nvGrpSpPr>
        <p:grpSpPr>
          <a:xfrm>
            <a:off x="5649894" y="1188183"/>
            <a:ext cx="524650" cy="603445"/>
            <a:chOff x="5449824" y="1065900"/>
            <a:chExt cx="569399" cy="626944"/>
          </a:xfrm>
        </p:grpSpPr>
        <p:pic>
          <p:nvPicPr>
            <p:cNvPr id="23" name="Shape 127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5561676" y="1065900"/>
              <a:ext cx="383819" cy="3838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Shape 128"/>
            <p:cNvSpPr txBox="1"/>
            <p:nvPr/>
          </p:nvSpPr>
          <p:spPr>
            <a:xfrm>
              <a:off x="5449824" y="1394344"/>
              <a:ext cx="569399" cy="298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s" sz="1000" b="1">
                  <a:solidFill>
                    <a:srgbClr val="2A9DC5"/>
                  </a:solidFill>
                  <a:latin typeface="Bitter"/>
                  <a:ea typeface="Bitter"/>
                  <a:cs typeface="Bitter"/>
                  <a:sym typeface="Bitter"/>
                </a:rPr>
                <a:t>HMIS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476523" y="1856985"/>
            <a:ext cx="237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DATIM Global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830375" y="4479372"/>
            <a:ext cx="3665271" cy="1736157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Shape 126"/>
          <p:cNvGrpSpPr/>
          <p:nvPr/>
        </p:nvGrpSpPr>
        <p:grpSpPr>
          <a:xfrm>
            <a:off x="3089171" y="4869178"/>
            <a:ext cx="524650" cy="603445"/>
            <a:chOff x="5449824" y="1065900"/>
            <a:chExt cx="569399" cy="626944"/>
          </a:xfrm>
        </p:grpSpPr>
        <p:pic>
          <p:nvPicPr>
            <p:cNvPr id="37" name="Shape 127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5561676" y="1065900"/>
              <a:ext cx="383819" cy="3838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" name="Shape 128"/>
            <p:cNvSpPr txBox="1"/>
            <p:nvPr/>
          </p:nvSpPr>
          <p:spPr>
            <a:xfrm>
              <a:off x="5449824" y="1394344"/>
              <a:ext cx="569399" cy="298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s" sz="1000" b="1" dirty="0">
                  <a:solidFill>
                    <a:srgbClr val="2A9DC5"/>
                  </a:solidFill>
                  <a:latin typeface="Bitter"/>
                  <a:ea typeface="Bitter"/>
                  <a:cs typeface="Bitter"/>
                  <a:sym typeface="Bitter"/>
                </a:rPr>
                <a:t>HMIS</a:t>
              </a:r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267" y="5193606"/>
            <a:ext cx="450056" cy="4572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598" y="4676745"/>
            <a:ext cx="478631" cy="4572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684" y="4661888"/>
            <a:ext cx="447675" cy="4572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306" y="5193606"/>
            <a:ext cx="608325" cy="4572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256" y="5193606"/>
            <a:ext cx="353860" cy="457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59711" y="2512909"/>
            <a:ext cx="13856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900" b="1" i="1" dirty="0" smtClean="0">
                <a:solidFill>
                  <a:schemeClr val="bg1"/>
                </a:solidFill>
                <a:latin typeface="Bitter"/>
                <a:ea typeface="Bitter"/>
                <a:cs typeface="Bitter"/>
                <a:sym typeface="Bitter"/>
              </a:rPr>
              <a:t>Interoperability Layer</a:t>
            </a:r>
            <a:endParaRPr lang="es" sz="900" b="1" i="1" dirty="0">
              <a:solidFill>
                <a:schemeClr val="bg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112980" y="4142358"/>
            <a:ext cx="13856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900" b="1" i="1" dirty="0" smtClean="0">
                <a:solidFill>
                  <a:schemeClr val="bg1"/>
                </a:solidFill>
                <a:latin typeface="Bitter"/>
                <a:ea typeface="Bitter"/>
                <a:cs typeface="Bitter"/>
                <a:sym typeface="Bitter"/>
              </a:rPr>
              <a:t>Interoperability Layer</a:t>
            </a:r>
            <a:endParaRPr lang="es" sz="900" b="1" i="1" dirty="0">
              <a:solidFill>
                <a:schemeClr val="bg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46" name="Magnetic Disk 45"/>
          <p:cNvSpPr/>
          <p:nvPr/>
        </p:nvSpPr>
        <p:spPr>
          <a:xfrm>
            <a:off x="3865313" y="4923030"/>
            <a:ext cx="451766" cy="302683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698796" y="5230616"/>
            <a:ext cx="716577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>
                <a:solidFill>
                  <a:schemeClr val="tx2"/>
                </a:solidFill>
              </a:rPr>
              <a:t>InfoMan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895225" y="5557682"/>
            <a:ext cx="16414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1A7493"/>
                </a:solidFill>
              </a:rPr>
              <a:t>DATIM Node</a:t>
            </a:r>
          </a:p>
          <a:p>
            <a:pPr algn="ctr"/>
            <a:r>
              <a:rPr lang="en-US" sz="1400" dirty="0" smtClean="0">
                <a:solidFill>
                  <a:srgbClr val="1A7493"/>
                </a:solidFill>
              </a:rPr>
              <a:t>(IP/MOH)</a:t>
            </a:r>
            <a:endParaRPr lang="en-US" sz="1400" dirty="0">
              <a:solidFill>
                <a:srgbClr val="1A7493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3279817" y="2888518"/>
            <a:ext cx="0" cy="112918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5962217" y="2888518"/>
            <a:ext cx="0" cy="112918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39418" y="289580"/>
            <a:ext cx="5547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DATIM Workflows - Overview 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13258" y="3274548"/>
            <a:ext cx="156359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Metadata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52400" y="4552482"/>
            <a:ext cx="26296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3.  Request Metadata Updates</a:t>
            </a:r>
          </a:p>
          <a:p>
            <a:pPr marL="800100" lvl="1" indent="-342900">
              <a:buFont typeface="Arial"/>
              <a:buChar char="•"/>
            </a:pPr>
            <a:r>
              <a:rPr lang="en-US" sz="1400" dirty="0" smtClean="0"/>
              <a:t>Mechanisms</a:t>
            </a:r>
          </a:p>
          <a:p>
            <a:pPr marL="800100" lvl="1" indent="-342900">
              <a:buFont typeface="Arial"/>
              <a:buChar char="•"/>
            </a:pPr>
            <a:r>
              <a:rPr lang="en-US" sz="1400" dirty="0" smtClean="0"/>
              <a:t>Indicators </a:t>
            </a:r>
          </a:p>
          <a:p>
            <a:pPr marL="800100" lvl="1" indent="-342900">
              <a:buFont typeface="Arial"/>
              <a:buChar char="•"/>
            </a:pPr>
            <a:r>
              <a:rPr lang="en-US" sz="1400" dirty="0" smtClean="0"/>
              <a:t>Organizations</a:t>
            </a:r>
            <a:endParaRPr lang="en-US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152400" y="1660116"/>
            <a:ext cx="26296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4. Send Metadata Updates</a:t>
            </a:r>
          </a:p>
          <a:p>
            <a:pPr marL="800100" lvl="1" indent="-342900">
              <a:buFont typeface="Arial"/>
              <a:buChar char="•"/>
            </a:pPr>
            <a:r>
              <a:rPr lang="en-US" sz="1400" dirty="0" smtClean="0"/>
              <a:t>Mechanisms</a:t>
            </a:r>
          </a:p>
          <a:p>
            <a:pPr marL="800100" lvl="1" indent="-342900">
              <a:buFont typeface="Arial"/>
              <a:buChar char="•"/>
            </a:pPr>
            <a:r>
              <a:rPr lang="en-US" sz="1400" dirty="0" smtClean="0"/>
              <a:t>Indicators </a:t>
            </a:r>
          </a:p>
          <a:p>
            <a:pPr marL="800100" lvl="1" indent="-342900">
              <a:buFont typeface="Arial"/>
              <a:buChar char="•"/>
            </a:pPr>
            <a:r>
              <a:rPr lang="en-US" sz="1400" dirty="0" smtClean="0"/>
              <a:t>Organizations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6609977" y="4794873"/>
            <a:ext cx="2629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</a:t>
            </a:r>
            <a:r>
              <a:rPr lang="en-US" sz="1400" dirty="0" smtClean="0"/>
              <a:t>. Export Aggregated Data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6609977" y="1828120"/>
            <a:ext cx="2629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</a:t>
            </a:r>
            <a:r>
              <a:rPr lang="en-US" sz="1400" dirty="0" smtClean="0"/>
              <a:t>.  Validate and Save Aggregated Data</a:t>
            </a:r>
            <a:endParaRPr lang="en-US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5137912" y="3214784"/>
            <a:ext cx="156359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Aggregate Data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5</a:t>
            </a:fld>
            <a:endParaRPr lang="en-US"/>
          </a:p>
        </p:txBody>
      </p:sp>
      <p:sp>
        <p:nvSpPr>
          <p:cNvPr id="58" name="Magnetic Disk 57"/>
          <p:cNvSpPr/>
          <p:nvPr/>
        </p:nvSpPr>
        <p:spPr>
          <a:xfrm>
            <a:off x="5702973" y="1856985"/>
            <a:ext cx="451766" cy="302683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5592477" y="2152109"/>
            <a:ext cx="716577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>
                <a:solidFill>
                  <a:schemeClr val="tx2"/>
                </a:solidFill>
              </a:rPr>
              <a:t>FactsInfo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63" name="Magnetic Disk 62"/>
          <p:cNvSpPr/>
          <p:nvPr/>
        </p:nvSpPr>
        <p:spPr>
          <a:xfrm>
            <a:off x="3094122" y="1844590"/>
            <a:ext cx="451766" cy="302683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2974958" y="2157577"/>
            <a:ext cx="716577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>
                <a:solidFill>
                  <a:schemeClr val="tx2"/>
                </a:solidFill>
              </a:rPr>
              <a:t>InfoMan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660566" y="6048034"/>
            <a:ext cx="26296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Not included: Generate and export data from patient-level system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33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58423"/>
          </a:xfrm>
        </p:spPr>
        <p:txBody>
          <a:bodyPr/>
          <a:lstStyle/>
          <a:p>
            <a:r>
              <a:rPr lang="en-US" sz="3600" dirty="0" smtClean="0"/>
              <a:t>Export Aggregate Data</a:t>
            </a:r>
            <a:br>
              <a:rPr lang="en-US" sz="3600" dirty="0" smtClean="0"/>
            </a:br>
            <a:endParaRPr lang="en-US" sz="1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068291"/>
              </p:ext>
            </p:extLst>
          </p:nvPr>
        </p:nvGraphicFramePr>
        <p:xfrm>
          <a:off x="104589" y="1035698"/>
          <a:ext cx="8157882" cy="532163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185324"/>
                <a:gridCol w="972558"/>
              </a:tblGrid>
              <a:tr h="38329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DATIM Node Activity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49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1 Initiate the transaction.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 smtClean="0">
                          <a:solidFill>
                            <a:srgbClr val="1C421F"/>
                          </a:solidFill>
                          <a:effectLst/>
                        </a:rPr>
                        <a:t>HMIS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5711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2 Generate an ADX compliant message from the aggregated data in HMIS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 smtClean="0">
                          <a:solidFill>
                            <a:srgbClr val="1C421F"/>
                          </a:solidFill>
                          <a:effectLst/>
                        </a:rPr>
                        <a:t>HMIS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86078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3 Secure the message in transport.</a:t>
                      </a:r>
                      <a:endParaRPr lang="en-US" sz="1500" b="0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 smtClean="0">
                          <a:solidFill>
                            <a:srgbClr val="1C421F"/>
                          </a:solidFill>
                          <a:effectLst/>
                        </a:rPr>
                        <a:t>IL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39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4. Route the message to an authenticated receiver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 smtClean="0">
                          <a:solidFill>
                            <a:srgbClr val="1C421F"/>
                          </a:solidFill>
                          <a:effectLst/>
                        </a:rPr>
                        <a:t>IL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2042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5. Store a copy of the message for review by support personnel at the DATIM Node.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 smtClean="0">
                          <a:solidFill>
                            <a:srgbClr val="1C421F"/>
                          </a:solidFill>
                          <a:effectLst/>
                        </a:rPr>
                        <a:t>IL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832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6.  DATIM Global Processes the message</a:t>
                      </a:r>
                      <a:endParaRPr lang="en-US" sz="1500" b="0" i="1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1C421F"/>
                          </a:solidFill>
                          <a:effectLst/>
                          <a:latin typeface="Arial"/>
                        </a:rPr>
                        <a:t>GLOBAL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8568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7. Receive DATIM Global response1 (message received, but not yet processed by the HMIS).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832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8.  Log message receipt acknowledgement </a:t>
                      </a:r>
                      <a:endParaRPr lang="en-US" sz="1500" b="0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442582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9.  Poll for response to ADX processing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83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10. DATIM Global Sends out response that the message has been processed.  </a:t>
                      </a:r>
                      <a:endParaRPr lang="en-US" sz="1500" b="0" i="1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1C421F"/>
                          </a:solidFill>
                          <a:effectLst/>
                          <a:latin typeface="Arial"/>
                        </a:rPr>
                        <a:t>GLOBAL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540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11.  Receive DATIM response 2 (message successfully processed) or Error message</a:t>
                      </a:r>
                      <a:endParaRPr lang="en-US" sz="1500" b="0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832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12. Log response and pass it to the HMIS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8329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13 Display the response for the user 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HMIS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35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07713"/>
          </a:xfrm>
        </p:spPr>
        <p:txBody>
          <a:bodyPr/>
          <a:lstStyle/>
          <a:p>
            <a:r>
              <a:rPr lang="en-US" sz="3600" dirty="0" smtClean="0"/>
              <a:t>Validate and Save Aggregate Data</a:t>
            </a:r>
            <a:br>
              <a:rPr lang="en-US" sz="3600" dirty="0" smtClean="0"/>
            </a:br>
            <a:endParaRPr lang="en-US" sz="1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193865"/>
              </p:ext>
            </p:extLst>
          </p:nvPr>
        </p:nvGraphicFramePr>
        <p:xfrm>
          <a:off x="188259" y="1180682"/>
          <a:ext cx="8157882" cy="524833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185324"/>
                <a:gridCol w="972558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34278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1. Receive an ADX message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1C421F"/>
                          </a:solidFill>
                          <a:effectLst/>
                          <a:latin typeface="Arial"/>
                        </a:rPr>
                        <a:t>IL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34278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2. Initiate ADX message validation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1C421F"/>
                          </a:solidFill>
                          <a:effectLst/>
                          <a:latin typeface="Arial"/>
                        </a:rPr>
                        <a:t>IL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248753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3. Fetch ADX-conformant message schema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1C421F"/>
                          </a:solidFill>
                          <a:effectLst/>
                          <a:latin typeface="Arial"/>
                        </a:rPr>
                        <a:t>IL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7352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4. Validate ADX message format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1C421F"/>
                          </a:solidFill>
                          <a:effectLst/>
                          <a:latin typeface="Arial"/>
                        </a:rPr>
                        <a:t>IL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7352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5. Log message</a:t>
                      </a:r>
                      <a:r>
                        <a:rPr lang="en-US" sz="1500" b="0" i="0" u="none" strike="noStrike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format validation results- Notify sender if format invalid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1C421F"/>
                          </a:solidFill>
                          <a:effectLst/>
                          <a:latin typeface="Arial"/>
                        </a:rPr>
                        <a:t>IL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7352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6. Send ADX</a:t>
                      </a:r>
                      <a:r>
                        <a:rPr lang="en-US" sz="1500" b="0" i="0" u="none" strike="noStrike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message to DATIM 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1C421F"/>
                          </a:solidFill>
                          <a:effectLst/>
                          <a:latin typeface="Arial"/>
                        </a:rPr>
                        <a:t>DATIM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7352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7. Parse ADX message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1C421F"/>
                          </a:solidFill>
                          <a:effectLst/>
                          <a:latin typeface="Arial"/>
                        </a:rPr>
                        <a:t>DATIM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7352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8</a:t>
                      </a:r>
                      <a:r>
                        <a:rPr lang="en-US" sz="1500" b="0" i="0" u="none" strike="noStrike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. </a:t>
                      </a:r>
                      <a:r>
                        <a:rPr lang="en-US" sz="15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Validate ADX</a:t>
                      </a:r>
                      <a:r>
                        <a:rPr lang="en-US" sz="1500" b="0" i="0" u="none" strike="noStrike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message metadata content </a:t>
                      </a:r>
                      <a:r>
                        <a:rPr lang="en-US" sz="1500" b="0" i="0" u="none" strike="noStrike" baseline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-</a:t>
                      </a:r>
                      <a:r>
                        <a:rPr lang="en-US" sz="1500" b="0" i="0" u="none" strike="noStrike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org</a:t>
                      </a:r>
                      <a:r>
                        <a:rPr lang="en-US" sz="1500" b="0" i="0" u="none" strike="noStrike" baseline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1500" b="0" i="0" u="none" strike="noStrike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units, data element and period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1C421F"/>
                          </a:solidFill>
                          <a:effectLst/>
                          <a:latin typeface="Arial"/>
                        </a:rPr>
                        <a:t>DATIM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28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9. Log metadata</a:t>
                      </a:r>
                      <a:r>
                        <a:rPr lang="en-US" sz="1500" b="0" i="0" u="none" strike="noStrike" baseline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content </a:t>
                      </a:r>
                      <a:r>
                        <a:rPr lang="en-US" sz="1500" b="0" i="0" u="none" strike="noStrike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validation results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1C421F"/>
                          </a:solidFill>
                          <a:effectLst/>
                          <a:latin typeface="Arial"/>
                        </a:rPr>
                        <a:t>DATIM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10012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10. Send</a:t>
                      </a:r>
                      <a:r>
                        <a:rPr lang="en-US" sz="1500" b="0" i="0" u="none" strike="noStrike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validation error message to ADX message sender to initiate metadata update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1C421F"/>
                          </a:solidFill>
                          <a:effectLst/>
                          <a:latin typeface="Arial"/>
                        </a:rPr>
                        <a:t>IL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solidFill>
                      <a:srgbClr val="FFC000"/>
                    </a:solidFill>
                  </a:tcPr>
                </a:tc>
              </a:tr>
              <a:tr h="310012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11. Save ADX</a:t>
                      </a:r>
                      <a:r>
                        <a:rPr lang="en-US" sz="1500" b="0" i="0" u="none" strike="noStrike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message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1C421F"/>
                          </a:solidFill>
                          <a:effectLst/>
                          <a:latin typeface="Arial"/>
                        </a:rPr>
                        <a:t>DATIM</a:t>
                      </a:r>
                      <a:endParaRPr lang="en-US" sz="1500" b="0" i="0" u="none" strike="noStrike" dirty="0">
                        <a:solidFill>
                          <a:srgbClr val="1C421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12. Log save message results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DATIM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13. Display save response to the user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DATIM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  <a:tr h="428196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14. Send data saved acknowledgement</a:t>
                      </a:r>
                      <a:r>
                        <a:rPr lang="en-US" sz="1500" b="0" i="0" u="none" strike="noStrike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to HMIS</a:t>
                      </a:r>
                      <a:r>
                        <a:rPr lang="en-US" sz="1500" b="0" i="0" u="none" strike="noStrik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 </a:t>
                      </a:r>
                      <a:endParaRPr lang="en-US" sz="15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8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A192-6414-E241-9643-A459AB2625D7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888" y="5294592"/>
            <a:ext cx="1091184" cy="10515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428" y="5386118"/>
            <a:ext cx="1285975" cy="10331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082" y="5398316"/>
            <a:ext cx="1556359" cy="9159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1860" y="572877"/>
            <a:ext cx="76126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dirty="0">
                <a:solidFill>
                  <a:schemeClr val="tx1">
                    <a:lumMod val="50000"/>
                  </a:schemeClr>
                </a:solidFill>
                <a:latin typeface="Futura LT Pro Book" pitchFamily="34" charset="0"/>
              </a:rPr>
              <a:t>The information presented here has been supported in part by the United States Agency for International Development (USAID) under the terms of the MEASURE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Evaluation </a:t>
            </a:r>
            <a:r>
              <a:rPr lang="en-US" spc="-3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C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oope</a:t>
            </a:r>
            <a:r>
              <a:rPr lang="en-US" spc="-3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r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ative Ag</a:t>
            </a:r>
            <a:r>
              <a:rPr lang="en-US" spc="-4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r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eement AID-</a:t>
            </a:r>
            <a:r>
              <a:rPr lang="en-US" spc="-3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O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AA-</a:t>
            </a:r>
            <a:r>
              <a:rPr lang="en-US" spc="-9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L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-14-00004 and implemented by the</a:t>
            </a:r>
            <a:r>
              <a:rPr lang="en-US" spc="-6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Ca</a:t>
            </a:r>
            <a:r>
              <a:rPr lang="en-US" spc="-4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r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olina </a:t>
            </a:r>
            <a:r>
              <a:rPr lang="en-US" spc="-10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P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opulation</a:t>
            </a:r>
            <a:r>
              <a:rPr lang="en-US" spc="-6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 </a:t>
            </a:r>
            <a:r>
              <a:rPr lang="en-US" spc="-3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C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ente</a:t>
            </a:r>
            <a:r>
              <a:rPr lang="en-US" spc="-24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r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,</a:t>
            </a:r>
            <a:r>
              <a:rPr lang="en-US" spc="-3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University of No</a:t>
            </a:r>
            <a:r>
              <a:rPr lang="en-US" spc="4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r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th</a:t>
            </a:r>
            <a:r>
              <a:rPr lang="en-US" spc="-6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Ca</a:t>
            </a:r>
            <a:r>
              <a:rPr lang="en-US" spc="-4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r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olina at</a:t>
            </a:r>
            <a:r>
              <a:rPr lang="en-US" spc="-6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Chapel Hill in pa</a:t>
            </a:r>
            <a:r>
              <a:rPr lang="en-US" spc="4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r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tnership with ICF Inte</a:t>
            </a:r>
            <a:r>
              <a:rPr lang="en-US" spc="1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r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national, John Sno</a:t>
            </a:r>
            <a:r>
              <a:rPr lang="en-US" spc="-14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w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, Inc., Management Scien</a:t>
            </a:r>
            <a:r>
              <a:rPr lang="en-US" spc="-3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c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es for Health, Palladium Group, and</a:t>
            </a:r>
            <a:r>
              <a:rPr lang="en-US" spc="-7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 </a:t>
            </a:r>
            <a:r>
              <a:rPr lang="en-US" spc="-24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T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ulane</a:t>
            </a:r>
            <a:r>
              <a:rPr lang="en-US" spc="-3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University.</a:t>
            </a:r>
            <a:r>
              <a:rPr lang="en-US" spc="-7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 </a:t>
            </a:r>
            <a:r>
              <a:rPr lang="en-US" spc="-4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T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he views </a:t>
            </a:r>
            <a:r>
              <a:rPr lang="en-US" spc="-1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e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xp</a:t>
            </a:r>
            <a:r>
              <a:rPr lang="en-US" spc="-4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r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essed in this p</a:t>
            </a:r>
            <a:r>
              <a:rPr lang="en-US" spc="-4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r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esentation do not ne</a:t>
            </a:r>
            <a:r>
              <a:rPr lang="en-US" spc="-3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c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essarily </a:t>
            </a:r>
            <a:r>
              <a:rPr lang="en-US" spc="-4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r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eflect the views</a:t>
            </a:r>
            <a:r>
              <a:rPr lang="en-US" spc="-1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of</a:t>
            </a:r>
            <a:r>
              <a:rPr lang="en-US" spc="-3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USAID, CDC</a:t>
            </a:r>
            <a:r>
              <a:rPr lang="en-US" spc="-15" dirty="0" smtClean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or the</a:t>
            </a:r>
            <a:r>
              <a:rPr lang="en-US" spc="-30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United States gove</a:t>
            </a:r>
            <a:r>
              <a:rPr lang="en-US" spc="15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r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Futura LT Pro Book"/>
                <a:cs typeface="Futura LT Pro Book"/>
              </a:rPr>
              <a:t>nment.</a:t>
            </a:r>
          </a:p>
          <a:p>
            <a:endParaRPr lang="en-US" b="1" dirty="0">
              <a:solidFill>
                <a:schemeClr val="tx1">
                  <a:lumMod val="50000"/>
                </a:schemeClr>
              </a:solidFill>
              <a:latin typeface="Futura LT Pro Book"/>
              <a:cs typeface="Futura LT Pro Book"/>
              <a:hlinkClick r:id="rId5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9666" y="5539440"/>
            <a:ext cx="1078040" cy="77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03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HIE Theme">
  <a:themeElements>
    <a:clrScheme name="OpenHIE1">
      <a:dk1>
        <a:srgbClr val="38843F"/>
      </a:dk1>
      <a:lt1>
        <a:srgbClr val="FFFFFF"/>
      </a:lt1>
      <a:dk2>
        <a:srgbClr val="1A7493"/>
      </a:dk2>
      <a:lt2>
        <a:srgbClr val="FFFFFF"/>
      </a:lt2>
      <a:accent1>
        <a:srgbClr val="009FC8"/>
      </a:accent1>
      <a:accent2>
        <a:srgbClr val="38843F"/>
      </a:accent2>
      <a:accent3>
        <a:srgbClr val="009FC8"/>
      </a:accent3>
      <a:accent4>
        <a:srgbClr val="1A7493"/>
      </a:accent4>
      <a:accent5>
        <a:srgbClr val="53C63F"/>
      </a:accent5>
      <a:accent6>
        <a:srgbClr val="38843F"/>
      </a:accent6>
      <a:hlink>
        <a:srgbClr val="333333"/>
      </a:hlink>
      <a:folHlink>
        <a:srgbClr val="53C63F"/>
      </a:folHlink>
    </a:clrScheme>
    <a:fontScheme name="OpenHIE1">
      <a:majorFont>
        <a:latin typeface="OpenSans"/>
        <a:ea typeface=""/>
        <a:cs typeface=""/>
      </a:majorFont>
      <a:minorFont>
        <a:latin typeface="OpenSans"/>
        <a:ea typeface=""/>
        <a:cs typeface="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OHIE Theme.thmx</Template>
  <TotalTime>2092</TotalTime>
  <Words>589</Words>
  <Application>Microsoft Office PowerPoint</Application>
  <PresentationFormat>On-screen Show (4:3)</PresentationFormat>
  <Paragraphs>142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Bitter</vt:lpstr>
      <vt:lpstr>Calibri</vt:lpstr>
      <vt:lpstr>Futura LT Pro Book</vt:lpstr>
      <vt:lpstr>OpenSans</vt:lpstr>
      <vt:lpstr>Wingdings</vt:lpstr>
      <vt:lpstr>OHIE Theme</vt:lpstr>
      <vt:lpstr>ADX Workflows</vt:lpstr>
      <vt:lpstr> </vt:lpstr>
      <vt:lpstr> </vt:lpstr>
      <vt:lpstr> </vt:lpstr>
      <vt:lpstr> </vt:lpstr>
      <vt:lpstr>Export Aggregate Data </vt:lpstr>
      <vt:lpstr>Validate and Save Aggregate Data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DATIM Node</dc:title>
  <dc:creator>Jennifer E Shivers</dc:creator>
  <cp:lastModifiedBy>Johnson, Denise</cp:lastModifiedBy>
  <cp:revision>53</cp:revision>
  <dcterms:created xsi:type="dcterms:W3CDTF">2015-08-10T19:33:49Z</dcterms:created>
  <dcterms:modified xsi:type="dcterms:W3CDTF">2015-08-24T20:58:23Z</dcterms:modified>
</cp:coreProperties>
</file>