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63" r:id="rId3"/>
    <p:sldId id="262" r:id="rId4"/>
    <p:sldId id="264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gnaldo Guambe" initials="AG" lastIdx="1" clrIdx="0">
    <p:extLst>
      <p:ext uri="{19B8F6BF-5375-455C-9EA6-DF929625EA0E}">
        <p15:presenceInfo xmlns="" xmlns:p15="http://schemas.microsoft.com/office/powerpoint/2012/main" userId="S-1-5-21-542612564-368562453-1949581343-19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B1C8"/>
    <a:srgbClr val="0B77C1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3611F-0B9B-4AB5-AFE3-B5F4032C7EE9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80413-2B53-4396-B570-FE80D7D54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07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Opening: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4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Thankyouforthatgraciousintroduction.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4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IampleasedtobeheretodaywithallofyouaswebeginwhatIhopewillbeaproductivethreedaystogether.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4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IwanttothankAmbassadorGaspard,CounselorsGeneralTaylorRugglesandEricaBarksRuggles,DCMVirginiaPalmer,PEPFARCoordinatorJamesMaloneyandtheentireSouthAfricanPEPFARCountryTeamfortheirincrediblehospitality.Iknowthismeetingwasdelayed,butIamdelightedthatwe’reallhere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!!</a:t>
            </a:r>
          </a:p>
          <a:p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4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MygoalforthismeetingistobeginadialoguethatcontinuesthroughoutmytenureasGlobalAIDSCoordinator….31monthsand19days…butwhoiscounting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EBB2F-8412-024A-9DE8-D5E50E4204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67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Opening: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4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Thankyouforthatgraciousintroduction.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4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IampleasedtobeheretodaywithallofyouaswebeginwhatIhopewillbeaproductivethreedaystogether.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4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IwanttothankAmbassadorGaspard,CounselorsGeneralTaylorRugglesandEricaBarksRuggles,DCMVirginiaPalmer,PEPFARCoordinatorJamesMaloneyandtheentireSouthAfricanPEPFARCountryTeamfortheirincrediblehospitality.Iknowthismeetingwasdelayed,butIamdelightedthatwe’reallhere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!!</a:t>
            </a:r>
          </a:p>
          <a:p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4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MygoalforthismeetingistobeginadialoguethatcontinuesthroughoutmytenureasGlobalAIDSCoordinator….31monthsand19days…butwhoiscounting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EBB2F-8412-024A-9DE8-D5E50E4204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67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6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70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2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328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6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8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62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54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2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C9FBD-E5DE-4B8E-A265-C563756E647D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D8818-71FB-4A35-B524-D16DCFCC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0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19015"/>
            <a:ext cx="91440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Sharing Data Import </a:t>
            </a:r>
            <a:r>
              <a:rPr lang="en-US" dirty="0" smtClean="0">
                <a:solidFill>
                  <a:schemeClr val="bg1"/>
                </a:solidFill>
              </a:rPr>
              <a:t>Experiences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solidFill>
                  <a:schemeClr val="bg1"/>
                </a:solidFill>
              </a:rPr>
              <a:t>Mozambique</a:t>
            </a:r>
            <a:endParaRPr lang="en-US" sz="2700" dirty="0">
              <a:solidFill>
                <a:srgbClr val="04B1C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876800"/>
            <a:ext cx="9144000" cy="17526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PEPFAR Data Exchange Implementer Community </a:t>
            </a:r>
            <a:r>
              <a:rPr lang="en-US" sz="1800" dirty="0" smtClean="0">
                <a:solidFill>
                  <a:schemeClr val="bg1"/>
                </a:solidFill>
              </a:rPr>
              <a:t>Call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December 9, 2015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5" name="Picture 4" descr="PEPFAR-Logo-Color-Tagline-Transparent-White.gif"/>
          <p:cNvPicPr>
            <a:picLocks noChangeAspect="1"/>
          </p:cNvPicPr>
          <p:nvPr/>
        </p:nvPicPr>
        <p:blipFill>
          <a:blip r:embed="rId4" cstate="print"/>
          <a:srcRect r="69367"/>
          <a:stretch>
            <a:fillRect/>
          </a:stretch>
        </p:blipFill>
        <p:spPr>
          <a:xfrm>
            <a:off x="3921099" y="983928"/>
            <a:ext cx="1301802" cy="15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1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7505" y="116633"/>
            <a:ext cx="8928794" cy="1181696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 bwMode="hidden">
          <a:xfrm>
            <a:off x="90334" y="733630"/>
            <a:ext cx="8946162" cy="964996"/>
            <a:chOff x="-3905251" y="4294188"/>
            <a:chExt cx="13027839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2" name="Picture 11" descr="PEPFAR-Logo-Color-Tagline-Transparent-White.gif"/>
          <p:cNvPicPr>
            <a:picLocks noChangeAspect="1"/>
          </p:cNvPicPr>
          <p:nvPr/>
        </p:nvPicPr>
        <p:blipFill>
          <a:blip r:embed="rId2" cstate="print"/>
          <a:srcRect r="69367"/>
          <a:stretch>
            <a:fillRect/>
          </a:stretch>
        </p:blipFill>
        <p:spPr>
          <a:xfrm>
            <a:off x="8028384" y="195878"/>
            <a:ext cx="836071" cy="991760"/>
          </a:xfrm>
          <a:prstGeom prst="rect">
            <a:avLst/>
          </a:prstGeom>
          <a:effectLst/>
        </p:spPr>
      </p:pic>
      <p:sp>
        <p:nvSpPr>
          <p:cNvPr id="18" name="Title 2"/>
          <p:cNvSpPr txBox="1">
            <a:spLocks/>
          </p:cNvSpPr>
          <p:nvPr/>
        </p:nvSpPr>
        <p:spPr>
          <a:xfrm>
            <a:off x="169168" y="116632"/>
            <a:ext cx="7859216" cy="5970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dirty="0" smtClean="0">
                <a:solidFill>
                  <a:schemeClr val="bg1"/>
                </a:solidFill>
              </a:rPr>
              <a:t> PEPFAR DevResults System </a:t>
            </a:r>
            <a:endParaRPr lang="pt-PT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>
            <a:normAutofit/>
          </a:bodyPr>
          <a:lstStyle/>
          <a:p>
            <a:r>
              <a:rPr lang="en-US" dirty="0" smtClean="0"/>
              <a:t>Log in (Web based)</a:t>
            </a:r>
          </a:p>
          <a:p>
            <a:r>
              <a:rPr lang="en-US" dirty="0" smtClean="0"/>
              <a:t>Partner dashboard</a:t>
            </a:r>
          </a:p>
          <a:p>
            <a:r>
              <a:rPr lang="en-US" dirty="0" smtClean="0"/>
              <a:t>Entering data (MS Excel sheet)</a:t>
            </a:r>
          </a:p>
          <a:p>
            <a:r>
              <a:rPr lang="en-US" dirty="0" smtClean="0"/>
              <a:t>Logic checks</a:t>
            </a:r>
          </a:p>
          <a:p>
            <a:r>
              <a:rPr lang="en-US" dirty="0" smtClean="0"/>
              <a:t>Extracting MER raw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6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7505" y="116633"/>
            <a:ext cx="8928794" cy="1181696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 bwMode="hidden">
          <a:xfrm>
            <a:off x="90334" y="691759"/>
            <a:ext cx="8946162" cy="964996"/>
            <a:chOff x="-3905251" y="4294188"/>
            <a:chExt cx="13027839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2" name="Picture 11" descr="PEPFAR-Logo-Color-Tagline-Transparent-White.gif"/>
          <p:cNvPicPr>
            <a:picLocks noChangeAspect="1"/>
          </p:cNvPicPr>
          <p:nvPr/>
        </p:nvPicPr>
        <p:blipFill>
          <a:blip r:embed="rId2" cstate="print"/>
          <a:srcRect r="69367"/>
          <a:stretch>
            <a:fillRect/>
          </a:stretch>
        </p:blipFill>
        <p:spPr>
          <a:xfrm>
            <a:off x="8028384" y="195878"/>
            <a:ext cx="836071" cy="991760"/>
          </a:xfrm>
          <a:prstGeom prst="rect">
            <a:avLst/>
          </a:prstGeom>
          <a:effectLst/>
        </p:spPr>
      </p:pic>
      <p:sp>
        <p:nvSpPr>
          <p:cNvPr id="18" name="Title 2"/>
          <p:cNvSpPr txBox="1">
            <a:spLocks/>
          </p:cNvSpPr>
          <p:nvPr/>
        </p:nvSpPr>
        <p:spPr>
          <a:xfrm>
            <a:off x="169168" y="116632"/>
            <a:ext cx="7859216" cy="5970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dirty="0" smtClean="0">
                <a:solidFill>
                  <a:schemeClr val="bg1"/>
                </a:solidFill>
              </a:rPr>
              <a:t> XML Export tool </a:t>
            </a:r>
            <a:endParaRPr lang="pt-PT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" y="1656753"/>
            <a:ext cx="8695287" cy="4940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535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7505" y="116633"/>
            <a:ext cx="8928794" cy="1181696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 bwMode="hidden">
          <a:xfrm>
            <a:off x="90334" y="691759"/>
            <a:ext cx="8946162" cy="964996"/>
            <a:chOff x="-3905251" y="4294188"/>
            <a:chExt cx="13027839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2" name="Picture 11" descr="PEPFAR-Logo-Color-Tagline-Transparent-White.gif"/>
          <p:cNvPicPr>
            <a:picLocks noChangeAspect="1"/>
          </p:cNvPicPr>
          <p:nvPr/>
        </p:nvPicPr>
        <p:blipFill>
          <a:blip r:embed="rId2" cstate="print"/>
          <a:srcRect r="69367"/>
          <a:stretch>
            <a:fillRect/>
          </a:stretch>
        </p:blipFill>
        <p:spPr>
          <a:xfrm>
            <a:off x="8028384" y="195878"/>
            <a:ext cx="836071" cy="991760"/>
          </a:xfrm>
          <a:prstGeom prst="rect">
            <a:avLst/>
          </a:prstGeom>
          <a:effectLst/>
        </p:spPr>
      </p:pic>
      <p:sp>
        <p:nvSpPr>
          <p:cNvPr id="18" name="Title 2"/>
          <p:cNvSpPr txBox="1">
            <a:spLocks/>
          </p:cNvSpPr>
          <p:nvPr/>
        </p:nvSpPr>
        <p:spPr>
          <a:xfrm>
            <a:off x="169168" y="116632"/>
            <a:ext cx="7859216" cy="5970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dirty="0" smtClean="0">
                <a:solidFill>
                  <a:schemeClr val="bg1"/>
                </a:solidFill>
              </a:rPr>
              <a:t> XML Export tool </a:t>
            </a:r>
            <a:endParaRPr lang="pt-PT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 Access database</a:t>
            </a:r>
          </a:p>
          <a:p>
            <a:r>
              <a:rPr lang="en-US" dirty="0" smtClean="0"/>
              <a:t>Mapping indicators</a:t>
            </a:r>
          </a:p>
          <a:p>
            <a:r>
              <a:rPr lang="en-US" dirty="0" smtClean="0"/>
              <a:t>Importing MER </a:t>
            </a:r>
            <a:r>
              <a:rPr lang="en-US" dirty="0"/>
              <a:t>r</a:t>
            </a:r>
            <a:r>
              <a:rPr lang="en-US" dirty="0" smtClean="0"/>
              <a:t>aw data</a:t>
            </a:r>
          </a:p>
          <a:p>
            <a:r>
              <a:rPr lang="en-US" dirty="0" smtClean="0"/>
              <a:t>Querying and creating the XML file</a:t>
            </a:r>
          </a:p>
          <a:p>
            <a:r>
              <a:rPr lang="en-US" dirty="0" smtClean="0"/>
              <a:t>Narratives (Point of view)</a:t>
            </a:r>
          </a:p>
          <a:p>
            <a:r>
              <a:rPr lang="en-US" dirty="0" smtClean="0"/>
              <a:t>Submit XML file to DATIM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07505" y="116633"/>
            <a:ext cx="8928794" cy="1181696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5"/>
          <p:cNvGrpSpPr>
            <a:grpSpLocks noChangeAspect="1"/>
          </p:cNvGrpSpPr>
          <p:nvPr/>
        </p:nvGrpSpPr>
        <p:grpSpPr bwMode="hidden">
          <a:xfrm>
            <a:off x="90334" y="691759"/>
            <a:ext cx="8946162" cy="964996"/>
            <a:chOff x="-3905251" y="4294188"/>
            <a:chExt cx="13027839" cy="1892300"/>
          </a:xfrm>
        </p:grpSpPr>
        <p:sp>
          <p:nvSpPr>
            <p:cNvPr id="18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2" name="Freeform 21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3" name="Picture 22" descr="PEPFAR-Logo-Color-Tagline-Transparent-White.gif"/>
          <p:cNvPicPr>
            <a:picLocks noChangeAspect="1"/>
          </p:cNvPicPr>
          <p:nvPr/>
        </p:nvPicPr>
        <p:blipFill>
          <a:blip r:embed="rId2" cstate="print"/>
          <a:srcRect r="69367"/>
          <a:stretch>
            <a:fillRect/>
          </a:stretch>
        </p:blipFill>
        <p:spPr>
          <a:xfrm>
            <a:off x="8028384" y="195878"/>
            <a:ext cx="836071" cy="991760"/>
          </a:xfrm>
          <a:prstGeom prst="rect">
            <a:avLst/>
          </a:prstGeom>
          <a:effectLst/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251520" y="1320787"/>
            <a:ext cx="8612935" cy="534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1000"/>
              </a:spcAft>
            </a:pPr>
            <a:endParaRPr lang="pt-PT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169168" y="116632"/>
            <a:ext cx="7859216" cy="5970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dirty="0" smtClean="0">
                <a:solidFill>
                  <a:schemeClr val="bg1"/>
                </a:solidFill>
              </a:rPr>
              <a:t>Challenges</a:t>
            </a:r>
            <a:endParaRPr lang="pt-PT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DATIM validations </a:t>
            </a:r>
            <a:r>
              <a:rPr lang="en-US" dirty="0"/>
              <a:t>- should be able to run validation checks independently (without relying on Tier 3 </a:t>
            </a:r>
            <a:r>
              <a:rPr lang="en-US" dirty="0" smtClean="0"/>
              <a:t>support).</a:t>
            </a:r>
          </a:p>
          <a:p>
            <a:r>
              <a:rPr lang="en-US" dirty="0"/>
              <a:t>Synchronization between the live environment with the test environment, most of the times these two systems are misaligned. This is very important </a:t>
            </a:r>
            <a:r>
              <a:rPr lang="en-US" dirty="0" smtClean="0"/>
              <a:t>for </a:t>
            </a:r>
            <a:r>
              <a:rPr lang="en-US" dirty="0"/>
              <a:t>testing prior to </a:t>
            </a:r>
            <a:r>
              <a:rPr lang="en-US" dirty="0" smtClean="0"/>
              <a:t>submission.</a:t>
            </a:r>
          </a:p>
          <a:p>
            <a:r>
              <a:rPr lang="en-US" dirty="0"/>
              <a:t>Ambiguous or “duplicated” mapping of DATIM versus MER </a:t>
            </a:r>
            <a:r>
              <a:rPr lang="en-US" dirty="0" smtClean="0"/>
              <a:t>indicators</a:t>
            </a:r>
          </a:p>
          <a:p>
            <a:r>
              <a:rPr lang="en-US" dirty="0" smtClean="0"/>
              <a:t>Invalid data elements which exist in the DATIM mapping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09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Thank You!</a:t>
            </a:r>
            <a:r>
              <a:rPr lang="en-US" sz="4400" dirty="0" smtClean="0">
                <a:solidFill>
                  <a:schemeClr val="bg1"/>
                </a:solidFill>
              </a:rPr>
              <a:t/>
            </a:r>
            <a:br>
              <a:rPr lang="en-US" sz="4400" dirty="0" smtClean="0">
                <a:solidFill>
                  <a:schemeClr val="bg1"/>
                </a:solidFill>
              </a:rPr>
            </a:br>
            <a:r>
              <a:rPr lang="en-US" sz="8900" dirty="0" smtClean="0">
                <a:solidFill>
                  <a:schemeClr val="bg1"/>
                </a:solidFill>
              </a:rPr>
              <a:t>Obrigado!</a:t>
            </a:r>
            <a:br>
              <a:rPr lang="en-US" sz="8900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Kanimambo!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sz="2700" dirty="0">
              <a:solidFill>
                <a:srgbClr val="04B1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88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172</Words>
  <Application>Microsoft Office PowerPoint</Application>
  <PresentationFormat>On-screen Show (4:3)</PresentationFormat>
  <Paragraphs>43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Sharing Data Import Experiences Mozambique</vt:lpstr>
      <vt:lpstr>PowerPoint Presentation</vt:lpstr>
      <vt:lpstr>PowerPoint Presentation</vt:lpstr>
      <vt:lpstr>PowerPoint Presentation</vt:lpstr>
      <vt:lpstr>PowerPoint Presentation</vt:lpstr>
      <vt:lpstr>Thank You! Obrigado! Kanimambo! 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USAID</dc:creator>
  <cp:lastModifiedBy>USAID</cp:lastModifiedBy>
  <cp:revision>21</cp:revision>
  <dcterms:created xsi:type="dcterms:W3CDTF">2015-08-04T13:37:05Z</dcterms:created>
  <dcterms:modified xsi:type="dcterms:W3CDTF">2015-12-08T15:33:37Z</dcterms:modified>
</cp:coreProperties>
</file>