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notesSlides/notesSlide8.xml" ContentType="application/vnd.openxmlformats-officedocument.presentationml.notesSlide+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ink/ink22.xml" ContentType="application/inkml+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 id="2147483660" r:id="rId5"/>
  </p:sldMasterIdLst>
  <p:notesMasterIdLst>
    <p:notesMasterId r:id="rId30"/>
  </p:notesMasterIdLst>
  <p:sldIdLst>
    <p:sldId id="3366" r:id="rId6"/>
    <p:sldId id="1993219943" r:id="rId7"/>
    <p:sldId id="3644" r:id="rId8"/>
    <p:sldId id="1993219967" r:id="rId9"/>
    <p:sldId id="1993219945" r:id="rId10"/>
    <p:sldId id="262" r:id="rId11"/>
    <p:sldId id="1993219946" r:id="rId12"/>
    <p:sldId id="1993219947" r:id="rId13"/>
    <p:sldId id="9645" r:id="rId14"/>
    <p:sldId id="1993219969" r:id="rId15"/>
    <p:sldId id="1993219955" r:id="rId16"/>
    <p:sldId id="1993219964" r:id="rId17"/>
    <p:sldId id="1993219954" r:id="rId18"/>
    <p:sldId id="1993219965" r:id="rId19"/>
    <p:sldId id="1993219966" r:id="rId20"/>
    <p:sldId id="1993219970" r:id="rId21"/>
    <p:sldId id="1993219944" r:id="rId22"/>
    <p:sldId id="1993220003" r:id="rId23"/>
    <p:sldId id="1993220004" r:id="rId24"/>
    <p:sldId id="1993220002" r:id="rId25"/>
    <p:sldId id="1993220006" r:id="rId26"/>
    <p:sldId id="1993220007" r:id="rId27"/>
    <p:sldId id="1993220008" r:id="rId28"/>
    <p:sldId id="3447" r:id="rId29"/>
  </p:sldIdLst>
  <p:sldSz cx="12192000" cy="6858000"/>
  <p:notesSz cx="700405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50DBF18-C334-3FDA-9DF8-563F93B25BED}" name="Tafadzwa Bepe" initials="TB" userId="S::tbepe@ophid.co.zw::e2b12e7a-9e03-4d95-9b7f-e51daf1d0126" providerId="AD"/>
  <p188:author id="{EADA9A1D-52DE-C5A5-83AA-4DA21A72DB08}" name="Kudakwashe Takarinda" initials="KT" userId="S::ktakarinda@ophid.co.zw::3c167a16-67ac-4b05-8f19-c58871c560cd" providerId="AD"/>
  <p188:author id="{1FAF7022-706D-A968-F0A1-5AD8C2DBF736}" name="Isheanesu Nhiringi" initials="IN" userId="S::inhiringi@ophid.co.zw::a27005ac-95c6-41fc-99f1-0f3dde8ec72d" providerId="AD"/>
  <p188:author id="{79E4F325-1964-936F-3856-BE18285D4AA4}" name="Guest User" initials="GU" userId="S::urn:spo:anon#d72a531c21087b355c3b314cfb4290e487f7ce4a38707641b5df5de8270306e2::" providerId="AD"/>
  <p188:author id="{04CA2026-EF9C-A208-CC6C-0D2CFF905EE5}" name="MacDonald  Hove" initials="MH" userId="S::mhove@ophid.co.zw::142e7305-9dd7-4bb2-aed2-22b9d4ae67cc" providerId="AD"/>
  <p188:author id="{BAFFF737-9D78-AB3D-BCA8-3CF9357C70DC}" name="Efison  Dhodho" initials="ED" userId="S::edhodho@ophid.co.zw::2e25a51a-457b-4b88-a3bd-8b08e56b1a9c" providerId="AD"/>
  <p188:author id="{76A30067-3023-724C-FD61-422A8E4C6284}" name="Guest User" initials="GU" userId="S::urn:spo:anon#10954d858e60c42b51e3b8695fadebd6008368a0e07671235f575af75b527134::" providerId="AD"/>
  <p188:author id="{212B9B7E-AF43-8942-1396-7F10101F04D4}" name="Kudzai  Murembwe" initials="KM" userId="S::kmurembwe@ophid.co.zw::b559a5fc-f9cb-4e34-85f9-abfb63b04439" providerId="AD"/>
  <p188:author id="{641CF37F-DDAC-651F-5A00-56E44B3A0ABC}" name="Pugie Tawanda Chimberengwa" initials="PC" userId="S::pchimberengwa@ophid.co.zw::7c664117-3a23-44f5-b367-54595c416db2" providerId="AD"/>
  <p188:author id="{34408F85-D966-E167-2603-0E6E248E682F}" name="Norbert Muleya" initials="NM" userId="S::nmuleya@ophid.co.zw::fdb403ca-ddb9-4b87-9487-b874579de3dd" providerId="AD"/>
  <p188:author id="{52D70C9D-C247-B486-CDE8-6B360506A465}" name="Nqabutho Nyathi" initials="NN" userId="S::nnyathi@ophid.co.zw::5070e1f7-c513-4533-a561-3a306cf58a4f" providerId="AD"/>
  <p188:author id="{070BCB9E-B91F-639F-33DE-79A12173DC8D}" name="Kenneth Masiye" initials="KM" userId="S::kmasiye@ophid.co.zw::9d43e3fc-b6c0-42e1-91bd-8c60f5f73005" providerId="AD"/>
  <p188:author id="{957B36A2-D340-B09F-0962-2467CF92AD06}" name="Muchaneta Mandara" initials="MM" userId="S::mmandara@ophid.co.zw::555d2a22-9f4f-4891-9ae8-22bf12984101" providerId="AD"/>
  <p188:author id="{81D375AE-77D6-F218-8D0F-05F6E6B23A29}" name="Trudy Mhlanga" initials="TM" userId="S::tmhlanga@ophid.co.zw::7c1193d5-057d-4cd7-a714-e6e6691ba249" providerId="AD"/>
  <p188:author id="{5BAE0AB1-A7A5-B2ED-3DEF-D78672B183FD}" name="Tinashe  Mudotsa" initials="TM" userId="S::tmudotsa@ophid.co.zw::f3143c26-77da-4d4d-89b5-5a1bc35753f0" providerId="AD"/>
  <p188:author id="{FACE56B1-DBC8-3627-93E8-64F61AC4194A}" name="Portia  Mzezewa" initials="PM" userId="S::pmzezewa@ophid.co.zw::362380b0-0d5e-4409-a097-97c5d1876dec" providerId="AD"/>
  <p188:author id="{86A017C1-CA8A-8BA5-F748-1043C9202B6C}" name="Khumbulani Moyo" initials="KM" userId="S::kmoyo@ophid.co.zw::776fe56e-9be7-4779-ae0a-7e3b24e990ab" providerId="AD"/>
  <p188:author id="{DA9ED7D7-3A52-67CB-69AA-ECF19977FB7A}" name="Mxolisi Ngwenya" initials="MN" userId="S::mxolisi.ngwenya@ophid.co.zw::329f2cdd-8140-44b8-834b-380ffcee8a20" providerId="AD"/>
  <p188:author id="{6D9B25E2-6B8D-96BD-C149-31A3A4C4FD9B}" name="Flint  Chenjera" initials="FC" userId="S::fchenjera@ophid.co.zw::ca16e977-89ca-4aa7-963f-31c60a3bdac8" providerId="AD"/>
  <p188:author id="{A9E4F1FB-6ED6-E017-BAAD-42A58E3A2994}" name="Phumulani  Khumalo" initials="PK" userId="S::pkhumalo@ophid.co.zw::7a2cc212-712d-4374-b0d7-9cfb86ed715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006666"/>
    <a:srgbClr val="006600"/>
    <a:srgbClr val="F21A48"/>
    <a:srgbClr val="14381D"/>
    <a:srgbClr val="7E0C2F"/>
    <a:srgbClr val="C61841"/>
    <a:srgbClr val="950F6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4113AD-E01A-453B-A0AB-5586FB52C1A5}" v="15" dt="2024-05-09T13:06:08.636"/>
    <p1510:client id="{EEB4469D-4A9C-7260-C955-4900D5722704}" v="2" dt="2024-05-08T20:17:29.7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858" autoAdjust="0"/>
  </p:normalViewPr>
  <p:slideViewPr>
    <p:cSldViewPr snapToGrid="0">
      <p:cViewPr varScale="1">
        <p:scale>
          <a:sx n="73" d="100"/>
          <a:sy n="73" d="100"/>
        </p:scale>
        <p:origin x="1042"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microsoft.com/office/2015/10/relationships/revisionInfo" Target="revisionInfo.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udakwasheTakarinda\Downloads\data(150).xls"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KudakwasheTakarinda\Downloads\data(150).xls"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KudakwasheTakarinda\Downloads\data(150).xls"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err="1"/>
              <a:t>Omalayitsha</a:t>
            </a:r>
            <a:r>
              <a:rPr lang="en-US" b="1" baseline="0" dirty="0"/>
              <a:t> DSD enrolments by District</a:t>
            </a:r>
            <a:endParaRPr lang="en-US"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3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Sheet2!$B$2:$B$14</c:f>
              <c:strCache>
                <c:ptCount val="13"/>
                <c:pt idx="0">
                  <c:v>Gutu</c:v>
                </c:pt>
                <c:pt idx="1">
                  <c:v>Bulilima</c:v>
                </c:pt>
                <c:pt idx="2">
                  <c:v>Chiredzi</c:v>
                </c:pt>
                <c:pt idx="3">
                  <c:v>Chitungwiza</c:v>
                </c:pt>
                <c:pt idx="4">
                  <c:v>Umzingwane</c:v>
                </c:pt>
                <c:pt idx="5">
                  <c:v>Chivi</c:v>
                </c:pt>
                <c:pt idx="6">
                  <c:v>Masvingo</c:v>
                </c:pt>
                <c:pt idx="7">
                  <c:v>Matobo</c:v>
                </c:pt>
                <c:pt idx="8">
                  <c:v>Bulawayo</c:v>
                </c:pt>
                <c:pt idx="9">
                  <c:v>Mangwe</c:v>
                </c:pt>
                <c:pt idx="10">
                  <c:v>Insiza</c:v>
                </c:pt>
                <c:pt idx="11">
                  <c:v>Mwenezi</c:v>
                </c:pt>
                <c:pt idx="12">
                  <c:v>Beitbridge</c:v>
                </c:pt>
              </c:strCache>
            </c:strRef>
          </c:cat>
          <c:val>
            <c:numRef>
              <c:f>Sheet2!$C$2:$C$14</c:f>
              <c:numCache>
                <c:formatCode>General</c:formatCode>
                <c:ptCount val="13"/>
                <c:pt idx="0">
                  <c:v>10</c:v>
                </c:pt>
                <c:pt idx="1">
                  <c:v>51</c:v>
                </c:pt>
                <c:pt idx="2">
                  <c:v>68</c:v>
                </c:pt>
                <c:pt idx="3">
                  <c:v>68</c:v>
                </c:pt>
                <c:pt idx="4">
                  <c:v>69</c:v>
                </c:pt>
                <c:pt idx="5">
                  <c:v>90</c:v>
                </c:pt>
                <c:pt idx="6">
                  <c:v>134</c:v>
                </c:pt>
                <c:pt idx="7">
                  <c:v>185</c:v>
                </c:pt>
                <c:pt idx="8">
                  <c:v>215</c:v>
                </c:pt>
                <c:pt idx="9">
                  <c:v>243</c:v>
                </c:pt>
                <c:pt idx="10">
                  <c:v>249</c:v>
                </c:pt>
                <c:pt idx="11">
                  <c:v>551</c:v>
                </c:pt>
                <c:pt idx="12">
                  <c:v>948</c:v>
                </c:pt>
              </c:numCache>
            </c:numRef>
          </c:val>
          <c:extLst>
            <c:ext xmlns:c16="http://schemas.microsoft.com/office/drawing/2014/chart" uri="{C3380CC4-5D6E-409C-BE32-E72D297353CC}">
              <c16:uniqueId val="{00000000-A403-49B0-84D8-E5454F1AC499}"/>
            </c:ext>
          </c:extLst>
        </c:ser>
        <c:dLbls>
          <c:dLblPos val="outEnd"/>
          <c:showLegendKey val="0"/>
          <c:showVal val="1"/>
          <c:showCatName val="0"/>
          <c:showSerName val="0"/>
          <c:showPercent val="0"/>
          <c:showBubbleSize val="0"/>
        </c:dLbls>
        <c:gapWidth val="50"/>
        <c:axId val="1649121040"/>
        <c:axId val="1649123440"/>
      </c:barChart>
      <c:catAx>
        <c:axId val="1649121040"/>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District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49123440"/>
        <c:crosses val="autoZero"/>
        <c:auto val="1"/>
        <c:lblAlgn val="ctr"/>
        <c:lblOffset val="100"/>
        <c:noMultiLvlLbl val="0"/>
      </c:catAx>
      <c:valAx>
        <c:axId val="164912344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300" dirty="0"/>
                  <a:t>No. of ART</a:t>
                </a:r>
                <a:r>
                  <a:rPr lang="en-US" sz="1300" baseline="0" dirty="0"/>
                  <a:t> </a:t>
                </a:r>
                <a:r>
                  <a:rPr lang="en-US" sz="1300" dirty="0"/>
                  <a:t>clients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crossAx val="16491210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1-35E1-4D62-8F3D-7808DA33C3EB}"/>
              </c:ext>
            </c:extLst>
          </c:dPt>
          <c:dPt>
            <c:idx val="1"/>
            <c:bubble3D val="0"/>
            <c:spPr>
              <a:solidFill>
                <a:schemeClr val="accent6">
                  <a:lumMod val="60000"/>
                  <a:lumOff val="40000"/>
                </a:schemeClr>
              </a:solidFill>
              <a:ln w="19050">
                <a:solidFill>
                  <a:schemeClr val="lt1"/>
                </a:solidFill>
              </a:ln>
              <a:effectLst/>
            </c:spPr>
            <c:extLst>
              <c:ext xmlns:c16="http://schemas.microsoft.com/office/drawing/2014/chart" uri="{C3380CC4-5D6E-409C-BE32-E72D297353CC}">
                <c16:uniqueId val="{00000003-35E1-4D62-8F3D-7808DA33C3EB}"/>
              </c:ext>
            </c:extLst>
          </c:dPt>
          <c:dLbls>
            <c:dLbl>
              <c:idx val="0"/>
              <c:tx>
                <c:rich>
                  <a:bodyPr/>
                  <a:lstStyle/>
                  <a:p>
                    <a:fld id="{D9D3034A-723D-45FD-8A90-DAB011DB7173}" type="CATEGORYNAME">
                      <a:rPr lang="en-US" sz="1200"/>
                      <a:pPr/>
                      <a:t>[CATEGORY NAME]</a:t>
                    </a:fld>
                    <a:r>
                      <a:rPr lang="en-US" sz="1200" baseline="0" dirty="0"/>
                      <a:t>
1,145 (</a:t>
                    </a:r>
                    <a:fld id="{C2D5DC58-B55C-4B33-B001-BAFC88B18952}" type="PERCENTAGE">
                      <a:rPr lang="en-US" sz="1200" baseline="0"/>
                      <a:pPr/>
                      <a:t>[PERCENTAGE]</a:t>
                    </a:fld>
                    <a:r>
                      <a:rPr lang="en-US" sz="1200" baseline="0" dirty="0"/>
                      <a:t>)</a:t>
                    </a:r>
                  </a:p>
                </c:rich>
              </c:tx>
              <c:dLblPos val="outEnd"/>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35E1-4D62-8F3D-7808DA33C3EB}"/>
                </c:ext>
              </c:extLst>
            </c:dLbl>
            <c:dLbl>
              <c:idx val="1"/>
              <c:layout>
                <c:manualLayout>
                  <c:x val="4.8398950131233343E-3"/>
                  <c:y val="-8.4875562720133283E-17"/>
                </c:manualLayout>
              </c:layout>
              <c:tx>
                <c:rich>
                  <a:bodyPr/>
                  <a:lstStyle/>
                  <a:p>
                    <a:fld id="{0A32C21F-32B4-4D97-8B0B-5AE0B197BAE7}" type="CATEGORYNAME">
                      <a:rPr lang="en-US" sz="1200"/>
                      <a:pPr/>
                      <a:t>[CATEGORY NAME]</a:t>
                    </a:fld>
                    <a:r>
                      <a:rPr lang="en-US" sz="1200" baseline="0" dirty="0"/>
                      <a:t>
</a:t>
                    </a:r>
                    <a:r>
                      <a:rPr lang="en-US" sz="1300" baseline="0" dirty="0"/>
                      <a:t>1,736</a:t>
                    </a:r>
                    <a:r>
                      <a:rPr lang="en-US" sz="1200" baseline="0" dirty="0"/>
                      <a:t> (</a:t>
                    </a:r>
                    <a:fld id="{82F0E5E5-9464-408F-8E0F-7F80090E5E40}" type="PERCENTAGE">
                      <a:rPr lang="en-US" sz="1200" baseline="0"/>
                      <a:pPr/>
                      <a:t>[PERCENTAGE]</a:t>
                    </a:fld>
                    <a:r>
                      <a:rPr lang="en-US" sz="1200" baseline="0" dirty="0"/>
                      <a:t>)</a:t>
                    </a: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35E1-4D62-8F3D-7808DA33C3EB}"/>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Sheet2!$O$2:$O$3</c:f>
              <c:strCache>
                <c:ptCount val="2"/>
                <c:pt idx="0">
                  <c:v>Female</c:v>
                </c:pt>
                <c:pt idx="1">
                  <c:v>Male</c:v>
                </c:pt>
              </c:strCache>
            </c:strRef>
          </c:cat>
          <c:val>
            <c:numRef>
              <c:f>Sheet2!$P$2:$P$3</c:f>
              <c:numCache>
                <c:formatCode>General</c:formatCode>
                <c:ptCount val="2"/>
                <c:pt idx="0">
                  <c:v>1736</c:v>
                </c:pt>
                <c:pt idx="1">
                  <c:v>1145</c:v>
                </c:pt>
              </c:numCache>
            </c:numRef>
          </c:val>
          <c:extLst>
            <c:ext xmlns:c16="http://schemas.microsoft.com/office/drawing/2014/chart" uri="{C3380CC4-5D6E-409C-BE32-E72D297353CC}">
              <c16:uniqueId val="{00000004-35E1-4D62-8F3D-7808DA33C3EB}"/>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Omalayitsha DSD</a:t>
            </a:r>
            <a:r>
              <a:rPr lang="en-US" baseline="0"/>
              <a:t> model clients by age group</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Sheet2!$C$27</c:f>
              <c:strCache>
                <c:ptCount val="1"/>
                <c:pt idx="0">
                  <c:v>No. of clients</c:v>
                </c:pt>
              </c:strCache>
            </c:strRef>
          </c:tx>
          <c:spPr>
            <a:solidFill>
              <a:schemeClr val="accent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Sheet2!$B$28:$B$40</c:f>
              <c:strCache>
                <c:ptCount val="13"/>
                <c:pt idx="0">
                  <c:v>5-9</c:v>
                </c:pt>
                <c:pt idx="1">
                  <c:v>10-14</c:v>
                </c:pt>
                <c:pt idx="2">
                  <c:v>15-19</c:v>
                </c:pt>
                <c:pt idx="3">
                  <c:v>20-24</c:v>
                </c:pt>
                <c:pt idx="4">
                  <c:v>25-29</c:v>
                </c:pt>
                <c:pt idx="5">
                  <c:v>30-34</c:v>
                </c:pt>
                <c:pt idx="6">
                  <c:v>35-39</c:v>
                </c:pt>
                <c:pt idx="7">
                  <c:v>40-44</c:v>
                </c:pt>
                <c:pt idx="8">
                  <c:v>45-49</c:v>
                </c:pt>
                <c:pt idx="9">
                  <c:v>50-54</c:v>
                </c:pt>
                <c:pt idx="10">
                  <c:v>55-59</c:v>
                </c:pt>
                <c:pt idx="11">
                  <c:v>60-64</c:v>
                </c:pt>
                <c:pt idx="12">
                  <c:v>65+</c:v>
                </c:pt>
              </c:strCache>
            </c:strRef>
          </c:cat>
          <c:val>
            <c:numRef>
              <c:f>Sheet2!$C$28:$C$40</c:f>
              <c:numCache>
                <c:formatCode>General</c:formatCode>
                <c:ptCount val="13"/>
                <c:pt idx="0">
                  <c:v>1</c:v>
                </c:pt>
                <c:pt idx="1">
                  <c:v>7</c:v>
                </c:pt>
                <c:pt idx="2">
                  <c:v>33</c:v>
                </c:pt>
                <c:pt idx="3">
                  <c:v>158</c:v>
                </c:pt>
                <c:pt idx="4">
                  <c:v>311</c:v>
                </c:pt>
                <c:pt idx="5">
                  <c:v>459</c:v>
                </c:pt>
                <c:pt idx="6">
                  <c:v>588</c:v>
                </c:pt>
                <c:pt idx="7">
                  <c:v>540</c:v>
                </c:pt>
                <c:pt idx="8">
                  <c:v>436</c:v>
                </c:pt>
                <c:pt idx="9">
                  <c:v>206</c:v>
                </c:pt>
                <c:pt idx="10">
                  <c:v>77</c:v>
                </c:pt>
                <c:pt idx="11">
                  <c:v>34</c:v>
                </c:pt>
                <c:pt idx="12">
                  <c:v>31</c:v>
                </c:pt>
              </c:numCache>
            </c:numRef>
          </c:val>
          <c:extLst>
            <c:ext xmlns:c16="http://schemas.microsoft.com/office/drawing/2014/chart" uri="{C3380CC4-5D6E-409C-BE32-E72D297353CC}">
              <c16:uniqueId val="{00000000-169D-4754-88D7-40D75BE04BCA}"/>
            </c:ext>
          </c:extLst>
        </c:ser>
        <c:dLbls>
          <c:dLblPos val="outEnd"/>
          <c:showLegendKey val="0"/>
          <c:showVal val="1"/>
          <c:showCatName val="0"/>
          <c:showSerName val="0"/>
          <c:showPercent val="0"/>
          <c:showBubbleSize val="0"/>
        </c:dLbls>
        <c:gapWidth val="50"/>
        <c:overlap val="-27"/>
        <c:axId val="1845423152"/>
        <c:axId val="1845433232"/>
      </c:barChart>
      <c:catAx>
        <c:axId val="1845423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45433232"/>
        <c:crosses val="autoZero"/>
        <c:auto val="1"/>
        <c:lblAlgn val="ctr"/>
        <c:lblOffset val="100"/>
        <c:noMultiLvlLbl val="0"/>
      </c:catAx>
      <c:valAx>
        <c:axId val="18454332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454231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mn-lt"/>
                <a:ea typeface="+mn-ea"/>
                <a:cs typeface="+mn-cs"/>
              </a:defRPr>
            </a:pPr>
            <a:r>
              <a:rPr lang="en-ZW" b="1"/>
              <a:t>Characteristics of RoC determined to be Active Clients through Uzwelo</a:t>
            </a:r>
          </a:p>
        </c:rich>
      </c:tx>
      <c:layout>
        <c:manualLayout>
          <c:xMode val="edge"/>
          <c:yMode val="edge"/>
          <c:x val="5.5832594140912031E-2"/>
          <c:y val="3.5763445365845969E-2"/>
        </c:manualLayout>
      </c:layout>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06B-4D77-83EA-C2472B9DE6E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06B-4D77-83EA-C2472B9DE6E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06B-4D77-83EA-C2472B9DE6E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06B-4D77-83EA-C2472B9DE6E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D06B-4D77-83EA-C2472B9DE6EE}"/>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D06B-4D77-83EA-C2472B9DE6EE}"/>
              </c:ext>
            </c:extLst>
          </c:dPt>
          <c:dLbls>
            <c:dLbl>
              <c:idx val="4"/>
              <c:layout>
                <c:manualLayout>
                  <c:x val="-0.10009992515371786"/>
                  <c:y val="0.13785540979839556"/>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D06B-4D77-83EA-C2472B9DE6EE}"/>
                </c:ext>
              </c:extLst>
            </c:dLbl>
            <c:dLbl>
              <c:idx val="5"/>
              <c:layout>
                <c:manualLayout>
                  <c:x val="0.41613654616122492"/>
                  <c:y val="9.387904408534565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D06B-4D77-83EA-C2472B9DE6EE}"/>
                </c:ext>
              </c:extLst>
            </c:dLbl>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Sheet3!$H$2:$H$7</c:f>
              <c:strCache>
                <c:ptCount val="6"/>
                <c:pt idx="0">
                  <c:v>Relocated but active on treatment</c:v>
                </c:pt>
                <c:pt idx="1">
                  <c:v>Client had already received services but poor documentation</c:v>
                </c:pt>
                <c:pt idx="2">
                  <c:v>Client not at home but have medication</c:v>
                </c:pt>
                <c:pt idx="3">
                  <c:v>Client receiving medication as a visitor at another facility</c:v>
                </c:pt>
                <c:pt idx="4">
                  <c:v>Client bought medication from private facilities</c:v>
                </c:pt>
                <c:pt idx="5">
                  <c:v>Client in diaspora but buying medication</c:v>
                </c:pt>
              </c:strCache>
            </c:strRef>
          </c:cat>
          <c:val>
            <c:numRef>
              <c:f>Sheet3!$I$2:$I$7</c:f>
              <c:numCache>
                <c:formatCode>General</c:formatCode>
                <c:ptCount val="6"/>
                <c:pt idx="0">
                  <c:v>10</c:v>
                </c:pt>
                <c:pt idx="1">
                  <c:v>4</c:v>
                </c:pt>
                <c:pt idx="2">
                  <c:v>5</c:v>
                </c:pt>
                <c:pt idx="3">
                  <c:v>6</c:v>
                </c:pt>
                <c:pt idx="4">
                  <c:v>2</c:v>
                </c:pt>
                <c:pt idx="5">
                  <c:v>2</c:v>
                </c:pt>
              </c:numCache>
            </c:numRef>
          </c:val>
          <c:extLst>
            <c:ext xmlns:c16="http://schemas.microsoft.com/office/drawing/2014/chart" uri="{C3380CC4-5D6E-409C-BE32-E72D297353CC}">
              <c16:uniqueId val="{0000000C-D06B-4D77-83EA-C2472B9DE6EE}"/>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0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48.762"/>
    </inkml:context>
    <inkml:brush xml:id="br0">
      <inkml:brushProperty name="width" value="0.025" units="cm"/>
      <inkml:brushProperty name="height" value="0.025" units="cm"/>
      <inkml:brushProperty name="color" value="#849398"/>
    </inkml:brush>
  </inkml:definitions>
  <inkml:trace contextRef="#ctx0" brushRef="#br0">26591 10107 16383 0 0,'0'0'0'0'0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2:14.859"/>
    </inkml:context>
    <inkml:brush xml:id="br0">
      <inkml:brushProperty name="width" value="0.025" units="cm"/>
      <inkml:brushProperty name="height" value="0.025" units="cm"/>
      <inkml:brushProperty name="color" value="#849398"/>
    </inkml:brush>
  </inkml:definitions>
  <inkml:trace contextRef="#ctx0" brushRef="#br0">29316 10107 16383 0 0,'0'0'0'0'0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48.762"/>
    </inkml:context>
    <inkml:brush xml:id="br0">
      <inkml:brushProperty name="width" value="0.025" units="cm"/>
      <inkml:brushProperty name="height" value="0.025" units="cm"/>
      <inkml:brushProperty name="color" value="#849398"/>
    </inkml:brush>
  </inkml:definitions>
  <inkml:trace contextRef="#ctx0" brushRef="#br0">26591 10107 16383 0 0,'0'0'0'0'0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49.708"/>
    </inkml:context>
    <inkml:brush xml:id="br0">
      <inkml:brushProperty name="width" value="0.025" units="cm"/>
      <inkml:brushProperty name="height" value="0.025" units="cm"/>
      <inkml:brushProperty name="color" value="#849398"/>
    </inkml:brush>
  </inkml:definitions>
  <inkml:trace contextRef="#ctx0" brushRef="#br0">26617 9895 16383 0 0,'0'0'0'0'0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52.069"/>
    </inkml:context>
    <inkml:brush xml:id="br0">
      <inkml:brushProperty name="width" value="0.025" units="cm"/>
      <inkml:brushProperty name="height" value="0.025" units="cm"/>
      <inkml:brushProperty name="color" value="#849398"/>
    </inkml:brush>
  </inkml:definitions>
  <inkml:trace contextRef="#ctx0" brushRef="#br0">27173 9922 16383 0 0,'0'0'0'0'0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52.486"/>
    </inkml:context>
    <inkml:brush xml:id="br0">
      <inkml:brushProperty name="width" value="0.025" units="cm"/>
      <inkml:brushProperty name="height" value="0.025" units="cm"/>
      <inkml:brushProperty name="color" value="#849398"/>
    </inkml:brush>
  </inkml:definitions>
  <inkml:trace contextRef="#ctx0" brushRef="#br0">28893 10425 16383 0 0,'0'0'0'0'0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53.746"/>
    </inkml:context>
    <inkml:brush xml:id="br0">
      <inkml:brushProperty name="width" value="0.025" units="cm"/>
      <inkml:brushProperty name="height" value="0.025" units="cm"/>
      <inkml:brushProperty name="color" value="#849398"/>
    </inkml:brush>
  </inkml:definitions>
  <inkml:trace contextRef="#ctx0" brushRef="#br0">28893 10425 16383 0 0,'0'0'0'0'0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53.747"/>
    </inkml:context>
    <inkml:brush xml:id="br0">
      <inkml:brushProperty name="width" value="0.025" units="cm"/>
      <inkml:brushProperty name="height" value="0.025" units="cm"/>
      <inkml:brushProperty name="color" value="#849398"/>
    </inkml:brush>
  </inkml:definitions>
  <inkml:trace contextRef="#ctx0" brushRef="#br0">28893 10425 16383 0 0,'0'0'0'0'0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55.324"/>
    </inkml:context>
    <inkml:brush xml:id="br0">
      <inkml:brushProperty name="width" value="0.025" units="cm"/>
      <inkml:brushProperty name="height" value="0.025" units="cm"/>
      <inkml:brushProperty name="color" value="#849398"/>
    </inkml:brush>
  </inkml:definitions>
  <inkml:trace contextRef="#ctx0" brushRef="#br0">27543 18150 16383 0 0,'0'0'0'0'0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2:05.606"/>
    </inkml:context>
    <inkml:brush xml:id="br0">
      <inkml:brushProperty name="width" value="0.025" units="cm"/>
      <inkml:brushProperty name="height" value="0.025" units="cm"/>
      <inkml:brushProperty name="color" value="#849398"/>
    </inkml:brush>
  </inkml:definitions>
  <inkml:trace contextRef="#ctx0" brushRef="#br0">21960 17674 16383 0 0,'0'0'0'0'0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2:14.192"/>
    </inkml:context>
    <inkml:brush xml:id="br0">
      <inkml:brushProperty name="width" value="0.025" units="cm"/>
      <inkml:brushProperty name="height" value="0.025" units="cm"/>
      <inkml:brushProperty name="color" value="#849398"/>
    </inkml:brush>
  </inkml:definitions>
  <inkml:trace contextRef="#ctx0" brushRef="#br0">30374 6271 16383 0 0,'0'0'0'0'0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49.708"/>
    </inkml:context>
    <inkml:brush xml:id="br0">
      <inkml:brushProperty name="width" value="0.025" units="cm"/>
      <inkml:brushProperty name="height" value="0.025" units="cm"/>
      <inkml:brushProperty name="color" value="#849398"/>
    </inkml:brush>
  </inkml:definitions>
  <inkml:trace contextRef="#ctx0" brushRef="#br0">26617 9895 16383 0 0,'0'0'0'0'0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2:14.859"/>
    </inkml:context>
    <inkml:brush xml:id="br0">
      <inkml:brushProperty name="width" value="0.025" units="cm"/>
      <inkml:brushProperty name="height" value="0.025" units="cm"/>
      <inkml:brushProperty name="color" value="#849398"/>
    </inkml:brush>
  </inkml:definitions>
  <inkml:trace contextRef="#ctx0" brushRef="#br0">29316 10107 16383 0 0,'0'0'0'0'0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4:15.376"/>
    </inkml:context>
    <inkml:brush xml:id="br0">
      <inkml:brushProperty name="width" value="0.025" units="cm"/>
      <inkml:brushProperty name="height" value="0.025" units="cm"/>
      <inkml:brushProperty name="color" value="#849398"/>
    </inkml:brush>
  </inkml:definitions>
  <inkml:trace contextRef="#ctx0" brushRef="#br0">32094 14288 16383 0 0,'0'0'0'0'0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0:41.827"/>
    </inkml:context>
    <inkml:brush xml:id="br0">
      <inkml:brushProperty name="width" value="0.025" units="cm"/>
      <inkml:brushProperty name="height" value="0.025" units="cm"/>
      <inkml:brushProperty name="color" value="#849398"/>
    </inkml:brush>
  </inkml:definitions>
  <inkml:trace contextRef="#ctx0" brushRef="#br0">14022 6236 16383 0 0,'-5'0'0'0'0,"-5"0"0"0"0,-10 0 0 0 0,-37-4 0 0 0,-43-6 0 0 0,-54-15 0 0 0,-22-7 0 0 0,-3 2 0 0 0,11 1 0 0 0,17 7 0 0 0,16 1 0 0 0,5 5 0 0 0,-11-4 0 0 0,2 2 0 0 0,10 4 0 0 0,20 4 0 0 0,22 4 0 0 0,23 3 0 0 0,17 1 0 0 0,4 3 0 0 0,1-5 0 0 0,-3-1 0 0 0,4 0 0 0 0,3 1 0 0 0,0 1 0 0 0,2 2 0 0 0,-7 0 0 0 0,-8 1 0 0 0,-9-1 0 0 0,-8-3 0 0 0,4-1 0 0 0,8-1 0 0 0,9 2 0 0 0,9 1 0 0 0,5 1 0 0 0,5 1 0 0 0,3 1 0 0 0,-13 0 0 0 0,-17 0 0 0 0,-20 0 0 0 0,-12 0 0 0 0,5 0 0 0 0,8 1 0 0 0,7-1 0 0 0,11 0 0 0 0,11 0 0 0 0,8 0 0 0 0,6 0 0 0 0,5 0 0 0 0,1 0 0 0 0,1 0 0 0 0,1 0 0 0 0,-1 0 0 0 0,-1 0 0 0 0,5 4 0 0 0,-4 2 0 0 0,-7-1 0 0 0,-6 0 0 0 0,-10-2 0 0 0,-2-1 0 0 0,4-1 0 0 0,4 0 0 0 0,10 3 0 0 0,5 2 0 0 0,7 3 0 0 0,3 1 0 0 0,0-1 0 0 0,-3 2 0 0 0,3 3 0 0 0,-1 0 0 0 0,-6 1 0 0 0,-3-1 0 0 0,-2-3 0 0 0,4 0 0 0 0,1 4 0 0 0,1-2 0 0 0,3 2 0 0 0,6 3 0 0 0,0-2 0 0 0,3 1 0 0 0,2 1 0 0 0,-1-1 0 0 0,1 0 0 0 0,1-3 0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52.069"/>
    </inkml:context>
    <inkml:brush xml:id="br0">
      <inkml:brushProperty name="width" value="0.025" units="cm"/>
      <inkml:brushProperty name="height" value="0.025" units="cm"/>
      <inkml:brushProperty name="color" value="#849398"/>
    </inkml:brush>
  </inkml:definitions>
  <inkml:trace contextRef="#ctx0" brushRef="#br0">27173 9922 16383 0 0,'0'0'0'0'0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52.486"/>
    </inkml:context>
    <inkml:brush xml:id="br0">
      <inkml:brushProperty name="width" value="0.025" units="cm"/>
      <inkml:brushProperty name="height" value="0.025" units="cm"/>
      <inkml:brushProperty name="color" value="#849398"/>
    </inkml:brush>
  </inkml:definitions>
  <inkml:trace contextRef="#ctx0" brushRef="#br0">28893 10425 16383 0 0,'0'0'0'0'0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53.746"/>
    </inkml:context>
    <inkml:brush xml:id="br0">
      <inkml:brushProperty name="width" value="0.025" units="cm"/>
      <inkml:brushProperty name="height" value="0.025" units="cm"/>
      <inkml:brushProperty name="color" value="#849398"/>
    </inkml:brush>
  </inkml:definitions>
  <inkml:trace contextRef="#ctx0" brushRef="#br0">28893 10425 16383 0 0,'0'0'0'0'0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53.747"/>
    </inkml:context>
    <inkml:brush xml:id="br0">
      <inkml:brushProperty name="width" value="0.025" units="cm"/>
      <inkml:brushProperty name="height" value="0.025" units="cm"/>
      <inkml:brushProperty name="color" value="#849398"/>
    </inkml:brush>
  </inkml:definitions>
  <inkml:trace contextRef="#ctx0" brushRef="#br0">28893 10425 16383 0 0,'0'0'0'0'0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1:55.324"/>
    </inkml:context>
    <inkml:brush xml:id="br0">
      <inkml:brushProperty name="width" value="0.025" units="cm"/>
      <inkml:brushProperty name="height" value="0.025" units="cm"/>
      <inkml:brushProperty name="color" value="#849398"/>
    </inkml:brush>
  </inkml:definitions>
  <inkml:trace contextRef="#ctx0" brushRef="#br0">27543 18150 16383 0 0,'0'0'0'0'0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2:05.606"/>
    </inkml:context>
    <inkml:brush xml:id="br0">
      <inkml:brushProperty name="width" value="0.025" units="cm"/>
      <inkml:brushProperty name="height" value="0.025" units="cm"/>
      <inkml:brushProperty name="color" value="#849398"/>
    </inkml:brush>
  </inkml:definitions>
  <inkml:trace contextRef="#ctx0" brushRef="#br0">21960 17674 16383 0 0,'0'0'0'0'0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8T18:32:14.192"/>
    </inkml:context>
    <inkml:brush xml:id="br0">
      <inkml:brushProperty name="width" value="0.025" units="cm"/>
      <inkml:brushProperty name="height" value="0.025" units="cm"/>
      <inkml:brushProperty name="color" value="#849398"/>
    </inkml:brush>
  </inkml:definitions>
  <inkml:trace contextRef="#ctx0" brushRef="#br0">30374 6271 16383 0 0,'0'0'0'0'0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088" cy="466116"/>
          </a:xfrm>
          <a:prstGeom prst="rect">
            <a:avLst/>
          </a:prstGeom>
        </p:spPr>
        <p:txBody>
          <a:bodyPr vert="horz" lIns="93104" tIns="46552" rIns="93104" bIns="46552" rtlCol="0"/>
          <a:lstStyle>
            <a:lvl1pPr algn="l">
              <a:defRPr sz="1200"/>
            </a:lvl1pPr>
          </a:lstStyle>
          <a:p>
            <a:endParaRPr lang="en-ZW"/>
          </a:p>
        </p:txBody>
      </p:sp>
      <p:sp>
        <p:nvSpPr>
          <p:cNvPr id="3" name="Date Placeholder 2"/>
          <p:cNvSpPr>
            <a:spLocks noGrp="1"/>
          </p:cNvSpPr>
          <p:nvPr>
            <p:ph type="dt" idx="1"/>
          </p:nvPr>
        </p:nvSpPr>
        <p:spPr>
          <a:xfrm>
            <a:off x="3967341" y="0"/>
            <a:ext cx="3035088" cy="466116"/>
          </a:xfrm>
          <a:prstGeom prst="rect">
            <a:avLst/>
          </a:prstGeom>
        </p:spPr>
        <p:txBody>
          <a:bodyPr vert="horz" lIns="93104" tIns="46552" rIns="93104" bIns="46552" rtlCol="0"/>
          <a:lstStyle>
            <a:lvl1pPr algn="r">
              <a:defRPr sz="1200"/>
            </a:lvl1pPr>
          </a:lstStyle>
          <a:p>
            <a:fld id="{E4B69770-2211-4993-958D-37E6D12403F5}" type="datetimeFigureOut">
              <a:rPr lang="en-ZW" smtClean="0"/>
              <a:t>9/5/2024</a:t>
            </a:fld>
            <a:endParaRPr lang="en-ZW"/>
          </a:p>
        </p:txBody>
      </p:sp>
      <p:sp>
        <p:nvSpPr>
          <p:cNvPr id="4" name="Slide Image Placeholder 3"/>
          <p:cNvSpPr>
            <a:spLocks noGrp="1" noRot="1" noChangeAspect="1"/>
          </p:cNvSpPr>
          <p:nvPr>
            <p:ph type="sldImg" idx="2"/>
          </p:nvPr>
        </p:nvSpPr>
        <p:spPr>
          <a:xfrm>
            <a:off x="714375" y="1160463"/>
            <a:ext cx="5575300" cy="3136900"/>
          </a:xfrm>
          <a:prstGeom prst="rect">
            <a:avLst/>
          </a:prstGeom>
          <a:noFill/>
          <a:ln w="12700">
            <a:solidFill>
              <a:prstClr val="black"/>
            </a:solidFill>
          </a:ln>
        </p:spPr>
        <p:txBody>
          <a:bodyPr vert="horz" lIns="93104" tIns="46552" rIns="93104" bIns="46552" rtlCol="0" anchor="ctr"/>
          <a:lstStyle/>
          <a:p>
            <a:endParaRPr lang="en-ZW"/>
          </a:p>
        </p:txBody>
      </p:sp>
      <p:sp>
        <p:nvSpPr>
          <p:cNvPr id="5" name="Notes Placeholder 4"/>
          <p:cNvSpPr>
            <a:spLocks noGrp="1"/>
          </p:cNvSpPr>
          <p:nvPr>
            <p:ph type="body" sz="quarter" idx="3"/>
          </p:nvPr>
        </p:nvSpPr>
        <p:spPr>
          <a:xfrm>
            <a:off x="700405" y="4470837"/>
            <a:ext cx="5603240" cy="3657957"/>
          </a:xfrm>
          <a:prstGeom prst="rect">
            <a:avLst/>
          </a:prstGeom>
        </p:spPr>
        <p:txBody>
          <a:bodyPr vert="horz" lIns="93104" tIns="46552" rIns="93104" bIns="4655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6" name="Footer Placeholder 5"/>
          <p:cNvSpPr>
            <a:spLocks noGrp="1"/>
          </p:cNvSpPr>
          <p:nvPr>
            <p:ph type="ftr" sz="quarter" idx="4"/>
          </p:nvPr>
        </p:nvSpPr>
        <p:spPr>
          <a:xfrm>
            <a:off x="0" y="8823936"/>
            <a:ext cx="3035088" cy="466115"/>
          </a:xfrm>
          <a:prstGeom prst="rect">
            <a:avLst/>
          </a:prstGeom>
        </p:spPr>
        <p:txBody>
          <a:bodyPr vert="horz" lIns="93104" tIns="46552" rIns="93104" bIns="46552" rtlCol="0" anchor="b"/>
          <a:lstStyle>
            <a:lvl1pPr algn="l">
              <a:defRPr sz="1200"/>
            </a:lvl1pPr>
          </a:lstStyle>
          <a:p>
            <a:endParaRPr lang="en-ZW"/>
          </a:p>
        </p:txBody>
      </p:sp>
      <p:sp>
        <p:nvSpPr>
          <p:cNvPr id="7" name="Slide Number Placeholder 6"/>
          <p:cNvSpPr>
            <a:spLocks noGrp="1"/>
          </p:cNvSpPr>
          <p:nvPr>
            <p:ph type="sldNum" sz="quarter" idx="5"/>
          </p:nvPr>
        </p:nvSpPr>
        <p:spPr>
          <a:xfrm>
            <a:off x="3967341" y="8823936"/>
            <a:ext cx="3035088" cy="466115"/>
          </a:xfrm>
          <a:prstGeom prst="rect">
            <a:avLst/>
          </a:prstGeom>
        </p:spPr>
        <p:txBody>
          <a:bodyPr vert="horz" lIns="93104" tIns="46552" rIns="93104" bIns="46552" rtlCol="0" anchor="b"/>
          <a:lstStyle>
            <a:lvl1pPr algn="r">
              <a:defRPr sz="1200"/>
            </a:lvl1pPr>
          </a:lstStyle>
          <a:p>
            <a:fld id="{EBA82464-8BA8-41F3-8C2E-F56A9D780406}" type="slidenum">
              <a:rPr lang="en-ZW" smtClean="0"/>
              <a:t>‹#›</a:t>
            </a:fld>
            <a:endParaRPr lang="en-ZW"/>
          </a:p>
        </p:txBody>
      </p:sp>
    </p:spTree>
    <p:extLst>
      <p:ext uri="{BB962C8B-B14F-4D97-AF65-F5344CB8AC3E}">
        <p14:creationId xmlns:p14="http://schemas.microsoft.com/office/powerpoint/2010/main" val="33660049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r>
              <a:rPr lang="en-US"/>
              <a:t>Checking presenter view</a:t>
            </a:r>
            <a:endParaRPr lang="en-ZW"/>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6A9557-45F3-4419-B95E-3215727806D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8064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gives a background of HIV burden in Zimbabwe and were Zimbabwe is located given the international audience who will be attending this meeting. Additionally we also show the progress made towards achieving the UNAIDS 95-95-95 goals</a:t>
            </a:r>
          </a:p>
        </p:txBody>
      </p:sp>
      <p:sp>
        <p:nvSpPr>
          <p:cNvPr id="4" name="Slide Number Placeholder 3"/>
          <p:cNvSpPr>
            <a:spLocks noGrp="1"/>
          </p:cNvSpPr>
          <p:nvPr>
            <p:ph type="sldNum" sz="quarter" idx="5"/>
          </p:nvPr>
        </p:nvSpPr>
        <p:spPr/>
        <p:txBody>
          <a:bodyPr/>
          <a:lstStyle/>
          <a:p>
            <a:fld id="{EBA82464-8BA8-41F3-8C2E-F56A9D780406}" type="slidenum">
              <a:rPr lang="en-ZW" smtClean="0"/>
              <a:t>2</a:t>
            </a:fld>
            <a:endParaRPr lang="en-ZW"/>
          </a:p>
        </p:txBody>
      </p:sp>
    </p:spTree>
    <p:extLst>
      <p:ext uri="{BB962C8B-B14F-4D97-AF65-F5344CB8AC3E}">
        <p14:creationId xmlns:p14="http://schemas.microsoft.com/office/powerpoint/2010/main" val="29870365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W" dirty="0"/>
              <a:t>This slide gives an overview of the OPHID and the TASQC HIV grant, which provinces we work in and the scale of ART clients under our care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15A4C2-0D0F-45C2-B8A0-16D5A6C4CE70}" type="slidenum">
              <a:rPr kumimoji="0" lang="en-ZW"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ZW"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99239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aims to show the high mobility of Zimbabwean nationals in and out of Zimbabwe with this data showing that mobility is highest in the Southern region were OPHID is implementing its HIV treatment and Care program. This sets the scene for the need to implement patient-centered DSD models to cater for these migrant populations</a:t>
            </a:r>
          </a:p>
        </p:txBody>
      </p:sp>
      <p:sp>
        <p:nvSpPr>
          <p:cNvPr id="4" name="Slide Number Placeholder 3"/>
          <p:cNvSpPr>
            <a:spLocks noGrp="1"/>
          </p:cNvSpPr>
          <p:nvPr>
            <p:ph type="sldNum" sz="quarter" idx="5"/>
          </p:nvPr>
        </p:nvSpPr>
        <p:spPr/>
        <p:txBody>
          <a:bodyPr/>
          <a:lstStyle/>
          <a:p>
            <a:fld id="{EBA82464-8BA8-41F3-8C2E-F56A9D780406}" type="slidenum">
              <a:rPr lang="en-ZW" smtClean="0"/>
              <a:t>5</a:t>
            </a:fld>
            <a:endParaRPr lang="en-ZW"/>
          </a:p>
        </p:txBody>
      </p:sp>
    </p:spTree>
    <p:extLst>
      <p:ext uri="{BB962C8B-B14F-4D97-AF65-F5344CB8AC3E}">
        <p14:creationId xmlns:p14="http://schemas.microsoft.com/office/powerpoint/2010/main" val="2736300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W" dirty="0"/>
              <a:t>This is data from a deep dive conducted in We identify 3 distinct types of mobile clients with varying implications upon HIV care and treatment service documentation and provision of differentiated services to enhance linkage and retention on ART.</a:t>
            </a:r>
          </a:p>
          <a:p>
            <a:endParaRPr lang="en-ZW" dirty="0"/>
          </a:p>
        </p:txBody>
      </p:sp>
      <p:sp>
        <p:nvSpPr>
          <p:cNvPr id="4" name="Slide Number Placeholder 3"/>
          <p:cNvSpPr>
            <a:spLocks noGrp="1"/>
          </p:cNvSpPr>
          <p:nvPr>
            <p:ph type="sldNum" sz="quarter" idx="10"/>
          </p:nvPr>
        </p:nvSpPr>
        <p:spPr/>
        <p:txBody>
          <a:bodyPr/>
          <a:lstStyle/>
          <a:p>
            <a:fld id="{C2B76DBB-D298-4B3F-A902-4ADA8A1E6435}" type="slidenum">
              <a:rPr lang="en-ZW" smtClean="0"/>
              <a:t>6</a:t>
            </a:fld>
            <a:endParaRPr lang="en-ZW"/>
          </a:p>
        </p:txBody>
      </p:sp>
    </p:spTree>
    <p:extLst>
      <p:ext uri="{BB962C8B-B14F-4D97-AF65-F5344CB8AC3E}">
        <p14:creationId xmlns:p14="http://schemas.microsoft.com/office/powerpoint/2010/main" val="760479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0" name="Google Shape;33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4964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0B02D1A-D212-40FC-BF56-722A7FC075A4}" type="slidenum">
              <a:rPr lang="en-ZW" smtClean="0"/>
              <a:t>12</a:t>
            </a:fld>
            <a:endParaRPr lang="en-ZW"/>
          </a:p>
        </p:txBody>
      </p:sp>
    </p:spTree>
    <p:extLst>
      <p:ext uri="{BB962C8B-B14F-4D97-AF65-F5344CB8AC3E}">
        <p14:creationId xmlns:p14="http://schemas.microsoft.com/office/powerpoint/2010/main" val="197604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0B02D1A-D212-40FC-BF56-722A7FC075A4}" type="slidenum">
              <a:rPr lang="en-ZW" smtClean="0"/>
              <a:t>13</a:t>
            </a:fld>
            <a:endParaRPr lang="en-ZW"/>
          </a:p>
        </p:txBody>
      </p:sp>
    </p:spTree>
    <p:extLst>
      <p:ext uri="{BB962C8B-B14F-4D97-AF65-F5344CB8AC3E}">
        <p14:creationId xmlns:p14="http://schemas.microsoft.com/office/powerpoint/2010/main" val="2756296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ZW"/>
          </a:p>
        </p:txBody>
      </p:sp>
      <p:sp>
        <p:nvSpPr>
          <p:cNvPr id="4" name="Slide Number Placeholder 3"/>
          <p:cNvSpPr>
            <a:spLocks noGrp="1"/>
          </p:cNvSpPr>
          <p:nvPr>
            <p:ph type="sldNum" sz="quarter" idx="10"/>
          </p:nvPr>
        </p:nvSpPr>
        <p:spPr/>
        <p:txBody>
          <a:bodyPr/>
          <a:lstStyle/>
          <a:p>
            <a:fld id="{476A9557-45F3-4419-B95E-3215727806DB}" type="slidenum">
              <a:rPr lang="en-US" smtClean="0"/>
              <a:t>24</a:t>
            </a:fld>
            <a:endParaRPr lang="en-US"/>
          </a:p>
        </p:txBody>
      </p:sp>
    </p:spTree>
    <p:extLst>
      <p:ext uri="{BB962C8B-B14F-4D97-AF65-F5344CB8AC3E}">
        <p14:creationId xmlns:p14="http://schemas.microsoft.com/office/powerpoint/2010/main" val="2759879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0811F-CB86-C6FB-5CEF-468EE603FF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W"/>
          </a:p>
        </p:txBody>
      </p:sp>
      <p:sp>
        <p:nvSpPr>
          <p:cNvPr id="3" name="Subtitle 2">
            <a:extLst>
              <a:ext uri="{FF2B5EF4-FFF2-40B4-BE49-F238E27FC236}">
                <a16:creationId xmlns:a16="http://schemas.microsoft.com/office/drawing/2014/main" id="{C6DCFA46-EA9F-207E-CC34-CEB12711A6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W"/>
          </a:p>
        </p:txBody>
      </p:sp>
      <p:sp>
        <p:nvSpPr>
          <p:cNvPr id="4" name="Date Placeholder 3">
            <a:extLst>
              <a:ext uri="{FF2B5EF4-FFF2-40B4-BE49-F238E27FC236}">
                <a16:creationId xmlns:a16="http://schemas.microsoft.com/office/drawing/2014/main" id="{F4205A2A-0EE3-70AE-0669-AFBE72D37314}"/>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5" name="Footer Placeholder 4">
            <a:extLst>
              <a:ext uri="{FF2B5EF4-FFF2-40B4-BE49-F238E27FC236}">
                <a16:creationId xmlns:a16="http://schemas.microsoft.com/office/drawing/2014/main" id="{DFECC3D1-1277-50AA-2157-A41AC3A7E241}"/>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32C81C54-5D0E-D4C5-48EE-EC5A395704ED}"/>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1311826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F2021-08AD-C9B1-2A55-67333BF3BB62}"/>
              </a:ext>
            </a:extLst>
          </p:cNvPr>
          <p:cNvSpPr>
            <a:spLocks noGrp="1"/>
          </p:cNvSpPr>
          <p:nvPr>
            <p:ph type="title"/>
          </p:nvPr>
        </p:nvSpPr>
        <p:spPr/>
        <p:txBody>
          <a:bodyPr/>
          <a:lstStyle/>
          <a:p>
            <a:r>
              <a:rPr lang="en-US"/>
              <a:t>Click to edit Master title style</a:t>
            </a:r>
            <a:endParaRPr lang="en-ZW"/>
          </a:p>
        </p:txBody>
      </p:sp>
      <p:sp>
        <p:nvSpPr>
          <p:cNvPr id="3" name="Vertical Text Placeholder 2">
            <a:extLst>
              <a:ext uri="{FF2B5EF4-FFF2-40B4-BE49-F238E27FC236}">
                <a16:creationId xmlns:a16="http://schemas.microsoft.com/office/drawing/2014/main" id="{DFBCA9FE-B4C9-C36C-E70D-64A75E8FD37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Date Placeholder 3">
            <a:extLst>
              <a:ext uri="{FF2B5EF4-FFF2-40B4-BE49-F238E27FC236}">
                <a16:creationId xmlns:a16="http://schemas.microsoft.com/office/drawing/2014/main" id="{BBD2591F-981F-2E7C-2CF8-C6ADF3E28FE0}"/>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5" name="Footer Placeholder 4">
            <a:extLst>
              <a:ext uri="{FF2B5EF4-FFF2-40B4-BE49-F238E27FC236}">
                <a16:creationId xmlns:a16="http://schemas.microsoft.com/office/drawing/2014/main" id="{5F9D9CCF-BC16-1487-68AB-381889A34835}"/>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ACD971D7-0FBE-7C9E-A9B7-553506527AB4}"/>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3319591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8A7536-1E80-FE34-CDC0-5C5401837DB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ZW"/>
          </a:p>
        </p:txBody>
      </p:sp>
      <p:sp>
        <p:nvSpPr>
          <p:cNvPr id="3" name="Vertical Text Placeholder 2">
            <a:extLst>
              <a:ext uri="{FF2B5EF4-FFF2-40B4-BE49-F238E27FC236}">
                <a16:creationId xmlns:a16="http://schemas.microsoft.com/office/drawing/2014/main" id="{1D6B8DA1-D5BD-3D83-2E26-60590F3E48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Date Placeholder 3">
            <a:extLst>
              <a:ext uri="{FF2B5EF4-FFF2-40B4-BE49-F238E27FC236}">
                <a16:creationId xmlns:a16="http://schemas.microsoft.com/office/drawing/2014/main" id="{AC2C6CE9-E4C9-539A-475F-E21F340D6B82}"/>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5" name="Footer Placeholder 4">
            <a:extLst>
              <a:ext uri="{FF2B5EF4-FFF2-40B4-BE49-F238E27FC236}">
                <a16:creationId xmlns:a16="http://schemas.microsoft.com/office/drawing/2014/main" id="{E1FDDE32-1547-34DC-85C3-CC3104E189FB}"/>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EC395F5B-AF53-EDF1-C1B8-7C0FBED35D8A}"/>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2852472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C23E0-C618-4588-B57F-33754F3178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F68C4D7-1EE4-491D-9310-9210C5397C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D065048-BED0-4D0B-BE63-48B8280504E5}"/>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5" name="Footer Placeholder 4">
            <a:extLst>
              <a:ext uri="{FF2B5EF4-FFF2-40B4-BE49-F238E27FC236}">
                <a16:creationId xmlns:a16="http://schemas.microsoft.com/office/drawing/2014/main" id="{2F4FD06B-6D2D-4CAF-AFA2-4D82C906ED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9BBE33-381E-4DCC-A2D7-9FDCB03001C7}"/>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3118696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4B83B-2156-45A8-B297-C638F6EBE5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B459E24-CDB2-4C9E-BCB3-E86CEF6091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5D9D70D-8950-484C-89BD-208C4B692001}"/>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5" name="Footer Placeholder 4">
            <a:extLst>
              <a:ext uri="{FF2B5EF4-FFF2-40B4-BE49-F238E27FC236}">
                <a16:creationId xmlns:a16="http://schemas.microsoft.com/office/drawing/2014/main" id="{BDE6BE96-682E-42F0-B1CD-27608793E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819258-607B-4638-AC88-CED69ADB9EF9}"/>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593453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E759A9-D933-4C35-AD28-500C21F3C4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6A8A9A-1EF6-4270-926A-93043C13852B}"/>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5" name="Footer Placeholder 4">
            <a:extLst>
              <a:ext uri="{FF2B5EF4-FFF2-40B4-BE49-F238E27FC236}">
                <a16:creationId xmlns:a16="http://schemas.microsoft.com/office/drawing/2014/main" id="{6C163BF3-0BB5-4BE1-B363-E5509C140B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E7C70F-34BA-402C-88EC-904CEEC3A777}"/>
              </a:ext>
            </a:extLst>
          </p:cNvPr>
          <p:cNvSpPr>
            <a:spLocks noGrp="1"/>
          </p:cNvSpPr>
          <p:nvPr>
            <p:ph type="sldNum" sz="quarter" idx="12"/>
          </p:nvPr>
        </p:nvSpPr>
        <p:spPr/>
        <p:txBody>
          <a:bodyPr/>
          <a:lstStyle/>
          <a:p>
            <a:fld id="{B03381E5-CF67-4B61-B532-1AC0A6E1687A}" type="slidenum">
              <a:rPr lang="en-US" smtClean="0"/>
              <a:t>‹#›</a:t>
            </a:fld>
            <a:endParaRPr lang="en-US"/>
          </a:p>
        </p:txBody>
      </p:sp>
      <p:sp>
        <p:nvSpPr>
          <p:cNvPr id="7" name="Title 7">
            <a:extLst>
              <a:ext uri="{FF2B5EF4-FFF2-40B4-BE49-F238E27FC236}">
                <a16:creationId xmlns:a16="http://schemas.microsoft.com/office/drawing/2014/main" id="{DB1B8310-4A82-43E3-95D0-6870239CBFAF}"/>
              </a:ext>
            </a:extLst>
          </p:cNvPr>
          <p:cNvSpPr txBox="1">
            <a:spLocks/>
          </p:cNvSpPr>
          <p:nvPr userDrawn="1"/>
        </p:nvSpPr>
        <p:spPr>
          <a:xfrm>
            <a:off x="0" y="-1"/>
            <a:ext cx="12192000" cy="875213"/>
          </a:xfrm>
          <a:prstGeom prst="rect">
            <a:avLst/>
          </a:prstGeom>
          <a:solidFill>
            <a:srgbClr val="006666"/>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ZW" sz="3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57C662B-CB3E-42F5-B458-2C411EE45D02}"/>
              </a:ext>
            </a:extLst>
          </p:cNvPr>
          <p:cNvSpPr>
            <a:spLocks noGrp="1"/>
          </p:cNvSpPr>
          <p:nvPr>
            <p:ph type="title"/>
          </p:nvPr>
        </p:nvSpPr>
        <p:spPr>
          <a:xfrm>
            <a:off x="0" y="0"/>
            <a:ext cx="12192000" cy="875212"/>
          </a:xfrm>
        </p:spPr>
        <p:txBody>
          <a:bodyPr>
            <a:normAutofit/>
          </a:bodyPr>
          <a:lstStyle>
            <a:lvl1pPr>
              <a:defRPr sz="2800">
                <a:solidFill>
                  <a:schemeClr val="bg1"/>
                </a:solidFill>
                <a:latin typeface="Myriad Pro"/>
              </a:defRPr>
            </a:lvl1pPr>
          </a:lstStyle>
          <a:p>
            <a:r>
              <a:rPr lang="en-US"/>
              <a:t>Click to edit Master title style</a:t>
            </a:r>
          </a:p>
        </p:txBody>
      </p:sp>
    </p:spTree>
    <p:extLst>
      <p:ext uri="{BB962C8B-B14F-4D97-AF65-F5344CB8AC3E}">
        <p14:creationId xmlns:p14="http://schemas.microsoft.com/office/powerpoint/2010/main" val="14393821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C23E0-C618-4588-B57F-33754F31786F}"/>
              </a:ext>
            </a:extLst>
          </p:cNvPr>
          <p:cNvSpPr>
            <a:spLocks noGrp="1"/>
          </p:cNvSpPr>
          <p:nvPr>
            <p:ph type="title"/>
          </p:nvPr>
        </p:nvSpPr>
        <p:spPr>
          <a:xfrm>
            <a:off x="0" y="3553097"/>
            <a:ext cx="12192000" cy="1009378"/>
          </a:xfrm>
        </p:spPr>
        <p:txBody>
          <a:bodyPr anchor="b">
            <a:normAutofit/>
          </a:bodyPr>
          <a:lstStyle>
            <a:lvl1pPr>
              <a:defRPr sz="3200"/>
            </a:lvl1pPr>
          </a:lstStyle>
          <a:p>
            <a:r>
              <a:rPr lang="en-US"/>
              <a:t>Click to edit Master title style</a:t>
            </a:r>
          </a:p>
        </p:txBody>
      </p:sp>
      <p:sp>
        <p:nvSpPr>
          <p:cNvPr id="3" name="Text Placeholder 2">
            <a:extLst>
              <a:ext uri="{FF2B5EF4-FFF2-40B4-BE49-F238E27FC236}">
                <a16:creationId xmlns:a16="http://schemas.microsoft.com/office/drawing/2014/main" id="{5F68C4D7-1EE4-491D-9310-9210C5397C85}"/>
              </a:ext>
            </a:extLst>
          </p:cNvPr>
          <p:cNvSpPr>
            <a:spLocks noGrp="1"/>
          </p:cNvSpPr>
          <p:nvPr>
            <p:ph type="body" idx="1"/>
          </p:nvPr>
        </p:nvSpPr>
        <p:spPr>
          <a:xfrm>
            <a:off x="0" y="4589463"/>
            <a:ext cx="121920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D065048-BED0-4D0B-BE63-48B8280504E5}"/>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5" name="Footer Placeholder 4">
            <a:extLst>
              <a:ext uri="{FF2B5EF4-FFF2-40B4-BE49-F238E27FC236}">
                <a16:creationId xmlns:a16="http://schemas.microsoft.com/office/drawing/2014/main" id="{2F4FD06B-6D2D-4CAF-AFA2-4D82C906ED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9BBE33-381E-4DCC-A2D7-9FDCB03001C7}"/>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28670567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3C6EF-28B1-428A-87C9-6A11EA37958C}"/>
              </a:ext>
            </a:extLst>
          </p:cNvPr>
          <p:cNvSpPr>
            <a:spLocks noGrp="1"/>
          </p:cNvSpPr>
          <p:nvPr>
            <p:ph type="title"/>
          </p:nvPr>
        </p:nvSpPr>
        <p:spPr/>
        <p:txBody>
          <a:bodyPr/>
          <a:lstStyle/>
          <a:p>
            <a:r>
              <a:rPr lang="en-US"/>
              <a:t>Click to edit Master title style</a:t>
            </a:r>
            <a:endParaRPr lang="en-ZW"/>
          </a:p>
        </p:txBody>
      </p:sp>
      <p:sp>
        <p:nvSpPr>
          <p:cNvPr id="3" name="Date Placeholder 2">
            <a:extLst>
              <a:ext uri="{FF2B5EF4-FFF2-40B4-BE49-F238E27FC236}">
                <a16:creationId xmlns:a16="http://schemas.microsoft.com/office/drawing/2014/main" id="{286CEC8F-7CC2-4D2C-90EE-BDC513541CE1}"/>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4" name="Footer Placeholder 3">
            <a:extLst>
              <a:ext uri="{FF2B5EF4-FFF2-40B4-BE49-F238E27FC236}">
                <a16:creationId xmlns:a16="http://schemas.microsoft.com/office/drawing/2014/main" id="{E626BC67-D7E8-42EF-BE08-00745EC75E9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FB5367-1598-440D-B5FA-C7F2154419ED}"/>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380440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21B29-96D1-4D18-B071-85FEEE1E81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E6C1F7-5ABF-494B-8BB6-40A782725C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CCE7EAB-3D95-4536-B8A0-BE92935965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09AD10-6E43-42C6-AF84-00DCB77B94D6}"/>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6" name="Footer Placeholder 5">
            <a:extLst>
              <a:ext uri="{FF2B5EF4-FFF2-40B4-BE49-F238E27FC236}">
                <a16:creationId xmlns:a16="http://schemas.microsoft.com/office/drawing/2014/main" id="{722EFA00-DA70-4DAC-9C30-1C1868A4B4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6F40C4-9677-4CB1-812A-7B84F21B5AA7}"/>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17288972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C1BA7-A7D2-40D0-9407-01E4FCDF194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1D2BEDD-D26C-4759-9F95-D37F76B59F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31C3A2-CC5A-495B-B064-91B38AC48DC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AB855F7-73E9-406A-9FEF-5D19765BE2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3460C56-F821-49BF-BF9D-6201711283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953E54D-CC37-450A-8C0E-7115F2707009}"/>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8" name="Footer Placeholder 7">
            <a:extLst>
              <a:ext uri="{FF2B5EF4-FFF2-40B4-BE49-F238E27FC236}">
                <a16:creationId xmlns:a16="http://schemas.microsoft.com/office/drawing/2014/main" id="{536F2FDA-33D7-4018-88BB-A657C294A5E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894EFD-64A4-489C-9649-60CDD44FF003}"/>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6742973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3F3E8-9FAF-44C4-8BD9-7C206130E4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92AD2F1-FD6B-4096-AC28-B595E145F547}"/>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4" name="Footer Placeholder 3">
            <a:extLst>
              <a:ext uri="{FF2B5EF4-FFF2-40B4-BE49-F238E27FC236}">
                <a16:creationId xmlns:a16="http://schemas.microsoft.com/office/drawing/2014/main" id="{C84B7AC7-A9A4-4A79-9BA7-8D961490CC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7F71FE3-0D11-446E-BDF4-4FEE07A34ABF}"/>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2366995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05BFE-14E9-6291-0C5B-66B547012E9E}"/>
              </a:ext>
            </a:extLst>
          </p:cNvPr>
          <p:cNvSpPr>
            <a:spLocks noGrp="1"/>
          </p:cNvSpPr>
          <p:nvPr>
            <p:ph type="title"/>
          </p:nvPr>
        </p:nvSpPr>
        <p:spPr/>
        <p:txBody>
          <a:bodyPr/>
          <a:lstStyle/>
          <a:p>
            <a:r>
              <a:rPr lang="en-US"/>
              <a:t>Click to edit Master title style</a:t>
            </a:r>
            <a:endParaRPr lang="en-ZW"/>
          </a:p>
        </p:txBody>
      </p:sp>
      <p:sp>
        <p:nvSpPr>
          <p:cNvPr id="3" name="Content Placeholder 2">
            <a:extLst>
              <a:ext uri="{FF2B5EF4-FFF2-40B4-BE49-F238E27FC236}">
                <a16:creationId xmlns:a16="http://schemas.microsoft.com/office/drawing/2014/main" id="{665F8486-AAFE-6E9A-434A-E51FD422D34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Date Placeholder 3">
            <a:extLst>
              <a:ext uri="{FF2B5EF4-FFF2-40B4-BE49-F238E27FC236}">
                <a16:creationId xmlns:a16="http://schemas.microsoft.com/office/drawing/2014/main" id="{2F1E02E8-5C49-B7E5-8A31-B3DA79603001}"/>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5" name="Footer Placeholder 4">
            <a:extLst>
              <a:ext uri="{FF2B5EF4-FFF2-40B4-BE49-F238E27FC236}">
                <a16:creationId xmlns:a16="http://schemas.microsoft.com/office/drawing/2014/main" id="{1F85E5E5-DD1B-308A-FC35-636C05D3500D}"/>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7C0FD43D-EB69-7E15-636D-F12527D16959}"/>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34300927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92EB80-2CF8-41F2-A8F7-66548E7F6BA4}"/>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3" name="Footer Placeholder 2">
            <a:extLst>
              <a:ext uri="{FF2B5EF4-FFF2-40B4-BE49-F238E27FC236}">
                <a16:creationId xmlns:a16="http://schemas.microsoft.com/office/drawing/2014/main" id="{193A1D3C-E749-4CB2-9BE8-914E81396B7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5BCB34-8DF6-4142-B984-C26588F2E3A6}"/>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34704248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FFE10-C5DB-49AE-AE60-130CC4106C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F7B4F5B-F55F-4B9B-8D49-3170618C86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ADC0FF3-44CC-463D-8251-526B0E0AAF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3B6CA1-8B4E-46D4-B35C-0EC5E378CFA4}"/>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6" name="Footer Placeholder 5">
            <a:extLst>
              <a:ext uri="{FF2B5EF4-FFF2-40B4-BE49-F238E27FC236}">
                <a16:creationId xmlns:a16="http://schemas.microsoft.com/office/drawing/2014/main" id="{250ADE0D-8446-49DE-83D8-627AA6961E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DEDE5F-6117-463C-BFD8-1EF93BC1D794}"/>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8704796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0EE7A-5D37-4E79-A56B-EE910F3AE7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180E486-8826-41B5-83F1-C742E62074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72DCA5E-A9F0-45F6-AEC9-2B7A11EA30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EE3480-E23D-4B99-A0D5-93D55C59267B}"/>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6" name="Footer Placeholder 5">
            <a:extLst>
              <a:ext uri="{FF2B5EF4-FFF2-40B4-BE49-F238E27FC236}">
                <a16:creationId xmlns:a16="http://schemas.microsoft.com/office/drawing/2014/main" id="{893399B4-4334-45F9-862C-D0914CA81E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591C63-4026-4553-99B9-95E3357A827C}"/>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7289943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1BAAD-CACD-426B-A545-7D293821432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E8388B-3D54-4B6A-B4E7-EF6047E55E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FDB5FF-49F9-463D-A413-BA366305799B}"/>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5" name="Footer Placeholder 4">
            <a:extLst>
              <a:ext uri="{FF2B5EF4-FFF2-40B4-BE49-F238E27FC236}">
                <a16:creationId xmlns:a16="http://schemas.microsoft.com/office/drawing/2014/main" id="{CA1A3254-73B0-4B54-88D8-5A5E14749F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CE3582-D8E2-47DE-A0C6-1745488E1C90}"/>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16708501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DFEEFB-4A78-422E-89B7-0C474B63A8C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2ECA944-F4A6-4977-90A9-36E3825E53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A19828-2898-4EB3-89CE-D30ABD94ED3C}"/>
              </a:ext>
            </a:extLst>
          </p:cNvPr>
          <p:cNvSpPr>
            <a:spLocks noGrp="1"/>
          </p:cNvSpPr>
          <p:nvPr>
            <p:ph type="dt" sz="half" idx="10"/>
          </p:nvPr>
        </p:nvSpPr>
        <p:spPr/>
        <p:txBody>
          <a:bodyPr/>
          <a:lstStyle/>
          <a:p>
            <a:fld id="{AA801475-E807-4340-B169-177A9D3035C3}" type="datetimeFigureOut">
              <a:rPr lang="en-US" smtClean="0"/>
              <a:t>5/9/2024</a:t>
            </a:fld>
            <a:endParaRPr lang="en-US"/>
          </a:p>
        </p:txBody>
      </p:sp>
      <p:sp>
        <p:nvSpPr>
          <p:cNvPr id="5" name="Footer Placeholder 4">
            <a:extLst>
              <a:ext uri="{FF2B5EF4-FFF2-40B4-BE49-F238E27FC236}">
                <a16:creationId xmlns:a16="http://schemas.microsoft.com/office/drawing/2014/main" id="{DA7E1895-E822-4C3B-BA1F-B1B5F5376F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0C2B03-2D00-4D00-977F-D275B5998BDA}"/>
              </a:ext>
            </a:extLst>
          </p:cNvPr>
          <p:cNvSpPr>
            <a:spLocks noGrp="1"/>
          </p:cNvSpPr>
          <p:nvPr>
            <p:ph type="sldNum" sz="quarter" idx="12"/>
          </p:nvPr>
        </p:nvSpPr>
        <p:spPr/>
        <p:txBody>
          <a:bodyPr/>
          <a:lstStyle/>
          <a:p>
            <a:fld id="{B03381E5-CF67-4B61-B532-1AC0A6E1687A}" type="slidenum">
              <a:rPr lang="en-US" smtClean="0"/>
              <a:t>‹#›</a:t>
            </a:fld>
            <a:endParaRPr lang="en-US"/>
          </a:p>
        </p:txBody>
      </p:sp>
    </p:spTree>
    <p:extLst>
      <p:ext uri="{BB962C8B-B14F-4D97-AF65-F5344CB8AC3E}">
        <p14:creationId xmlns:p14="http://schemas.microsoft.com/office/powerpoint/2010/main" val="24347742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Red/Gray 1 Content">
  <p:cSld name="Red/Gray 1 Content">
    <p:bg>
      <p:bgRef idx="1001">
        <a:schemeClr val="bg1"/>
      </p:bgRef>
    </p:bg>
    <p:spTree>
      <p:nvGrpSpPr>
        <p:cNvPr id="1" name="Shape 48"/>
        <p:cNvGrpSpPr/>
        <p:nvPr/>
      </p:nvGrpSpPr>
      <p:grpSpPr>
        <a:xfrm>
          <a:off x="0" y="0"/>
          <a:ext cx="0" cy="0"/>
          <a:chOff x="0" y="0"/>
          <a:chExt cx="0" cy="0"/>
        </a:xfrm>
      </p:grpSpPr>
      <p:sp>
        <p:nvSpPr>
          <p:cNvPr id="49" name="Google Shape;49;p7"/>
          <p:cNvSpPr txBox="1">
            <a:spLocks noGrp="1"/>
          </p:cNvSpPr>
          <p:nvPr>
            <p:ph type="sldNum" idx="12"/>
          </p:nvPr>
        </p:nvSpPr>
        <p:spPr>
          <a:xfrm>
            <a:off x="9347200" y="6619202"/>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latin typeface="Cabin"/>
                <a:ea typeface="Cabin"/>
                <a:cs typeface="Cabin"/>
                <a:sym typeface="Cabin"/>
              </a:defRPr>
            </a:lvl1pPr>
            <a:lvl2pPr marL="0" marR="0" lvl="1" indent="0" algn="r" rtl="0">
              <a:spcBef>
                <a:spcPts val="0"/>
              </a:spcBef>
              <a:buNone/>
              <a:defRPr sz="794" b="0" i="0" u="none" strike="noStrike" cap="none">
                <a:solidFill>
                  <a:srgbClr val="6C6463"/>
                </a:solidFill>
                <a:latin typeface="Cabin"/>
                <a:ea typeface="Cabin"/>
                <a:cs typeface="Cabin"/>
                <a:sym typeface="Cabin"/>
              </a:defRPr>
            </a:lvl2pPr>
            <a:lvl3pPr marL="0" marR="0" lvl="2" indent="0" algn="r" rtl="0">
              <a:spcBef>
                <a:spcPts val="0"/>
              </a:spcBef>
              <a:buNone/>
              <a:defRPr sz="794" b="0" i="0" u="none" strike="noStrike" cap="none">
                <a:solidFill>
                  <a:srgbClr val="6C6463"/>
                </a:solidFill>
                <a:latin typeface="Cabin"/>
                <a:ea typeface="Cabin"/>
                <a:cs typeface="Cabin"/>
                <a:sym typeface="Cabin"/>
              </a:defRPr>
            </a:lvl3pPr>
            <a:lvl4pPr marL="0" marR="0" lvl="3" indent="0" algn="r" rtl="0">
              <a:spcBef>
                <a:spcPts val="0"/>
              </a:spcBef>
              <a:buNone/>
              <a:defRPr sz="794" b="0" i="0" u="none" strike="noStrike" cap="none">
                <a:solidFill>
                  <a:srgbClr val="6C6463"/>
                </a:solidFill>
                <a:latin typeface="Cabin"/>
                <a:ea typeface="Cabin"/>
                <a:cs typeface="Cabin"/>
                <a:sym typeface="Cabin"/>
              </a:defRPr>
            </a:lvl4pPr>
            <a:lvl5pPr marL="0" marR="0" lvl="4" indent="0" algn="r" rtl="0">
              <a:spcBef>
                <a:spcPts val="0"/>
              </a:spcBef>
              <a:buNone/>
              <a:defRPr sz="794" b="0" i="0" u="none" strike="noStrike" cap="none">
                <a:solidFill>
                  <a:srgbClr val="6C6463"/>
                </a:solidFill>
                <a:latin typeface="Cabin"/>
                <a:ea typeface="Cabin"/>
                <a:cs typeface="Cabin"/>
                <a:sym typeface="Cabin"/>
              </a:defRPr>
            </a:lvl5pPr>
            <a:lvl6pPr marL="0" marR="0" lvl="5" indent="0" algn="r" rtl="0">
              <a:spcBef>
                <a:spcPts val="0"/>
              </a:spcBef>
              <a:buNone/>
              <a:defRPr sz="794" b="0" i="0" u="none" strike="noStrike" cap="none">
                <a:solidFill>
                  <a:srgbClr val="6C6463"/>
                </a:solidFill>
                <a:latin typeface="Cabin"/>
                <a:ea typeface="Cabin"/>
                <a:cs typeface="Cabin"/>
                <a:sym typeface="Cabin"/>
              </a:defRPr>
            </a:lvl6pPr>
            <a:lvl7pPr marL="0" marR="0" lvl="6" indent="0" algn="r" rtl="0">
              <a:spcBef>
                <a:spcPts val="0"/>
              </a:spcBef>
              <a:buNone/>
              <a:defRPr sz="794" b="0" i="0" u="none" strike="noStrike" cap="none">
                <a:solidFill>
                  <a:srgbClr val="6C6463"/>
                </a:solidFill>
                <a:latin typeface="Cabin"/>
                <a:ea typeface="Cabin"/>
                <a:cs typeface="Cabin"/>
                <a:sym typeface="Cabin"/>
              </a:defRPr>
            </a:lvl7pPr>
            <a:lvl8pPr marL="0" marR="0" lvl="7" indent="0" algn="r" rtl="0">
              <a:spcBef>
                <a:spcPts val="0"/>
              </a:spcBef>
              <a:buNone/>
              <a:defRPr sz="794" b="0" i="0" u="none" strike="noStrike" cap="none">
                <a:solidFill>
                  <a:srgbClr val="6C6463"/>
                </a:solidFill>
                <a:latin typeface="Cabin"/>
                <a:ea typeface="Cabin"/>
                <a:cs typeface="Cabin"/>
                <a:sym typeface="Cabin"/>
              </a:defRPr>
            </a:lvl8pPr>
            <a:lvl9pPr marL="0" marR="0" lvl="8" indent="0" algn="r" rtl="0">
              <a:spcBef>
                <a:spcPts val="0"/>
              </a:spcBef>
              <a:buNone/>
              <a:defRPr sz="794" b="0" i="0" u="none" strike="noStrike" cap="none">
                <a:solidFill>
                  <a:srgbClr val="6C6463"/>
                </a:solidFill>
                <a:latin typeface="Cabin"/>
                <a:ea typeface="Cabin"/>
                <a:cs typeface="Cabin"/>
                <a:sym typeface="Cabin"/>
              </a:defRPr>
            </a:lvl9pPr>
          </a:lstStyle>
          <a:p>
            <a:fld id="{00000000-1234-1234-1234-123412341234}" type="slidenum">
              <a:rPr lang="en-US" smtClean="0"/>
              <a:pPr/>
              <a:t>‹#›</a:t>
            </a:fld>
            <a:endParaRPr lang="en-US"/>
          </a:p>
        </p:txBody>
      </p:sp>
      <p:sp>
        <p:nvSpPr>
          <p:cNvPr id="50" name="Google Shape;50;p7"/>
          <p:cNvSpPr txBox="1">
            <a:spLocks noGrp="1"/>
          </p:cNvSpPr>
          <p:nvPr>
            <p:ph type="title"/>
          </p:nvPr>
        </p:nvSpPr>
        <p:spPr>
          <a:xfrm>
            <a:off x="409433" y="298568"/>
            <a:ext cx="11382233" cy="610653"/>
          </a:xfrm>
          <a:prstGeom prst="rect">
            <a:avLst/>
          </a:prstGeom>
          <a:noFill/>
          <a:ln>
            <a:noFill/>
          </a:ln>
        </p:spPr>
        <p:txBody>
          <a:bodyPr spcFirstLastPara="1" wrap="square" lIns="91425" tIns="91425" rIns="91425" bIns="91425" anchor="b" anchorCtr="0">
            <a:noAutofit/>
          </a:bodyPr>
          <a:lstStyle>
            <a:lvl1pPr marL="0" marR="0" lvl="0" indent="0" algn="l" rtl="0">
              <a:spcBef>
                <a:spcPts val="0"/>
              </a:spcBef>
              <a:spcAft>
                <a:spcPts val="0"/>
              </a:spcAft>
              <a:buSzPts val="1400"/>
              <a:buNone/>
              <a:defRPr sz="2800" i="0" u="none" strike="noStrike" cap="none"/>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51" name="Google Shape;51;p7"/>
          <p:cNvSpPr txBox="1">
            <a:spLocks noGrp="1"/>
          </p:cNvSpPr>
          <p:nvPr>
            <p:ph type="body" idx="1"/>
          </p:nvPr>
        </p:nvSpPr>
        <p:spPr>
          <a:xfrm>
            <a:off x="409433" y="1241946"/>
            <a:ext cx="11382233" cy="5317486"/>
          </a:xfrm>
          <a:prstGeom prst="rect">
            <a:avLst/>
          </a:prstGeom>
          <a:noFill/>
          <a:ln>
            <a:noFill/>
          </a:ln>
        </p:spPr>
        <p:txBody>
          <a:bodyPr spcFirstLastPara="1" wrap="square" lIns="91425" tIns="91425" rIns="91425" bIns="91425" anchor="t" anchorCtr="0">
            <a:noAutofit/>
          </a:bodyPr>
          <a:lstStyle>
            <a:lvl1pPr marL="604738" marR="0" lvl="0" indent="-436756" algn="l" rtl="0">
              <a:spcBef>
                <a:spcPts val="0"/>
              </a:spcBef>
              <a:spcAft>
                <a:spcPts val="0"/>
              </a:spcAft>
              <a:buClr>
                <a:srgbClr val="6C6463"/>
              </a:buClr>
              <a:buSzPts val="1600"/>
              <a:buChar char="•"/>
              <a:defRPr sz="2000" i="0" u="none" strike="noStrike" cap="none">
                <a:solidFill>
                  <a:srgbClr val="6C6463"/>
                </a:solidFill>
              </a:defRPr>
            </a:lvl1pPr>
            <a:lvl2pPr marL="1209477" marR="0" lvl="1" indent="-436756" algn="l" rtl="0">
              <a:spcBef>
                <a:spcPts val="1058"/>
              </a:spcBef>
              <a:spcAft>
                <a:spcPts val="0"/>
              </a:spcAft>
              <a:buClr>
                <a:srgbClr val="6C6463"/>
              </a:buClr>
              <a:buSzPts val="1600"/>
              <a:buChar char="–"/>
              <a:defRPr sz="2116" i="0" u="none" strike="noStrike" cap="none">
                <a:solidFill>
                  <a:srgbClr val="6C6463"/>
                </a:solidFill>
              </a:defRPr>
            </a:lvl2pPr>
            <a:lvl3pPr marL="1814215" marR="0" lvl="2" indent="-453554" algn="l" rtl="0">
              <a:spcBef>
                <a:spcPts val="1058"/>
              </a:spcBef>
              <a:spcAft>
                <a:spcPts val="0"/>
              </a:spcAft>
              <a:buClr>
                <a:srgbClr val="6C6463"/>
              </a:buClr>
              <a:buSzPts val="1800"/>
              <a:buChar char="•"/>
              <a:defRPr sz="2381" i="0" u="none" strike="noStrike" cap="none">
                <a:solidFill>
                  <a:srgbClr val="6C6463"/>
                </a:solidFill>
              </a:defRPr>
            </a:lvl3pPr>
            <a:lvl4pPr marL="2418954" marR="0" lvl="3" indent="-436756" algn="l" rtl="0">
              <a:spcBef>
                <a:spcPts val="423"/>
              </a:spcBef>
              <a:spcAft>
                <a:spcPts val="0"/>
              </a:spcAft>
              <a:buClr>
                <a:srgbClr val="6C6463"/>
              </a:buClr>
              <a:buSzPts val="1600"/>
              <a:buChar char="–"/>
              <a:defRPr sz="2116" i="0" u="none" strike="noStrike" cap="none">
                <a:solidFill>
                  <a:srgbClr val="6C6463"/>
                </a:solidFill>
              </a:defRPr>
            </a:lvl4pPr>
            <a:lvl5pPr marL="3023692" marR="0" lvl="4" indent="-419957" algn="l" rtl="0">
              <a:spcBef>
                <a:spcPts val="370"/>
              </a:spcBef>
              <a:spcAft>
                <a:spcPts val="0"/>
              </a:spcAft>
              <a:buClr>
                <a:srgbClr val="6C6463"/>
              </a:buClr>
              <a:buSzPts val="1400"/>
              <a:buChar char="»"/>
              <a:defRPr sz="1852" i="0" u="none" strike="noStrike" cap="none">
                <a:solidFill>
                  <a:srgbClr val="6C6463"/>
                </a:solidFill>
              </a:defRPr>
            </a:lvl5pPr>
            <a:lvl6pPr marL="3628431" marR="0" lvl="5" indent="-470352" algn="l" rtl="0">
              <a:spcBef>
                <a:spcPts val="529"/>
              </a:spcBef>
              <a:spcAft>
                <a:spcPts val="0"/>
              </a:spcAft>
              <a:buClr>
                <a:schemeClr val="dk1"/>
              </a:buClr>
              <a:buSzPts val="2000"/>
              <a:buChar char="•"/>
              <a:defRPr sz="2645" i="0" u="none" strike="noStrike" cap="none">
                <a:solidFill>
                  <a:schemeClr val="dk1"/>
                </a:solidFill>
              </a:defRPr>
            </a:lvl6pPr>
            <a:lvl7pPr marL="4233169" marR="0" lvl="6" indent="-470352" algn="l" rtl="0">
              <a:spcBef>
                <a:spcPts val="529"/>
              </a:spcBef>
              <a:spcAft>
                <a:spcPts val="0"/>
              </a:spcAft>
              <a:buClr>
                <a:schemeClr val="dk1"/>
              </a:buClr>
              <a:buSzPts val="2000"/>
              <a:buChar char="•"/>
              <a:defRPr sz="2645" i="0" u="none" strike="noStrike" cap="none">
                <a:solidFill>
                  <a:schemeClr val="dk1"/>
                </a:solidFill>
              </a:defRPr>
            </a:lvl7pPr>
            <a:lvl8pPr marL="4837908" marR="0" lvl="7" indent="-470352" algn="l" rtl="0">
              <a:spcBef>
                <a:spcPts val="529"/>
              </a:spcBef>
              <a:spcAft>
                <a:spcPts val="0"/>
              </a:spcAft>
              <a:buClr>
                <a:schemeClr val="dk1"/>
              </a:buClr>
              <a:buSzPts val="2000"/>
              <a:buChar char="•"/>
              <a:defRPr sz="2645" i="0" u="none" strike="noStrike" cap="none">
                <a:solidFill>
                  <a:schemeClr val="dk1"/>
                </a:solidFill>
              </a:defRPr>
            </a:lvl8pPr>
            <a:lvl9pPr marL="5442646" marR="0" lvl="8" indent="-470352" algn="l" rtl="0">
              <a:spcBef>
                <a:spcPts val="529"/>
              </a:spcBef>
              <a:spcAft>
                <a:spcPts val="0"/>
              </a:spcAft>
              <a:buClr>
                <a:schemeClr val="dk1"/>
              </a:buClr>
              <a:buSzPts val="2000"/>
              <a:buChar char="•"/>
              <a:defRPr sz="2645" i="0" u="none" strike="noStrike" cap="none">
                <a:solidFill>
                  <a:schemeClr val="dk1"/>
                </a:solidFill>
              </a:defRPr>
            </a:lvl9pPr>
          </a:lstStyle>
          <a:p>
            <a:endParaRPr/>
          </a:p>
        </p:txBody>
      </p:sp>
    </p:spTree>
    <p:extLst>
      <p:ext uri="{BB962C8B-B14F-4D97-AF65-F5344CB8AC3E}">
        <p14:creationId xmlns:p14="http://schemas.microsoft.com/office/powerpoint/2010/main" val="4188613912"/>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4_Red/Gray 2 Content">
  <p:cSld name="4_Red/Gray 2 Content">
    <p:bg>
      <p:bgPr>
        <a:solidFill>
          <a:srgbClr val="E7E7E5"/>
        </a:solidFill>
        <a:effectLst/>
      </p:bgPr>
    </p:bg>
    <p:spTree>
      <p:nvGrpSpPr>
        <p:cNvPr id="1" name="Shape 70"/>
        <p:cNvGrpSpPr/>
        <p:nvPr/>
      </p:nvGrpSpPr>
      <p:grpSpPr>
        <a:xfrm>
          <a:off x="0" y="0"/>
          <a:ext cx="0" cy="0"/>
          <a:chOff x="0" y="0"/>
          <a:chExt cx="0" cy="0"/>
        </a:xfrm>
      </p:grpSpPr>
      <p:sp>
        <p:nvSpPr>
          <p:cNvPr id="71" name="Google Shape;71;p11"/>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noAutofit/>
          </a:bodyPr>
          <a:lstStyle>
            <a:lvl1pPr marL="604738" marR="0" lvl="0" indent="-436756" algn="l" rtl="0">
              <a:spcBef>
                <a:spcPts val="0"/>
              </a:spcBef>
              <a:spcAft>
                <a:spcPts val="0"/>
              </a:spcAft>
              <a:buClr>
                <a:srgbClr val="6C6463"/>
              </a:buClr>
              <a:buSzPts val="1600"/>
              <a:buChar char="•"/>
              <a:defRPr sz="2116" i="0" u="none" strike="noStrike" cap="none">
                <a:solidFill>
                  <a:srgbClr val="6C6463"/>
                </a:solidFill>
              </a:defRPr>
            </a:lvl1pPr>
            <a:lvl2pPr marL="1209477" marR="0" lvl="1" indent="-436756" algn="l" rtl="0">
              <a:spcBef>
                <a:spcPts val="1058"/>
              </a:spcBef>
              <a:spcAft>
                <a:spcPts val="0"/>
              </a:spcAft>
              <a:buClr>
                <a:srgbClr val="6C6463"/>
              </a:buClr>
              <a:buSzPts val="1600"/>
              <a:buChar char="–"/>
              <a:defRPr sz="2116" i="0" u="none" strike="noStrike" cap="none">
                <a:solidFill>
                  <a:srgbClr val="6C6463"/>
                </a:solidFill>
              </a:defRPr>
            </a:lvl2pPr>
            <a:lvl3pPr marL="1814215" marR="0" lvl="2" indent="-436756" algn="l" rtl="0">
              <a:spcBef>
                <a:spcPts val="1058"/>
              </a:spcBef>
              <a:spcAft>
                <a:spcPts val="0"/>
              </a:spcAft>
              <a:buClr>
                <a:srgbClr val="6C6463"/>
              </a:buClr>
              <a:buSzPts val="1600"/>
              <a:buChar char="•"/>
              <a:defRPr sz="2116" i="0" u="none" strike="noStrike" cap="none">
                <a:solidFill>
                  <a:srgbClr val="6C6463"/>
                </a:solidFill>
              </a:defRPr>
            </a:lvl3pPr>
            <a:lvl4pPr marL="2418954" marR="0" lvl="3" indent="-419957" algn="l" rtl="0">
              <a:spcBef>
                <a:spcPts val="370"/>
              </a:spcBef>
              <a:spcAft>
                <a:spcPts val="0"/>
              </a:spcAft>
              <a:buClr>
                <a:srgbClr val="6C6463"/>
              </a:buClr>
              <a:buSzPts val="1400"/>
              <a:buChar char="–"/>
              <a:defRPr sz="1852" i="0" u="none" strike="noStrike" cap="none">
                <a:solidFill>
                  <a:srgbClr val="6C6463"/>
                </a:solidFill>
              </a:defRPr>
            </a:lvl4pPr>
            <a:lvl5pPr marL="3023692" marR="0" lvl="4" indent="-436756" algn="l" rtl="0">
              <a:spcBef>
                <a:spcPts val="423"/>
              </a:spcBef>
              <a:spcAft>
                <a:spcPts val="0"/>
              </a:spcAft>
              <a:buClr>
                <a:srgbClr val="6C6463"/>
              </a:buClr>
              <a:buSzPts val="1600"/>
              <a:buChar char="»"/>
              <a:defRPr sz="2116" i="0" u="none" strike="noStrike" cap="none">
                <a:solidFill>
                  <a:srgbClr val="6C6463"/>
                </a:solidFill>
              </a:defRPr>
            </a:lvl5pPr>
            <a:lvl6pPr marL="3628431" marR="0" lvl="5" indent="-453554" algn="l" rtl="0">
              <a:spcBef>
                <a:spcPts val="476"/>
              </a:spcBef>
              <a:spcAft>
                <a:spcPts val="0"/>
              </a:spcAft>
              <a:buClr>
                <a:schemeClr val="dk1"/>
              </a:buClr>
              <a:buSzPts val="1800"/>
              <a:buChar char="•"/>
              <a:defRPr sz="2381" i="0" u="none" strike="noStrike" cap="none">
                <a:solidFill>
                  <a:schemeClr val="dk1"/>
                </a:solidFill>
              </a:defRPr>
            </a:lvl6pPr>
            <a:lvl7pPr marL="4233169" marR="0" lvl="6" indent="-453554" algn="l" rtl="0">
              <a:spcBef>
                <a:spcPts val="476"/>
              </a:spcBef>
              <a:spcAft>
                <a:spcPts val="0"/>
              </a:spcAft>
              <a:buClr>
                <a:schemeClr val="dk1"/>
              </a:buClr>
              <a:buSzPts val="1800"/>
              <a:buChar char="•"/>
              <a:defRPr sz="2381" i="0" u="none" strike="noStrike" cap="none">
                <a:solidFill>
                  <a:schemeClr val="dk1"/>
                </a:solidFill>
              </a:defRPr>
            </a:lvl7pPr>
            <a:lvl8pPr marL="4837908" marR="0" lvl="7" indent="-453554" algn="l" rtl="0">
              <a:spcBef>
                <a:spcPts val="476"/>
              </a:spcBef>
              <a:spcAft>
                <a:spcPts val="0"/>
              </a:spcAft>
              <a:buClr>
                <a:schemeClr val="dk1"/>
              </a:buClr>
              <a:buSzPts val="1800"/>
              <a:buChar char="•"/>
              <a:defRPr sz="2381" i="0" u="none" strike="noStrike" cap="none">
                <a:solidFill>
                  <a:schemeClr val="dk1"/>
                </a:solidFill>
              </a:defRPr>
            </a:lvl8pPr>
            <a:lvl9pPr marL="5442646" marR="0" lvl="8" indent="-453554" algn="l" rtl="0">
              <a:spcBef>
                <a:spcPts val="476"/>
              </a:spcBef>
              <a:spcAft>
                <a:spcPts val="0"/>
              </a:spcAft>
              <a:buClr>
                <a:schemeClr val="dk1"/>
              </a:buClr>
              <a:buSzPts val="1800"/>
              <a:buChar char="•"/>
              <a:defRPr sz="2381" i="0" u="none" strike="noStrike" cap="none">
                <a:solidFill>
                  <a:schemeClr val="dk1"/>
                </a:solidFill>
              </a:defRPr>
            </a:lvl9pPr>
          </a:lstStyle>
          <a:p>
            <a:endParaRPr/>
          </a:p>
        </p:txBody>
      </p:sp>
      <p:sp>
        <p:nvSpPr>
          <p:cNvPr id="72" name="Google Shape;72;p11"/>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noAutofit/>
          </a:bodyPr>
          <a:lstStyle>
            <a:lvl1pPr marL="604738" marR="0" lvl="0" indent="-436756" algn="l" rtl="0">
              <a:spcBef>
                <a:spcPts val="0"/>
              </a:spcBef>
              <a:spcAft>
                <a:spcPts val="0"/>
              </a:spcAft>
              <a:buClr>
                <a:srgbClr val="6C6463"/>
              </a:buClr>
              <a:buSzPts val="1600"/>
              <a:buChar char="•"/>
              <a:defRPr sz="2116" i="0" u="none" strike="noStrike" cap="none">
                <a:solidFill>
                  <a:srgbClr val="6C6463"/>
                </a:solidFill>
              </a:defRPr>
            </a:lvl1pPr>
            <a:lvl2pPr marL="1209477" marR="0" lvl="1" indent="-436756" algn="l" rtl="0">
              <a:spcBef>
                <a:spcPts val="1058"/>
              </a:spcBef>
              <a:spcAft>
                <a:spcPts val="0"/>
              </a:spcAft>
              <a:buClr>
                <a:srgbClr val="6C6463"/>
              </a:buClr>
              <a:buSzPts val="1600"/>
              <a:buChar char="–"/>
              <a:defRPr sz="2116" i="0" u="none" strike="noStrike" cap="none">
                <a:solidFill>
                  <a:srgbClr val="6C6463"/>
                </a:solidFill>
              </a:defRPr>
            </a:lvl2pPr>
            <a:lvl3pPr marL="1814215" marR="0" lvl="2" indent="-436756" algn="l" rtl="0">
              <a:spcBef>
                <a:spcPts val="1058"/>
              </a:spcBef>
              <a:spcAft>
                <a:spcPts val="0"/>
              </a:spcAft>
              <a:buClr>
                <a:srgbClr val="6C6463"/>
              </a:buClr>
              <a:buSzPts val="1600"/>
              <a:buChar char="•"/>
              <a:defRPr sz="2116" i="0" u="none" strike="noStrike" cap="none">
                <a:solidFill>
                  <a:srgbClr val="6C6463"/>
                </a:solidFill>
              </a:defRPr>
            </a:lvl3pPr>
            <a:lvl4pPr marL="2418954" marR="0" lvl="3" indent="-419957" algn="l" rtl="0">
              <a:spcBef>
                <a:spcPts val="370"/>
              </a:spcBef>
              <a:spcAft>
                <a:spcPts val="0"/>
              </a:spcAft>
              <a:buClr>
                <a:srgbClr val="6C6463"/>
              </a:buClr>
              <a:buSzPts val="1400"/>
              <a:buChar char="–"/>
              <a:defRPr sz="1852" i="0" u="none" strike="noStrike" cap="none">
                <a:solidFill>
                  <a:srgbClr val="6C6463"/>
                </a:solidFill>
              </a:defRPr>
            </a:lvl4pPr>
            <a:lvl5pPr marL="3023692" marR="0" lvl="4" indent="-436756" algn="l" rtl="0">
              <a:spcBef>
                <a:spcPts val="423"/>
              </a:spcBef>
              <a:spcAft>
                <a:spcPts val="0"/>
              </a:spcAft>
              <a:buClr>
                <a:srgbClr val="6C6463"/>
              </a:buClr>
              <a:buSzPts val="1600"/>
              <a:buChar char="»"/>
              <a:defRPr sz="2116" i="0" u="none" strike="noStrike" cap="none">
                <a:solidFill>
                  <a:srgbClr val="6C6463"/>
                </a:solidFill>
              </a:defRPr>
            </a:lvl5pPr>
            <a:lvl6pPr marL="3628431" marR="0" lvl="5" indent="-453554" algn="l" rtl="0">
              <a:spcBef>
                <a:spcPts val="476"/>
              </a:spcBef>
              <a:spcAft>
                <a:spcPts val="0"/>
              </a:spcAft>
              <a:buClr>
                <a:schemeClr val="dk1"/>
              </a:buClr>
              <a:buSzPts val="1800"/>
              <a:buChar char="•"/>
              <a:defRPr sz="2381" i="0" u="none" strike="noStrike" cap="none">
                <a:solidFill>
                  <a:schemeClr val="dk1"/>
                </a:solidFill>
              </a:defRPr>
            </a:lvl6pPr>
            <a:lvl7pPr marL="4233169" marR="0" lvl="6" indent="-453554" algn="l" rtl="0">
              <a:spcBef>
                <a:spcPts val="476"/>
              </a:spcBef>
              <a:spcAft>
                <a:spcPts val="0"/>
              </a:spcAft>
              <a:buClr>
                <a:schemeClr val="dk1"/>
              </a:buClr>
              <a:buSzPts val="1800"/>
              <a:buChar char="•"/>
              <a:defRPr sz="2381" i="0" u="none" strike="noStrike" cap="none">
                <a:solidFill>
                  <a:schemeClr val="dk1"/>
                </a:solidFill>
              </a:defRPr>
            </a:lvl7pPr>
            <a:lvl8pPr marL="4837908" marR="0" lvl="7" indent="-453554" algn="l" rtl="0">
              <a:spcBef>
                <a:spcPts val="476"/>
              </a:spcBef>
              <a:spcAft>
                <a:spcPts val="0"/>
              </a:spcAft>
              <a:buClr>
                <a:schemeClr val="dk1"/>
              </a:buClr>
              <a:buSzPts val="1800"/>
              <a:buChar char="•"/>
              <a:defRPr sz="2381" i="0" u="none" strike="noStrike" cap="none">
                <a:solidFill>
                  <a:schemeClr val="dk1"/>
                </a:solidFill>
              </a:defRPr>
            </a:lvl8pPr>
            <a:lvl9pPr marL="5442646" marR="0" lvl="8" indent="-453554" algn="l" rtl="0">
              <a:spcBef>
                <a:spcPts val="476"/>
              </a:spcBef>
              <a:spcAft>
                <a:spcPts val="0"/>
              </a:spcAft>
              <a:buClr>
                <a:schemeClr val="dk1"/>
              </a:buClr>
              <a:buSzPts val="1800"/>
              <a:buChar char="•"/>
              <a:defRPr sz="2381" i="0" u="none" strike="noStrike" cap="none">
                <a:solidFill>
                  <a:schemeClr val="dk1"/>
                </a:solidFill>
              </a:defRPr>
            </a:lvl9pPr>
          </a:lstStyle>
          <a:p>
            <a:endParaRPr/>
          </a:p>
        </p:txBody>
      </p:sp>
      <p:sp>
        <p:nvSpPr>
          <p:cNvPr id="73" name="Google Shape;73;p11"/>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latin typeface="Cabin"/>
                <a:ea typeface="Cabin"/>
                <a:cs typeface="Cabin"/>
                <a:sym typeface="Cabin"/>
              </a:defRPr>
            </a:lvl1pPr>
            <a:lvl2pPr marL="0" marR="0" lvl="1" indent="0" algn="r" rtl="0">
              <a:spcBef>
                <a:spcPts val="0"/>
              </a:spcBef>
              <a:buNone/>
              <a:defRPr sz="794" b="0" i="0" u="none" strike="noStrike" cap="none">
                <a:solidFill>
                  <a:srgbClr val="6C6463"/>
                </a:solidFill>
                <a:latin typeface="Cabin"/>
                <a:ea typeface="Cabin"/>
                <a:cs typeface="Cabin"/>
                <a:sym typeface="Cabin"/>
              </a:defRPr>
            </a:lvl2pPr>
            <a:lvl3pPr marL="0" marR="0" lvl="2" indent="0" algn="r" rtl="0">
              <a:spcBef>
                <a:spcPts val="0"/>
              </a:spcBef>
              <a:buNone/>
              <a:defRPr sz="794" b="0" i="0" u="none" strike="noStrike" cap="none">
                <a:solidFill>
                  <a:srgbClr val="6C6463"/>
                </a:solidFill>
                <a:latin typeface="Cabin"/>
                <a:ea typeface="Cabin"/>
                <a:cs typeface="Cabin"/>
                <a:sym typeface="Cabin"/>
              </a:defRPr>
            </a:lvl3pPr>
            <a:lvl4pPr marL="0" marR="0" lvl="3" indent="0" algn="r" rtl="0">
              <a:spcBef>
                <a:spcPts val="0"/>
              </a:spcBef>
              <a:buNone/>
              <a:defRPr sz="794" b="0" i="0" u="none" strike="noStrike" cap="none">
                <a:solidFill>
                  <a:srgbClr val="6C6463"/>
                </a:solidFill>
                <a:latin typeface="Cabin"/>
                <a:ea typeface="Cabin"/>
                <a:cs typeface="Cabin"/>
                <a:sym typeface="Cabin"/>
              </a:defRPr>
            </a:lvl4pPr>
            <a:lvl5pPr marL="0" marR="0" lvl="4" indent="0" algn="r" rtl="0">
              <a:spcBef>
                <a:spcPts val="0"/>
              </a:spcBef>
              <a:buNone/>
              <a:defRPr sz="794" b="0" i="0" u="none" strike="noStrike" cap="none">
                <a:solidFill>
                  <a:srgbClr val="6C6463"/>
                </a:solidFill>
                <a:latin typeface="Cabin"/>
                <a:ea typeface="Cabin"/>
                <a:cs typeface="Cabin"/>
                <a:sym typeface="Cabin"/>
              </a:defRPr>
            </a:lvl5pPr>
            <a:lvl6pPr marL="0" marR="0" lvl="5" indent="0" algn="r" rtl="0">
              <a:spcBef>
                <a:spcPts val="0"/>
              </a:spcBef>
              <a:buNone/>
              <a:defRPr sz="794" b="0" i="0" u="none" strike="noStrike" cap="none">
                <a:solidFill>
                  <a:srgbClr val="6C6463"/>
                </a:solidFill>
                <a:latin typeface="Cabin"/>
                <a:ea typeface="Cabin"/>
                <a:cs typeface="Cabin"/>
                <a:sym typeface="Cabin"/>
              </a:defRPr>
            </a:lvl6pPr>
            <a:lvl7pPr marL="0" marR="0" lvl="6" indent="0" algn="r" rtl="0">
              <a:spcBef>
                <a:spcPts val="0"/>
              </a:spcBef>
              <a:buNone/>
              <a:defRPr sz="794" b="0" i="0" u="none" strike="noStrike" cap="none">
                <a:solidFill>
                  <a:srgbClr val="6C6463"/>
                </a:solidFill>
                <a:latin typeface="Cabin"/>
                <a:ea typeface="Cabin"/>
                <a:cs typeface="Cabin"/>
                <a:sym typeface="Cabin"/>
              </a:defRPr>
            </a:lvl7pPr>
            <a:lvl8pPr marL="0" marR="0" lvl="7" indent="0" algn="r" rtl="0">
              <a:spcBef>
                <a:spcPts val="0"/>
              </a:spcBef>
              <a:buNone/>
              <a:defRPr sz="794" b="0" i="0" u="none" strike="noStrike" cap="none">
                <a:solidFill>
                  <a:srgbClr val="6C6463"/>
                </a:solidFill>
                <a:latin typeface="Cabin"/>
                <a:ea typeface="Cabin"/>
                <a:cs typeface="Cabin"/>
                <a:sym typeface="Cabin"/>
              </a:defRPr>
            </a:lvl8pPr>
            <a:lvl9pPr marL="0" marR="0" lvl="8" indent="0" algn="r" rtl="0">
              <a:spcBef>
                <a:spcPts val="0"/>
              </a:spcBef>
              <a:buNone/>
              <a:defRPr sz="794" b="0" i="0" u="none" strike="noStrike" cap="none">
                <a:solidFill>
                  <a:srgbClr val="6C6463"/>
                </a:solidFill>
                <a:latin typeface="Cabin"/>
                <a:ea typeface="Cabin"/>
                <a:cs typeface="Cabin"/>
                <a:sym typeface="Cabin"/>
              </a:defRPr>
            </a:lvl9pPr>
          </a:lstStyle>
          <a:p>
            <a:fld id="{00000000-1234-1234-1234-123412341234}" type="slidenum">
              <a:rPr lang="en-US" smtClean="0"/>
              <a:pPr/>
              <a:t>‹#›</a:t>
            </a:fld>
            <a:endParaRPr lang="en-US"/>
          </a:p>
        </p:txBody>
      </p:sp>
      <p:sp>
        <p:nvSpPr>
          <p:cNvPr id="74" name="Google Shape;74;p11"/>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noAutofit/>
          </a:bodyPr>
          <a:lstStyle>
            <a:lvl1pPr marL="0" marR="0" lvl="0" indent="0" algn="l" rtl="0">
              <a:spcBef>
                <a:spcPts val="0"/>
              </a:spcBef>
              <a:spcAft>
                <a:spcPts val="0"/>
              </a:spcAft>
              <a:buSzPts val="1400"/>
              <a:buNone/>
              <a:defRPr sz="3174" i="0" u="none" strike="noStrike" cap="none"/>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399892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3C47E-B1B6-B4D3-8A5D-9E193C469F0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W"/>
          </a:p>
        </p:txBody>
      </p:sp>
      <p:sp>
        <p:nvSpPr>
          <p:cNvPr id="3" name="Text Placeholder 2">
            <a:extLst>
              <a:ext uri="{FF2B5EF4-FFF2-40B4-BE49-F238E27FC236}">
                <a16:creationId xmlns:a16="http://schemas.microsoft.com/office/drawing/2014/main" id="{B2A7EAAB-5E62-8C4D-A08A-8CFFFDC1E7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857A1B8-92FF-BAF1-C02A-40848D01E51F}"/>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5" name="Footer Placeholder 4">
            <a:extLst>
              <a:ext uri="{FF2B5EF4-FFF2-40B4-BE49-F238E27FC236}">
                <a16:creationId xmlns:a16="http://schemas.microsoft.com/office/drawing/2014/main" id="{BAD0D714-8A86-70C3-1C71-CA5DB7204BB9}"/>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F4EBF393-12B8-3E98-2F02-7F5B04AE26B1}"/>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3835134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7068A-1CE5-BEF7-0F8F-9D94BC2C2939}"/>
              </a:ext>
            </a:extLst>
          </p:cNvPr>
          <p:cNvSpPr>
            <a:spLocks noGrp="1"/>
          </p:cNvSpPr>
          <p:nvPr>
            <p:ph type="title"/>
          </p:nvPr>
        </p:nvSpPr>
        <p:spPr/>
        <p:txBody>
          <a:bodyPr/>
          <a:lstStyle/>
          <a:p>
            <a:r>
              <a:rPr lang="en-US"/>
              <a:t>Click to edit Master title style</a:t>
            </a:r>
            <a:endParaRPr lang="en-ZW"/>
          </a:p>
        </p:txBody>
      </p:sp>
      <p:sp>
        <p:nvSpPr>
          <p:cNvPr id="3" name="Content Placeholder 2">
            <a:extLst>
              <a:ext uri="{FF2B5EF4-FFF2-40B4-BE49-F238E27FC236}">
                <a16:creationId xmlns:a16="http://schemas.microsoft.com/office/drawing/2014/main" id="{21A305B2-2121-BD8C-73C4-5A493C4F9C7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Content Placeholder 3">
            <a:extLst>
              <a:ext uri="{FF2B5EF4-FFF2-40B4-BE49-F238E27FC236}">
                <a16:creationId xmlns:a16="http://schemas.microsoft.com/office/drawing/2014/main" id="{A0BB1474-7524-9884-78A4-BAEF6F85484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5" name="Date Placeholder 4">
            <a:extLst>
              <a:ext uri="{FF2B5EF4-FFF2-40B4-BE49-F238E27FC236}">
                <a16:creationId xmlns:a16="http://schemas.microsoft.com/office/drawing/2014/main" id="{5DDD92D8-433F-9342-7CA8-65822320904D}"/>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6" name="Footer Placeholder 5">
            <a:extLst>
              <a:ext uri="{FF2B5EF4-FFF2-40B4-BE49-F238E27FC236}">
                <a16:creationId xmlns:a16="http://schemas.microsoft.com/office/drawing/2014/main" id="{FA346E50-1F33-2F4C-4E6A-4D6C13F330DE}"/>
              </a:ext>
            </a:extLst>
          </p:cNvPr>
          <p:cNvSpPr>
            <a:spLocks noGrp="1"/>
          </p:cNvSpPr>
          <p:nvPr>
            <p:ph type="ftr" sz="quarter" idx="11"/>
          </p:nvPr>
        </p:nvSpPr>
        <p:spPr/>
        <p:txBody>
          <a:bodyPr/>
          <a:lstStyle/>
          <a:p>
            <a:endParaRPr lang="en-ZW"/>
          </a:p>
        </p:txBody>
      </p:sp>
      <p:sp>
        <p:nvSpPr>
          <p:cNvPr id="7" name="Slide Number Placeholder 6">
            <a:extLst>
              <a:ext uri="{FF2B5EF4-FFF2-40B4-BE49-F238E27FC236}">
                <a16:creationId xmlns:a16="http://schemas.microsoft.com/office/drawing/2014/main" id="{C06438B7-02C2-ECC3-4A0B-448B700D02C5}"/>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284086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088DA-AE9E-EDE2-E46F-ACCD10F5BC80}"/>
              </a:ext>
            </a:extLst>
          </p:cNvPr>
          <p:cNvSpPr>
            <a:spLocks noGrp="1"/>
          </p:cNvSpPr>
          <p:nvPr>
            <p:ph type="title"/>
          </p:nvPr>
        </p:nvSpPr>
        <p:spPr>
          <a:xfrm>
            <a:off x="839788" y="365125"/>
            <a:ext cx="10515600" cy="1325563"/>
          </a:xfrm>
        </p:spPr>
        <p:txBody>
          <a:bodyPr/>
          <a:lstStyle/>
          <a:p>
            <a:r>
              <a:rPr lang="en-US"/>
              <a:t>Click to edit Master title style</a:t>
            </a:r>
            <a:endParaRPr lang="en-ZW"/>
          </a:p>
        </p:txBody>
      </p:sp>
      <p:sp>
        <p:nvSpPr>
          <p:cNvPr id="3" name="Text Placeholder 2">
            <a:extLst>
              <a:ext uri="{FF2B5EF4-FFF2-40B4-BE49-F238E27FC236}">
                <a16:creationId xmlns:a16="http://schemas.microsoft.com/office/drawing/2014/main" id="{1ACF8215-3D50-2625-6B72-58DB5B541D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7B3A7E-318E-A1A8-E822-A171F9A8BBD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5" name="Text Placeholder 4">
            <a:extLst>
              <a:ext uri="{FF2B5EF4-FFF2-40B4-BE49-F238E27FC236}">
                <a16:creationId xmlns:a16="http://schemas.microsoft.com/office/drawing/2014/main" id="{8D1BCE11-F6C6-CCAA-3712-258791C1FF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B2C6B1-CF78-CA61-D568-0A959390B98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7" name="Date Placeholder 6">
            <a:extLst>
              <a:ext uri="{FF2B5EF4-FFF2-40B4-BE49-F238E27FC236}">
                <a16:creationId xmlns:a16="http://schemas.microsoft.com/office/drawing/2014/main" id="{AD5D6FEE-E95A-BE0C-A052-63A53651E745}"/>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8" name="Footer Placeholder 7">
            <a:extLst>
              <a:ext uri="{FF2B5EF4-FFF2-40B4-BE49-F238E27FC236}">
                <a16:creationId xmlns:a16="http://schemas.microsoft.com/office/drawing/2014/main" id="{7338B13F-A13C-C71C-93AB-F9E4F8B8AD67}"/>
              </a:ext>
            </a:extLst>
          </p:cNvPr>
          <p:cNvSpPr>
            <a:spLocks noGrp="1"/>
          </p:cNvSpPr>
          <p:nvPr>
            <p:ph type="ftr" sz="quarter" idx="11"/>
          </p:nvPr>
        </p:nvSpPr>
        <p:spPr/>
        <p:txBody>
          <a:bodyPr/>
          <a:lstStyle/>
          <a:p>
            <a:endParaRPr lang="en-ZW"/>
          </a:p>
        </p:txBody>
      </p:sp>
      <p:sp>
        <p:nvSpPr>
          <p:cNvPr id="9" name="Slide Number Placeholder 8">
            <a:extLst>
              <a:ext uri="{FF2B5EF4-FFF2-40B4-BE49-F238E27FC236}">
                <a16:creationId xmlns:a16="http://schemas.microsoft.com/office/drawing/2014/main" id="{3823B1A8-DE24-3F6B-B395-26C844BF5485}"/>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1901265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5B4B5-2EDB-1337-B81B-F11428CD0508}"/>
              </a:ext>
            </a:extLst>
          </p:cNvPr>
          <p:cNvSpPr>
            <a:spLocks noGrp="1"/>
          </p:cNvSpPr>
          <p:nvPr>
            <p:ph type="title"/>
          </p:nvPr>
        </p:nvSpPr>
        <p:spPr/>
        <p:txBody>
          <a:bodyPr/>
          <a:lstStyle/>
          <a:p>
            <a:r>
              <a:rPr lang="en-US"/>
              <a:t>Click to edit Master title style</a:t>
            </a:r>
            <a:endParaRPr lang="en-ZW"/>
          </a:p>
        </p:txBody>
      </p:sp>
      <p:sp>
        <p:nvSpPr>
          <p:cNvPr id="3" name="Date Placeholder 2">
            <a:extLst>
              <a:ext uri="{FF2B5EF4-FFF2-40B4-BE49-F238E27FC236}">
                <a16:creationId xmlns:a16="http://schemas.microsoft.com/office/drawing/2014/main" id="{659076D3-11B4-35B0-FD64-6E4CC79AB0D6}"/>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4" name="Footer Placeholder 3">
            <a:extLst>
              <a:ext uri="{FF2B5EF4-FFF2-40B4-BE49-F238E27FC236}">
                <a16:creationId xmlns:a16="http://schemas.microsoft.com/office/drawing/2014/main" id="{6249DC00-CE6E-2B52-2C8E-8884511F84FC}"/>
              </a:ext>
            </a:extLst>
          </p:cNvPr>
          <p:cNvSpPr>
            <a:spLocks noGrp="1"/>
          </p:cNvSpPr>
          <p:nvPr>
            <p:ph type="ftr" sz="quarter" idx="11"/>
          </p:nvPr>
        </p:nvSpPr>
        <p:spPr/>
        <p:txBody>
          <a:bodyPr/>
          <a:lstStyle/>
          <a:p>
            <a:endParaRPr lang="en-ZW"/>
          </a:p>
        </p:txBody>
      </p:sp>
      <p:sp>
        <p:nvSpPr>
          <p:cNvPr id="5" name="Slide Number Placeholder 4">
            <a:extLst>
              <a:ext uri="{FF2B5EF4-FFF2-40B4-BE49-F238E27FC236}">
                <a16:creationId xmlns:a16="http://schemas.microsoft.com/office/drawing/2014/main" id="{6CC21966-D869-9777-3F1B-1C7E105681B7}"/>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634956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9AB436-5D17-B743-F573-5FFC248ADA26}"/>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3" name="Footer Placeholder 2">
            <a:extLst>
              <a:ext uri="{FF2B5EF4-FFF2-40B4-BE49-F238E27FC236}">
                <a16:creationId xmlns:a16="http://schemas.microsoft.com/office/drawing/2014/main" id="{D196B062-3BF7-0E2F-82EA-D885D42782A3}"/>
              </a:ext>
            </a:extLst>
          </p:cNvPr>
          <p:cNvSpPr>
            <a:spLocks noGrp="1"/>
          </p:cNvSpPr>
          <p:nvPr>
            <p:ph type="ftr" sz="quarter" idx="11"/>
          </p:nvPr>
        </p:nvSpPr>
        <p:spPr/>
        <p:txBody>
          <a:bodyPr/>
          <a:lstStyle/>
          <a:p>
            <a:endParaRPr lang="en-ZW"/>
          </a:p>
        </p:txBody>
      </p:sp>
      <p:sp>
        <p:nvSpPr>
          <p:cNvPr id="4" name="Slide Number Placeholder 3">
            <a:extLst>
              <a:ext uri="{FF2B5EF4-FFF2-40B4-BE49-F238E27FC236}">
                <a16:creationId xmlns:a16="http://schemas.microsoft.com/office/drawing/2014/main" id="{B366AC8F-0154-8A3D-111F-C56FEF698356}"/>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3600340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1097B-6253-32BF-E793-E4CDAAB6A5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W"/>
          </a:p>
        </p:txBody>
      </p:sp>
      <p:sp>
        <p:nvSpPr>
          <p:cNvPr id="3" name="Content Placeholder 2">
            <a:extLst>
              <a:ext uri="{FF2B5EF4-FFF2-40B4-BE49-F238E27FC236}">
                <a16:creationId xmlns:a16="http://schemas.microsoft.com/office/drawing/2014/main" id="{A584F5A6-8448-1487-7AE2-94BBE36A33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Text Placeholder 3">
            <a:extLst>
              <a:ext uri="{FF2B5EF4-FFF2-40B4-BE49-F238E27FC236}">
                <a16:creationId xmlns:a16="http://schemas.microsoft.com/office/drawing/2014/main" id="{B5F0FDBF-3F0A-6ED0-DF87-58537D042C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D50B71-C784-5410-5016-F1E9EFF4E665}"/>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6" name="Footer Placeholder 5">
            <a:extLst>
              <a:ext uri="{FF2B5EF4-FFF2-40B4-BE49-F238E27FC236}">
                <a16:creationId xmlns:a16="http://schemas.microsoft.com/office/drawing/2014/main" id="{CCA9EFA1-F669-3A9D-645E-D425FBA15FC8}"/>
              </a:ext>
            </a:extLst>
          </p:cNvPr>
          <p:cNvSpPr>
            <a:spLocks noGrp="1"/>
          </p:cNvSpPr>
          <p:nvPr>
            <p:ph type="ftr" sz="quarter" idx="11"/>
          </p:nvPr>
        </p:nvSpPr>
        <p:spPr/>
        <p:txBody>
          <a:bodyPr/>
          <a:lstStyle/>
          <a:p>
            <a:endParaRPr lang="en-ZW"/>
          </a:p>
        </p:txBody>
      </p:sp>
      <p:sp>
        <p:nvSpPr>
          <p:cNvPr id="7" name="Slide Number Placeholder 6">
            <a:extLst>
              <a:ext uri="{FF2B5EF4-FFF2-40B4-BE49-F238E27FC236}">
                <a16:creationId xmlns:a16="http://schemas.microsoft.com/office/drawing/2014/main" id="{F1CC24A0-A56E-EA30-BBAB-B4023879E8E7}"/>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2857396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E7B26-31E9-80DD-8476-7953257CD4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W"/>
          </a:p>
        </p:txBody>
      </p:sp>
      <p:sp>
        <p:nvSpPr>
          <p:cNvPr id="3" name="Picture Placeholder 2">
            <a:extLst>
              <a:ext uri="{FF2B5EF4-FFF2-40B4-BE49-F238E27FC236}">
                <a16:creationId xmlns:a16="http://schemas.microsoft.com/office/drawing/2014/main" id="{F750D511-A78B-432A-56E2-6DD342C080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W"/>
          </a:p>
        </p:txBody>
      </p:sp>
      <p:sp>
        <p:nvSpPr>
          <p:cNvPr id="4" name="Text Placeholder 3">
            <a:extLst>
              <a:ext uri="{FF2B5EF4-FFF2-40B4-BE49-F238E27FC236}">
                <a16:creationId xmlns:a16="http://schemas.microsoft.com/office/drawing/2014/main" id="{727BBDD8-6BF1-86E0-F405-3AEEEB3E0C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D100CA-15E1-05F9-C587-D9A69721FEFB}"/>
              </a:ext>
            </a:extLst>
          </p:cNvPr>
          <p:cNvSpPr>
            <a:spLocks noGrp="1"/>
          </p:cNvSpPr>
          <p:nvPr>
            <p:ph type="dt" sz="half" idx="10"/>
          </p:nvPr>
        </p:nvSpPr>
        <p:spPr/>
        <p:txBody>
          <a:bodyPr/>
          <a:lstStyle/>
          <a:p>
            <a:fld id="{A69F6363-68B9-4C3C-827C-E40D063473F9}" type="datetimeFigureOut">
              <a:rPr lang="en-ZW" smtClean="0"/>
              <a:t>9/5/2024</a:t>
            </a:fld>
            <a:endParaRPr lang="en-ZW"/>
          </a:p>
        </p:txBody>
      </p:sp>
      <p:sp>
        <p:nvSpPr>
          <p:cNvPr id="6" name="Footer Placeholder 5">
            <a:extLst>
              <a:ext uri="{FF2B5EF4-FFF2-40B4-BE49-F238E27FC236}">
                <a16:creationId xmlns:a16="http://schemas.microsoft.com/office/drawing/2014/main" id="{2991C5B1-7B96-83B0-3683-AC54992C3453}"/>
              </a:ext>
            </a:extLst>
          </p:cNvPr>
          <p:cNvSpPr>
            <a:spLocks noGrp="1"/>
          </p:cNvSpPr>
          <p:nvPr>
            <p:ph type="ftr" sz="quarter" idx="11"/>
          </p:nvPr>
        </p:nvSpPr>
        <p:spPr/>
        <p:txBody>
          <a:bodyPr/>
          <a:lstStyle/>
          <a:p>
            <a:endParaRPr lang="en-ZW"/>
          </a:p>
        </p:txBody>
      </p:sp>
      <p:sp>
        <p:nvSpPr>
          <p:cNvPr id="7" name="Slide Number Placeholder 6">
            <a:extLst>
              <a:ext uri="{FF2B5EF4-FFF2-40B4-BE49-F238E27FC236}">
                <a16:creationId xmlns:a16="http://schemas.microsoft.com/office/drawing/2014/main" id="{5E1CBF8D-4C8E-A2A2-BB42-A94EF04E776D}"/>
              </a:ext>
            </a:extLst>
          </p:cNvPr>
          <p:cNvSpPr>
            <a:spLocks noGrp="1"/>
          </p:cNvSpPr>
          <p:nvPr>
            <p:ph type="sldNum" sz="quarter" idx="12"/>
          </p:nvPr>
        </p:nvSpPr>
        <p:spPr/>
        <p:txBody>
          <a:bodyPr/>
          <a:lstStyle/>
          <a:p>
            <a:fld id="{459C5501-1091-4602-8E7D-C3045CCD7DF7}" type="slidenum">
              <a:rPr lang="en-ZW" smtClean="0"/>
              <a:t>‹#›</a:t>
            </a:fld>
            <a:endParaRPr lang="en-ZW"/>
          </a:p>
        </p:txBody>
      </p:sp>
    </p:spTree>
    <p:extLst>
      <p:ext uri="{BB962C8B-B14F-4D97-AF65-F5344CB8AC3E}">
        <p14:creationId xmlns:p14="http://schemas.microsoft.com/office/powerpoint/2010/main" val="837249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CC87D6-EBDD-16AA-71B7-B7DA621CC2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W"/>
          </a:p>
        </p:txBody>
      </p:sp>
      <p:sp>
        <p:nvSpPr>
          <p:cNvPr id="3" name="Text Placeholder 2">
            <a:extLst>
              <a:ext uri="{FF2B5EF4-FFF2-40B4-BE49-F238E27FC236}">
                <a16:creationId xmlns:a16="http://schemas.microsoft.com/office/drawing/2014/main" id="{E8E7CA58-7A61-306B-15B0-EE72228E01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Date Placeholder 3">
            <a:extLst>
              <a:ext uri="{FF2B5EF4-FFF2-40B4-BE49-F238E27FC236}">
                <a16:creationId xmlns:a16="http://schemas.microsoft.com/office/drawing/2014/main" id="{ED63971D-F0B4-9D63-5D31-A9C7A3755B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9F6363-68B9-4C3C-827C-E40D063473F9}" type="datetimeFigureOut">
              <a:rPr lang="en-ZW" smtClean="0"/>
              <a:t>9/5/2024</a:t>
            </a:fld>
            <a:endParaRPr lang="en-ZW"/>
          </a:p>
        </p:txBody>
      </p:sp>
      <p:sp>
        <p:nvSpPr>
          <p:cNvPr id="5" name="Footer Placeholder 4">
            <a:extLst>
              <a:ext uri="{FF2B5EF4-FFF2-40B4-BE49-F238E27FC236}">
                <a16:creationId xmlns:a16="http://schemas.microsoft.com/office/drawing/2014/main" id="{B582D22B-501F-9393-C5E6-D8D3623E82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W"/>
          </a:p>
        </p:txBody>
      </p:sp>
      <p:sp>
        <p:nvSpPr>
          <p:cNvPr id="6" name="Slide Number Placeholder 5">
            <a:extLst>
              <a:ext uri="{FF2B5EF4-FFF2-40B4-BE49-F238E27FC236}">
                <a16:creationId xmlns:a16="http://schemas.microsoft.com/office/drawing/2014/main" id="{0C0679A8-2B38-66EC-C80C-53F4FC7ED35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9C5501-1091-4602-8E7D-C3045CCD7DF7}" type="slidenum">
              <a:rPr lang="en-ZW" smtClean="0"/>
              <a:t>‹#›</a:t>
            </a:fld>
            <a:endParaRPr lang="en-ZW"/>
          </a:p>
        </p:txBody>
      </p:sp>
    </p:spTree>
    <p:extLst>
      <p:ext uri="{BB962C8B-B14F-4D97-AF65-F5344CB8AC3E}">
        <p14:creationId xmlns:p14="http://schemas.microsoft.com/office/powerpoint/2010/main" val="296740190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B1A865-0692-4323-8448-79952EB925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DBB215F-E45E-4544-99D0-F3E845E8B7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DCC7E4-C01C-4BBF-AA6E-0724DBFB38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801475-E807-4340-B169-177A9D3035C3}" type="datetimeFigureOut">
              <a:rPr lang="en-US" smtClean="0"/>
              <a:t>5/9/2024</a:t>
            </a:fld>
            <a:endParaRPr lang="en-US"/>
          </a:p>
        </p:txBody>
      </p:sp>
      <p:sp>
        <p:nvSpPr>
          <p:cNvPr id="5" name="Footer Placeholder 4">
            <a:extLst>
              <a:ext uri="{FF2B5EF4-FFF2-40B4-BE49-F238E27FC236}">
                <a16:creationId xmlns:a16="http://schemas.microsoft.com/office/drawing/2014/main" id="{359E84A2-E36E-402C-9243-98C09A3306B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B750FEB-E7F6-4EC3-853E-855DF153D6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3381E5-CF67-4B61-B532-1AC0A6E1687A}" type="slidenum">
              <a:rPr lang="en-US" smtClean="0"/>
              <a:t>‹#›</a:t>
            </a:fld>
            <a:endParaRPr lang="en-US"/>
          </a:p>
        </p:txBody>
      </p:sp>
    </p:spTree>
    <p:extLst>
      <p:ext uri="{BB962C8B-B14F-4D97-AF65-F5344CB8AC3E}">
        <p14:creationId xmlns:p14="http://schemas.microsoft.com/office/powerpoint/2010/main" val="38410507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86" r:id="rId14"/>
    <p:sldLayoutId id="2147483687"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8" Type="http://schemas.openxmlformats.org/officeDocument/2006/relationships/customXml" Target="../ink/ink5.xml"/><Relationship Id="rId13" Type="http://schemas.openxmlformats.org/officeDocument/2006/relationships/customXml" Target="../ink/ink10.xml"/><Relationship Id="rId3" Type="http://schemas.openxmlformats.org/officeDocument/2006/relationships/customXml" Target="../ink/ink1.xml"/><Relationship Id="rId7" Type="http://schemas.openxmlformats.org/officeDocument/2006/relationships/customXml" Target="../ink/ink4.xml"/><Relationship Id="rId12" Type="http://schemas.openxmlformats.org/officeDocument/2006/relationships/customXml" Target="../ink/ink9.xml"/><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customXml" Target="../ink/ink3.xml"/><Relationship Id="rId11" Type="http://schemas.openxmlformats.org/officeDocument/2006/relationships/customXml" Target="../ink/ink8.xml"/><Relationship Id="rId5" Type="http://schemas.openxmlformats.org/officeDocument/2006/relationships/customXml" Target="../ink/ink2.xml"/><Relationship Id="rId10" Type="http://schemas.openxmlformats.org/officeDocument/2006/relationships/customXml" Target="../ink/ink7.xml"/><Relationship Id="rId4" Type="http://schemas.openxmlformats.org/officeDocument/2006/relationships/image" Target="../media/image7.png"/><Relationship Id="rId9" Type="http://schemas.openxmlformats.org/officeDocument/2006/relationships/customXml" Target="../ink/ink6.xml"/></Relationships>
</file>

<file path=ppt/slides/_rels/slide13.xml.rels><?xml version="1.0" encoding="UTF-8" standalone="yes"?>
<Relationships xmlns="http://schemas.openxmlformats.org/package/2006/relationships"><Relationship Id="rId8" Type="http://schemas.openxmlformats.org/officeDocument/2006/relationships/customXml" Target="../ink/ink15.xml"/><Relationship Id="rId13" Type="http://schemas.openxmlformats.org/officeDocument/2006/relationships/customXml" Target="../ink/ink20.xml"/><Relationship Id="rId3" Type="http://schemas.openxmlformats.org/officeDocument/2006/relationships/customXml" Target="../ink/ink11.xml"/><Relationship Id="rId7" Type="http://schemas.openxmlformats.org/officeDocument/2006/relationships/customXml" Target="../ink/ink14.xml"/><Relationship Id="rId12" Type="http://schemas.openxmlformats.org/officeDocument/2006/relationships/customXml" Target="../ink/ink19.xml"/><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customXml" Target="../ink/ink13.xml"/><Relationship Id="rId11" Type="http://schemas.openxmlformats.org/officeDocument/2006/relationships/customXml" Target="../ink/ink18.xml"/><Relationship Id="rId5" Type="http://schemas.openxmlformats.org/officeDocument/2006/relationships/customXml" Target="../ink/ink12.xml"/><Relationship Id="rId10" Type="http://schemas.openxmlformats.org/officeDocument/2006/relationships/customXml" Target="../ink/ink17.xml"/><Relationship Id="rId4" Type="http://schemas.openxmlformats.org/officeDocument/2006/relationships/image" Target="../media/image70.png"/><Relationship Id="rId9" Type="http://schemas.openxmlformats.org/officeDocument/2006/relationships/customXml" Target="../ink/ink16.xml"/><Relationship Id="rId1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customXml" Target="../ink/ink21.xml"/><Relationship Id="rId1" Type="http://schemas.openxmlformats.org/officeDocument/2006/relationships/slideLayout" Target="../slideLayouts/slideLayout14.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customXml" Target="../ink/ink22.xml"/><Relationship Id="rId2" Type="http://schemas.openxmlformats.org/officeDocument/2006/relationships/chart" Target="../charts/chart4.xml"/><Relationship Id="rId1" Type="http://schemas.openxmlformats.org/officeDocument/2006/relationships/slideLayout" Target="../slideLayouts/slideLayout14.xml"/><Relationship Id="rId5" Type="http://schemas.openxmlformats.org/officeDocument/2006/relationships/image" Target="../media/image10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svg"/><Relationship Id="rId3" Type="http://schemas.openxmlformats.org/officeDocument/2006/relationships/image" Target="../media/image13.svg"/><Relationship Id="rId7" Type="http://schemas.openxmlformats.org/officeDocument/2006/relationships/image" Target="../media/image17.svg"/><Relationship Id="rId12"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image" Target="../media/image16.png"/><Relationship Id="rId11" Type="http://schemas.openxmlformats.org/officeDocument/2006/relationships/image" Target="../media/image21.svg"/><Relationship Id="rId5" Type="http://schemas.openxmlformats.org/officeDocument/2006/relationships/image" Target="../media/image15.sv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svg"/></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1D15A4-2F22-4157-B9BC-B80F2EB27774}"/>
              </a:ext>
            </a:extLst>
          </p:cNvPr>
          <p:cNvSpPr/>
          <p:nvPr/>
        </p:nvSpPr>
        <p:spPr>
          <a:xfrm>
            <a:off x="1588" y="2230161"/>
            <a:ext cx="12188825" cy="1813696"/>
          </a:xfrm>
          <a:prstGeom prst="rect">
            <a:avLst/>
          </a:prstGeom>
          <a:solidFill>
            <a:srgbClr val="0066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W" sz="4799"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W" sz="4399"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W" sz="479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39716" y="5745049"/>
            <a:ext cx="2354740" cy="1112059"/>
          </a:xfrm>
          <a:prstGeom prst="rect">
            <a:avLst/>
          </a:prstGeom>
        </p:spPr>
      </p:pic>
      <p:pic>
        <p:nvPicPr>
          <p:cNvPr id="7" name="Content Placeholder 12" descr="C:\Users\Placxedes\AppData\Local\Microsoft\Windows\Temporary Internet Files\Content.Outlook\6BQDP4CM\MoHCW logo.jpg"/>
          <p:cNvPicPr>
            <a:picLocks/>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10378298" y="64300"/>
            <a:ext cx="1393858" cy="1664102"/>
          </a:xfrm>
          <a:prstGeom prst="rect">
            <a:avLst/>
          </a:prstGeom>
          <a:noFill/>
          <a:ln>
            <a:noFill/>
          </a:ln>
        </p:spPr>
      </p:pic>
      <p:sp>
        <p:nvSpPr>
          <p:cNvPr id="4" name="AutoShape 2" descr="Image result for hot off the press"/>
          <p:cNvSpPr>
            <a:spLocks noChangeAspect="1" noChangeArrowheads="1"/>
          </p:cNvSpPr>
          <p:nvPr/>
        </p:nvSpPr>
        <p:spPr bwMode="auto">
          <a:xfrm>
            <a:off x="157122" y="-1606827"/>
            <a:ext cx="3447152" cy="33614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6" tIns="45708" rIns="91416" bIns="4570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W" sz="3599"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73D721B0-D926-4477-85EC-30A7A14E5205}"/>
              </a:ext>
            </a:extLst>
          </p:cNvPr>
          <p:cNvPicPr/>
          <p:nvPr/>
        </p:nvPicPr>
        <p:blipFill>
          <a:blip r:embed="rId5">
            <a:extLst>
              <a:ext uri="{28A0092B-C50C-407E-A947-70E740481C1C}">
                <a14:useLocalDpi xmlns:a14="http://schemas.microsoft.com/office/drawing/2010/main" val="0"/>
              </a:ext>
            </a:extLst>
          </a:blip>
          <a:stretch>
            <a:fillRect/>
          </a:stretch>
        </p:blipFill>
        <p:spPr>
          <a:xfrm>
            <a:off x="7420789" y="6204953"/>
            <a:ext cx="2747433" cy="422540"/>
          </a:xfrm>
          <a:prstGeom prst="rect">
            <a:avLst/>
          </a:prstGeom>
        </p:spPr>
      </p:pic>
      <p:sp>
        <p:nvSpPr>
          <p:cNvPr id="8" name="TextBox 7">
            <a:extLst>
              <a:ext uri="{FF2B5EF4-FFF2-40B4-BE49-F238E27FC236}">
                <a16:creationId xmlns:a16="http://schemas.microsoft.com/office/drawing/2014/main" id="{A8C4BE23-4A28-4C09-A4E0-D683ED3D43CA}"/>
              </a:ext>
            </a:extLst>
          </p:cNvPr>
          <p:cNvSpPr txBox="1"/>
          <p:nvPr/>
        </p:nvSpPr>
        <p:spPr>
          <a:xfrm>
            <a:off x="1588" y="4022396"/>
            <a:ext cx="12188825" cy="1384995"/>
          </a:xfrm>
          <a:prstGeom prst="rect">
            <a:avLst/>
          </a:prstGeom>
          <a:solidFill>
            <a:srgbClr val="FF0000">
              <a:alpha val="55000"/>
            </a:srgbClr>
          </a:solidFill>
        </p:spPr>
        <p:txBody>
          <a:bodyPr wrap="square" lIns="91440" tIns="45720" rIns="91440" bIns="45720" rtlCol="0" anchor="t">
            <a:spAutoFit/>
          </a:bodyPr>
          <a:lstStyle/>
          <a:p>
            <a:pPr algn="ctr">
              <a:defRPr/>
            </a:pPr>
            <a:r>
              <a:rPr kumimoji="0" lang="en-ZW" sz="2800" b="1" i="0" u="none" strike="noStrike" kern="1200" cap="none" spc="0" normalizeH="0" baseline="0" noProof="0" dirty="0">
                <a:ln>
                  <a:noFill/>
                </a:ln>
                <a:effectLst/>
                <a:uLnTx/>
                <a:uFillTx/>
                <a:latin typeface="Calibri" panose="020F0502020204030204"/>
                <a:cs typeface="+mn-cs"/>
              </a:rPr>
              <a:t>Data Use Community Meeting</a:t>
            </a:r>
          </a:p>
          <a:p>
            <a:pPr algn="ctr">
              <a:defRPr/>
            </a:pPr>
            <a:r>
              <a:rPr lang="en-ZW" sz="2800" dirty="0">
                <a:latin typeface="Calibri" panose="020F0502020204030204"/>
              </a:rPr>
              <a:t>09 May 2024</a:t>
            </a:r>
          </a:p>
          <a:p>
            <a:pPr algn="ctr">
              <a:defRPr/>
            </a:pPr>
            <a:r>
              <a:rPr kumimoji="0" lang="en-ZW" sz="2800" b="0" i="0" u="none" strike="noStrike" kern="1200" cap="none" spc="0" normalizeH="0" baseline="0" noProof="0" dirty="0">
                <a:ln>
                  <a:noFill/>
                </a:ln>
                <a:effectLst/>
                <a:uLnTx/>
                <a:uFillTx/>
                <a:latin typeface="Calibri" panose="020F0502020204030204"/>
                <a:cs typeface="+mn-cs"/>
              </a:rPr>
              <a:t>Dr Efison Dhodho, SIEL Director</a:t>
            </a:r>
          </a:p>
        </p:txBody>
      </p:sp>
      <p:pic>
        <p:nvPicPr>
          <p:cNvPr id="10" name="Picture 9" descr="Logo&#10;&#10;Description automatically generated">
            <a:extLst>
              <a:ext uri="{FF2B5EF4-FFF2-40B4-BE49-F238E27FC236}">
                <a16:creationId xmlns:a16="http://schemas.microsoft.com/office/drawing/2014/main" id="{6DDAFCED-C9AC-465B-93F2-90BC9F02888D}"/>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84726" y="128684"/>
            <a:ext cx="1812813" cy="1183348"/>
          </a:xfrm>
          <a:prstGeom prst="rect">
            <a:avLst/>
          </a:prstGeom>
        </p:spPr>
      </p:pic>
      <p:pic>
        <p:nvPicPr>
          <p:cNvPr id="12" name="image4.png">
            <a:extLst>
              <a:ext uri="{FF2B5EF4-FFF2-40B4-BE49-F238E27FC236}">
                <a16:creationId xmlns:a16="http://schemas.microsoft.com/office/drawing/2014/main" id="{C16D1D24-AA3E-434E-9133-CF66E44087F3}"/>
              </a:ext>
            </a:extLst>
          </p:cNvPr>
          <p:cNvPicPr/>
          <p:nvPr/>
        </p:nvPicPr>
        <p:blipFill>
          <a:blip r:embed="rId7"/>
          <a:srcRect/>
          <a:stretch>
            <a:fillRect/>
          </a:stretch>
        </p:blipFill>
        <p:spPr>
          <a:xfrm>
            <a:off x="10170095" y="5933531"/>
            <a:ext cx="1297261" cy="698685"/>
          </a:xfrm>
          <a:prstGeom prst="rect">
            <a:avLst/>
          </a:prstGeom>
          <a:ln/>
        </p:spPr>
      </p:pic>
      <p:pic>
        <p:nvPicPr>
          <p:cNvPr id="13" name="Picture 12">
            <a:extLst>
              <a:ext uri="{FF2B5EF4-FFF2-40B4-BE49-F238E27FC236}">
                <a16:creationId xmlns:a16="http://schemas.microsoft.com/office/drawing/2014/main" id="{3EFD28E9-110B-4C31-8941-C0088645B252}"/>
              </a:ext>
            </a:extLst>
          </p:cNvPr>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604274" y="379676"/>
            <a:ext cx="2854411" cy="1093881"/>
          </a:xfrm>
          <a:prstGeom prst="rect">
            <a:avLst/>
          </a:prstGeom>
          <a:noFill/>
          <a:ln>
            <a:noFill/>
          </a:ln>
        </p:spPr>
      </p:pic>
      <p:sp>
        <p:nvSpPr>
          <p:cNvPr id="14" name="TextBox 13">
            <a:extLst>
              <a:ext uri="{FF2B5EF4-FFF2-40B4-BE49-F238E27FC236}">
                <a16:creationId xmlns:a16="http://schemas.microsoft.com/office/drawing/2014/main" id="{210EB2E5-639D-46D4-AB85-687F35617C46}"/>
              </a:ext>
            </a:extLst>
          </p:cNvPr>
          <p:cNvSpPr txBox="1"/>
          <p:nvPr/>
        </p:nvSpPr>
        <p:spPr>
          <a:xfrm>
            <a:off x="0" y="2886213"/>
            <a:ext cx="12188825" cy="867930"/>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Myriad Pro"/>
                <a:ea typeface="+mn-ea"/>
                <a:cs typeface="+mn-cs"/>
              </a:rPr>
              <a:t>  Intensive Outreach &amp; targeted outreach adherence within the TASQC HIV </a:t>
            </a:r>
            <a:r>
              <a:rPr kumimoji="0" lang="en-US" sz="2800" i="0" u="none" strike="noStrike" kern="1200" cap="none" spc="0" normalizeH="0" baseline="0" noProof="0" dirty="0" err="1">
                <a:ln>
                  <a:noFill/>
                </a:ln>
                <a:solidFill>
                  <a:prstClr val="white"/>
                </a:solidFill>
                <a:effectLst/>
                <a:uLnTx/>
                <a:uFillTx/>
                <a:latin typeface="Myriad Pro"/>
                <a:ea typeface="+mn-ea"/>
                <a:cs typeface="+mn-cs"/>
              </a:rPr>
              <a:t>programme</a:t>
            </a:r>
            <a:r>
              <a:rPr kumimoji="0" lang="en-US" sz="2800" i="0" u="none" strike="noStrike" kern="1200" cap="none" spc="0" normalizeH="0" baseline="0" noProof="0" dirty="0">
                <a:ln>
                  <a:noFill/>
                </a:ln>
                <a:solidFill>
                  <a:prstClr val="white"/>
                </a:solidFill>
                <a:effectLst/>
                <a:uLnTx/>
                <a:uFillTx/>
                <a:latin typeface="Myriad Pro"/>
                <a:ea typeface="+mn-ea"/>
                <a:cs typeface="+mn-cs"/>
              </a:rPr>
              <a:t> in Zimbabwe</a:t>
            </a:r>
          </a:p>
        </p:txBody>
      </p:sp>
    </p:spTree>
    <p:extLst>
      <p:ext uri="{BB962C8B-B14F-4D97-AF65-F5344CB8AC3E}">
        <p14:creationId xmlns:p14="http://schemas.microsoft.com/office/powerpoint/2010/main" val="2470921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6B161-21D4-2D84-C729-239FB80C2EEA}"/>
              </a:ext>
            </a:extLst>
          </p:cNvPr>
          <p:cNvSpPr>
            <a:spLocks noGrp="1"/>
          </p:cNvSpPr>
          <p:nvPr>
            <p:ph type="ctrTitle"/>
          </p:nvPr>
        </p:nvSpPr>
        <p:spPr>
          <a:xfrm>
            <a:off x="0" y="2077277"/>
            <a:ext cx="12192000" cy="2017645"/>
          </a:xfrm>
          <a:solidFill>
            <a:srgbClr val="006666"/>
          </a:solidFill>
        </p:spPr>
        <p:txBody>
          <a:bodyPr>
            <a:normAutofit/>
          </a:bodyPr>
          <a:lstStyle/>
          <a:p>
            <a:r>
              <a:rPr lang="en-US" sz="2800" dirty="0">
                <a:solidFill>
                  <a:schemeClr val="bg1"/>
                </a:solidFill>
                <a:latin typeface="Myriad Pro"/>
              </a:rPr>
              <a:t>The </a:t>
            </a:r>
            <a:r>
              <a:rPr lang="en-US" sz="2800" dirty="0" err="1">
                <a:solidFill>
                  <a:schemeClr val="bg1"/>
                </a:solidFill>
                <a:latin typeface="Myriad Pro"/>
              </a:rPr>
              <a:t>Uzwelo</a:t>
            </a:r>
            <a:r>
              <a:rPr lang="en-US" sz="2800" dirty="0">
                <a:solidFill>
                  <a:schemeClr val="bg1"/>
                </a:solidFill>
                <a:latin typeface="Myriad Pro"/>
              </a:rPr>
              <a:t> Approach: Improving client retention in ART care</a:t>
            </a:r>
            <a:br>
              <a:rPr lang="en-US" sz="2800" dirty="0">
                <a:solidFill>
                  <a:schemeClr val="bg1"/>
                </a:solidFill>
                <a:latin typeface="Myriad Pro"/>
              </a:rPr>
            </a:br>
            <a:br>
              <a:rPr lang="en-US" sz="2800" dirty="0">
                <a:solidFill>
                  <a:schemeClr val="bg1"/>
                </a:solidFill>
                <a:latin typeface="Myriad Pro"/>
              </a:rPr>
            </a:br>
            <a:endParaRPr lang="en-US" sz="2800" dirty="0">
              <a:solidFill>
                <a:schemeClr val="bg1"/>
              </a:solidFill>
              <a:latin typeface="Myriad Pro"/>
            </a:endParaRPr>
          </a:p>
        </p:txBody>
      </p:sp>
    </p:spTree>
    <p:extLst>
      <p:ext uri="{BB962C8B-B14F-4D97-AF65-F5344CB8AC3E}">
        <p14:creationId xmlns:p14="http://schemas.microsoft.com/office/powerpoint/2010/main" val="4137389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098E54-F96E-8B36-DB70-3C5CB63739B9}"/>
              </a:ext>
            </a:extLst>
          </p:cNvPr>
          <p:cNvSpPr>
            <a:spLocks noGrp="1"/>
          </p:cNvSpPr>
          <p:nvPr>
            <p:ph type="title"/>
          </p:nvPr>
        </p:nvSpPr>
        <p:spPr/>
        <p:txBody>
          <a:bodyPr>
            <a:normAutofit/>
          </a:bodyPr>
          <a:lstStyle/>
          <a:p>
            <a:pPr algn="ctr"/>
            <a:r>
              <a:rPr lang="en-US" sz="2400"/>
              <a:t>Evolution of Evidence, Learning &amp; Interventions on Continuation of Treatment : Post Covid-19</a:t>
            </a:r>
          </a:p>
        </p:txBody>
      </p:sp>
      <p:sp>
        <p:nvSpPr>
          <p:cNvPr id="4" name="Right Arrow 11">
            <a:extLst>
              <a:ext uri="{FF2B5EF4-FFF2-40B4-BE49-F238E27FC236}">
                <a16:creationId xmlns:a16="http://schemas.microsoft.com/office/drawing/2014/main" id="{EFE42D16-8034-81FA-ADDA-99DBC5AA3D12}"/>
              </a:ext>
            </a:extLst>
          </p:cNvPr>
          <p:cNvSpPr/>
          <p:nvPr/>
        </p:nvSpPr>
        <p:spPr>
          <a:xfrm rot="20602143">
            <a:off x="1461233" y="3905642"/>
            <a:ext cx="8662065" cy="393881"/>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5" name="Oval 4">
            <a:extLst>
              <a:ext uri="{FF2B5EF4-FFF2-40B4-BE49-F238E27FC236}">
                <a16:creationId xmlns:a16="http://schemas.microsoft.com/office/drawing/2014/main" id="{BAA9C829-2F21-C7BD-6418-EAB8B0078627}"/>
              </a:ext>
            </a:extLst>
          </p:cNvPr>
          <p:cNvSpPr/>
          <p:nvPr/>
        </p:nvSpPr>
        <p:spPr>
          <a:xfrm>
            <a:off x="2468812" y="4315976"/>
            <a:ext cx="1161314" cy="1071052"/>
          </a:xfrm>
          <a:prstGeom prst="ellipse">
            <a:avLst/>
          </a:prstGeom>
          <a:solidFill>
            <a:schemeClr val="accent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US" sz="1200" dirty="0">
                <a:solidFill>
                  <a:schemeClr val="bg1"/>
                </a:solidFill>
                <a:latin typeface="Lato Light" panose="020F0502020204030203" pitchFamily="34" charset="0"/>
              </a:rPr>
              <a:t>FY21Q1</a:t>
            </a:r>
          </a:p>
          <a:p>
            <a:pPr algn="ctr"/>
            <a:r>
              <a:rPr lang="en-US" sz="1200" dirty="0">
                <a:solidFill>
                  <a:schemeClr val="bg1"/>
                </a:solidFill>
                <a:latin typeface="Calibri (body)"/>
              </a:rPr>
              <a:t>Nov</a:t>
            </a:r>
            <a:r>
              <a:rPr lang="en-US" sz="1200" dirty="0">
                <a:solidFill>
                  <a:schemeClr val="bg1"/>
                </a:solidFill>
                <a:latin typeface="Lato Light" panose="020F0502020204030203" pitchFamily="34" charset="0"/>
              </a:rPr>
              <a:t> 2020</a:t>
            </a:r>
          </a:p>
        </p:txBody>
      </p:sp>
      <p:sp useBgFill="1">
        <p:nvSpPr>
          <p:cNvPr id="6" name="Oval 5">
            <a:extLst>
              <a:ext uri="{FF2B5EF4-FFF2-40B4-BE49-F238E27FC236}">
                <a16:creationId xmlns:a16="http://schemas.microsoft.com/office/drawing/2014/main" id="{09810022-DACB-4029-29A6-1068C04FB958}"/>
              </a:ext>
            </a:extLst>
          </p:cNvPr>
          <p:cNvSpPr/>
          <p:nvPr/>
        </p:nvSpPr>
        <p:spPr>
          <a:xfrm>
            <a:off x="4607449" y="3725441"/>
            <a:ext cx="1161314" cy="1011604"/>
          </a:xfrm>
          <a:prstGeom prst="ellipse">
            <a:avLst/>
          </a:prstGeom>
          <a:solidFill>
            <a:schemeClr val="accent2"/>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dirty="0">
                <a:latin typeface="Calibri (body)"/>
              </a:rPr>
              <a:t>FY21Q2</a:t>
            </a:r>
          </a:p>
          <a:p>
            <a:pPr algn="ctr"/>
            <a:r>
              <a:rPr lang="en-US" sz="1400" dirty="0">
                <a:latin typeface="Calibri (body)"/>
              </a:rPr>
              <a:t>Dec 20-Mar 21</a:t>
            </a:r>
          </a:p>
        </p:txBody>
      </p:sp>
      <p:sp>
        <p:nvSpPr>
          <p:cNvPr id="7" name="Oval 6">
            <a:extLst>
              <a:ext uri="{FF2B5EF4-FFF2-40B4-BE49-F238E27FC236}">
                <a16:creationId xmlns:a16="http://schemas.microsoft.com/office/drawing/2014/main" id="{E594CEC6-A316-7704-E0EF-6878D858E40F}"/>
              </a:ext>
            </a:extLst>
          </p:cNvPr>
          <p:cNvSpPr/>
          <p:nvPr/>
        </p:nvSpPr>
        <p:spPr>
          <a:xfrm>
            <a:off x="6423239" y="3167671"/>
            <a:ext cx="1161314" cy="1106813"/>
          </a:xfrm>
          <a:prstGeom prst="ellipse">
            <a:avLst/>
          </a:prstGeom>
          <a:solidFill>
            <a:schemeClr val="accent3">
              <a:lumMod val="60000"/>
              <a:lumOff val="40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Calibri (body)"/>
              </a:rPr>
              <a:t>FY22Q1</a:t>
            </a:r>
          </a:p>
          <a:p>
            <a:pPr algn="ctr"/>
            <a:r>
              <a:rPr lang="en-US" sz="1400" dirty="0">
                <a:latin typeface="Calibri (body)"/>
              </a:rPr>
              <a:t>Aug 2022</a:t>
            </a:r>
          </a:p>
        </p:txBody>
      </p:sp>
      <p:sp>
        <p:nvSpPr>
          <p:cNvPr id="8" name="Oval 7">
            <a:extLst>
              <a:ext uri="{FF2B5EF4-FFF2-40B4-BE49-F238E27FC236}">
                <a16:creationId xmlns:a16="http://schemas.microsoft.com/office/drawing/2014/main" id="{9285D48A-495D-B8EA-8613-03C2FCA9B348}"/>
              </a:ext>
            </a:extLst>
          </p:cNvPr>
          <p:cNvSpPr/>
          <p:nvPr/>
        </p:nvSpPr>
        <p:spPr>
          <a:xfrm>
            <a:off x="8353260" y="2579437"/>
            <a:ext cx="1069876" cy="1065351"/>
          </a:xfrm>
          <a:prstGeom prst="ellipse">
            <a:avLst/>
          </a:prstGeom>
          <a:solidFill>
            <a:schemeClr val="accent6">
              <a:lumMod val="75000"/>
            </a:schemeClr>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400" dirty="0">
                <a:solidFill>
                  <a:schemeClr val="bg1"/>
                </a:solidFill>
                <a:latin typeface="Calibri (body)"/>
              </a:rPr>
              <a:t>FY23Q1</a:t>
            </a:r>
          </a:p>
          <a:p>
            <a:pPr algn="ctr"/>
            <a:r>
              <a:rPr lang="en-US" sz="1400" dirty="0">
                <a:solidFill>
                  <a:schemeClr val="bg1"/>
                </a:solidFill>
                <a:latin typeface="Calibri (body)"/>
              </a:rPr>
              <a:t>Dec 22-April 23</a:t>
            </a:r>
          </a:p>
        </p:txBody>
      </p:sp>
      <p:sp>
        <p:nvSpPr>
          <p:cNvPr id="9" name="Rectangle 8">
            <a:extLst>
              <a:ext uri="{FF2B5EF4-FFF2-40B4-BE49-F238E27FC236}">
                <a16:creationId xmlns:a16="http://schemas.microsoft.com/office/drawing/2014/main" id="{407E8193-0334-ADE0-9A59-3E95559B0D6D}"/>
              </a:ext>
            </a:extLst>
          </p:cNvPr>
          <p:cNvSpPr/>
          <p:nvPr/>
        </p:nvSpPr>
        <p:spPr>
          <a:xfrm flipH="1">
            <a:off x="4060786" y="5154977"/>
            <a:ext cx="45719" cy="14925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10" name="Rectangle 9">
            <a:extLst>
              <a:ext uri="{FF2B5EF4-FFF2-40B4-BE49-F238E27FC236}">
                <a16:creationId xmlns:a16="http://schemas.microsoft.com/office/drawing/2014/main" id="{C299DA8F-9D83-EE67-08D8-49845DEDF625}"/>
              </a:ext>
            </a:extLst>
          </p:cNvPr>
          <p:cNvSpPr/>
          <p:nvPr/>
        </p:nvSpPr>
        <p:spPr>
          <a:xfrm>
            <a:off x="7746517" y="4619539"/>
            <a:ext cx="45719" cy="1521641"/>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900">
              <a:latin typeface="Lato Light" panose="020F0502020204030203" pitchFamily="34" charset="0"/>
            </a:endParaRPr>
          </a:p>
        </p:txBody>
      </p:sp>
      <p:sp>
        <p:nvSpPr>
          <p:cNvPr id="11" name="Rectangle 10">
            <a:extLst>
              <a:ext uri="{FF2B5EF4-FFF2-40B4-BE49-F238E27FC236}">
                <a16:creationId xmlns:a16="http://schemas.microsoft.com/office/drawing/2014/main" id="{CF478D35-97FB-552F-AEEA-611F59741609}"/>
              </a:ext>
            </a:extLst>
          </p:cNvPr>
          <p:cNvSpPr/>
          <p:nvPr/>
        </p:nvSpPr>
        <p:spPr>
          <a:xfrm>
            <a:off x="863001" y="1897880"/>
            <a:ext cx="45719" cy="19150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12" name="Rectangle 11">
            <a:extLst>
              <a:ext uri="{FF2B5EF4-FFF2-40B4-BE49-F238E27FC236}">
                <a16:creationId xmlns:a16="http://schemas.microsoft.com/office/drawing/2014/main" id="{A770359D-5CB0-606F-B670-B4D45FB663A2}"/>
              </a:ext>
            </a:extLst>
          </p:cNvPr>
          <p:cNvSpPr/>
          <p:nvPr/>
        </p:nvSpPr>
        <p:spPr>
          <a:xfrm>
            <a:off x="5723044" y="1187146"/>
            <a:ext cx="45719" cy="2000429"/>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13" name="TextBox 12">
            <a:extLst>
              <a:ext uri="{FF2B5EF4-FFF2-40B4-BE49-F238E27FC236}">
                <a16:creationId xmlns:a16="http://schemas.microsoft.com/office/drawing/2014/main" id="{20DB1871-2416-37E3-1BA7-27909DA7F085}"/>
              </a:ext>
            </a:extLst>
          </p:cNvPr>
          <p:cNvSpPr txBox="1"/>
          <p:nvPr/>
        </p:nvSpPr>
        <p:spPr>
          <a:xfrm>
            <a:off x="1082643" y="1475133"/>
            <a:ext cx="2411814" cy="307777"/>
          </a:xfrm>
          <a:prstGeom prst="rect">
            <a:avLst/>
          </a:prstGeom>
          <a:noFill/>
        </p:spPr>
        <p:txBody>
          <a:bodyPr wrap="none" rtlCol="0" anchor="ctr" anchorCtr="0">
            <a:spAutoFit/>
          </a:bodyPr>
          <a:lstStyle/>
          <a:p>
            <a:r>
              <a:rPr lang="en-US" sz="1400" b="1" dirty="0">
                <a:solidFill>
                  <a:schemeClr val="accent1"/>
                </a:solidFill>
                <a:latin typeface="Calibri (body)"/>
                <a:ea typeface="League Spartan" charset="0"/>
                <a:cs typeface="Poppins" pitchFamily="2" charset="77"/>
              </a:rPr>
              <a:t>Phase 1: Establishing Baseline</a:t>
            </a:r>
          </a:p>
        </p:txBody>
      </p:sp>
      <p:sp>
        <p:nvSpPr>
          <p:cNvPr id="14" name="Subtitle 2">
            <a:extLst>
              <a:ext uri="{FF2B5EF4-FFF2-40B4-BE49-F238E27FC236}">
                <a16:creationId xmlns:a16="http://schemas.microsoft.com/office/drawing/2014/main" id="{E041C6A1-9E1F-4A4A-97BC-7F7217D8E83E}"/>
              </a:ext>
            </a:extLst>
          </p:cNvPr>
          <p:cNvSpPr txBox="1">
            <a:spLocks/>
          </p:cNvSpPr>
          <p:nvPr/>
        </p:nvSpPr>
        <p:spPr>
          <a:xfrm>
            <a:off x="994813" y="1828300"/>
            <a:ext cx="3650438" cy="1967911"/>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914400">
              <a:buSzPct val="100000"/>
              <a:defRPr sz="2000">
                <a:latin typeface="Avenir Next Condensed"/>
                <a:ea typeface="Avenir Next Condensed"/>
                <a:cs typeface="Avenir Next Condensed"/>
                <a:sym typeface="Avenir Next Condensed"/>
              </a:defRPr>
            </a:pPr>
            <a:r>
              <a:rPr lang="en-US" sz="1400" b="1" dirty="0">
                <a:latin typeface="Calibri (body)"/>
                <a:sym typeface="Avenir Next Condensed"/>
              </a:rPr>
              <a:t>Problem Identification</a:t>
            </a: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a:solidFill>
                  <a:schemeClr val="tx1"/>
                </a:solidFill>
                <a:latin typeface="Calibri (body)"/>
                <a:sym typeface="Avenir Next Condensed"/>
              </a:rPr>
              <a:t>Physical Count of ART booklets  to establish status of </a:t>
            </a:r>
            <a:r>
              <a:rPr lang="en-US" sz="1400" dirty="0" err="1">
                <a:solidFill>
                  <a:schemeClr val="tx1"/>
                </a:solidFill>
                <a:latin typeface="Calibri (body)"/>
                <a:sym typeface="Avenir Next Condensed"/>
              </a:rPr>
              <a:t>RoC</a:t>
            </a:r>
            <a:r>
              <a:rPr lang="en-US" sz="1400" dirty="0">
                <a:solidFill>
                  <a:schemeClr val="tx1"/>
                </a:solidFill>
                <a:latin typeface="Calibri (body)"/>
                <a:sym typeface="Avenir Next Condensed"/>
              </a:rPr>
              <a:t> in the TASQC </a:t>
            </a:r>
            <a:r>
              <a:rPr lang="en-US" sz="1400" dirty="0" err="1">
                <a:solidFill>
                  <a:schemeClr val="tx1"/>
                </a:solidFill>
                <a:latin typeface="Calibri (body)"/>
                <a:sym typeface="Avenir Next Condensed"/>
              </a:rPr>
              <a:t>programme</a:t>
            </a:r>
            <a:endParaRPr lang="en-US" sz="1400" dirty="0">
              <a:solidFill>
                <a:schemeClr val="tx1"/>
              </a:solidFill>
              <a:latin typeface="Calibri (body)"/>
            </a:endParaRP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a:solidFill>
                  <a:schemeClr val="tx1"/>
                </a:solidFill>
                <a:latin typeface="Calibri (body)"/>
                <a:sym typeface="Avenir Next Condensed"/>
              </a:rPr>
              <a:t>Variances between reported figures and count noted -IIT</a:t>
            </a:r>
            <a:endParaRPr lang="en-US" sz="1400" dirty="0">
              <a:solidFill>
                <a:schemeClr val="tx1"/>
              </a:solidFill>
              <a:latin typeface="Calibri (body)"/>
            </a:endParaRP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a:solidFill>
                  <a:schemeClr val="tx1"/>
                </a:solidFill>
                <a:latin typeface="Calibri (body)"/>
                <a:sym typeface="Avenir Next Condensed"/>
              </a:rPr>
              <a:t>Facilities such as Northern Suburbs in </a:t>
            </a:r>
            <a:r>
              <a:rPr lang="en-US" sz="1400" dirty="0" err="1">
                <a:solidFill>
                  <a:schemeClr val="tx1"/>
                </a:solidFill>
                <a:latin typeface="Calibri (body)"/>
                <a:sym typeface="Avenir Next Condensed"/>
              </a:rPr>
              <a:t>Byo</a:t>
            </a:r>
            <a:r>
              <a:rPr lang="en-US" sz="1400" dirty="0">
                <a:solidFill>
                  <a:schemeClr val="tx1"/>
                </a:solidFill>
                <a:latin typeface="Calibri (body)"/>
                <a:sym typeface="Avenir Next Condensed"/>
              </a:rPr>
              <a:t> noted to have high variances- Covid effect</a:t>
            </a:r>
            <a:endParaRPr lang="en-US" sz="1400" dirty="0">
              <a:solidFill>
                <a:schemeClr val="tx1"/>
              </a:solidFill>
              <a:latin typeface="Calibri (body)"/>
            </a:endParaRPr>
          </a:p>
        </p:txBody>
      </p:sp>
      <p:sp>
        <p:nvSpPr>
          <p:cNvPr id="15" name="TextBox 14">
            <a:extLst>
              <a:ext uri="{FF2B5EF4-FFF2-40B4-BE49-F238E27FC236}">
                <a16:creationId xmlns:a16="http://schemas.microsoft.com/office/drawing/2014/main" id="{49CEFF9B-E53C-8680-F11D-24D2C8174CCF}"/>
              </a:ext>
            </a:extLst>
          </p:cNvPr>
          <p:cNvSpPr txBox="1"/>
          <p:nvPr/>
        </p:nvSpPr>
        <p:spPr>
          <a:xfrm>
            <a:off x="4094087" y="4772139"/>
            <a:ext cx="2902013" cy="307777"/>
          </a:xfrm>
          <a:prstGeom prst="rect">
            <a:avLst/>
          </a:prstGeom>
          <a:noFill/>
        </p:spPr>
        <p:txBody>
          <a:bodyPr wrap="none" rtlCol="0" anchor="ctr" anchorCtr="0">
            <a:spAutoFit/>
          </a:bodyPr>
          <a:lstStyle/>
          <a:p>
            <a:r>
              <a:rPr lang="en-US" sz="1400" b="1" dirty="0">
                <a:solidFill>
                  <a:schemeClr val="accent2">
                    <a:lumMod val="75000"/>
                  </a:schemeClr>
                </a:solidFill>
                <a:latin typeface="Calibri (body)"/>
                <a:ea typeface="League Spartan" charset="0"/>
                <a:cs typeface="Poppins" pitchFamily="2" charset="77"/>
              </a:rPr>
              <a:t>Phase 2 : Observational Deeps dives </a:t>
            </a:r>
          </a:p>
        </p:txBody>
      </p:sp>
      <p:sp>
        <p:nvSpPr>
          <p:cNvPr id="16" name="Subtitle 2">
            <a:extLst>
              <a:ext uri="{FF2B5EF4-FFF2-40B4-BE49-F238E27FC236}">
                <a16:creationId xmlns:a16="http://schemas.microsoft.com/office/drawing/2014/main" id="{D70CB6CD-54A8-4F0B-3C7F-FE731DD51A88}"/>
              </a:ext>
            </a:extLst>
          </p:cNvPr>
          <p:cNvSpPr txBox="1">
            <a:spLocks/>
          </p:cNvSpPr>
          <p:nvPr/>
        </p:nvSpPr>
        <p:spPr>
          <a:xfrm>
            <a:off x="4180972" y="5069316"/>
            <a:ext cx="3145062" cy="1707455"/>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914400">
              <a:defRPr sz="2000" b="1">
                <a:latin typeface="Avenir Next Condensed"/>
                <a:ea typeface="Avenir Next Condensed"/>
                <a:cs typeface="Avenir Next Condensed"/>
                <a:sym typeface="Avenir Next Condensed"/>
              </a:defRPr>
            </a:pPr>
            <a:r>
              <a:rPr lang="en-US" sz="1400" b="1" dirty="0">
                <a:solidFill>
                  <a:schemeClr val="tx1"/>
                </a:solidFill>
                <a:latin typeface="Calibri (body)"/>
                <a:sym typeface="Avenir Next Condensed"/>
              </a:rPr>
              <a:t>Understanding basic causes of variances</a:t>
            </a: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a:solidFill>
                  <a:schemeClr val="tx1"/>
                </a:solidFill>
                <a:latin typeface="Calibri (body)"/>
                <a:sym typeface="Avenir Next Condensed"/>
              </a:rPr>
              <a:t>Poor documentation of </a:t>
            </a:r>
            <a:r>
              <a:rPr lang="en-US" sz="1400" dirty="0" err="1">
                <a:solidFill>
                  <a:schemeClr val="tx1"/>
                </a:solidFill>
                <a:latin typeface="Calibri (body)"/>
                <a:sym typeface="Avenir Next Condensed"/>
              </a:rPr>
              <a:t>RoC</a:t>
            </a:r>
            <a:r>
              <a:rPr lang="en-US" sz="1400" dirty="0">
                <a:solidFill>
                  <a:schemeClr val="tx1"/>
                </a:solidFill>
                <a:latin typeface="Calibri (body)"/>
                <a:sym typeface="Avenir Next Condensed"/>
              </a:rPr>
              <a:t> visits</a:t>
            </a:r>
            <a:endParaRPr lang="en-US" sz="1400" dirty="0">
              <a:solidFill>
                <a:schemeClr val="tx1"/>
              </a:solidFill>
              <a:latin typeface="Calibri (body)"/>
            </a:endParaRP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a:solidFill>
                  <a:schemeClr val="tx1"/>
                </a:solidFill>
                <a:latin typeface="Calibri (body)"/>
                <a:sym typeface="Avenir Next Condensed"/>
              </a:rPr>
              <a:t>Incompleteness of records in </a:t>
            </a:r>
            <a:r>
              <a:rPr lang="en-US" sz="1400" dirty="0" err="1">
                <a:solidFill>
                  <a:schemeClr val="tx1"/>
                </a:solidFill>
                <a:latin typeface="Calibri (body)"/>
                <a:sym typeface="Avenir Next Condensed"/>
              </a:rPr>
              <a:t>Greenbooks</a:t>
            </a:r>
            <a:r>
              <a:rPr lang="en-US" sz="1400" dirty="0">
                <a:solidFill>
                  <a:schemeClr val="tx1"/>
                </a:solidFill>
                <a:latin typeface="Calibri (body)"/>
                <a:sym typeface="Avenir Next Condensed"/>
              </a:rPr>
              <a:t> and EPMS</a:t>
            </a:r>
            <a:endParaRPr lang="en-US" sz="1400" dirty="0">
              <a:solidFill>
                <a:schemeClr val="tx1"/>
              </a:solidFill>
              <a:latin typeface="Calibri (body)"/>
            </a:endParaRP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a:solidFill>
                  <a:schemeClr val="tx1"/>
                </a:solidFill>
                <a:latin typeface="Calibri (body)"/>
                <a:sym typeface="Avenir Next Condensed"/>
              </a:rPr>
              <a:t>Low Implementation fidelity of Covid-19, Visitor SOP implementation </a:t>
            </a:r>
            <a:endParaRPr lang="en-US" sz="1400" dirty="0">
              <a:solidFill>
                <a:schemeClr val="tx1"/>
              </a:solidFill>
              <a:latin typeface="Calibri (body)"/>
              <a:ea typeface="Lato Light" panose="020F0502020204030203" pitchFamily="34" charset="0"/>
              <a:cs typeface="Mukta ExtraLight" panose="020B0000000000000000" pitchFamily="34" charset="77"/>
            </a:endParaRPr>
          </a:p>
        </p:txBody>
      </p:sp>
      <p:sp>
        <p:nvSpPr>
          <p:cNvPr id="17" name="TextBox 16">
            <a:extLst>
              <a:ext uri="{FF2B5EF4-FFF2-40B4-BE49-F238E27FC236}">
                <a16:creationId xmlns:a16="http://schemas.microsoft.com/office/drawing/2014/main" id="{2E02D7ED-2476-9537-879A-B027D6F7858C}"/>
              </a:ext>
            </a:extLst>
          </p:cNvPr>
          <p:cNvSpPr txBox="1"/>
          <p:nvPr/>
        </p:nvSpPr>
        <p:spPr>
          <a:xfrm>
            <a:off x="5825114" y="912904"/>
            <a:ext cx="2809487" cy="307777"/>
          </a:xfrm>
          <a:prstGeom prst="rect">
            <a:avLst/>
          </a:prstGeom>
          <a:noFill/>
        </p:spPr>
        <p:txBody>
          <a:bodyPr wrap="none" rtlCol="0" anchor="ctr" anchorCtr="0">
            <a:spAutoFit/>
          </a:bodyPr>
          <a:lstStyle/>
          <a:p>
            <a:r>
              <a:rPr lang="en-US" sz="1400" b="1" dirty="0">
                <a:solidFill>
                  <a:schemeClr val="tx2"/>
                </a:solidFill>
                <a:latin typeface="Calibri (body)"/>
                <a:ea typeface="League Spartan" charset="0"/>
                <a:cs typeface="Poppins" pitchFamily="2" charset="77"/>
              </a:rPr>
              <a:t>Phase 3 : Observational Deep Dives</a:t>
            </a:r>
          </a:p>
        </p:txBody>
      </p:sp>
      <p:sp>
        <p:nvSpPr>
          <p:cNvPr id="18" name="Subtitle 2">
            <a:extLst>
              <a:ext uri="{FF2B5EF4-FFF2-40B4-BE49-F238E27FC236}">
                <a16:creationId xmlns:a16="http://schemas.microsoft.com/office/drawing/2014/main" id="{A468B94C-007C-AC6C-28D1-2FE4D7166230}"/>
              </a:ext>
            </a:extLst>
          </p:cNvPr>
          <p:cNvSpPr txBox="1">
            <a:spLocks/>
          </p:cNvSpPr>
          <p:nvPr/>
        </p:nvSpPr>
        <p:spPr>
          <a:xfrm>
            <a:off x="5828341" y="1176893"/>
            <a:ext cx="3242508" cy="1709379"/>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914400">
              <a:defRPr sz="2000" b="1">
                <a:latin typeface="Avenir Next Condensed"/>
                <a:ea typeface="Avenir Next Condensed"/>
                <a:cs typeface="Avenir Next Condensed"/>
                <a:sym typeface="Avenir Next Condensed"/>
              </a:defRPr>
            </a:pPr>
            <a:r>
              <a:rPr lang="en-US" sz="1400" b="1" dirty="0">
                <a:solidFill>
                  <a:schemeClr val="tx1"/>
                </a:solidFill>
                <a:latin typeface="Calibri (body)"/>
                <a:sym typeface="Avenir Next Condensed"/>
              </a:rPr>
              <a:t>Root Causes of  “high IIT”</a:t>
            </a: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a:solidFill>
                  <a:schemeClr val="tx1"/>
                </a:solidFill>
                <a:latin typeface="Calibri (body)"/>
                <a:sym typeface="Avenir Next Condensed"/>
              </a:rPr>
              <a:t>Short-staffing leading to poor documentation</a:t>
            </a:r>
            <a:endParaRPr lang="en-US" sz="1400" dirty="0">
              <a:solidFill>
                <a:schemeClr val="tx1"/>
              </a:solidFill>
              <a:latin typeface="Calibri (body)"/>
            </a:endParaRP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err="1">
                <a:solidFill>
                  <a:schemeClr val="tx1"/>
                </a:solidFill>
                <a:latin typeface="Calibri (body)"/>
                <a:sym typeface="Avenir Next Condensed"/>
              </a:rPr>
              <a:t>RoC</a:t>
            </a:r>
            <a:r>
              <a:rPr lang="en-US" sz="1400" dirty="0">
                <a:solidFill>
                  <a:schemeClr val="tx1"/>
                </a:solidFill>
                <a:latin typeface="Calibri (body)"/>
                <a:sym typeface="Avenir Next Condensed"/>
              </a:rPr>
              <a:t> mobility increased post covid</a:t>
            </a:r>
            <a:endParaRPr lang="en-US" sz="1400" dirty="0">
              <a:solidFill>
                <a:schemeClr val="tx1"/>
              </a:solidFill>
              <a:latin typeface="Calibri (body)"/>
            </a:endParaRP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a:solidFill>
                  <a:schemeClr val="tx1"/>
                </a:solidFill>
                <a:latin typeface="Calibri (body)"/>
                <a:sym typeface="Avenir Next Condensed"/>
              </a:rPr>
              <a:t>Health system not responsive to their changing needs</a:t>
            </a:r>
            <a:endParaRPr lang="en-US" sz="1400" dirty="0">
              <a:solidFill>
                <a:schemeClr val="tx1"/>
              </a:solidFill>
              <a:latin typeface="Calibri (body)"/>
            </a:endParaRPr>
          </a:p>
        </p:txBody>
      </p:sp>
      <p:sp>
        <p:nvSpPr>
          <p:cNvPr id="19" name="TextBox 18">
            <a:extLst>
              <a:ext uri="{FF2B5EF4-FFF2-40B4-BE49-F238E27FC236}">
                <a16:creationId xmlns:a16="http://schemas.microsoft.com/office/drawing/2014/main" id="{F652B0E3-A77D-3074-3268-F2F9291BD653}"/>
              </a:ext>
            </a:extLst>
          </p:cNvPr>
          <p:cNvSpPr txBox="1"/>
          <p:nvPr/>
        </p:nvSpPr>
        <p:spPr>
          <a:xfrm>
            <a:off x="7876880" y="3844923"/>
            <a:ext cx="3441968" cy="338554"/>
          </a:xfrm>
          <a:prstGeom prst="rect">
            <a:avLst/>
          </a:prstGeom>
          <a:noFill/>
        </p:spPr>
        <p:txBody>
          <a:bodyPr wrap="square" rtlCol="0" anchor="ctr" anchorCtr="0">
            <a:spAutoFit/>
          </a:bodyPr>
          <a:lstStyle/>
          <a:p>
            <a:r>
              <a:rPr lang="en-US" sz="1600" b="1" i="1" dirty="0">
                <a:solidFill>
                  <a:schemeClr val="accent6">
                    <a:lumMod val="75000"/>
                  </a:schemeClr>
                </a:solidFill>
                <a:latin typeface="Poppins" pitchFamily="2" charset="77"/>
                <a:ea typeface="League Spartan" charset="0"/>
                <a:cs typeface="Poppins" pitchFamily="2" charset="77"/>
              </a:rPr>
              <a:t>Phase 4: Root Cause Analysis</a:t>
            </a:r>
          </a:p>
        </p:txBody>
      </p:sp>
      <p:sp>
        <p:nvSpPr>
          <p:cNvPr id="21" name="Explosion: 14 Points 20">
            <a:extLst>
              <a:ext uri="{FF2B5EF4-FFF2-40B4-BE49-F238E27FC236}">
                <a16:creationId xmlns:a16="http://schemas.microsoft.com/office/drawing/2014/main" id="{FBA44C53-C773-B79C-0CF5-6513C0447C9B}"/>
              </a:ext>
            </a:extLst>
          </p:cNvPr>
          <p:cNvSpPr/>
          <p:nvPr/>
        </p:nvSpPr>
        <p:spPr>
          <a:xfrm>
            <a:off x="1" y="4500787"/>
            <a:ext cx="2032640" cy="2101884"/>
          </a:xfrm>
          <a:prstGeom prst="irregularSeal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2020</a:t>
            </a:r>
          </a:p>
          <a:p>
            <a:pPr algn="ctr"/>
            <a:r>
              <a:rPr lang="en-US" sz="1200" dirty="0"/>
              <a:t>Covid-19 Disruptions of Health System</a:t>
            </a:r>
          </a:p>
        </p:txBody>
      </p:sp>
      <p:sp>
        <p:nvSpPr>
          <p:cNvPr id="22" name="Subtitle 2">
            <a:extLst>
              <a:ext uri="{FF2B5EF4-FFF2-40B4-BE49-F238E27FC236}">
                <a16:creationId xmlns:a16="http://schemas.microsoft.com/office/drawing/2014/main" id="{7544CC1E-8298-CA64-253D-D6BEC495CA46}"/>
              </a:ext>
            </a:extLst>
          </p:cNvPr>
          <p:cNvSpPr txBox="1">
            <a:spLocks/>
          </p:cNvSpPr>
          <p:nvPr/>
        </p:nvSpPr>
        <p:spPr>
          <a:xfrm>
            <a:off x="7824960" y="4461136"/>
            <a:ext cx="3615389" cy="1666290"/>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914400">
              <a:buSzPct val="100000"/>
              <a:defRPr sz="2000">
                <a:latin typeface="Avenir Next Condensed"/>
                <a:ea typeface="Avenir Next Condensed"/>
                <a:cs typeface="Avenir Next Condensed"/>
                <a:sym typeface="Avenir Next Condensed"/>
              </a:defRPr>
            </a:pPr>
            <a:r>
              <a:rPr lang="en-US" sz="1400" b="1" dirty="0">
                <a:solidFill>
                  <a:prstClr val="black"/>
                </a:solidFill>
                <a:latin typeface="Calibri (body)"/>
                <a:sym typeface="Avenir Next Condensed"/>
              </a:rPr>
              <a:t>Establishing root causes of failures to establish final outcomes of IIT </a:t>
            </a:r>
            <a:r>
              <a:rPr lang="en-US" sz="1400" b="1" dirty="0" err="1">
                <a:solidFill>
                  <a:prstClr val="black"/>
                </a:solidFill>
                <a:latin typeface="Calibri (body)"/>
                <a:sym typeface="Avenir Next Condensed"/>
              </a:rPr>
              <a:t>RoC</a:t>
            </a:r>
            <a:endParaRPr lang="en-US" sz="1400" b="1" dirty="0">
              <a:solidFill>
                <a:prstClr val="black"/>
              </a:solidFill>
              <a:latin typeface="Calibri (body)"/>
              <a:sym typeface="Avenir Next Condensed"/>
            </a:endParaRP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a:solidFill>
                  <a:prstClr val="black"/>
                </a:solidFill>
                <a:latin typeface="Calibri (body)"/>
                <a:sym typeface="Avenir Next Condensed"/>
              </a:rPr>
              <a:t> Persistence of challenges with returning </a:t>
            </a:r>
            <a:r>
              <a:rPr lang="en-US" sz="1400" dirty="0" err="1">
                <a:solidFill>
                  <a:prstClr val="black"/>
                </a:solidFill>
                <a:latin typeface="Calibri (body)"/>
                <a:sym typeface="Avenir Next Condensed"/>
              </a:rPr>
              <a:t>RoC</a:t>
            </a:r>
            <a:r>
              <a:rPr lang="en-US" sz="1400" dirty="0">
                <a:solidFill>
                  <a:prstClr val="black"/>
                </a:solidFill>
                <a:latin typeface="Calibri (body)"/>
                <a:sym typeface="Avenir Next Condensed"/>
              </a:rPr>
              <a:t> to care</a:t>
            </a:r>
          </a:p>
          <a:p>
            <a:pPr marL="228600" indent="-228600" algn="l" defTabSz="914400">
              <a:buSzPct val="100000"/>
              <a:buFontTx/>
              <a:buChar char="•"/>
              <a:defRPr sz="2000">
                <a:latin typeface="Avenir Next Condensed"/>
                <a:ea typeface="Avenir Next Condensed"/>
                <a:cs typeface="Avenir Next Condensed"/>
                <a:sym typeface="Avenir Next Condensed"/>
              </a:defRPr>
            </a:pPr>
            <a:r>
              <a:rPr lang="en-US" sz="1400" dirty="0">
                <a:solidFill>
                  <a:prstClr val="black"/>
                </a:solidFill>
                <a:latin typeface="Calibri (body)"/>
                <a:sym typeface="Avenir Next Condensed"/>
              </a:rPr>
              <a:t>Complaints from </a:t>
            </a:r>
            <a:r>
              <a:rPr lang="en-US" sz="1400" dirty="0" err="1">
                <a:solidFill>
                  <a:prstClr val="black"/>
                </a:solidFill>
                <a:latin typeface="Calibri (body)"/>
                <a:sym typeface="Avenir Next Condensed"/>
              </a:rPr>
              <a:t>RoC</a:t>
            </a:r>
            <a:r>
              <a:rPr lang="en-US" sz="1400" dirty="0">
                <a:solidFill>
                  <a:prstClr val="black"/>
                </a:solidFill>
                <a:latin typeface="Calibri (body)"/>
                <a:sym typeface="Avenir Next Condensed"/>
              </a:rPr>
              <a:t> when tracked at home while they are in care</a:t>
            </a:r>
          </a:p>
        </p:txBody>
      </p:sp>
      <p:sp>
        <p:nvSpPr>
          <p:cNvPr id="24" name="TextBox 23">
            <a:extLst>
              <a:ext uri="{FF2B5EF4-FFF2-40B4-BE49-F238E27FC236}">
                <a16:creationId xmlns:a16="http://schemas.microsoft.com/office/drawing/2014/main" id="{700086E7-C0FD-85FE-A162-56D12CEC8230}"/>
              </a:ext>
            </a:extLst>
          </p:cNvPr>
          <p:cNvSpPr txBox="1"/>
          <p:nvPr/>
        </p:nvSpPr>
        <p:spPr>
          <a:xfrm>
            <a:off x="10180449" y="999602"/>
            <a:ext cx="1748559" cy="461665"/>
          </a:xfrm>
          <a:prstGeom prst="rect">
            <a:avLst/>
          </a:prstGeom>
          <a:solidFill>
            <a:schemeClr val="accent1">
              <a:lumMod val="40000"/>
              <a:lumOff val="60000"/>
            </a:schemeClr>
          </a:solidFill>
        </p:spPr>
        <p:txBody>
          <a:bodyPr wrap="square" rtlCol="0" anchor="ctr" anchorCtr="0">
            <a:spAutoFit/>
          </a:bodyPr>
          <a:lstStyle/>
          <a:p>
            <a:r>
              <a:rPr lang="en-US" sz="1200" b="1" i="1" dirty="0">
                <a:solidFill>
                  <a:schemeClr val="tx2"/>
                </a:solidFill>
                <a:latin typeface="Poppins" pitchFamily="2" charset="77"/>
                <a:ea typeface="League Spartan" charset="0"/>
                <a:cs typeface="Poppins" pitchFamily="2" charset="77"/>
              </a:rPr>
              <a:t>Quasi-experimental trial</a:t>
            </a:r>
          </a:p>
        </p:txBody>
      </p:sp>
      <p:sp>
        <p:nvSpPr>
          <p:cNvPr id="25" name="Subtitle 2">
            <a:extLst>
              <a:ext uri="{FF2B5EF4-FFF2-40B4-BE49-F238E27FC236}">
                <a16:creationId xmlns:a16="http://schemas.microsoft.com/office/drawing/2014/main" id="{6BB9D0D6-976C-EE2D-5238-1BB79547B194}"/>
              </a:ext>
            </a:extLst>
          </p:cNvPr>
          <p:cNvSpPr txBox="1">
            <a:spLocks/>
          </p:cNvSpPr>
          <p:nvPr/>
        </p:nvSpPr>
        <p:spPr>
          <a:xfrm>
            <a:off x="10058067" y="1554364"/>
            <a:ext cx="1993325" cy="1580113"/>
          </a:xfrm>
          <a:prstGeom prst="rect">
            <a:avLst/>
          </a:prstGeom>
        </p:spPr>
        <p:style>
          <a:lnRef idx="2">
            <a:schemeClr val="accent2"/>
          </a:lnRef>
          <a:fillRef idx="1">
            <a:schemeClr val="lt1"/>
          </a:fillRef>
          <a:effectRef idx="0">
            <a:schemeClr val="accent2"/>
          </a:effectRef>
          <a:fontRef idx="minor">
            <a:schemeClr val="dk1"/>
          </a:fontRef>
        </p:style>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914400">
              <a:defRPr sz="2000" b="1">
                <a:latin typeface="Avenir Next Condensed"/>
                <a:ea typeface="Avenir Next Condensed"/>
                <a:cs typeface="Avenir Next Condensed"/>
                <a:sym typeface="Avenir Next Condensed"/>
              </a:defRPr>
            </a:pPr>
            <a:r>
              <a:rPr lang="en-US" sz="1400" dirty="0">
                <a:latin typeface="Calibri (body)"/>
                <a:sym typeface="Avenir Next Condensed"/>
              </a:rPr>
              <a:t>An Intervention Designed using HCD approaches with the objective of improving </a:t>
            </a:r>
            <a:r>
              <a:rPr lang="en-US" sz="1400" dirty="0" err="1">
                <a:latin typeface="Calibri (body)"/>
                <a:sym typeface="Avenir Next Condensed"/>
              </a:rPr>
              <a:t>RoC</a:t>
            </a:r>
            <a:r>
              <a:rPr lang="en-US" sz="1400" dirty="0">
                <a:latin typeface="Calibri (body)"/>
                <a:sym typeface="Avenir Next Condensed"/>
              </a:rPr>
              <a:t> , </a:t>
            </a:r>
            <a:r>
              <a:rPr lang="en-US" sz="1400" dirty="0" err="1">
                <a:latin typeface="Calibri (body)"/>
                <a:sym typeface="Avenir Next Condensed"/>
              </a:rPr>
              <a:t>CoT</a:t>
            </a:r>
            <a:r>
              <a:rPr lang="en-US" sz="1400" dirty="0">
                <a:latin typeface="Calibri (body)"/>
                <a:sym typeface="Avenir Next Condensed"/>
              </a:rPr>
              <a:t> through empathetic engagements</a:t>
            </a:r>
            <a:endParaRPr lang="en-US" sz="1400" dirty="0">
              <a:latin typeface="Calibri (body)"/>
              <a:ea typeface="Lato Light" panose="020F0502020204030203" pitchFamily="34" charset="0"/>
              <a:cs typeface="Mukta ExtraLight" panose="020B0000000000000000" pitchFamily="34" charset="77"/>
            </a:endParaRPr>
          </a:p>
        </p:txBody>
      </p:sp>
    </p:spTree>
    <p:extLst>
      <p:ext uri="{BB962C8B-B14F-4D97-AF65-F5344CB8AC3E}">
        <p14:creationId xmlns:p14="http://schemas.microsoft.com/office/powerpoint/2010/main" val="1967454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CDFE497-714E-2467-870B-DDD6B81CA5BF}"/>
              </a:ext>
            </a:extLst>
          </p:cNvPr>
          <p:cNvSpPr>
            <a:spLocks noGrp="1"/>
          </p:cNvSpPr>
          <p:nvPr>
            <p:ph type="title"/>
          </p:nvPr>
        </p:nvSpPr>
        <p:spPr/>
        <p:txBody>
          <a:bodyPr>
            <a:normAutofit/>
          </a:bodyPr>
          <a:lstStyle/>
          <a:p>
            <a:r>
              <a:rPr lang="en-US" sz="3200">
                <a:latin typeface="Times New Roman" panose="02020603050405020304" pitchFamily="18" charset="0"/>
                <a:cs typeface="Times New Roman" panose="02020603050405020304" pitchFamily="18" charset="0"/>
              </a:rPr>
              <a:t>   The Theoretical Framework for Uzwelo (</a:t>
            </a:r>
            <a:r>
              <a:rPr lang="en-US" sz="3200" i="1">
                <a:latin typeface="Times New Roman" panose="02020603050405020304" pitchFamily="18" charset="0"/>
                <a:cs typeface="Times New Roman" panose="02020603050405020304" pitchFamily="18" charset="0"/>
              </a:rPr>
              <a:t>Ndebele for Empathy)</a:t>
            </a:r>
            <a:endParaRPr lang="en-ZW" sz="3200" i="1">
              <a:latin typeface="Times New Roman" panose="02020603050405020304" pitchFamily="18" charset="0"/>
              <a:cs typeface="Times New Roman" panose="02020603050405020304" pitchFamily="18" charset="0"/>
            </a:endParaRP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2F1D9CA9-D64C-8619-6932-5CE4A092D6BB}"/>
                  </a:ext>
                </a:extLst>
              </p14:cNvPr>
              <p14:cNvContentPartPr/>
              <p14:nvPr/>
            </p14:nvContentPartPr>
            <p14:xfrm>
              <a:off x="8958146" y="3289610"/>
              <a:ext cx="9292" cy="9292"/>
            </p14:xfrm>
          </p:contentPart>
        </mc:Choice>
        <mc:Fallback xmlns="">
          <p:pic>
            <p:nvPicPr>
              <p:cNvPr id="7" name="Ink 6">
                <a:extLst>
                  <a:ext uri="{FF2B5EF4-FFF2-40B4-BE49-F238E27FC236}">
                    <a16:creationId xmlns:a16="http://schemas.microsoft.com/office/drawing/2014/main" id="{2F1D9CA9-D64C-8619-6932-5CE4A092D6BB}"/>
                  </a:ext>
                </a:extLst>
              </p:cNvPr>
              <p:cNvPicPr/>
              <p:nvPr/>
            </p:nvPicPr>
            <p:blipFill>
              <a:blip r:embed="rId4"/>
              <a:stretch>
                <a:fillRect/>
              </a:stretch>
            </p:blipFill>
            <p:spPr>
              <a:xfrm>
                <a:off x="8846642" y="3178106"/>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06CA3B1B-7F1B-E6C9-2301-DA8A1A9534B0}"/>
                  </a:ext>
                </a:extLst>
              </p14:cNvPr>
              <p14:cNvContentPartPr/>
              <p14:nvPr/>
            </p14:nvContentPartPr>
            <p14:xfrm>
              <a:off x="8967439" y="3215268"/>
              <a:ext cx="9292" cy="9292"/>
            </p14:xfrm>
          </p:contentPart>
        </mc:Choice>
        <mc:Fallback xmlns="">
          <p:pic>
            <p:nvPicPr>
              <p:cNvPr id="8" name="Ink 7">
                <a:extLst>
                  <a:ext uri="{FF2B5EF4-FFF2-40B4-BE49-F238E27FC236}">
                    <a16:creationId xmlns:a16="http://schemas.microsoft.com/office/drawing/2014/main" id="{06CA3B1B-7F1B-E6C9-2301-DA8A1A9534B0}"/>
                  </a:ext>
                </a:extLst>
              </p:cNvPr>
              <p:cNvPicPr/>
              <p:nvPr/>
            </p:nvPicPr>
            <p:blipFill>
              <a:blip r:embed="rId4"/>
              <a:stretch>
                <a:fillRect/>
              </a:stretch>
            </p:blipFill>
            <p:spPr>
              <a:xfrm>
                <a:off x="8855935" y="3103764"/>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B9393336-E594-2B6D-CF18-C561509E7A42}"/>
                  </a:ext>
                </a:extLst>
              </p14:cNvPr>
              <p14:cNvContentPartPr/>
              <p14:nvPr/>
            </p14:nvContentPartPr>
            <p14:xfrm>
              <a:off x="9162585" y="3224561"/>
              <a:ext cx="9292" cy="9292"/>
            </p14:xfrm>
          </p:contentPart>
        </mc:Choice>
        <mc:Fallback xmlns="">
          <p:pic>
            <p:nvPicPr>
              <p:cNvPr id="9" name="Ink 8">
                <a:extLst>
                  <a:ext uri="{FF2B5EF4-FFF2-40B4-BE49-F238E27FC236}">
                    <a16:creationId xmlns:a16="http://schemas.microsoft.com/office/drawing/2014/main" id="{B9393336-E594-2B6D-CF18-C561509E7A42}"/>
                  </a:ext>
                </a:extLst>
              </p:cNvPr>
              <p:cNvPicPr/>
              <p:nvPr/>
            </p:nvPicPr>
            <p:blipFill>
              <a:blip r:embed="rId4"/>
              <a:stretch>
                <a:fillRect/>
              </a:stretch>
            </p:blipFill>
            <p:spPr>
              <a:xfrm>
                <a:off x="9051081" y="3113057"/>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169B0448-1CAC-CA3A-E84F-0961ECE3BEEB}"/>
                  </a:ext>
                </a:extLst>
              </p14:cNvPr>
              <p14:cNvContentPartPr/>
              <p14:nvPr/>
            </p14:nvContentPartPr>
            <p14:xfrm>
              <a:off x="9766610" y="3401122"/>
              <a:ext cx="9292" cy="9292"/>
            </p14:xfrm>
          </p:contentPart>
        </mc:Choice>
        <mc:Fallback xmlns="">
          <p:pic>
            <p:nvPicPr>
              <p:cNvPr id="10" name="Ink 9">
                <a:extLst>
                  <a:ext uri="{FF2B5EF4-FFF2-40B4-BE49-F238E27FC236}">
                    <a16:creationId xmlns:a16="http://schemas.microsoft.com/office/drawing/2014/main" id="{169B0448-1CAC-CA3A-E84F-0961ECE3BEEB}"/>
                  </a:ext>
                </a:extLst>
              </p:cNvPr>
              <p:cNvPicPr/>
              <p:nvPr/>
            </p:nvPicPr>
            <p:blipFill>
              <a:blip r:embed="rId4"/>
              <a:stretch>
                <a:fillRect/>
              </a:stretch>
            </p:blipFill>
            <p:spPr>
              <a:xfrm>
                <a:off x="9655106" y="3289618"/>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0F666E28-9AFE-F18B-DB22-88304A724B08}"/>
                  </a:ext>
                </a:extLst>
              </p14:cNvPr>
              <p14:cNvContentPartPr/>
              <p14:nvPr/>
            </p14:nvContentPartPr>
            <p14:xfrm>
              <a:off x="9766610" y="3401122"/>
              <a:ext cx="9292" cy="9292"/>
            </p14:xfrm>
          </p:contentPart>
        </mc:Choice>
        <mc:Fallback xmlns="">
          <p:pic>
            <p:nvPicPr>
              <p:cNvPr id="11" name="Ink 10">
                <a:extLst>
                  <a:ext uri="{FF2B5EF4-FFF2-40B4-BE49-F238E27FC236}">
                    <a16:creationId xmlns:a16="http://schemas.microsoft.com/office/drawing/2014/main" id="{0F666E28-9AFE-F18B-DB22-88304A724B08}"/>
                  </a:ext>
                </a:extLst>
              </p:cNvPr>
              <p:cNvPicPr/>
              <p:nvPr/>
            </p:nvPicPr>
            <p:blipFill>
              <a:blip r:embed="rId4"/>
              <a:stretch>
                <a:fillRect/>
              </a:stretch>
            </p:blipFill>
            <p:spPr>
              <a:xfrm>
                <a:off x="9655106" y="3289618"/>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2" name="Ink 11">
                <a:extLst>
                  <a:ext uri="{FF2B5EF4-FFF2-40B4-BE49-F238E27FC236}">
                    <a16:creationId xmlns:a16="http://schemas.microsoft.com/office/drawing/2014/main" id="{3EA22F4C-8F3A-18A0-A60F-96F5BFC03C10}"/>
                  </a:ext>
                </a:extLst>
              </p14:cNvPr>
              <p14:cNvContentPartPr/>
              <p14:nvPr/>
            </p14:nvContentPartPr>
            <p14:xfrm>
              <a:off x="9766610" y="3401122"/>
              <a:ext cx="9292" cy="9292"/>
            </p14:xfrm>
          </p:contentPart>
        </mc:Choice>
        <mc:Fallback xmlns="">
          <p:pic>
            <p:nvPicPr>
              <p:cNvPr id="12" name="Ink 11">
                <a:extLst>
                  <a:ext uri="{FF2B5EF4-FFF2-40B4-BE49-F238E27FC236}">
                    <a16:creationId xmlns:a16="http://schemas.microsoft.com/office/drawing/2014/main" id="{3EA22F4C-8F3A-18A0-A60F-96F5BFC03C10}"/>
                  </a:ext>
                </a:extLst>
              </p:cNvPr>
              <p:cNvPicPr/>
              <p:nvPr/>
            </p:nvPicPr>
            <p:blipFill>
              <a:blip r:embed="rId4"/>
              <a:stretch>
                <a:fillRect/>
              </a:stretch>
            </p:blipFill>
            <p:spPr>
              <a:xfrm>
                <a:off x="9655106" y="3289618"/>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id="{EC0B7215-3020-7EF4-7D4E-43E531BD8389}"/>
                  </a:ext>
                </a:extLst>
              </p14:cNvPr>
              <p14:cNvContentPartPr/>
              <p14:nvPr/>
            </p14:nvContentPartPr>
            <p14:xfrm>
              <a:off x="9292683" y="6114585"/>
              <a:ext cx="9292" cy="9292"/>
            </p14:xfrm>
          </p:contentPart>
        </mc:Choice>
        <mc:Fallback xmlns="">
          <p:pic>
            <p:nvPicPr>
              <p:cNvPr id="13" name="Ink 12">
                <a:extLst>
                  <a:ext uri="{FF2B5EF4-FFF2-40B4-BE49-F238E27FC236}">
                    <a16:creationId xmlns:a16="http://schemas.microsoft.com/office/drawing/2014/main" id="{EC0B7215-3020-7EF4-7D4E-43E531BD8389}"/>
                  </a:ext>
                </a:extLst>
              </p:cNvPr>
              <p:cNvPicPr/>
              <p:nvPr/>
            </p:nvPicPr>
            <p:blipFill>
              <a:blip r:embed="rId4"/>
              <a:stretch>
                <a:fillRect/>
              </a:stretch>
            </p:blipFill>
            <p:spPr>
              <a:xfrm>
                <a:off x="9181179" y="6003081"/>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000900F6-561D-E446-ED44-AA642F15A16C}"/>
                  </a:ext>
                </a:extLst>
              </p14:cNvPr>
              <p14:cNvContentPartPr/>
              <p14:nvPr/>
            </p14:nvContentPartPr>
            <p14:xfrm>
              <a:off x="7331927" y="5947317"/>
              <a:ext cx="9292" cy="9292"/>
            </p14:xfrm>
          </p:contentPart>
        </mc:Choice>
        <mc:Fallback xmlns="">
          <p:pic>
            <p:nvPicPr>
              <p:cNvPr id="14" name="Ink 13">
                <a:extLst>
                  <a:ext uri="{FF2B5EF4-FFF2-40B4-BE49-F238E27FC236}">
                    <a16:creationId xmlns:a16="http://schemas.microsoft.com/office/drawing/2014/main" id="{000900F6-561D-E446-ED44-AA642F15A16C}"/>
                  </a:ext>
                </a:extLst>
              </p:cNvPr>
              <p:cNvPicPr/>
              <p:nvPr/>
            </p:nvPicPr>
            <p:blipFill>
              <a:blip r:embed="rId4"/>
              <a:stretch>
                <a:fillRect/>
              </a:stretch>
            </p:blipFill>
            <p:spPr>
              <a:xfrm>
                <a:off x="7220423" y="5835813"/>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5" name="Ink 14">
                <a:extLst>
                  <a:ext uri="{FF2B5EF4-FFF2-40B4-BE49-F238E27FC236}">
                    <a16:creationId xmlns:a16="http://schemas.microsoft.com/office/drawing/2014/main" id="{C22A9F5D-1DFC-BC7C-15B1-24AE780F6004}"/>
                  </a:ext>
                </a:extLst>
              </p14:cNvPr>
              <p14:cNvContentPartPr/>
              <p14:nvPr/>
            </p14:nvContentPartPr>
            <p14:xfrm>
              <a:off x="10287000" y="1942171"/>
              <a:ext cx="9292" cy="9292"/>
            </p14:xfrm>
          </p:contentPart>
        </mc:Choice>
        <mc:Fallback xmlns="">
          <p:pic>
            <p:nvPicPr>
              <p:cNvPr id="15" name="Ink 14">
                <a:extLst>
                  <a:ext uri="{FF2B5EF4-FFF2-40B4-BE49-F238E27FC236}">
                    <a16:creationId xmlns:a16="http://schemas.microsoft.com/office/drawing/2014/main" id="{C22A9F5D-1DFC-BC7C-15B1-24AE780F6004}"/>
                  </a:ext>
                </a:extLst>
              </p:cNvPr>
              <p:cNvPicPr/>
              <p:nvPr/>
            </p:nvPicPr>
            <p:blipFill>
              <a:blip r:embed="rId4"/>
              <a:stretch>
                <a:fillRect/>
              </a:stretch>
            </p:blipFill>
            <p:spPr>
              <a:xfrm>
                <a:off x="10175496" y="1830667"/>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6" name="Ink 15">
                <a:extLst>
                  <a:ext uri="{FF2B5EF4-FFF2-40B4-BE49-F238E27FC236}">
                    <a16:creationId xmlns:a16="http://schemas.microsoft.com/office/drawing/2014/main" id="{17F0ABEF-F5A7-591C-47CA-7019F3DEA845}"/>
                  </a:ext>
                </a:extLst>
              </p14:cNvPr>
              <p14:cNvContentPartPr/>
              <p14:nvPr/>
            </p14:nvContentPartPr>
            <p14:xfrm>
              <a:off x="9915293" y="3289610"/>
              <a:ext cx="9292" cy="9292"/>
            </p14:xfrm>
          </p:contentPart>
        </mc:Choice>
        <mc:Fallback xmlns="">
          <p:pic>
            <p:nvPicPr>
              <p:cNvPr id="16" name="Ink 15">
                <a:extLst>
                  <a:ext uri="{FF2B5EF4-FFF2-40B4-BE49-F238E27FC236}">
                    <a16:creationId xmlns:a16="http://schemas.microsoft.com/office/drawing/2014/main" id="{17F0ABEF-F5A7-591C-47CA-7019F3DEA845}"/>
                  </a:ext>
                </a:extLst>
              </p:cNvPr>
              <p:cNvPicPr/>
              <p:nvPr/>
            </p:nvPicPr>
            <p:blipFill>
              <a:blip r:embed="rId4"/>
              <a:stretch>
                <a:fillRect/>
              </a:stretch>
            </p:blipFill>
            <p:spPr>
              <a:xfrm>
                <a:off x="9803789" y="3178106"/>
                <a:ext cx="232300" cy="232300"/>
              </a:xfrm>
              <a:prstGeom prst="rect">
                <a:avLst/>
              </a:prstGeom>
            </p:spPr>
          </p:pic>
        </mc:Fallback>
      </mc:AlternateContent>
      <p:sp>
        <p:nvSpPr>
          <p:cNvPr id="21" name="TextBox 20">
            <a:extLst>
              <a:ext uri="{FF2B5EF4-FFF2-40B4-BE49-F238E27FC236}">
                <a16:creationId xmlns:a16="http://schemas.microsoft.com/office/drawing/2014/main" id="{3EB1D4EE-7F35-2D90-A46B-3B20BA40CEA3}"/>
              </a:ext>
            </a:extLst>
          </p:cNvPr>
          <p:cNvSpPr txBox="1"/>
          <p:nvPr/>
        </p:nvSpPr>
        <p:spPr>
          <a:xfrm>
            <a:off x="200134" y="1082687"/>
            <a:ext cx="11709451" cy="4661276"/>
          </a:xfrm>
          <a:prstGeom prst="rect">
            <a:avLst/>
          </a:prstGeom>
          <a:noFill/>
        </p:spPr>
        <p:txBody>
          <a:bodyPr wrap="square" lIns="91440" tIns="45720" rIns="91440" bIns="45720" anchor="t">
            <a:spAutoFit/>
          </a:bodyPr>
          <a:lstStyle/>
          <a:p>
            <a:pPr algn="l">
              <a:lnSpc>
                <a:spcPct val="150000"/>
              </a:lnSpc>
            </a:pPr>
            <a:r>
              <a:rPr lang="en-US" sz="2000" i="0" dirty="0">
                <a:solidFill>
                  <a:srgbClr val="1F1F1F"/>
                </a:solidFill>
                <a:effectLst/>
                <a:latin typeface="Calibri (body)"/>
              </a:rPr>
              <a:t>This framework is </a:t>
            </a:r>
            <a:r>
              <a:rPr lang="en-US" sz="2000" dirty="0">
                <a:solidFill>
                  <a:srgbClr val="1F1F1F"/>
                </a:solidFill>
                <a:latin typeface="Calibri (body)"/>
              </a:rPr>
              <a:t>Based on the </a:t>
            </a:r>
            <a:r>
              <a:rPr lang="en-US" sz="2000" b="0" i="0" dirty="0">
                <a:solidFill>
                  <a:srgbClr val="1F1F1F"/>
                </a:solidFill>
                <a:effectLst/>
                <a:latin typeface="Calibri (body)"/>
              </a:rPr>
              <a:t>Irving and Dickson (2004) conceptual framework for empathy in health care professionals adapted to engagement with </a:t>
            </a:r>
            <a:r>
              <a:rPr lang="en-US" sz="2000" b="0" i="0" dirty="0" err="1">
                <a:solidFill>
                  <a:srgbClr val="1F1F1F"/>
                </a:solidFill>
                <a:effectLst/>
                <a:latin typeface="Calibri (body)"/>
              </a:rPr>
              <a:t>receipients</a:t>
            </a:r>
            <a:r>
              <a:rPr lang="en-US" sz="2000" b="0" i="0" dirty="0">
                <a:solidFill>
                  <a:srgbClr val="1F1F1F"/>
                </a:solidFill>
                <a:effectLst/>
                <a:latin typeface="Calibri (body)"/>
              </a:rPr>
              <a:t> of care (RoCs) next-of-kin (</a:t>
            </a:r>
            <a:r>
              <a:rPr lang="en-US" sz="2000" b="0" i="0" dirty="0" err="1">
                <a:solidFill>
                  <a:srgbClr val="1F1F1F"/>
                </a:solidFill>
                <a:effectLst/>
                <a:latin typeface="Calibri (body)"/>
              </a:rPr>
              <a:t>NoK</a:t>
            </a:r>
            <a:r>
              <a:rPr lang="en-US" sz="2000" b="0" i="0" dirty="0">
                <a:solidFill>
                  <a:srgbClr val="1F1F1F"/>
                </a:solidFill>
                <a:effectLst/>
                <a:latin typeface="Calibri (body)"/>
              </a:rPr>
              <a:t>) .</a:t>
            </a:r>
            <a:r>
              <a:rPr lang="en-US" sz="2000" dirty="0">
                <a:solidFill>
                  <a:srgbClr val="1F1F1F"/>
                </a:solidFill>
                <a:latin typeface="Calibri (body)"/>
              </a:rPr>
              <a:t> </a:t>
            </a:r>
            <a:endParaRPr lang="en-US" sz="2000" b="0" i="0" dirty="0">
              <a:solidFill>
                <a:srgbClr val="1F1F1F"/>
              </a:solidFill>
              <a:effectLst/>
              <a:latin typeface="Calibri (body)"/>
            </a:endParaRPr>
          </a:p>
          <a:p>
            <a:pPr algn="l">
              <a:lnSpc>
                <a:spcPct val="150000"/>
              </a:lnSpc>
            </a:pPr>
            <a:r>
              <a:rPr lang="en-US" sz="2000" b="0" i="0" dirty="0">
                <a:solidFill>
                  <a:srgbClr val="1F1F1F"/>
                </a:solidFill>
                <a:effectLst/>
                <a:latin typeface="Calibri (body)"/>
              </a:rPr>
              <a:t>The framework consists of three components:</a:t>
            </a:r>
          </a:p>
          <a:p>
            <a:pPr lvl="1">
              <a:lnSpc>
                <a:spcPct val="150000"/>
              </a:lnSpc>
              <a:buFont typeface="+mj-lt"/>
              <a:buAutoNum type="arabicPeriod"/>
            </a:pPr>
            <a:r>
              <a:rPr lang="en-US" sz="2000" dirty="0">
                <a:solidFill>
                  <a:srgbClr val="1F1F1F"/>
                </a:solidFill>
                <a:latin typeface="Calibri (body)"/>
              </a:rPr>
              <a:t> </a:t>
            </a:r>
            <a:r>
              <a:rPr lang="en-US" sz="2000" b="1" i="0" dirty="0">
                <a:solidFill>
                  <a:schemeClr val="accent5">
                    <a:lumMod val="75000"/>
                  </a:schemeClr>
                </a:solidFill>
                <a:effectLst/>
                <a:latin typeface="Calibri (body)"/>
              </a:rPr>
              <a:t>Affective attunement: </a:t>
            </a:r>
            <a:r>
              <a:rPr lang="en-US" sz="2000" b="0" i="0" dirty="0">
                <a:solidFill>
                  <a:srgbClr val="1F1F1F"/>
                </a:solidFill>
                <a:effectLst/>
                <a:latin typeface="Calibri (body)"/>
              </a:rPr>
              <a:t>A quick </a:t>
            </a:r>
            <a:r>
              <a:rPr lang="en-US" sz="2000" dirty="0">
                <a:solidFill>
                  <a:srgbClr val="1F1F1F"/>
                </a:solidFill>
                <a:latin typeface="Calibri (body)"/>
              </a:rPr>
              <a:t>recognition of their </a:t>
            </a:r>
            <a:r>
              <a:rPr lang="en-US" sz="2000" b="0" i="0" dirty="0">
                <a:solidFill>
                  <a:srgbClr val="1F1F1F"/>
                </a:solidFill>
                <a:effectLst/>
                <a:latin typeface="Calibri (body)"/>
              </a:rPr>
              <a:t>emotional state.</a:t>
            </a:r>
          </a:p>
          <a:p>
            <a:pPr lvl="1">
              <a:lnSpc>
                <a:spcPct val="150000"/>
              </a:lnSpc>
              <a:buFont typeface="+mj-lt"/>
              <a:buAutoNum type="arabicPeriod"/>
            </a:pPr>
            <a:r>
              <a:rPr lang="en-US" sz="2000" dirty="0">
                <a:solidFill>
                  <a:srgbClr val="1F1F1F"/>
                </a:solidFill>
                <a:latin typeface="Calibri (body)"/>
              </a:rPr>
              <a:t> </a:t>
            </a:r>
            <a:r>
              <a:rPr lang="en-US" sz="2000" b="1" i="0" dirty="0">
                <a:solidFill>
                  <a:schemeClr val="accent5">
                    <a:lumMod val="75000"/>
                  </a:schemeClr>
                </a:solidFill>
                <a:effectLst/>
                <a:latin typeface="Calibri (body)"/>
              </a:rPr>
              <a:t>Perspective taking: </a:t>
            </a:r>
            <a:r>
              <a:rPr lang="en-US" sz="2000" b="0" i="0" dirty="0">
                <a:solidFill>
                  <a:srgbClr val="1F1F1F"/>
                </a:solidFill>
                <a:effectLst/>
                <a:latin typeface="Calibri (body)"/>
              </a:rPr>
              <a:t>A verbalized understanding of their point of view and creation of a connection.</a:t>
            </a:r>
          </a:p>
          <a:p>
            <a:pPr lvl="1">
              <a:lnSpc>
                <a:spcPct val="150000"/>
              </a:lnSpc>
              <a:buFont typeface="+mj-lt"/>
              <a:buAutoNum type="arabicPeriod"/>
            </a:pPr>
            <a:r>
              <a:rPr lang="en-US" sz="2000" dirty="0">
                <a:solidFill>
                  <a:srgbClr val="1F1F1F"/>
                </a:solidFill>
                <a:latin typeface="Calibri (body)"/>
              </a:rPr>
              <a:t> </a:t>
            </a:r>
            <a:r>
              <a:rPr lang="en-US" sz="2000" b="1" i="0" dirty="0">
                <a:solidFill>
                  <a:schemeClr val="accent5">
                    <a:lumMod val="75000"/>
                  </a:schemeClr>
                </a:solidFill>
                <a:effectLst/>
                <a:latin typeface="Calibri (body)"/>
              </a:rPr>
              <a:t>Communicating understanding: </a:t>
            </a:r>
            <a:r>
              <a:rPr lang="en-US" sz="2000" dirty="0">
                <a:solidFill>
                  <a:srgbClr val="1F1F1F"/>
                </a:solidFill>
                <a:latin typeface="Calibri (body)"/>
              </a:rPr>
              <a:t>C</a:t>
            </a:r>
            <a:r>
              <a:rPr lang="en-US" sz="2000" b="0" i="0" dirty="0">
                <a:solidFill>
                  <a:srgbClr val="1F1F1F"/>
                </a:solidFill>
                <a:effectLst/>
                <a:latin typeface="Calibri (body)"/>
              </a:rPr>
              <a:t>o-creation of a shared solution</a:t>
            </a:r>
          </a:p>
          <a:p>
            <a:pPr>
              <a:lnSpc>
                <a:spcPct val="150000"/>
              </a:lnSpc>
            </a:pPr>
            <a:r>
              <a:rPr lang="en-US" sz="2000" dirty="0">
                <a:solidFill>
                  <a:srgbClr val="1F1F1F"/>
                </a:solidFill>
                <a:latin typeface="Calibri (body)"/>
              </a:rPr>
              <a:t>The team added a fourth dimension of ubuntu which is respect since most </a:t>
            </a:r>
            <a:r>
              <a:rPr lang="en-US" sz="2000" dirty="0" err="1">
                <a:solidFill>
                  <a:srgbClr val="1F1F1F"/>
                </a:solidFill>
                <a:latin typeface="Calibri (body)"/>
              </a:rPr>
              <a:t>NoK</a:t>
            </a:r>
            <a:r>
              <a:rPr lang="en-US" sz="2000" dirty="0">
                <a:solidFill>
                  <a:srgbClr val="1F1F1F"/>
                </a:solidFill>
                <a:latin typeface="Calibri (body)"/>
              </a:rPr>
              <a:t> are mature older females/males. </a:t>
            </a:r>
          </a:p>
          <a:p>
            <a:pPr>
              <a:lnSpc>
                <a:spcPct val="150000"/>
              </a:lnSpc>
            </a:pPr>
            <a:r>
              <a:rPr lang="en-US" sz="2000" dirty="0">
                <a:solidFill>
                  <a:srgbClr val="1F1F1F"/>
                </a:solidFill>
                <a:latin typeface="Calibri (body)"/>
              </a:rPr>
              <a:t>It seeks to shift away from a bio-medical lens to patient care to a more wholistic ecological lens established in socio-behavioral sciences.</a:t>
            </a:r>
          </a:p>
        </p:txBody>
      </p:sp>
    </p:spTree>
    <p:extLst>
      <p:ext uri="{BB962C8B-B14F-4D97-AF65-F5344CB8AC3E}">
        <p14:creationId xmlns:p14="http://schemas.microsoft.com/office/powerpoint/2010/main" val="2136022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CDFE497-714E-2467-870B-DDD6B81CA5BF}"/>
              </a:ext>
            </a:extLst>
          </p:cNvPr>
          <p:cNvSpPr>
            <a:spLocks noGrp="1"/>
          </p:cNvSpPr>
          <p:nvPr>
            <p:ph type="title"/>
          </p:nvPr>
        </p:nvSpPr>
        <p:spPr/>
        <p:txBody>
          <a:bodyPr>
            <a:normAutofit/>
          </a:bodyPr>
          <a:lstStyle/>
          <a:p>
            <a:r>
              <a:rPr lang="en-US" sz="3200">
                <a:latin typeface="Times New Roman" panose="02020603050405020304" pitchFamily="18" charset="0"/>
                <a:cs typeface="Times New Roman" panose="02020603050405020304" pitchFamily="18" charset="0"/>
              </a:rPr>
              <a:t>   Optimizing Processes for Tracing through Empathy (</a:t>
            </a:r>
            <a:r>
              <a:rPr lang="en-US" sz="3200" err="1">
                <a:latin typeface="Times New Roman" panose="02020603050405020304" pitchFamily="18" charset="0"/>
                <a:cs typeface="Times New Roman" panose="02020603050405020304" pitchFamily="18" charset="0"/>
              </a:rPr>
              <a:t>OPTe</a:t>
            </a:r>
            <a:r>
              <a:rPr lang="en-US" sz="3200">
                <a:latin typeface="Times New Roman" panose="02020603050405020304" pitchFamily="18" charset="0"/>
                <a:cs typeface="Times New Roman" panose="02020603050405020304" pitchFamily="18" charset="0"/>
              </a:rPr>
              <a:t>)/ Uzwelo </a:t>
            </a:r>
            <a:endParaRPr lang="en-ZW" sz="320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E6EFB6DC-D263-50C6-B2B5-44D113B0C510}"/>
              </a:ext>
            </a:extLst>
          </p:cNvPr>
          <p:cNvSpPr txBox="1"/>
          <p:nvPr/>
        </p:nvSpPr>
        <p:spPr>
          <a:xfrm>
            <a:off x="6798717" y="951472"/>
            <a:ext cx="5341053" cy="4708981"/>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rtlCol="0" anchor="t">
            <a:spAutoFit/>
          </a:bodyPr>
          <a:lstStyle/>
          <a:p>
            <a:r>
              <a:rPr lang="en-US" sz="1400" b="1" dirty="0">
                <a:latin typeface="Calibri (body)"/>
              </a:rPr>
              <a:t>Method</a:t>
            </a:r>
          </a:p>
          <a:p>
            <a:pPr marL="0" marR="0">
              <a:spcBef>
                <a:spcPts val="0"/>
              </a:spcBef>
              <a:spcAft>
                <a:spcPts val="800"/>
              </a:spcAft>
            </a:pPr>
            <a:r>
              <a:rPr lang="en-ZW" sz="1400" b="1" dirty="0">
                <a:effectLst/>
                <a:latin typeface="Calibri (body)"/>
                <a:ea typeface="Times New Roman" panose="02020603050405020304" pitchFamily="18" charset="0"/>
                <a:cs typeface="Calibri" panose="020F0502020204030204" pitchFamily="34" charset="0"/>
              </a:rPr>
              <a:t>How to make the engagement</a:t>
            </a:r>
            <a:endParaRPr lang="en-US" sz="1400" dirty="0">
              <a:effectLst/>
              <a:latin typeface="Calibri (body)"/>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j-lt"/>
              <a:buAutoNum type="arabicPeriod"/>
            </a:pPr>
            <a:r>
              <a:rPr lang="en-ZW" sz="1400" dirty="0">
                <a:effectLst/>
                <a:latin typeface="Calibri (body)"/>
                <a:ea typeface="Times New Roman" panose="02020603050405020304" pitchFamily="18" charset="0"/>
                <a:cs typeface="Calibri" panose="020F0502020204030204" pitchFamily="34" charset="0"/>
              </a:rPr>
              <a:t>Use the facility or work issued staff phone number.</a:t>
            </a:r>
            <a:endParaRPr lang="en-US" sz="1400" dirty="0">
              <a:effectLst/>
              <a:latin typeface="Calibri (body)"/>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j-lt"/>
              <a:buAutoNum type="arabicPeriod"/>
            </a:pPr>
            <a:r>
              <a:rPr lang="en-ZW" sz="1400" dirty="0">
                <a:effectLst/>
                <a:latin typeface="Calibri (body)"/>
                <a:ea typeface="Times New Roman" panose="02020603050405020304" pitchFamily="18" charset="0"/>
                <a:cs typeface="Calibri" panose="020F0502020204030204" pitchFamily="34" charset="0"/>
              </a:rPr>
              <a:t>Introduce yourself and ask for a few minutes of their time.</a:t>
            </a:r>
            <a:endParaRPr lang="en-US" sz="1400" dirty="0">
              <a:effectLst/>
              <a:latin typeface="Calibri (body)"/>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j-lt"/>
              <a:buAutoNum type="arabicPeriod"/>
            </a:pPr>
            <a:r>
              <a:rPr lang="en-ZW" sz="1400" dirty="0">
                <a:effectLst/>
                <a:latin typeface="Calibri (body)"/>
                <a:ea typeface="Times New Roman" panose="02020603050405020304" pitchFamily="18" charset="0"/>
                <a:cs typeface="Calibri" panose="020F0502020204030204" pitchFamily="34" charset="0"/>
              </a:rPr>
              <a:t>Recognize them as a key part of the ecosystem for the care of the </a:t>
            </a:r>
            <a:r>
              <a:rPr lang="en-ZW" sz="1400" dirty="0" err="1">
                <a:effectLst/>
                <a:latin typeface="Calibri (body)"/>
                <a:ea typeface="Times New Roman" panose="02020603050405020304" pitchFamily="18" charset="0"/>
                <a:cs typeface="Calibri" panose="020F0502020204030204" pitchFamily="34" charset="0"/>
              </a:rPr>
              <a:t>RoC</a:t>
            </a:r>
            <a:r>
              <a:rPr lang="en-ZW" sz="1400" dirty="0">
                <a:effectLst/>
                <a:latin typeface="Calibri (body)"/>
                <a:ea typeface="Times New Roman" panose="02020603050405020304" pitchFamily="18" charset="0"/>
                <a:cs typeface="Calibri" panose="020F0502020204030204" pitchFamily="34" charset="0"/>
              </a:rPr>
              <a:t>.</a:t>
            </a:r>
            <a:endParaRPr lang="en-US" sz="1400" dirty="0">
              <a:effectLst/>
              <a:latin typeface="Calibri (body)"/>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j-lt"/>
              <a:buAutoNum type="arabicPeriod"/>
            </a:pPr>
            <a:r>
              <a:rPr lang="en-ZW" sz="1400" dirty="0">
                <a:effectLst/>
                <a:latin typeface="Calibri (body)"/>
                <a:ea typeface="Times New Roman" panose="02020603050405020304" pitchFamily="18" charset="0"/>
                <a:cs typeface="Calibri" panose="020F0502020204030204" pitchFamily="34" charset="0"/>
              </a:rPr>
              <a:t>Let them know that the </a:t>
            </a:r>
            <a:r>
              <a:rPr lang="en-ZW" sz="1400" dirty="0" err="1">
                <a:effectLst/>
                <a:latin typeface="Calibri (body)"/>
                <a:ea typeface="Times New Roman" panose="02020603050405020304" pitchFamily="18" charset="0"/>
                <a:cs typeface="Calibri" panose="020F0502020204030204" pitchFamily="34" charset="0"/>
              </a:rPr>
              <a:t>RoC</a:t>
            </a:r>
            <a:r>
              <a:rPr lang="en-ZW" sz="1400" dirty="0">
                <a:effectLst/>
                <a:latin typeface="Calibri (body)"/>
                <a:ea typeface="Times New Roman" panose="02020603050405020304" pitchFamily="18" charset="0"/>
                <a:cs typeface="Calibri" panose="020F0502020204030204" pitchFamily="34" charset="0"/>
              </a:rPr>
              <a:t> had complete trust in them and selected them to be their next of kin.</a:t>
            </a:r>
            <a:endParaRPr lang="en-US" sz="1400" dirty="0">
              <a:effectLst/>
              <a:latin typeface="Calibri (body)"/>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j-lt"/>
              <a:buAutoNum type="arabicPeriod"/>
            </a:pPr>
            <a:r>
              <a:rPr lang="en-ZW" sz="1400" dirty="0">
                <a:effectLst/>
                <a:latin typeface="Calibri (body)"/>
                <a:ea typeface="Times New Roman" panose="02020603050405020304" pitchFamily="18" charset="0"/>
                <a:cs typeface="Calibri" panose="020F0502020204030204" pitchFamily="34" charset="0"/>
              </a:rPr>
              <a:t>Make it clear that the facility values their support to the patient and treats the call with absolute confidentiality.</a:t>
            </a:r>
            <a:endParaRPr lang="en-US" sz="1400" dirty="0">
              <a:effectLst/>
              <a:latin typeface="Calibri (body)"/>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j-lt"/>
              <a:buAutoNum type="arabicPeriod"/>
            </a:pPr>
            <a:r>
              <a:rPr lang="en-ZW" sz="1400" dirty="0">
                <a:effectLst/>
                <a:latin typeface="Calibri (body)"/>
                <a:ea typeface="Times New Roman" panose="02020603050405020304" pitchFamily="18" charset="0"/>
                <a:cs typeface="Calibri" panose="020F0502020204030204" pitchFamily="34" charset="0"/>
              </a:rPr>
              <a:t>State the reason for the follow up and the expected outcome of the call. </a:t>
            </a:r>
            <a:endParaRPr lang="en-US" sz="1400" dirty="0">
              <a:effectLst/>
              <a:latin typeface="Calibri (body)"/>
              <a:ea typeface="Times New Roman" panose="02020603050405020304" pitchFamily="18" charset="0"/>
              <a:cs typeface="Times New Roman" panose="02020603050405020304" pitchFamily="18" charset="0"/>
            </a:endParaRPr>
          </a:p>
          <a:p>
            <a:pPr marL="342900" marR="0" lvl="0" indent="-342900">
              <a:spcBef>
                <a:spcPts val="0"/>
              </a:spcBef>
              <a:spcAft>
                <a:spcPts val="800"/>
              </a:spcAft>
              <a:buFont typeface="+mj-lt"/>
              <a:buAutoNum type="arabicPeriod"/>
            </a:pPr>
            <a:r>
              <a:rPr lang="en-ZW" sz="1400" dirty="0">
                <a:effectLst/>
                <a:latin typeface="Calibri (body)"/>
                <a:ea typeface="Times New Roman" panose="02020603050405020304" pitchFamily="18" charset="0"/>
                <a:cs typeface="Calibri" panose="020F0502020204030204" pitchFamily="34" charset="0"/>
              </a:rPr>
              <a:t>Close the call with thanks and do let them know that you will keep in touch as you work together with them in the support of the </a:t>
            </a:r>
            <a:r>
              <a:rPr lang="en-ZW" sz="1400" dirty="0" err="1">
                <a:effectLst/>
                <a:latin typeface="Calibri (body)"/>
                <a:ea typeface="Times New Roman" panose="02020603050405020304" pitchFamily="18" charset="0"/>
                <a:cs typeface="Calibri" panose="020F0502020204030204" pitchFamily="34" charset="0"/>
              </a:rPr>
              <a:t>RoC</a:t>
            </a:r>
            <a:r>
              <a:rPr lang="en-ZW" sz="1400" dirty="0">
                <a:effectLst/>
                <a:latin typeface="Calibri (body)"/>
                <a:ea typeface="Times New Roman" panose="02020603050405020304" pitchFamily="18" charset="0"/>
                <a:cs typeface="Calibri" panose="020F0502020204030204" pitchFamily="34" charset="0"/>
              </a:rPr>
              <a:t>. </a:t>
            </a:r>
            <a:endParaRPr lang="en-US" sz="1400" dirty="0">
              <a:effectLst/>
              <a:latin typeface="Calibri (body)"/>
              <a:ea typeface="Times New Roman" panose="02020603050405020304" pitchFamily="18" charset="0"/>
              <a:cs typeface="Times New Roman" panose="02020603050405020304" pitchFamily="18" charset="0"/>
            </a:endParaRPr>
          </a:p>
          <a:p>
            <a:pPr marL="0" marR="0">
              <a:spcBef>
                <a:spcPts val="0"/>
              </a:spcBef>
              <a:spcAft>
                <a:spcPts val="800"/>
              </a:spcAft>
            </a:pPr>
            <a:r>
              <a:rPr lang="en-ZW" sz="1400" b="1" dirty="0">
                <a:effectLst/>
                <a:latin typeface="Calibri (body)"/>
                <a:ea typeface="Times New Roman" panose="02020603050405020304" pitchFamily="18" charset="0"/>
                <a:cs typeface="Calibri" panose="020F0502020204030204" pitchFamily="34" charset="0"/>
              </a:rPr>
              <a:t>Where there are no NOK details, or the contacts did not work.</a:t>
            </a:r>
            <a:endParaRPr lang="en-US" sz="1400" dirty="0">
              <a:effectLst/>
              <a:latin typeface="Calibri (body)"/>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j-lt"/>
              <a:buAutoNum type="arabicPeriod"/>
            </a:pPr>
            <a:r>
              <a:rPr lang="en-ZW" sz="1400" dirty="0">
                <a:effectLst/>
                <a:latin typeface="Calibri (body)"/>
                <a:ea typeface="Times New Roman" panose="02020603050405020304" pitchFamily="18" charset="0"/>
                <a:cs typeface="Calibri" panose="020F0502020204030204" pitchFamily="34" charset="0"/>
              </a:rPr>
              <a:t>Set the books aside.</a:t>
            </a:r>
            <a:endParaRPr lang="en-US" sz="1400" dirty="0">
              <a:effectLst/>
              <a:latin typeface="Calibri (body)"/>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j-lt"/>
              <a:buAutoNum type="arabicPeriod"/>
            </a:pPr>
            <a:r>
              <a:rPr lang="en-ZW" sz="1400" dirty="0">
                <a:effectLst/>
                <a:latin typeface="Calibri (body)"/>
                <a:ea typeface="Times New Roman" panose="02020603050405020304" pitchFamily="18" charset="0"/>
                <a:cs typeface="Calibri" panose="020F0502020204030204" pitchFamily="34" charset="0"/>
              </a:rPr>
              <a:t>Use a sticker to identify books without that vital detail.</a:t>
            </a:r>
            <a:endParaRPr lang="en-US" sz="1400" dirty="0">
              <a:effectLst/>
              <a:latin typeface="Calibri (body)"/>
              <a:ea typeface="Times New Roman" panose="02020603050405020304" pitchFamily="18" charset="0"/>
              <a:cs typeface="Times New Roman" panose="02020603050405020304" pitchFamily="18" charset="0"/>
            </a:endParaRPr>
          </a:p>
          <a:p>
            <a:pPr marL="342900" marR="0" lvl="0" indent="-342900">
              <a:spcBef>
                <a:spcPts val="0"/>
              </a:spcBef>
              <a:spcAft>
                <a:spcPts val="800"/>
              </a:spcAft>
              <a:buFont typeface="+mj-lt"/>
              <a:buAutoNum type="arabicPeriod"/>
            </a:pPr>
            <a:r>
              <a:rPr lang="en-ZW" sz="1400" dirty="0">
                <a:effectLst/>
                <a:latin typeface="Calibri (body)"/>
                <a:ea typeface="Times New Roman" panose="02020603050405020304" pitchFamily="18" charset="0"/>
                <a:cs typeface="Calibri" panose="020F0502020204030204" pitchFamily="34" charset="0"/>
              </a:rPr>
              <a:t>Next visit, ensure that the one contact for the </a:t>
            </a:r>
            <a:r>
              <a:rPr lang="en-ZW" sz="1400" dirty="0" err="1">
                <a:effectLst/>
                <a:latin typeface="Calibri (body)"/>
                <a:ea typeface="Times New Roman" panose="02020603050405020304" pitchFamily="18" charset="0"/>
                <a:cs typeface="Calibri" panose="020F0502020204030204" pitchFamily="34" charset="0"/>
              </a:rPr>
              <a:t>RoC</a:t>
            </a:r>
            <a:r>
              <a:rPr lang="en-ZW" sz="1400" dirty="0">
                <a:effectLst/>
                <a:latin typeface="Calibri (body)"/>
                <a:ea typeface="Times New Roman" panose="02020603050405020304" pitchFamily="18" charset="0"/>
                <a:cs typeface="Calibri" panose="020F0502020204030204" pitchFamily="34" charset="0"/>
              </a:rPr>
              <a:t> and 2 for 2 NOKs are captured. </a:t>
            </a:r>
            <a:endParaRPr lang="en-US" sz="1400" dirty="0">
              <a:effectLst/>
              <a:latin typeface="Calibri (body)"/>
              <a:ea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845D969-B3F8-A017-5ED6-B7EE0F6F0710}"/>
              </a:ext>
            </a:extLst>
          </p:cNvPr>
          <p:cNvSpPr txBox="1"/>
          <p:nvPr/>
        </p:nvSpPr>
        <p:spPr>
          <a:xfrm>
            <a:off x="294746" y="5515989"/>
            <a:ext cx="11602508" cy="1323439"/>
          </a:xfrm>
          <a:prstGeom prst="rect">
            <a:avLst/>
          </a:prstGeom>
          <a:noFill/>
        </p:spPr>
        <p:txBody>
          <a:bodyPr wrap="square" rtlCol="0">
            <a:spAutoFit/>
          </a:bodyPr>
          <a:lstStyle/>
          <a:p>
            <a:r>
              <a:rPr lang="en-US" sz="1600" b="1" dirty="0" err="1"/>
              <a:t>Uzwelo</a:t>
            </a:r>
            <a:r>
              <a:rPr lang="en-US" sz="1600" b="1" dirty="0"/>
              <a:t>/</a:t>
            </a:r>
            <a:r>
              <a:rPr lang="en-US" sz="1600" b="1" dirty="0" err="1"/>
              <a:t>OPTe</a:t>
            </a:r>
            <a:endParaRPr lang="en-US" sz="1600" b="1" dirty="0"/>
          </a:p>
          <a:p>
            <a:r>
              <a:rPr lang="en-US" sz="1600" dirty="0"/>
              <a:t> All the clients were subjected to the empathy based enhanced tracking algorithm using theirs or NOK phone contacts triangulated with feedback from community staff findings . The approach involved engaging with the NOK and </a:t>
            </a:r>
            <a:r>
              <a:rPr lang="en-US" sz="1600" dirty="0" err="1"/>
              <a:t>RoC</a:t>
            </a:r>
            <a:r>
              <a:rPr lang="en-US" sz="1600" dirty="0"/>
              <a:t> themselves in a non-judgmental empathetic manner, recognizing their value add to the care of the </a:t>
            </a:r>
            <a:r>
              <a:rPr lang="en-US" sz="1600" dirty="0" err="1"/>
              <a:t>RoC</a:t>
            </a:r>
            <a:r>
              <a:rPr lang="en-US" sz="1600" dirty="0"/>
              <a:t> and taking responsibility for the gaps in the health system and difficulties they may experience in accessing the care they need. </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2F1D9CA9-D64C-8619-6932-5CE4A092D6BB}"/>
                  </a:ext>
                </a:extLst>
              </p14:cNvPr>
              <p14:cNvContentPartPr/>
              <p14:nvPr/>
            </p14:nvContentPartPr>
            <p14:xfrm>
              <a:off x="8958146" y="3289610"/>
              <a:ext cx="9292" cy="9292"/>
            </p14:xfrm>
          </p:contentPart>
        </mc:Choice>
        <mc:Fallback xmlns="">
          <p:pic>
            <p:nvPicPr>
              <p:cNvPr id="7" name="Ink 6">
                <a:extLst>
                  <a:ext uri="{FF2B5EF4-FFF2-40B4-BE49-F238E27FC236}">
                    <a16:creationId xmlns:a16="http://schemas.microsoft.com/office/drawing/2014/main" id="{2F1D9CA9-D64C-8619-6932-5CE4A092D6BB}"/>
                  </a:ext>
                </a:extLst>
              </p:cNvPr>
              <p:cNvPicPr/>
              <p:nvPr/>
            </p:nvPicPr>
            <p:blipFill>
              <a:blip r:embed="rId4"/>
              <a:stretch>
                <a:fillRect/>
              </a:stretch>
            </p:blipFill>
            <p:spPr>
              <a:xfrm>
                <a:off x="8846642" y="3178106"/>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06CA3B1B-7F1B-E6C9-2301-DA8A1A9534B0}"/>
                  </a:ext>
                </a:extLst>
              </p14:cNvPr>
              <p14:cNvContentPartPr/>
              <p14:nvPr/>
            </p14:nvContentPartPr>
            <p14:xfrm>
              <a:off x="8967439" y="3215268"/>
              <a:ext cx="9292" cy="9292"/>
            </p14:xfrm>
          </p:contentPart>
        </mc:Choice>
        <mc:Fallback xmlns="">
          <p:pic>
            <p:nvPicPr>
              <p:cNvPr id="8" name="Ink 7">
                <a:extLst>
                  <a:ext uri="{FF2B5EF4-FFF2-40B4-BE49-F238E27FC236}">
                    <a16:creationId xmlns:a16="http://schemas.microsoft.com/office/drawing/2014/main" id="{06CA3B1B-7F1B-E6C9-2301-DA8A1A9534B0}"/>
                  </a:ext>
                </a:extLst>
              </p:cNvPr>
              <p:cNvPicPr/>
              <p:nvPr/>
            </p:nvPicPr>
            <p:blipFill>
              <a:blip r:embed="rId4"/>
              <a:stretch>
                <a:fillRect/>
              </a:stretch>
            </p:blipFill>
            <p:spPr>
              <a:xfrm>
                <a:off x="8855935" y="3103764"/>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B9393336-E594-2B6D-CF18-C561509E7A42}"/>
                  </a:ext>
                </a:extLst>
              </p14:cNvPr>
              <p14:cNvContentPartPr/>
              <p14:nvPr/>
            </p14:nvContentPartPr>
            <p14:xfrm>
              <a:off x="9162585" y="3224561"/>
              <a:ext cx="9292" cy="9292"/>
            </p14:xfrm>
          </p:contentPart>
        </mc:Choice>
        <mc:Fallback xmlns="">
          <p:pic>
            <p:nvPicPr>
              <p:cNvPr id="9" name="Ink 8">
                <a:extLst>
                  <a:ext uri="{FF2B5EF4-FFF2-40B4-BE49-F238E27FC236}">
                    <a16:creationId xmlns:a16="http://schemas.microsoft.com/office/drawing/2014/main" id="{B9393336-E594-2B6D-CF18-C561509E7A42}"/>
                  </a:ext>
                </a:extLst>
              </p:cNvPr>
              <p:cNvPicPr/>
              <p:nvPr/>
            </p:nvPicPr>
            <p:blipFill>
              <a:blip r:embed="rId4"/>
              <a:stretch>
                <a:fillRect/>
              </a:stretch>
            </p:blipFill>
            <p:spPr>
              <a:xfrm>
                <a:off x="9051081" y="3113057"/>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169B0448-1CAC-CA3A-E84F-0961ECE3BEEB}"/>
                  </a:ext>
                </a:extLst>
              </p14:cNvPr>
              <p14:cNvContentPartPr/>
              <p14:nvPr/>
            </p14:nvContentPartPr>
            <p14:xfrm>
              <a:off x="9766610" y="3401122"/>
              <a:ext cx="9292" cy="9292"/>
            </p14:xfrm>
          </p:contentPart>
        </mc:Choice>
        <mc:Fallback xmlns="">
          <p:pic>
            <p:nvPicPr>
              <p:cNvPr id="10" name="Ink 9">
                <a:extLst>
                  <a:ext uri="{FF2B5EF4-FFF2-40B4-BE49-F238E27FC236}">
                    <a16:creationId xmlns:a16="http://schemas.microsoft.com/office/drawing/2014/main" id="{169B0448-1CAC-CA3A-E84F-0961ECE3BEEB}"/>
                  </a:ext>
                </a:extLst>
              </p:cNvPr>
              <p:cNvPicPr/>
              <p:nvPr/>
            </p:nvPicPr>
            <p:blipFill>
              <a:blip r:embed="rId4"/>
              <a:stretch>
                <a:fillRect/>
              </a:stretch>
            </p:blipFill>
            <p:spPr>
              <a:xfrm>
                <a:off x="9655106" y="3289618"/>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0F666E28-9AFE-F18B-DB22-88304A724B08}"/>
                  </a:ext>
                </a:extLst>
              </p14:cNvPr>
              <p14:cNvContentPartPr/>
              <p14:nvPr/>
            </p14:nvContentPartPr>
            <p14:xfrm>
              <a:off x="9766610" y="3401122"/>
              <a:ext cx="9292" cy="9292"/>
            </p14:xfrm>
          </p:contentPart>
        </mc:Choice>
        <mc:Fallback xmlns="">
          <p:pic>
            <p:nvPicPr>
              <p:cNvPr id="11" name="Ink 10">
                <a:extLst>
                  <a:ext uri="{FF2B5EF4-FFF2-40B4-BE49-F238E27FC236}">
                    <a16:creationId xmlns:a16="http://schemas.microsoft.com/office/drawing/2014/main" id="{0F666E28-9AFE-F18B-DB22-88304A724B08}"/>
                  </a:ext>
                </a:extLst>
              </p:cNvPr>
              <p:cNvPicPr/>
              <p:nvPr/>
            </p:nvPicPr>
            <p:blipFill>
              <a:blip r:embed="rId4"/>
              <a:stretch>
                <a:fillRect/>
              </a:stretch>
            </p:blipFill>
            <p:spPr>
              <a:xfrm>
                <a:off x="9655106" y="3289618"/>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2" name="Ink 11">
                <a:extLst>
                  <a:ext uri="{FF2B5EF4-FFF2-40B4-BE49-F238E27FC236}">
                    <a16:creationId xmlns:a16="http://schemas.microsoft.com/office/drawing/2014/main" id="{3EA22F4C-8F3A-18A0-A60F-96F5BFC03C10}"/>
                  </a:ext>
                </a:extLst>
              </p14:cNvPr>
              <p14:cNvContentPartPr/>
              <p14:nvPr/>
            </p14:nvContentPartPr>
            <p14:xfrm>
              <a:off x="9766610" y="3401122"/>
              <a:ext cx="9292" cy="9292"/>
            </p14:xfrm>
          </p:contentPart>
        </mc:Choice>
        <mc:Fallback xmlns="">
          <p:pic>
            <p:nvPicPr>
              <p:cNvPr id="12" name="Ink 11">
                <a:extLst>
                  <a:ext uri="{FF2B5EF4-FFF2-40B4-BE49-F238E27FC236}">
                    <a16:creationId xmlns:a16="http://schemas.microsoft.com/office/drawing/2014/main" id="{3EA22F4C-8F3A-18A0-A60F-96F5BFC03C10}"/>
                  </a:ext>
                </a:extLst>
              </p:cNvPr>
              <p:cNvPicPr/>
              <p:nvPr/>
            </p:nvPicPr>
            <p:blipFill>
              <a:blip r:embed="rId4"/>
              <a:stretch>
                <a:fillRect/>
              </a:stretch>
            </p:blipFill>
            <p:spPr>
              <a:xfrm>
                <a:off x="9655106" y="3289618"/>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id="{EC0B7215-3020-7EF4-7D4E-43E531BD8389}"/>
                  </a:ext>
                </a:extLst>
              </p14:cNvPr>
              <p14:cNvContentPartPr/>
              <p14:nvPr/>
            </p14:nvContentPartPr>
            <p14:xfrm>
              <a:off x="9292683" y="6114585"/>
              <a:ext cx="9292" cy="9292"/>
            </p14:xfrm>
          </p:contentPart>
        </mc:Choice>
        <mc:Fallback xmlns="">
          <p:pic>
            <p:nvPicPr>
              <p:cNvPr id="13" name="Ink 12">
                <a:extLst>
                  <a:ext uri="{FF2B5EF4-FFF2-40B4-BE49-F238E27FC236}">
                    <a16:creationId xmlns:a16="http://schemas.microsoft.com/office/drawing/2014/main" id="{EC0B7215-3020-7EF4-7D4E-43E531BD8389}"/>
                  </a:ext>
                </a:extLst>
              </p:cNvPr>
              <p:cNvPicPr/>
              <p:nvPr/>
            </p:nvPicPr>
            <p:blipFill>
              <a:blip r:embed="rId4"/>
              <a:stretch>
                <a:fillRect/>
              </a:stretch>
            </p:blipFill>
            <p:spPr>
              <a:xfrm>
                <a:off x="9181179" y="6003081"/>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000900F6-561D-E446-ED44-AA642F15A16C}"/>
                  </a:ext>
                </a:extLst>
              </p14:cNvPr>
              <p14:cNvContentPartPr/>
              <p14:nvPr/>
            </p14:nvContentPartPr>
            <p14:xfrm>
              <a:off x="7331927" y="5947317"/>
              <a:ext cx="9292" cy="9292"/>
            </p14:xfrm>
          </p:contentPart>
        </mc:Choice>
        <mc:Fallback xmlns="">
          <p:pic>
            <p:nvPicPr>
              <p:cNvPr id="14" name="Ink 13">
                <a:extLst>
                  <a:ext uri="{FF2B5EF4-FFF2-40B4-BE49-F238E27FC236}">
                    <a16:creationId xmlns:a16="http://schemas.microsoft.com/office/drawing/2014/main" id="{000900F6-561D-E446-ED44-AA642F15A16C}"/>
                  </a:ext>
                </a:extLst>
              </p:cNvPr>
              <p:cNvPicPr/>
              <p:nvPr/>
            </p:nvPicPr>
            <p:blipFill>
              <a:blip r:embed="rId4"/>
              <a:stretch>
                <a:fillRect/>
              </a:stretch>
            </p:blipFill>
            <p:spPr>
              <a:xfrm>
                <a:off x="7220423" y="5835813"/>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5" name="Ink 14">
                <a:extLst>
                  <a:ext uri="{FF2B5EF4-FFF2-40B4-BE49-F238E27FC236}">
                    <a16:creationId xmlns:a16="http://schemas.microsoft.com/office/drawing/2014/main" id="{C22A9F5D-1DFC-BC7C-15B1-24AE780F6004}"/>
                  </a:ext>
                </a:extLst>
              </p14:cNvPr>
              <p14:cNvContentPartPr/>
              <p14:nvPr/>
            </p14:nvContentPartPr>
            <p14:xfrm>
              <a:off x="10287000" y="1942171"/>
              <a:ext cx="9292" cy="9292"/>
            </p14:xfrm>
          </p:contentPart>
        </mc:Choice>
        <mc:Fallback xmlns="">
          <p:pic>
            <p:nvPicPr>
              <p:cNvPr id="15" name="Ink 14">
                <a:extLst>
                  <a:ext uri="{FF2B5EF4-FFF2-40B4-BE49-F238E27FC236}">
                    <a16:creationId xmlns:a16="http://schemas.microsoft.com/office/drawing/2014/main" id="{C22A9F5D-1DFC-BC7C-15B1-24AE780F6004}"/>
                  </a:ext>
                </a:extLst>
              </p:cNvPr>
              <p:cNvPicPr/>
              <p:nvPr/>
            </p:nvPicPr>
            <p:blipFill>
              <a:blip r:embed="rId4"/>
              <a:stretch>
                <a:fillRect/>
              </a:stretch>
            </p:blipFill>
            <p:spPr>
              <a:xfrm>
                <a:off x="10175496" y="1830667"/>
                <a:ext cx="232300" cy="2323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6" name="Ink 15">
                <a:extLst>
                  <a:ext uri="{FF2B5EF4-FFF2-40B4-BE49-F238E27FC236}">
                    <a16:creationId xmlns:a16="http://schemas.microsoft.com/office/drawing/2014/main" id="{17F0ABEF-F5A7-591C-47CA-7019F3DEA845}"/>
                  </a:ext>
                </a:extLst>
              </p14:cNvPr>
              <p14:cNvContentPartPr/>
              <p14:nvPr/>
            </p14:nvContentPartPr>
            <p14:xfrm>
              <a:off x="9915293" y="3289610"/>
              <a:ext cx="9292" cy="9292"/>
            </p14:xfrm>
          </p:contentPart>
        </mc:Choice>
        <mc:Fallback xmlns="">
          <p:pic>
            <p:nvPicPr>
              <p:cNvPr id="16" name="Ink 15">
                <a:extLst>
                  <a:ext uri="{FF2B5EF4-FFF2-40B4-BE49-F238E27FC236}">
                    <a16:creationId xmlns:a16="http://schemas.microsoft.com/office/drawing/2014/main" id="{17F0ABEF-F5A7-591C-47CA-7019F3DEA845}"/>
                  </a:ext>
                </a:extLst>
              </p:cNvPr>
              <p:cNvPicPr/>
              <p:nvPr/>
            </p:nvPicPr>
            <p:blipFill>
              <a:blip r:embed="rId4"/>
              <a:stretch>
                <a:fillRect/>
              </a:stretch>
            </p:blipFill>
            <p:spPr>
              <a:xfrm>
                <a:off x="9803789" y="3178106"/>
                <a:ext cx="232300" cy="232300"/>
              </a:xfrm>
              <a:prstGeom prst="rect">
                <a:avLst/>
              </a:prstGeom>
            </p:spPr>
          </p:pic>
        </mc:Fallback>
      </mc:AlternateContent>
      <p:pic>
        <p:nvPicPr>
          <p:cNvPr id="21" name="Picture 20" descr="A picture containing text, screenshot, diagram, font&#10;&#10;Description automatically generated">
            <a:extLst>
              <a:ext uri="{FF2B5EF4-FFF2-40B4-BE49-F238E27FC236}">
                <a16:creationId xmlns:a16="http://schemas.microsoft.com/office/drawing/2014/main" id="{682C0E11-E042-6363-EA30-181130C80DD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26078" y="1111984"/>
            <a:ext cx="6672639" cy="4328086"/>
          </a:xfrm>
          <a:prstGeom prst="rect">
            <a:avLst/>
          </a:prstGeom>
        </p:spPr>
      </p:pic>
    </p:spTree>
    <p:extLst>
      <p:ext uri="{BB962C8B-B14F-4D97-AF65-F5344CB8AC3E}">
        <p14:creationId xmlns:p14="http://schemas.microsoft.com/office/powerpoint/2010/main" val="3327023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CDFE497-714E-2467-870B-DDD6B81CA5BF}"/>
              </a:ext>
            </a:extLst>
          </p:cNvPr>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   </a:t>
            </a:r>
            <a:r>
              <a:rPr lang="en-US" sz="2700" dirty="0">
                <a:latin typeface="Times New Roman" panose="02020603050405020304" pitchFamily="18" charset="0"/>
                <a:cs typeface="Times New Roman" panose="02020603050405020304" pitchFamily="18" charset="0"/>
              </a:rPr>
              <a:t>Comparison of tracking outcomes by client follow-up modalities among IIT clients</a:t>
            </a:r>
            <a:endParaRPr lang="en-ZW" sz="2700" dirty="0">
              <a:latin typeface="Times New Roman" panose="02020603050405020304" pitchFamily="18" charset="0"/>
              <a:cs typeface="Times New Roman" panose="02020603050405020304" pitchFamily="18" charset="0"/>
            </a:endParaRPr>
          </a:p>
        </p:txBody>
      </p:sp>
      <mc:AlternateContent xmlns:mc="http://schemas.openxmlformats.org/markup-compatibility/2006" xmlns:p14="http://schemas.microsoft.com/office/powerpoint/2010/main">
        <mc:Choice Requires="p14">
          <p:contentPart p14:bwMode="auto" r:id="rId2">
            <p14:nvContentPartPr>
              <p14:cNvPr id="12" name="Ink 11">
                <a:extLst>
                  <a:ext uri="{FF2B5EF4-FFF2-40B4-BE49-F238E27FC236}">
                    <a16:creationId xmlns:a16="http://schemas.microsoft.com/office/drawing/2014/main" id="{ACF3C324-4A9B-2366-761A-6E8D536851F7}"/>
                  </a:ext>
                </a:extLst>
              </p14:cNvPr>
              <p14:cNvContentPartPr/>
              <p14:nvPr/>
            </p14:nvContentPartPr>
            <p14:xfrm>
              <a:off x="9552878" y="4757854"/>
              <a:ext cx="9292" cy="9292"/>
            </p14:xfrm>
          </p:contentPart>
        </mc:Choice>
        <mc:Fallback xmlns="">
          <p:pic>
            <p:nvPicPr>
              <p:cNvPr id="12" name="Ink 11">
                <a:extLst>
                  <a:ext uri="{FF2B5EF4-FFF2-40B4-BE49-F238E27FC236}">
                    <a16:creationId xmlns:a16="http://schemas.microsoft.com/office/drawing/2014/main" id="{ACF3C324-4A9B-2366-761A-6E8D536851F7}"/>
                  </a:ext>
                </a:extLst>
              </p:cNvPr>
              <p:cNvPicPr/>
              <p:nvPr/>
            </p:nvPicPr>
            <p:blipFill>
              <a:blip r:embed="rId4"/>
              <a:stretch>
                <a:fillRect/>
              </a:stretch>
            </p:blipFill>
            <p:spPr>
              <a:xfrm>
                <a:off x="9441374" y="4646350"/>
                <a:ext cx="232300" cy="232300"/>
              </a:xfrm>
              <a:prstGeom prst="rect">
                <a:avLst/>
              </a:prstGeom>
            </p:spPr>
          </p:pic>
        </mc:Fallback>
      </mc:AlternateContent>
      <p:graphicFrame>
        <p:nvGraphicFramePr>
          <p:cNvPr id="4" name="Table 3">
            <a:extLst>
              <a:ext uri="{FF2B5EF4-FFF2-40B4-BE49-F238E27FC236}">
                <a16:creationId xmlns:a16="http://schemas.microsoft.com/office/drawing/2014/main" id="{8F6A2420-6DE2-772C-9A48-0BADEDAB7C76}"/>
              </a:ext>
            </a:extLst>
          </p:cNvPr>
          <p:cNvGraphicFramePr>
            <a:graphicFrameLocks noGrp="1"/>
          </p:cNvGraphicFramePr>
          <p:nvPr>
            <p:extLst>
              <p:ext uri="{D42A27DB-BD31-4B8C-83A1-F6EECF244321}">
                <p14:modId xmlns:p14="http://schemas.microsoft.com/office/powerpoint/2010/main" val="2606637717"/>
              </p:ext>
            </p:extLst>
          </p:nvPr>
        </p:nvGraphicFramePr>
        <p:xfrm>
          <a:off x="636627" y="1102045"/>
          <a:ext cx="11095704" cy="4080802"/>
        </p:xfrm>
        <a:graphic>
          <a:graphicData uri="http://schemas.openxmlformats.org/drawingml/2006/table">
            <a:tbl>
              <a:tblPr/>
              <a:tblGrid>
                <a:gridCol w="3284912">
                  <a:extLst>
                    <a:ext uri="{9D8B030D-6E8A-4147-A177-3AD203B41FA5}">
                      <a16:colId xmlns:a16="http://schemas.microsoft.com/office/drawing/2014/main" val="3658807409"/>
                    </a:ext>
                  </a:extLst>
                </a:gridCol>
                <a:gridCol w="2408937">
                  <a:extLst>
                    <a:ext uri="{9D8B030D-6E8A-4147-A177-3AD203B41FA5}">
                      <a16:colId xmlns:a16="http://schemas.microsoft.com/office/drawing/2014/main" val="1448587753"/>
                    </a:ext>
                  </a:extLst>
                </a:gridCol>
                <a:gridCol w="2043945">
                  <a:extLst>
                    <a:ext uri="{9D8B030D-6E8A-4147-A177-3AD203B41FA5}">
                      <a16:colId xmlns:a16="http://schemas.microsoft.com/office/drawing/2014/main" val="2527312182"/>
                    </a:ext>
                  </a:extLst>
                </a:gridCol>
                <a:gridCol w="3357910">
                  <a:extLst>
                    <a:ext uri="{9D8B030D-6E8A-4147-A177-3AD203B41FA5}">
                      <a16:colId xmlns:a16="http://schemas.microsoft.com/office/drawing/2014/main" val="3532846014"/>
                    </a:ext>
                  </a:extLst>
                </a:gridCol>
              </a:tblGrid>
              <a:tr h="537084">
                <a:tc rowSpan="3">
                  <a:txBody>
                    <a:bodyPr/>
                    <a:lstStyle/>
                    <a:p>
                      <a:pPr algn="l" fontAlgn="ctr"/>
                      <a:r>
                        <a:rPr lang="en-ZW" sz="1600" b="1" i="0" u="none" strike="noStrike" dirty="0">
                          <a:solidFill>
                            <a:srgbClr val="000000"/>
                          </a:solidFill>
                          <a:effectLst/>
                          <a:latin typeface="Calibri (body)"/>
                        </a:rPr>
                        <a:t>Tracking outcomes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en-US" sz="1600" b="1" i="0" u="none" strike="noStrike" dirty="0">
                          <a:solidFill>
                            <a:srgbClr val="000000"/>
                          </a:solidFill>
                          <a:effectLst/>
                          <a:latin typeface="Calibri (body)"/>
                        </a:rPr>
                        <a:t>Client follow-up modalities among IIT clients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ZW"/>
                    </a:p>
                  </a:txBody>
                  <a:tcPr/>
                </a:tc>
                <a:tc rowSpan="3">
                  <a:txBody>
                    <a:bodyPr/>
                    <a:lstStyle/>
                    <a:p>
                      <a:pPr algn="ctr" fontAlgn="ctr"/>
                      <a:r>
                        <a:rPr lang="en-ZW" sz="1600" b="1" i="0" u="none" strike="noStrike" dirty="0">
                          <a:solidFill>
                            <a:srgbClr val="000000"/>
                          </a:solidFill>
                          <a:effectLst/>
                          <a:latin typeface="Calibri (body)"/>
                        </a:rPr>
                        <a:t>P-values*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84499488"/>
                  </a:ext>
                </a:extLst>
              </a:tr>
              <a:tr h="317822">
                <a:tc vMerge="1">
                  <a:txBody>
                    <a:bodyPr/>
                    <a:lstStyle/>
                    <a:p>
                      <a:endParaRPr lang="en-ZW"/>
                    </a:p>
                  </a:txBody>
                  <a:tcPr/>
                </a:tc>
                <a:tc>
                  <a:txBody>
                    <a:bodyPr/>
                    <a:lstStyle/>
                    <a:p>
                      <a:pPr algn="ctr" fontAlgn="ctr"/>
                      <a:r>
                        <a:rPr lang="en-ZW" sz="1600" b="1" i="0" u="none" strike="noStrike">
                          <a:solidFill>
                            <a:srgbClr val="000000"/>
                          </a:solidFill>
                          <a:effectLst/>
                          <a:latin typeface="Calibri (body)"/>
                        </a:rPr>
                        <a:t>Routine phone calls</a:t>
                      </a:r>
                      <a:endParaRPr lang="en-ZW" sz="1600" b="1" i="0" u="none" strike="noStrike" dirty="0">
                        <a:solidFill>
                          <a:srgbClr val="000000"/>
                        </a:solidFill>
                        <a:effectLst/>
                        <a:latin typeface="Calibri (body)"/>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ZW" sz="1600" b="1" i="0" u="none" strike="noStrike" dirty="0" err="1">
                          <a:solidFill>
                            <a:srgbClr val="000000"/>
                          </a:solidFill>
                          <a:effectLst/>
                          <a:latin typeface="Calibri (body)"/>
                        </a:rPr>
                        <a:t>OPTe</a:t>
                      </a:r>
                      <a:r>
                        <a:rPr lang="en-ZW" sz="1600" b="1" i="0" u="none" strike="noStrike" dirty="0">
                          <a:solidFill>
                            <a:srgbClr val="000000"/>
                          </a:solidFill>
                          <a:effectLst/>
                          <a:latin typeface="Calibri (body)"/>
                        </a:rPr>
                        <a:t> </a:t>
                      </a:r>
                      <a:r>
                        <a:rPr lang="en-ZW" sz="1600" b="1" i="0" u="none" strike="noStrike" dirty="0" err="1">
                          <a:solidFill>
                            <a:srgbClr val="000000"/>
                          </a:solidFill>
                          <a:effectLst/>
                          <a:latin typeface="Calibri (body)"/>
                        </a:rPr>
                        <a:t>Uzwelo</a:t>
                      </a:r>
                      <a:r>
                        <a:rPr lang="en-ZW" sz="1600" b="1" i="0" u="none" strike="noStrike" dirty="0">
                          <a:solidFill>
                            <a:srgbClr val="000000"/>
                          </a:solidFill>
                          <a:effectLst/>
                          <a:latin typeface="Calibri (body)"/>
                        </a:rPr>
                        <a:t> approach</a:t>
                      </a:r>
                    </a:p>
                  </a:txBody>
                  <a:tcPr marL="9525" marR="9525" marT="9525" marB="0" anchor="ctr">
                    <a:lnL>
                      <a:noFill/>
                    </a:lnL>
                    <a:lnR>
                      <a:noFill/>
                    </a:lnR>
                    <a:lnT>
                      <a:noFill/>
                    </a:lnT>
                    <a:lnB>
                      <a:noFill/>
                    </a:lnB>
                    <a:solidFill>
                      <a:srgbClr val="FFFFFF"/>
                    </a:solidFill>
                  </a:tcPr>
                </a:tc>
                <a:tc vMerge="1">
                  <a:txBody>
                    <a:bodyPr/>
                    <a:lstStyle/>
                    <a:p>
                      <a:endParaRPr lang="en-ZW"/>
                    </a:p>
                  </a:txBody>
                  <a:tcPr/>
                </a:tc>
                <a:extLst>
                  <a:ext uri="{0D108BD9-81ED-4DB2-BD59-A6C34878D82A}">
                    <a16:rowId xmlns:a16="http://schemas.microsoft.com/office/drawing/2014/main" val="2354261963"/>
                  </a:ext>
                </a:extLst>
              </a:tr>
              <a:tr h="333714">
                <a:tc vMerge="1">
                  <a:txBody>
                    <a:bodyPr/>
                    <a:lstStyle/>
                    <a:p>
                      <a:endParaRPr lang="en-ZW"/>
                    </a:p>
                  </a:txBody>
                  <a:tcPr/>
                </a:tc>
                <a:tc>
                  <a:txBody>
                    <a:bodyPr/>
                    <a:lstStyle/>
                    <a:p>
                      <a:pPr algn="ctr" fontAlgn="ctr"/>
                      <a:r>
                        <a:rPr lang="en-ZW" sz="1600" b="1" i="0" u="none" strike="noStrike">
                          <a:solidFill>
                            <a:srgbClr val="000000"/>
                          </a:solidFill>
                          <a:effectLst/>
                          <a:latin typeface="Calibri (body)"/>
                        </a:rPr>
                        <a:t>n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ZW" sz="1600" b="1" i="0" u="none" strike="noStrike" dirty="0">
                          <a:solidFill>
                            <a:srgbClr val="000000"/>
                          </a:solidFill>
                          <a:effectLst/>
                          <a:latin typeface="Calibri (body)"/>
                        </a:rPr>
                        <a:t>n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n-ZW"/>
                    </a:p>
                  </a:txBody>
                  <a:tcPr/>
                </a:tc>
                <a:extLst>
                  <a:ext uri="{0D108BD9-81ED-4DB2-BD59-A6C34878D82A}">
                    <a16:rowId xmlns:a16="http://schemas.microsoft.com/office/drawing/2014/main" val="4029492617"/>
                  </a:ext>
                </a:extLst>
              </a:tr>
              <a:tr h="317822">
                <a:tc>
                  <a:txBody>
                    <a:bodyPr/>
                    <a:lstStyle/>
                    <a:p>
                      <a:pPr algn="l" fontAlgn="b"/>
                      <a:r>
                        <a:rPr lang="en-ZW" sz="1600" b="0" i="0" u="none" strike="noStrike">
                          <a:solidFill>
                            <a:srgbClr val="000000"/>
                          </a:solidFill>
                          <a:effectLst/>
                          <a:latin typeface="Calibri (body)"/>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ZW" sz="1600" b="0" i="0" u="none" strike="noStrike">
                          <a:solidFill>
                            <a:srgbClr val="000000"/>
                          </a:solidFill>
                          <a:effectLst/>
                          <a:latin typeface="Calibri (body)"/>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ZW" sz="1600" b="0" i="0" u="none" strike="noStrike">
                          <a:solidFill>
                            <a:srgbClr val="000000"/>
                          </a:solidFill>
                          <a:effectLst/>
                          <a:latin typeface="Calibri (body)"/>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ZW" sz="1600" b="0" i="0" u="none" strike="noStrike">
                          <a:solidFill>
                            <a:srgbClr val="000000"/>
                          </a:solidFill>
                          <a:effectLst/>
                          <a:latin typeface="Calibri (body)"/>
                        </a:rPr>
                        <a:t> </a:t>
                      </a:r>
                      <a:endParaRPr lang="en-ZW" sz="1600" b="0" i="0" u="none" strike="noStrike" dirty="0">
                        <a:solidFill>
                          <a:srgbClr val="000000"/>
                        </a:solidFill>
                        <a:effectLst/>
                        <a:latin typeface="Calibri (body)"/>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638950385"/>
                  </a:ext>
                </a:extLst>
              </a:tr>
              <a:tr h="317822">
                <a:tc>
                  <a:txBody>
                    <a:bodyPr/>
                    <a:lstStyle/>
                    <a:p>
                      <a:pPr algn="l" fontAlgn="ctr"/>
                      <a:r>
                        <a:rPr lang="en-ZW" sz="1600" b="0" i="0" u="none" strike="noStrike">
                          <a:solidFill>
                            <a:srgbClr val="000000"/>
                          </a:solidFill>
                          <a:effectLst/>
                          <a:latin typeface="Calibri (body)"/>
                        </a:rPr>
                        <a:t>Total clients followed up</a:t>
                      </a:r>
                    </a:p>
                  </a:txBody>
                  <a:tcPr marL="9525" marR="9525" marT="9525" marB="0" anchor="ctr">
                    <a:lnL>
                      <a:noFill/>
                    </a:lnL>
                    <a:lnR>
                      <a:noFill/>
                    </a:lnR>
                    <a:lnT>
                      <a:noFill/>
                    </a:lnT>
                    <a:lnB>
                      <a:noFill/>
                    </a:lnB>
                    <a:solidFill>
                      <a:srgbClr val="FFFFFF"/>
                    </a:solidFill>
                  </a:tcPr>
                </a:tc>
                <a:tc>
                  <a:txBody>
                    <a:bodyPr/>
                    <a:lstStyle/>
                    <a:p>
                      <a:pPr algn="ctr" fontAlgn="b"/>
                      <a:r>
                        <a:rPr lang="en-ZW" sz="1600" b="0" i="0" u="none" strike="noStrike" dirty="0">
                          <a:solidFill>
                            <a:srgbClr val="000000"/>
                          </a:solidFill>
                          <a:effectLst/>
                          <a:latin typeface="Calibri (body)"/>
                        </a:rPr>
                        <a:t>202 (100)</a:t>
                      </a:r>
                    </a:p>
                  </a:txBody>
                  <a:tcPr marL="9525" marR="9525" marT="9525" marB="0" anchor="b">
                    <a:lnL>
                      <a:noFill/>
                    </a:lnL>
                    <a:lnR>
                      <a:noFill/>
                    </a:lnR>
                    <a:lnT>
                      <a:noFill/>
                    </a:lnT>
                    <a:lnB>
                      <a:noFill/>
                    </a:lnB>
                    <a:solidFill>
                      <a:srgbClr val="FFFFFF"/>
                    </a:solidFill>
                  </a:tcPr>
                </a:tc>
                <a:tc>
                  <a:txBody>
                    <a:bodyPr/>
                    <a:lstStyle/>
                    <a:p>
                      <a:pPr algn="ctr" fontAlgn="b"/>
                      <a:r>
                        <a:rPr lang="en-US" sz="1600" b="0" i="0" u="none" strike="noStrike" dirty="0">
                          <a:solidFill>
                            <a:srgbClr val="000000"/>
                          </a:solidFill>
                          <a:effectLst/>
                          <a:latin typeface="Calibri (body)"/>
                        </a:rPr>
                        <a:t>2</a:t>
                      </a:r>
                      <a:r>
                        <a:rPr lang="en-ZW" sz="1600" b="0" i="0" u="none" strike="noStrike" dirty="0">
                          <a:solidFill>
                            <a:srgbClr val="000000"/>
                          </a:solidFill>
                          <a:effectLst/>
                          <a:latin typeface="Calibri (body)"/>
                        </a:rPr>
                        <a:t>02 (100)</a:t>
                      </a:r>
                    </a:p>
                  </a:txBody>
                  <a:tcPr marL="9525" marR="9525" marT="9525" marB="0" anchor="b">
                    <a:lnL>
                      <a:noFill/>
                    </a:lnL>
                    <a:lnR>
                      <a:noFill/>
                    </a:lnR>
                    <a:lnT>
                      <a:noFill/>
                    </a:lnT>
                    <a:lnB>
                      <a:noFill/>
                    </a:lnB>
                    <a:solidFill>
                      <a:srgbClr val="FFFFFF"/>
                    </a:solidFill>
                  </a:tcPr>
                </a:tc>
                <a:tc>
                  <a:txBody>
                    <a:bodyPr/>
                    <a:lstStyle/>
                    <a:p>
                      <a:pPr algn="l" fontAlgn="b"/>
                      <a:r>
                        <a:rPr lang="en-ZW" sz="1600" b="0" i="0" u="none" strike="noStrike">
                          <a:solidFill>
                            <a:srgbClr val="000000"/>
                          </a:solidFill>
                          <a:effectLst/>
                          <a:latin typeface="Calibri (body)"/>
                        </a:rPr>
                        <a:t> </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2434843339"/>
                  </a:ext>
                </a:extLst>
              </a:tr>
              <a:tr h="317822">
                <a:tc>
                  <a:txBody>
                    <a:bodyPr/>
                    <a:lstStyle/>
                    <a:p>
                      <a:pPr algn="l" fontAlgn="ctr"/>
                      <a:r>
                        <a:rPr lang="en-ZW" sz="1600" b="1" i="1" u="none" strike="noStrike" dirty="0">
                          <a:solidFill>
                            <a:srgbClr val="000000"/>
                          </a:solidFill>
                          <a:effectLst/>
                          <a:latin typeface="Calibri (body)"/>
                        </a:rPr>
                        <a:t>Successfully reached</a:t>
                      </a:r>
                    </a:p>
                  </a:txBody>
                  <a:tcPr marL="9525" marR="9525" marT="9525" marB="0" anchor="ctr">
                    <a:lnL>
                      <a:noFill/>
                    </a:lnL>
                    <a:lnR>
                      <a:noFill/>
                    </a:lnR>
                    <a:lnT>
                      <a:noFill/>
                    </a:lnT>
                    <a:lnB>
                      <a:noFill/>
                    </a:lnB>
                    <a:solidFill>
                      <a:srgbClr val="FFFFFF"/>
                    </a:solidFill>
                  </a:tcPr>
                </a:tc>
                <a:tc>
                  <a:txBody>
                    <a:bodyPr/>
                    <a:lstStyle/>
                    <a:p>
                      <a:pPr algn="ctr" fontAlgn="b"/>
                      <a:r>
                        <a:rPr lang="en-ZW" sz="1600" b="1" i="0" u="none" strike="noStrike" dirty="0">
                          <a:solidFill>
                            <a:srgbClr val="000000"/>
                          </a:solidFill>
                          <a:effectLst/>
                          <a:latin typeface="Calibri (body)"/>
                        </a:rPr>
                        <a:t>91(45%)</a:t>
                      </a:r>
                    </a:p>
                  </a:txBody>
                  <a:tcPr marL="9525" marR="9525" marT="9525" marB="0" anchor="b">
                    <a:lnL>
                      <a:noFill/>
                    </a:lnL>
                    <a:lnR>
                      <a:noFill/>
                    </a:lnR>
                    <a:lnT>
                      <a:noFill/>
                    </a:lnT>
                    <a:lnB>
                      <a:noFill/>
                    </a:lnB>
                    <a:solidFill>
                      <a:srgbClr val="FFFFFF"/>
                    </a:solidFill>
                  </a:tcPr>
                </a:tc>
                <a:tc>
                  <a:txBody>
                    <a:bodyPr/>
                    <a:lstStyle/>
                    <a:p>
                      <a:pPr algn="ctr" fontAlgn="b"/>
                      <a:r>
                        <a:rPr lang="en-ZW" sz="1600" b="1" i="0" u="none" strike="noStrike" dirty="0">
                          <a:solidFill>
                            <a:srgbClr val="000000"/>
                          </a:solidFill>
                          <a:effectLst/>
                          <a:latin typeface="Calibri (body)"/>
                        </a:rPr>
                        <a:t>148(73%)</a:t>
                      </a:r>
                    </a:p>
                  </a:txBody>
                  <a:tcPr marL="9525" marR="9525" marT="9525" marB="0" anchor="b">
                    <a:lnL>
                      <a:noFill/>
                    </a:lnL>
                    <a:lnR>
                      <a:noFill/>
                    </a:lnR>
                    <a:lnT>
                      <a:noFill/>
                    </a:lnT>
                    <a:lnB>
                      <a:noFill/>
                    </a:lnB>
                    <a:solidFill>
                      <a:srgbClr val="FFFFFF"/>
                    </a:solidFill>
                  </a:tcPr>
                </a:tc>
                <a:tc>
                  <a:txBody>
                    <a:bodyPr/>
                    <a:lstStyle/>
                    <a:p>
                      <a:pPr algn="ctr" fontAlgn="b"/>
                      <a:r>
                        <a:rPr lang="en-ZW" sz="1600" b="0" i="0" u="none" strike="noStrike" dirty="0">
                          <a:solidFill>
                            <a:srgbClr val="000000"/>
                          </a:solidFill>
                          <a:effectLst/>
                          <a:latin typeface="Calibri (body)"/>
                        </a:rPr>
                        <a:t> &lt;0.01**</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1515236610"/>
                  </a:ext>
                </a:extLst>
              </a:tr>
              <a:tr h="317822">
                <a:tc>
                  <a:txBody>
                    <a:bodyPr/>
                    <a:lstStyle/>
                    <a:p>
                      <a:pPr algn="l" fontAlgn="ctr"/>
                      <a:r>
                        <a:rPr lang="en-ZW" sz="1600" b="0" i="0" u="none" strike="noStrike" dirty="0">
                          <a:solidFill>
                            <a:srgbClr val="000000"/>
                          </a:solidFill>
                          <a:effectLst/>
                          <a:latin typeface="Calibri (body)"/>
                        </a:rPr>
                        <a:t>Active client</a:t>
                      </a:r>
                    </a:p>
                  </a:txBody>
                  <a:tcPr marL="85725" marR="9525" marT="9525" marB="0" anchor="ctr">
                    <a:lnL>
                      <a:noFill/>
                    </a:lnL>
                    <a:lnR>
                      <a:noFill/>
                    </a:lnR>
                    <a:lnT>
                      <a:noFill/>
                    </a:lnT>
                    <a:lnB>
                      <a:noFill/>
                    </a:lnB>
                    <a:solidFill>
                      <a:srgbClr val="FFFFFF"/>
                    </a:solidFill>
                  </a:tcPr>
                </a:tc>
                <a:tc>
                  <a:txBody>
                    <a:bodyPr/>
                    <a:lstStyle/>
                    <a:p>
                      <a:pPr algn="ctr" fontAlgn="b"/>
                      <a:r>
                        <a:rPr lang="en-ZW" sz="1600" b="0" i="0" u="none" strike="noStrike" dirty="0">
                          <a:solidFill>
                            <a:srgbClr val="000000"/>
                          </a:solidFill>
                          <a:effectLst/>
                          <a:latin typeface="Calibri (body)"/>
                        </a:rPr>
                        <a:t>49(24%)</a:t>
                      </a:r>
                    </a:p>
                  </a:txBody>
                  <a:tcPr marL="9525" marR="9525" marT="9525" marB="0" anchor="b">
                    <a:lnL>
                      <a:noFill/>
                    </a:lnL>
                    <a:lnR>
                      <a:noFill/>
                    </a:lnR>
                    <a:lnT>
                      <a:noFill/>
                    </a:lnT>
                    <a:lnB>
                      <a:noFill/>
                    </a:lnB>
                    <a:solidFill>
                      <a:srgbClr val="FFFFFF"/>
                    </a:solidFill>
                  </a:tcPr>
                </a:tc>
                <a:tc>
                  <a:txBody>
                    <a:bodyPr/>
                    <a:lstStyle/>
                    <a:p>
                      <a:pPr algn="ctr" fontAlgn="b"/>
                      <a:r>
                        <a:rPr lang="en-ZW" sz="1600" b="0" i="0" u="none" strike="noStrike">
                          <a:solidFill>
                            <a:srgbClr val="000000"/>
                          </a:solidFill>
                          <a:effectLst/>
                          <a:latin typeface="Calibri (body)"/>
                        </a:rPr>
                        <a:t>102(50%)</a:t>
                      </a:r>
                    </a:p>
                  </a:txBody>
                  <a:tcPr marL="9525" marR="9525" marT="9525" marB="0" anchor="b">
                    <a:lnL>
                      <a:noFill/>
                    </a:lnL>
                    <a:lnR>
                      <a:noFill/>
                    </a:lnR>
                    <a:lnT>
                      <a:noFill/>
                    </a:lnT>
                    <a:lnB>
                      <a:noFill/>
                    </a:lnB>
                    <a:solidFill>
                      <a:srgbClr val="FFFFFF"/>
                    </a:solidFill>
                  </a:tcPr>
                </a:tc>
                <a:tc>
                  <a:txBody>
                    <a:bodyPr/>
                    <a:lstStyle/>
                    <a:p>
                      <a:pPr algn="ctr" fontAlgn="b"/>
                      <a:r>
                        <a:rPr lang="en-ZW" sz="1600" b="0" i="0" u="none" strike="noStrike" dirty="0">
                          <a:solidFill>
                            <a:srgbClr val="000000"/>
                          </a:solidFill>
                          <a:effectLst/>
                          <a:latin typeface="Calibri (body)"/>
                        </a:rPr>
                        <a:t> &lt;0.01**</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3191935226"/>
                  </a:ext>
                </a:extLst>
              </a:tr>
              <a:tr h="317822">
                <a:tc>
                  <a:txBody>
                    <a:bodyPr/>
                    <a:lstStyle/>
                    <a:p>
                      <a:pPr algn="l" fontAlgn="ctr"/>
                      <a:r>
                        <a:rPr lang="en-ZW" sz="1600" b="0" i="0" u="none" strike="noStrike" dirty="0">
                          <a:solidFill>
                            <a:srgbClr val="000000"/>
                          </a:solidFill>
                          <a:effectLst/>
                          <a:latin typeface="Calibri (body)"/>
                        </a:rPr>
                        <a:t>Self-transfer</a:t>
                      </a:r>
                    </a:p>
                  </a:txBody>
                  <a:tcPr marL="85725" marR="9525" marT="9525" marB="0" anchor="ctr">
                    <a:lnL>
                      <a:noFill/>
                    </a:lnL>
                    <a:lnR>
                      <a:noFill/>
                    </a:lnR>
                    <a:lnT>
                      <a:noFill/>
                    </a:lnT>
                    <a:lnB>
                      <a:noFill/>
                    </a:lnB>
                    <a:solidFill>
                      <a:srgbClr val="FFFFFF"/>
                    </a:solidFill>
                  </a:tcPr>
                </a:tc>
                <a:tc>
                  <a:txBody>
                    <a:bodyPr/>
                    <a:lstStyle/>
                    <a:p>
                      <a:pPr algn="ctr" fontAlgn="b"/>
                      <a:r>
                        <a:rPr lang="en-ZW" sz="1600" b="0" i="0" u="none" strike="noStrike">
                          <a:solidFill>
                            <a:srgbClr val="000000"/>
                          </a:solidFill>
                          <a:effectLst/>
                          <a:latin typeface="Calibri (body)"/>
                        </a:rPr>
                        <a:t>26(13%)</a:t>
                      </a:r>
                      <a:endParaRPr lang="en-ZW" sz="1600" b="0" i="0" u="none" strike="noStrike" dirty="0">
                        <a:solidFill>
                          <a:srgbClr val="000000"/>
                        </a:solidFill>
                        <a:effectLst/>
                        <a:latin typeface="Calibri (body)"/>
                      </a:endParaRPr>
                    </a:p>
                  </a:txBody>
                  <a:tcPr marL="9525" marR="9525" marT="9525" marB="0" anchor="b">
                    <a:lnL>
                      <a:noFill/>
                    </a:lnL>
                    <a:lnR>
                      <a:noFill/>
                    </a:lnR>
                    <a:lnT>
                      <a:noFill/>
                    </a:lnT>
                    <a:lnB>
                      <a:noFill/>
                    </a:lnB>
                    <a:solidFill>
                      <a:srgbClr val="FFFFFF"/>
                    </a:solidFill>
                  </a:tcPr>
                </a:tc>
                <a:tc>
                  <a:txBody>
                    <a:bodyPr/>
                    <a:lstStyle/>
                    <a:p>
                      <a:pPr algn="ctr" fontAlgn="b"/>
                      <a:r>
                        <a:rPr lang="en-ZW" sz="1600" b="0" i="0" u="none" strike="noStrike">
                          <a:solidFill>
                            <a:srgbClr val="000000"/>
                          </a:solidFill>
                          <a:effectLst/>
                          <a:latin typeface="Calibri (body)"/>
                        </a:rPr>
                        <a:t>28(14%)</a:t>
                      </a:r>
                    </a:p>
                  </a:txBody>
                  <a:tcPr marL="9525" marR="9525" marT="9525" marB="0" anchor="b">
                    <a:lnL>
                      <a:noFill/>
                    </a:lnL>
                    <a:lnR>
                      <a:noFill/>
                    </a:lnR>
                    <a:lnT>
                      <a:noFill/>
                    </a:lnT>
                    <a:lnB>
                      <a:noFill/>
                    </a:lnB>
                    <a:solidFill>
                      <a:srgbClr val="FFFFFF"/>
                    </a:solidFill>
                  </a:tcPr>
                </a:tc>
                <a:tc>
                  <a:txBody>
                    <a:bodyPr/>
                    <a:lstStyle/>
                    <a:p>
                      <a:pPr algn="ctr" fontAlgn="b"/>
                      <a:r>
                        <a:rPr lang="en-ZW" sz="1600" b="0" i="0" u="none" strike="noStrike" dirty="0">
                          <a:solidFill>
                            <a:srgbClr val="000000"/>
                          </a:solidFill>
                          <a:effectLst/>
                          <a:latin typeface="Calibri (body)"/>
                        </a:rPr>
                        <a:t> 0.77</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214602463"/>
                  </a:ext>
                </a:extLst>
              </a:tr>
              <a:tr h="317822">
                <a:tc>
                  <a:txBody>
                    <a:bodyPr/>
                    <a:lstStyle/>
                    <a:p>
                      <a:pPr algn="l" fontAlgn="ctr"/>
                      <a:r>
                        <a:rPr lang="en-ZW" sz="1600" b="0" i="0" u="none" strike="noStrike">
                          <a:solidFill>
                            <a:srgbClr val="000000"/>
                          </a:solidFill>
                          <a:effectLst/>
                          <a:latin typeface="Calibri (body)"/>
                        </a:rPr>
                        <a:t>deceased</a:t>
                      </a:r>
                    </a:p>
                  </a:txBody>
                  <a:tcPr marL="85725" marR="9525" marT="9525" marB="0" anchor="ctr">
                    <a:lnL>
                      <a:noFill/>
                    </a:lnL>
                    <a:lnR>
                      <a:noFill/>
                    </a:lnR>
                    <a:lnT>
                      <a:noFill/>
                    </a:lnT>
                    <a:lnB>
                      <a:noFill/>
                    </a:lnB>
                    <a:solidFill>
                      <a:srgbClr val="FFFFFF"/>
                    </a:solidFill>
                  </a:tcPr>
                </a:tc>
                <a:tc>
                  <a:txBody>
                    <a:bodyPr/>
                    <a:lstStyle/>
                    <a:p>
                      <a:pPr algn="ctr" fontAlgn="b"/>
                      <a:r>
                        <a:rPr lang="en-ZW" sz="1600" b="0" i="0" u="none" strike="noStrike">
                          <a:solidFill>
                            <a:srgbClr val="000000"/>
                          </a:solidFill>
                          <a:effectLst/>
                          <a:latin typeface="Calibri (body)"/>
                        </a:rPr>
                        <a:t>12(6%)</a:t>
                      </a:r>
                      <a:endParaRPr lang="en-ZW" sz="1600" b="0" i="0" u="none" strike="noStrike" dirty="0">
                        <a:solidFill>
                          <a:srgbClr val="000000"/>
                        </a:solidFill>
                        <a:effectLst/>
                        <a:latin typeface="Calibri (body)"/>
                      </a:endParaRPr>
                    </a:p>
                  </a:txBody>
                  <a:tcPr marL="9525" marR="9525" marT="9525" marB="0" anchor="b">
                    <a:lnL>
                      <a:noFill/>
                    </a:lnL>
                    <a:lnR>
                      <a:noFill/>
                    </a:lnR>
                    <a:lnT>
                      <a:noFill/>
                    </a:lnT>
                    <a:lnB>
                      <a:noFill/>
                    </a:lnB>
                    <a:solidFill>
                      <a:srgbClr val="FFFFFF"/>
                    </a:solidFill>
                  </a:tcPr>
                </a:tc>
                <a:tc>
                  <a:txBody>
                    <a:bodyPr/>
                    <a:lstStyle/>
                    <a:p>
                      <a:pPr algn="ctr" fontAlgn="b"/>
                      <a:r>
                        <a:rPr lang="en-ZW" sz="1600" b="0" i="0" u="none" strike="noStrike">
                          <a:solidFill>
                            <a:srgbClr val="000000"/>
                          </a:solidFill>
                          <a:effectLst/>
                          <a:latin typeface="Calibri (body)"/>
                        </a:rPr>
                        <a:t>14(7%)</a:t>
                      </a:r>
                    </a:p>
                  </a:txBody>
                  <a:tcPr marL="9525" marR="9525" marT="9525" marB="0" anchor="b">
                    <a:lnL>
                      <a:noFill/>
                    </a:lnL>
                    <a:lnR>
                      <a:noFill/>
                    </a:lnR>
                    <a:lnT>
                      <a:noFill/>
                    </a:lnT>
                    <a:lnB>
                      <a:noFill/>
                    </a:lnB>
                    <a:solidFill>
                      <a:srgbClr val="FFFFFF"/>
                    </a:solidFill>
                  </a:tcPr>
                </a:tc>
                <a:tc>
                  <a:txBody>
                    <a:bodyPr/>
                    <a:lstStyle/>
                    <a:p>
                      <a:pPr algn="ctr" fontAlgn="b"/>
                      <a:r>
                        <a:rPr lang="en-ZW" sz="1600" b="0" i="0" u="none" strike="noStrike" dirty="0">
                          <a:solidFill>
                            <a:srgbClr val="000000"/>
                          </a:solidFill>
                          <a:effectLst/>
                          <a:latin typeface="Calibri (body)"/>
                        </a:rPr>
                        <a:t> 0.68</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1749078842"/>
                  </a:ext>
                </a:extLst>
              </a:tr>
              <a:tr h="317822">
                <a:tc>
                  <a:txBody>
                    <a:bodyPr/>
                    <a:lstStyle/>
                    <a:p>
                      <a:pPr algn="l" fontAlgn="ctr"/>
                      <a:r>
                        <a:rPr lang="en-ZW" sz="1600" b="0" i="0" u="none" strike="noStrike">
                          <a:solidFill>
                            <a:srgbClr val="000000"/>
                          </a:solidFill>
                          <a:effectLst/>
                          <a:latin typeface="Calibri (body)"/>
                        </a:rPr>
                        <a:t>refused</a:t>
                      </a:r>
                    </a:p>
                  </a:txBody>
                  <a:tcPr marL="85725" marR="9525" marT="9525" marB="0" anchor="ctr">
                    <a:lnL>
                      <a:noFill/>
                    </a:lnL>
                    <a:lnR>
                      <a:noFill/>
                    </a:lnR>
                    <a:lnT>
                      <a:noFill/>
                    </a:lnT>
                    <a:lnB>
                      <a:noFill/>
                    </a:lnB>
                    <a:solidFill>
                      <a:srgbClr val="FFFFFF"/>
                    </a:solidFill>
                  </a:tcPr>
                </a:tc>
                <a:tc>
                  <a:txBody>
                    <a:bodyPr/>
                    <a:lstStyle/>
                    <a:p>
                      <a:pPr algn="ctr" fontAlgn="b"/>
                      <a:r>
                        <a:rPr lang="en-ZW" sz="1600" b="0" i="0" u="none" strike="noStrike">
                          <a:solidFill>
                            <a:srgbClr val="000000"/>
                          </a:solidFill>
                          <a:effectLst/>
                          <a:latin typeface="Calibri (body)"/>
                        </a:rPr>
                        <a:t>4(2%)</a:t>
                      </a:r>
                      <a:endParaRPr lang="en-ZW" sz="1600" b="0" i="0" u="none" strike="noStrike" dirty="0">
                        <a:solidFill>
                          <a:srgbClr val="000000"/>
                        </a:solidFill>
                        <a:effectLst/>
                        <a:latin typeface="Calibri (body)"/>
                      </a:endParaRPr>
                    </a:p>
                  </a:txBody>
                  <a:tcPr marL="9525" marR="9525" marT="9525" marB="0" anchor="b">
                    <a:lnL>
                      <a:noFill/>
                    </a:lnL>
                    <a:lnR>
                      <a:noFill/>
                    </a:lnR>
                    <a:lnT>
                      <a:noFill/>
                    </a:lnT>
                    <a:lnB>
                      <a:noFill/>
                    </a:lnB>
                    <a:solidFill>
                      <a:srgbClr val="FFFFFF"/>
                    </a:solidFill>
                  </a:tcPr>
                </a:tc>
                <a:tc>
                  <a:txBody>
                    <a:bodyPr/>
                    <a:lstStyle/>
                    <a:p>
                      <a:pPr algn="ctr" fontAlgn="b"/>
                      <a:r>
                        <a:rPr lang="en-ZW" sz="1600" b="0" i="0" u="none" strike="noStrike">
                          <a:solidFill>
                            <a:srgbClr val="000000"/>
                          </a:solidFill>
                          <a:effectLst/>
                          <a:latin typeface="Calibri (body)"/>
                        </a:rPr>
                        <a:t>4(2%)</a:t>
                      </a:r>
                    </a:p>
                  </a:txBody>
                  <a:tcPr marL="9525" marR="9525" marT="9525" marB="0" anchor="b">
                    <a:lnL>
                      <a:noFill/>
                    </a:lnL>
                    <a:lnR>
                      <a:noFill/>
                    </a:lnR>
                    <a:lnT>
                      <a:noFill/>
                    </a:lnT>
                    <a:lnB>
                      <a:noFill/>
                    </a:lnB>
                    <a:solidFill>
                      <a:srgbClr val="FFFFFF"/>
                    </a:solidFill>
                  </a:tcPr>
                </a:tc>
                <a:tc>
                  <a:txBody>
                    <a:bodyPr/>
                    <a:lstStyle/>
                    <a:p>
                      <a:pPr algn="ctr" fontAlgn="b"/>
                      <a:r>
                        <a:rPr lang="en-ZW" sz="1600" b="0" i="0" u="none" strike="noStrike" dirty="0">
                          <a:solidFill>
                            <a:srgbClr val="000000"/>
                          </a:solidFill>
                          <a:effectLst/>
                          <a:latin typeface="Calibri (body)"/>
                        </a:rPr>
                        <a:t> 0.99</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2464318783"/>
                  </a:ext>
                </a:extLst>
              </a:tr>
              <a:tr h="333714">
                <a:tc>
                  <a:txBody>
                    <a:bodyPr/>
                    <a:lstStyle/>
                    <a:p>
                      <a:pPr algn="l" fontAlgn="ctr"/>
                      <a:r>
                        <a:rPr lang="en-ZW" sz="1600" b="1" i="1" u="none" strike="noStrike">
                          <a:solidFill>
                            <a:srgbClr val="000000"/>
                          </a:solidFill>
                          <a:effectLst/>
                          <a:latin typeface="Calibri (body)"/>
                        </a:rPr>
                        <a:t>Not reachable</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ZW" sz="1600" b="0" i="0" u="none" strike="noStrike">
                          <a:solidFill>
                            <a:srgbClr val="000000"/>
                          </a:solidFill>
                          <a:effectLst/>
                          <a:latin typeface="Calibri (body)"/>
                        </a:rPr>
                        <a:t>111(55%)</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ZW" sz="1600" b="0" i="0" u="none" strike="noStrike">
                          <a:solidFill>
                            <a:srgbClr val="000000"/>
                          </a:solidFill>
                          <a:effectLst/>
                          <a:latin typeface="Calibri (body)"/>
                        </a:rPr>
                        <a:t>54(27%)</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ZW" sz="1600" b="0" i="0" u="none" strike="noStrike" dirty="0">
                          <a:solidFill>
                            <a:srgbClr val="000000"/>
                          </a:solidFill>
                          <a:effectLst/>
                          <a:latin typeface="Calibri (body)"/>
                        </a:rPr>
                        <a:t>&lt;0.01**</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476138008"/>
                  </a:ext>
                </a:extLst>
              </a:tr>
              <a:tr h="333714">
                <a:tc gridSpan="4">
                  <a:txBody>
                    <a:bodyPr/>
                    <a:lstStyle/>
                    <a:p>
                      <a:pPr algn="l" fontAlgn="ctr"/>
                      <a:r>
                        <a:rPr lang="en-US" sz="1600" b="0" i="0" u="none" strike="noStrike" dirty="0">
                          <a:solidFill>
                            <a:srgbClr val="000000"/>
                          </a:solidFill>
                          <a:effectLst/>
                          <a:latin typeface="Calibri (body)"/>
                        </a:rPr>
                        <a:t>*T-test for paired proportions; **significant at 5% significance level</a:t>
                      </a:r>
                      <a:endParaRPr lang="en-ZW" sz="1600" b="0" i="0" u="none" strike="noStrike" dirty="0">
                        <a:solidFill>
                          <a:srgbClr val="000000"/>
                        </a:solidFill>
                        <a:effectLst/>
                        <a:latin typeface="Calibri (body)"/>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pPr algn="ctr" fontAlgn="b"/>
                      <a:endParaRPr lang="en-ZW" sz="14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ZW" sz="14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ZW" sz="14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93726258"/>
                  </a:ext>
                </a:extLst>
              </a:tr>
            </a:tbl>
          </a:graphicData>
        </a:graphic>
      </p:graphicFrame>
      <p:sp>
        <p:nvSpPr>
          <p:cNvPr id="2" name="TextBox 1">
            <a:extLst>
              <a:ext uri="{FF2B5EF4-FFF2-40B4-BE49-F238E27FC236}">
                <a16:creationId xmlns:a16="http://schemas.microsoft.com/office/drawing/2014/main" id="{DBD3D116-49AE-5FBD-45A8-55A5465C44F5}"/>
              </a:ext>
            </a:extLst>
          </p:cNvPr>
          <p:cNvSpPr txBox="1"/>
          <p:nvPr/>
        </p:nvSpPr>
        <p:spPr>
          <a:xfrm>
            <a:off x="646981" y="5409681"/>
            <a:ext cx="11086760" cy="1323439"/>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rtlCol="0" anchor="t">
            <a:spAutoFit/>
          </a:bodyPr>
          <a:lstStyle/>
          <a:p>
            <a:r>
              <a:rPr lang="en-US" sz="1600" i="1" dirty="0">
                <a:ln w="0"/>
                <a:solidFill>
                  <a:schemeClr val="accent1"/>
                </a:solidFill>
                <a:effectLst>
                  <a:outerShdw blurRad="38100" dist="25400" dir="5400000" algn="ctr" rotWithShape="0">
                    <a:srgbClr val="6E747A">
                      <a:alpha val="43000"/>
                    </a:srgbClr>
                  </a:outerShdw>
                </a:effectLst>
              </a:rPr>
              <a:t>Observations</a:t>
            </a:r>
          </a:p>
          <a:p>
            <a:pPr marL="285750" indent="-285750">
              <a:buFont typeface="Arial" panose="020B0604020202020204" pitchFamily="34" charset="0"/>
              <a:buChar char="•"/>
            </a:pPr>
            <a:r>
              <a:rPr lang="en-US" sz="1600" dirty="0"/>
              <a:t>Overall, there is a statistically significant difference in the proportion of clients reached through the </a:t>
            </a:r>
            <a:r>
              <a:rPr lang="en-US" sz="1600" dirty="0" err="1"/>
              <a:t>OPTe</a:t>
            </a:r>
            <a:r>
              <a:rPr lang="en-US" sz="1600" dirty="0"/>
              <a:t> approach compared to the routine calling of defaulter clients (P = 0.002 &lt; 0.005). </a:t>
            </a:r>
          </a:p>
          <a:p>
            <a:pPr marL="285750" indent="-285750">
              <a:buFont typeface="Arial" panose="020B0604020202020204" pitchFamily="34" charset="0"/>
              <a:buChar char="•"/>
            </a:pPr>
            <a:r>
              <a:rPr lang="en-US" sz="1600" dirty="0"/>
              <a:t>When stratified by TX_CURR outcomes, Active, and Not Reachable categories showed a significant difference in proportion, while the category of Self Transfer, Deceased, and Refused exhibited a non-significant difference (P &gt;0.05).</a:t>
            </a:r>
            <a:endParaRPr lang="en-US" sz="1600" dirty="0">
              <a:cs typeface="Calibri"/>
            </a:endParaRPr>
          </a:p>
        </p:txBody>
      </p:sp>
    </p:spTree>
    <p:extLst>
      <p:ext uri="{BB962C8B-B14F-4D97-AF65-F5344CB8AC3E}">
        <p14:creationId xmlns:p14="http://schemas.microsoft.com/office/powerpoint/2010/main" val="3401060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FB22C81-A8CC-4E47-5C3E-CE622F8C861A}"/>
              </a:ext>
            </a:extLst>
          </p:cNvPr>
          <p:cNvSpPr>
            <a:spLocks noGrp="1"/>
          </p:cNvSpPr>
          <p:nvPr>
            <p:ph type="title"/>
          </p:nvPr>
        </p:nvSpPr>
        <p:spPr/>
        <p:txBody>
          <a:bodyPr/>
          <a:lstStyle/>
          <a:p>
            <a:r>
              <a:rPr lang="en-US" dirty="0"/>
              <a:t>Conclusion of the </a:t>
            </a:r>
            <a:r>
              <a:rPr lang="en-US" dirty="0" err="1"/>
              <a:t>Uzwelo</a:t>
            </a:r>
            <a:r>
              <a:rPr lang="en-US" dirty="0"/>
              <a:t> approach for client follow &amp; retention</a:t>
            </a:r>
            <a:endParaRPr lang="en-ZW" dirty="0"/>
          </a:p>
        </p:txBody>
      </p:sp>
      <p:graphicFrame>
        <p:nvGraphicFramePr>
          <p:cNvPr id="7" name="Chart 6">
            <a:extLst>
              <a:ext uri="{FF2B5EF4-FFF2-40B4-BE49-F238E27FC236}">
                <a16:creationId xmlns:a16="http://schemas.microsoft.com/office/drawing/2014/main" id="{3A642465-8587-6D5D-8DC4-B980C867BE33}"/>
              </a:ext>
            </a:extLst>
          </p:cNvPr>
          <p:cNvGraphicFramePr/>
          <p:nvPr/>
        </p:nvGraphicFramePr>
        <p:xfrm>
          <a:off x="206567" y="1221083"/>
          <a:ext cx="6313298" cy="4536136"/>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5FC308EB-1BA1-9A2E-0CC4-0BFE3BB7DBB9}"/>
              </a:ext>
            </a:extLst>
          </p:cNvPr>
          <p:cNvSpPr txBox="1"/>
          <p:nvPr/>
        </p:nvSpPr>
        <p:spPr>
          <a:xfrm>
            <a:off x="6096000" y="1100782"/>
            <a:ext cx="5716470" cy="56323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AutoNum type="arabicPeriod"/>
            </a:pPr>
            <a:r>
              <a:rPr lang="en-US" sz="1500" dirty="0">
                <a:cs typeface="Calibri" panose="020F0502020204030204"/>
              </a:rPr>
              <a:t>The study design has limited internal validity due to non-randomization but the findings can be confidently generalized in the Zimbabwe settings as they were done in real life settings.</a:t>
            </a:r>
          </a:p>
          <a:p>
            <a:pPr marL="342900" indent="-342900">
              <a:buAutoNum type="arabicPeriod"/>
            </a:pPr>
            <a:r>
              <a:rPr lang="en-US" sz="1500" dirty="0">
                <a:cs typeface="Calibri" panose="020F0502020204030204"/>
              </a:rPr>
              <a:t>The </a:t>
            </a:r>
            <a:r>
              <a:rPr lang="en-US" sz="1500" b="1" dirty="0">
                <a:solidFill>
                  <a:srgbClr val="C00000"/>
                </a:solidFill>
                <a:cs typeface="Calibri" panose="020F0502020204030204"/>
              </a:rPr>
              <a:t>Next of Kin</a:t>
            </a:r>
            <a:r>
              <a:rPr lang="en-US" sz="1500" dirty="0">
                <a:cs typeface="Calibri" panose="020F0502020204030204"/>
              </a:rPr>
              <a:t> is </a:t>
            </a:r>
            <a:r>
              <a:rPr lang="en-US" sz="1500" b="1" dirty="0">
                <a:solidFill>
                  <a:srgbClr val="C00000"/>
                </a:solidFill>
                <a:cs typeface="Calibri" panose="020F0502020204030204"/>
              </a:rPr>
              <a:t>a</a:t>
            </a:r>
            <a:r>
              <a:rPr lang="en-US" sz="1500" dirty="0">
                <a:cs typeface="Calibri" panose="020F0502020204030204"/>
              </a:rPr>
              <a:t> </a:t>
            </a:r>
            <a:r>
              <a:rPr lang="en-US" sz="1500" b="1" dirty="0">
                <a:solidFill>
                  <a:srgbClr val="C00000"/>
                </a:solidFill>
                <a:cs typeface="Calibri" panose="020F0502020204030204"/>
              </a:rPr>
              <a:t>critical</a:t>
            </a:r>
            <a:r>
              <a:rPr lang="en-US" sz="1500" dirty="0">
                <a:cs typeface="Calibri" panose="020F0502020204030204"/>
              </a:rPr>
              <a:t> ingredient in the Continuation of Treatment care pathway</a:t>
            </a:r>
          </a:p>
          <a:p>
            <a:pPr marL="342900" indent="-342900">
              <a:buAutoNum type="arabicPeriod"/>
            </a:pPr>
            <a:r>
              <a:rPr lang="en-US" sz="1500" dirty="0"/>
              <a:t>Within the first year of starting ART, </a:t>
            </a:r>
            <a:r>
              <a:rPr lang="en-US" sz="1500" dirty="0" err="1"/>
              <a:t>NoK</a:t>
            </a:r>
            <a:r>
              <a:rPr lang="en-US" sz="1500" dirty="0"/>
              <a:t> details may not assist. This could be explained by disclosure issues associated with newly initiated </a:t>
            </a:r>
            <a:r>
              <a:rPr lang="en-US" sz="1500" dirty="0" err="1"/>
              <a:t>RoC</a:t>
            </a:r>
            <a:r>
              <a:rPr lang="en-US" sz="1500" dirty="0"/>
              <a:t>.</a:t>
            </a:r>
            <a:endParaRPr lang="en-US" sz="1500" dirty="0">
              <a:solidFill>
                <a:srgbClr val="000000"/>
              </a:solidFill>
            </a:endParaRPr>
          </a:p>
          <a:p>
            <a:pPr marL="342900" indent="-342900">
              <a:buAutoNum type="arabicPeriod"/>
            </a:pPr>
            <a:r>
              <a:rPr lang="en-US" sz="1500" b="1" dirty="0">
                <a:solidFill>
                  <a:srgbClr val="C00000"/>
                </a:solidFill>
              </a:rPr>
              <a:t>There is a significant association between establishment of final outcome through </a:t>
            </a:r>
            <a:r>
              <a:rPr lang="en-US" sz="1500" b="1" dirty="0" err="1">
                <a:solidFill>
                  <a:srgbClr val="C00000"/>
                </a:solidFill>
              </a:rPr>
              <a:t>NoK</a:t>
            </a:r>
            <a:r>
              <a:rPr lang="en-US" sz="1500" b="1" dirty="0">
                <a:solidFill>
                  <a:srgbClr val="C00000"/>
                </a:solidFill>
              </a:rPr>
              <a:t> for </a:t>
            </a:r>
            <a:r>
              <a:rPr lang="en-US" sz="1500" b="1" dirty="0" err="1">
                <a:solidFill>
                  <a:srgbClr val="C00000"/>
                </a:solidFill>
              </a:rPr>
              <a:t>RoC</a:t>
            </a:r>
            <a:r>
              <a:rPr lang="en-US" sz="1500" b="1" dirty="0">
                <a:solidFill>
                  <a:srgbClr val="C00000"/>
                </a:solidFill>
              </a:rPr>
              <a:t> who have been on ART for more than 1 year than those below 1 year. </a:t>
            </a:r>
            <a:endParaRPr lang="en-US" sz="1500" dirty="0">
              <a:solidFill>
                <a:srgbClr val="000000"/>
              </a:solidFill>
            </a:endParaRPr>
          </a:p>
          <a:p>
            <a:pPr marL="342900" indent="-342900">
              <a:buAutoNum type="arabicPeriod"/>
            </a:pPr>
            <a:r>
              <a:rPr lang="en-US" sz="1500" dirty="0">
                <a:solidFill>
                  <a:srgbClr val="000000"/>
                </a:solidFill>
              </a:rPr>
              <a:t>The</a:t>
            </a:r>
            <a:r>
              <a:rPr lang="en-US" sz="1500" dirty="0"/>
              <a:t>  </a:t>
            </a:r>
            <a:r>
              <a:rPr lang="en-US" sz="1500" dirty="0" err="1"/>
              <a:t>NoK</a:t>
            </a:r>
            <a:r>
              <a:rPr lang="en-US" sz="1500" dirty="0"/>
              <a:t> contacts should be </a:t>
            </a:r>
            <a:r>
              <a:rPr lang="en-US" sz="1500" b="1" dirty="0">
                <a:solidFill>
                  <a:srgbClr val="C00000"/>
                </a:solidFill>
              </a:rPr>
              <a:t>updated during the viral load collection at least a year after initiating ART </a:t>
            </a:r>
            <a:endParaRPr lang="en-US" sz="1500" dirty="0"/>
          </a:p>
          <a:p>
            <a:pPr marL="342900" indent="-342900">
              <a:buAutoNum type="arabicPeriod"/>
            </a:pPr>
            <a:r>
              <a:rPr lang="en-US" sz="1500" dirty="0">
                <a:cs typeface="Calibri"/>
              </a:rPr>
              <a:t>The </a:t>
            </a:r>
            <a:r>
              <a:rPr lang="en-US" sz="1500" dirty="0" err="1">
                <a:cs typeface="Calibri"/>
              </a:rPr>
              <a:t>NoK</a:t>
            </a:r>
            <a:r>
              <a:rPr lang="en-US" sz="1500" dirty="0">
                <a:cs typeface="Calibri"/>
              </a:rPr>
              <a:t> should be engaged with</a:t>
            </a:r>
            <a:r>
              <a:rPr lang="en-US" sz="1500" b="1" dirty="0">
                <a:solidFill>
                  <a:srgbClr val="0070C0"/>
                </a:solidFill>
                <a:cs typeface="Calibri"/>
              </a:rPr>
              <a:t> empathy and respect</a:t>
            </a:r>
            <a:r>
              <a:rPr lang="en-US" sz="1500" dirty="0">
                <a:cs typeface="Calibri"/>
              </a:rPr>
              <a:t> as most of them expressed a sense of being overwhelmed by the responsibility of looking out for the </a:t>
            </a:r>
            <a:r>
              <a:rPr lang="en-US" sz="1500" dirty="0" err="1">
                <a:cs typeface="Calibri"/>
              </a:rPr>
              <a:t>RoC</a:t>
            </a:r>
            <a:endParaRPr lang="en-US" sz="1500" dirty="0">
              <a:cs typeface="Calibri"/>
            </a:endParaRPr>
          </a:p>
          <a:p>
            <a:pPr marL="342900" indent="-342900">
              <a:buAutoNum type="arabicPeriod"/>
            </a:pPr>
            <a:r>
              <a:rPr lang="en-US" sz="1500" dirty="0">
                <a:cs typeface="Calibri"/>
              </a:rPr>
              <a:t>The </a:t>
            </a:r>
            <a:r>
              <a:rPr lang="en-US" sz="1500" dirty="0" err="1">
                <a:cs typeface="Calibri"/>
              </a:rPr>
              <a:t>RoC</a:t>
            </a:r>
            <a:r>
              <a:rPr lang="en-US" sz="1500" dirty="0">
                <a:cs typeface="Calibri"/>
              </a:rPr>
              <a:t> should be </a:t>
            </a:r>
            <a:r>
              <a:rPr lang="en-US" sz="1500" b="1" dirty="0">
                <a:solidFill>
                  <a:srgbClr val="0070C0"/>
                </a:solidFill>
                <a:cs typeface="Calibri"/>
              </a:rPr>
              <a:t>engaged very respectfully</a:t>
            </a:r>
            <a:r>
              <a:rPr lang="en-US" sz="1500" dirty="0">
                <a:cs typeface="Calibri"/>
              </a:rPr>
              <a:t> and be </a:t>
            </a:r>
            <a:r>
              <a:rPr lang="en-US" sz="1500" b="1" dirty="0">
                <a:solidFill>
                  <a:srgbClr val="0070C0"/>
                </a:solidFill>
                <a:cs typeface="Calibri"/>
              </a:rPr>
              <a:t>put at the center</a:t>
            </a:r>
            <a:r>
              <a:rPr lang="en-US" sz="1500" dirty="0">
                <a:cs typeface="Calibri"/>
              </a:rPr>
              <a:t> of their decisions on how best they can access care. No talking down on them</a:t>
            </a:r>
            <a:endParaRPr lang="en-US" sz="1500" dirty="0"/>
          </a:p>
          <a:p>
            <a:pPr marL="342900" indent="-342900">
              <a:buAutoNum type="arabicPeriod"/>
            </a:pPr>
            <a:r>
              <a:rPr lang="en-US" sz="1500" dirty="0" err="1"/>
              <a:t>OPTe</a:t>
            </a:r>
            <a:r>
              <a:rPr lang="en-US" sz="1500" dirty="0"/>
              <a:t>/</a:t>
            </a:r>
            <a:r>
              <a:rPr lang="en-US" sz="1500" dirty="0" err="1"/>
              <a:t>Uzwelo</a:t>
            </a:r>
            <a:r>
              <a:rPr lang="en-US" sz="1500" dirty="0"/>
              <a:t> if built into  routine tracing , </a:t>
            </a:r>
            <a:r>
              <a:rPr lang="en-US" sz="1500" b="1" dirty="0">
                <a:solidFill>
                  <a:srgbClr val="0070C0"/>
                </a:solidFill>
              </a:rPr>
              <a:t>can reduce the tracing workload</a:t>
            </a:r>
            <a:r>
              <a:rPr lang="en-US" sz="1500" dirty="0"/>
              <a:t> and improve the way the nurses handle their </a:t>
            </a:r>
            <a:r>
              <a:rPr lang="en-US" sz="1500" dirty="0" err="1"/>
              <a:t>RoC</a:t>
            </a:r>
            <a:r>
              <a:rPr lang="en-US" sz="1500" dirty="0"/>
              <a:t>. </a:t>
            </a:r>
            <a:endParaRPr lang="en-US" sz="1500" dirty="0">
              <a:cs typeface="Calibri" panose="020F0502020204030204"/>
            </a:endParaRPr>
          </a:p>
          <a:p>
            <a:pPr marL="342900" indent="-342900">
              <a:buAutoNum type="arabicPeriod"/>
            </a:pPr>
            <a:r>
              <a:rPr lang="en-US" sz="1500" dirty="0">
                <a:cs typeface="Calibri" panose="020F0502020204030204"/>
              </a:rPr>
              <a:t>Establishing </a:t>
            </a:r>
            <a:r>
              <a:rPr lang="en-US" sz="1500" dirty="0" err="1">
                <a:cs typeface="Calibri" panose="020F0502020204030204"/>
              </a:rPr>
              <a:t>RoC</a:t>
            </a:r>
            <a:r>
              <a:rPr lang="en-US" sz="1500" dirty="0">
                <a:cs typeface="Calibri" panose="020F0502020204030204"/>
              </a:rPr>
              <a:t> treatment status brought significant </a:t>
            </a:r>
            <a:r>
              <a:rPr lang="en-US" sz="1500" b="1" dirty="0">
                <a:solidFill>
                  <a:srgbClr val="0070C0"/>
                </a:solidFill>
                <a:cs typeface="Calibri" panose="020F0502020204030204"/>
              </a:rPr>
              <a:t>relief/satisfaction</a:t>
            </a:r>
            <a:r>
              <a:rPr lang="en-US" sz="1500" dirty="0">
                <a:solidFill>
                  <a:srgbClr val="0070C0"/>
                </a:solidFill>
                <a:cs typeface="Calibri" panose="020F0502020204030204"/>
              </a:rPr>
              <a:t> </a:t>
            </a:r>
            <a:r>
              <a:rPr lang="en-US" sz="1500" b="1" dirty="0">
                <a:solidFill>
                  <a:srgbClr val="0070C0"/>
                </a:solidFill>
                <a:cs typeface="Calibri" panose="020F0502020204030204"/>
              </a:rPr>
              <a:t>to the nurses</a:t>
            </a:r>
            <a:r>
              <a:rPr lang="en-US" sz="1500" dirty="0">
                <a:solidFill>
                  <a:srgbClr val="0070C0"/>
                </a:solidFill>
                <a:cs typeface="Calibri" panose="020F0502020204030204"/>
              </a:rPr>
              <a:t> </a:t>
            </a:r>
            <a:r>
              <a:rPr lang="en-US" sz="1500" dirty="0">
                <a:cs typeface="Calibri" panose="020F0502020204030204"/>
              </a:rPr>
              <a:t>and could be a key motivator for better tracing processes</a:t>
            </a:r>
          </a:p>
        </p:txBody>
      </p:sp>
      <p:sp>
        <p:nvSpPr>
          <p:cNvPr id="4" name="TextBox 1">
            <a:extLst>
              <a:ext uri="{FF2B5EF4-FFF2-40B4-BE49-F238E27FC236}">
                <a16:creationId xmlns:a16="http://schemas.microsoft.com/office/drawing/2014/main" id="{07DDC10D-35FD-EE28-7BEE-F815BB995A7E}"/>
              </a:ext>
            </a:extLst>
          </p:cNvPr>
          <p:cNvSpPr txBox="1"/>
          <p:nvPr/>
        </p:nvSpPr>
        <p:spPr>
          <a:xfrm>
            <a:off x="145850" y="5705793"/>
            <a:ext cx="5793038" cy="1077218"/>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rtlCol="0" anchor="t">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b="1" dirty="0">
                <a:highlight>
                  <a:srgbClr val="FFFF00"/>
                </a:highlight>
              </a:rPr>
              <a:t>Next Step</a:t>
            </a:r>
            <a:r>
              <a:rPr lang="en-US" sz="1600" dirty="0">
                <a:highlight>
                  <a:srgbClr val="FFFF00"/>
                </a:highlight>
              </a:rPr>
              <a:t> </a:t>
            </a:r>
            <a:r>
              <a:rPr lang="en-US" sz="1600" dirty="0"/>
              <a:t>: </a:t>
            </a:r>
            <a:r>
              <a:rPr lang="en-US" sz="1600" i="1" dirty="0"/>
              <a:t>Develop </a:t>
            </a:r>
            <a:r>
              <a:rPr lang="en-US" sz="1600" i="1" dirty="0" err="1"/>
              <a:t>OPTe</a:t>
            </a:r>
            <a:r>
              <a:rPr lang="en-US" sz="1600" i="1" dirty="0"/>
              <a:t>/</a:t>
            </a:r>
            <a:r>
              <a:rPr lang="en-US" sz="1600" i="1" dirty="0" err="1"/>
              <a:t>Uzwelo</a:t>
            </a:r>
            <a:r>
              <a:rPr lang="en-US" sz="1600" i="1" dirty="0"/>
              <a:t> into a </a:t>
            </a:r>
            <a:r>
              <a:rPr lang="en-US" sz="1600" b="1" i="1" dirty="0"/>
              <a:t>hybrid type 2 (effectiveness-implementation)</a:t>
            </a:r>
            <a:r>
              <a:rPr lang="en-US" sz="1600" i="1" dirty="0"/>
              <a:t> </a:t>
            </a:r>
            <a:r>
              <a:rPr lang="en-US" sz="1600" b="1" i="1" dirty="0"/>
              <a:t>trial</a:t>
            </a:r>
            <a:r>
              <a:rPr lang="en-US" sz="1600" i="1" dirty="0"/>
              <a:t> incorporating more </a:t>
            </a:r>
            <a:r>
              <a:rPr lang="en-US" sz="1600" b="1" i="1" dirty="0"/>
              <a:t>HCD depth</a:t>
            </a:r>
            <a:r>
              <a:rPr lang="en-US" sz="1600" i="1" dirty="0"/>
              <a:t> in client-</a:t>
            </a:r>
            <a:r>
              <a:rPr lang="en-US" sz="1600" i="1" dirty="0" err="1"/>
              <a:t>centred</a:t>
            </a:r>
            <a:r>
              <a:rPr lang="en-US" sz="1600" i="1" dirty="0"/>
              <a:t> care for better continuation of treatment – and refine into a Model of patient </a:t>
            </a:r>
            <a:r>
              <a:rPr lang="en-US" sz="1600" i="1" dirty="0" err="1"/>
              <a:t>Centred</a:t>
            </a:r>
            <a:r>
              <a:rPr lang="en-US" sz="1600" i="1" dirty="0"/>
              <a:t> Care</a:t>
            </a:r>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F89BE6A7-8544-3646-FED0-21E11BC52E12}"/>
                  </a:ext>
                </a:extLst>
              </p14:cNvPr>
              <p14:cNvContentPartPr/>
              <p14:nvPr/>
            </p14:nvContentPartPr>
            <p14:xfrm>
              <a:off x="3041416" y="1820976"/>
              <a:ext cx="1539876" cy="113980"/>
            </p14:xfrm>
          </p:contentPart>
        </mc:Choice>
        <mc:Fallback xmlns="">
          <p:pic>
            <p:nvPicPr>
              <p:cNvPr id="10" name="Ink 9">
                <a:extLst>
                  <a:ext uri="{FF2B5EF4-FFF2-40B4-BE49-F238E27FC236}">
                    <a16:creationId xmlns:a16="http://schemas.microsoft.com/office/drawing/2014/main" id="{F89BE6A7-8544-3646-FED0-21E11BC52E12}"/>
                  </a:ext>
                </a:extLst>
              </p:cNvPr>
              <p:cNvPicPr/>
              <p:nvPr/>
            </p:nvPicPr>
            <p:blipFill>
              <a:blip r:embed="rId5"/>
              <a:stretch>
                <a:fillRect/>
              </a:stretch>
            </p:blipFill>
            <p:spPr>
              <a:xfrm>
                <a:off x="3037098" y="1816661"/>
                <a:ext cx="1548513" cy="122609"/>
              </a:xfrm>
              <a:prstGeom prst="rect">
                <a:avLst/>
              </a:prstGeom>
            </p:spPr>
          </p:pic>
        </mc:Fallback>
      </mc:AlternateContent>
    </p:spTree>
    <p:extLst>
      <p:ext uri="{BB962C8B-B14F-4D97-AF65-F5344CB8AC3E}">
        <p14:creationId xmlns:p14="http://schemas.microsoft.com/office/powerpoint/2010/main" val="849487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6B161-21D4-2D84-C729-239FB80C2EEA}"/>
              </a:ext>
            </a:extLst>
          </p:cNvPr>
          <p:cNvSpPr>
            <a:spLocks noGrp="1"/>
          </p:cNvSpPr>
          <p:nvPr>
            <p:ph type="ctrTitle"/>
          </p:nvPr>
        </p:nvSpPr>
        <p:spPr>
          <a:xfrm>
            <a:off x="0" y="2077277"/>
            <a:ext cx="12192000" cy="2017645"/>
          </a:xfrm>
          <a:solidFill>
            <a:srgbClr val="006666"/>
          </a:solidFill>
        </p:spPr>
        <p:txBody>
          <a:bodyPr>
            <a:normAutofit/>
          </a:bodyPr>
          <a:lstStyle/>
          <a:p>
            <a:r>
              <a:rPr lang="en-US" sz="2800" dirty="0">
                <a:solidFill>
                  <a:schemeClr val="bg1"/>
                </a:solidFill>
                <a:latin typeface="Myriad Pro"/>
              </a:rPr>
              <a:t>TASQC Management Information System (TMIS)</a:t>
            </a:r>
            <a:br>
              <a:rPr lang="en-US" sz="2800" dirty="0">
                <a:solidFill>
                  <a:schemeClr val="bg1"/>
                </a:solidFill>
                <a:latin typeface="Myriad Pro"/>
              </a:rPr>
            </a:br>
            <a:br>
              <a:rPr lang="en-US" sz="2800" dirty="0">
                <a:solidFill>
                  <a:schemeClr val="bg1"/>
                </a:solidFill>
                <a:latin typeface="Myriad Pro"/>
              </a:rPr>
            </a:br>
            <a:endParaRPr lang="en-US" sz="2800" dirty="0">
              <a:solidFill>
                <a:schemeClr val="bg1"/>
              </a:solidFill>
              <a:latin typeface="Myriad Pro"/>
            </a:endParaRPr>
          </a:p>
        </p:txBody>
      </p:sp>
    </p:spTree>
    <p:extLst>
      <p:ext uri="{BB962C8B-B14F-4D97-AF65-F5344CB8AC3E}">
        <p14:creationId xmlns:p14="http://schemas.microsoft.com/office/powerpoint/2010/main" val="4065192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94CF90D4-DB20-CD05-4FB0-DF6ADE8DBBF8}"/>
              </a:ext>
            </a:extLst>
          </p:cNvPr>
          <p:cNvGraphicFramePr>
            <a:graphicFrameLocks noGrp="1"/>
          </p:cNvGraphicFramePr>
          <p:nvPr>
            <p:ph idx="1"/>
            <p:extLst>
              <p:ext uri="{D42A27DB-BD31-4B8C-83A1-F6EECF244321}">
                <p14:modId xmlns:p14="http://schemas.microsoft.com/office/powerpoint/2010/main" val="3217862867"/>
              </p:ext>
            </p:extLst>
          </p:nvPr>
        </p:nvGraphicFramePr>
        <p:xfrm>
          <a:off x="6477213" y="1953766"/>
          <a:ext cx="4943165" cy="2296160"/>
        </p:xfrm>
        <a:graphic>
          <a:graphicData uri="http://schemas.openxmlformats.org/drawingml/2006/table">
            <a:tbl>
              <a:tblPr firstRow="1" bandRow="1">
                <a:tableStyleId>{5C22544A-7EE6-4342-B048-85BDC9FD1C3A}</a:tableStyleId>
              </a:tblPr>
              <a:tblGrid>
                <a:gridCol w="1936955">
                  <a:extLst>
                    <a:ext uri="{9D8B030D-6E8A-4147-A177-3AD203B41FA5}">
                      <a16:colId xmlns:a16="http://schemas.microsoft.com/office/drawing/2014/main" val="218385455"/>
                    </a:ext>
                  </a:extLst>
                </a:gridCol>
                <a:gridCol w="1347020">
                  <a:extLst>
                    <a:ext uri="{9D8B030D-6E8A-4147-A177-3AD203B41FA5}">
                      <a16:colId xmlns:a16="http://schemas.microsoft.com/office/drawing/2014/main" val="3386762399"/>
                    </a:ext>
                  </a:extLst>
                </a:gridCol>
                <a:gridCol w="1659190">
                  <a:extLst>
                    <a:ext uri="{9D8B030D-6E8A-4147-A177-3AD203B41FA5}">
                      <a16:colId xmlns:a16="http://schemas.microsoft.com/office/drawing/2014/main" val="774448916"/>
                    </a:ext>
                  </a:extLst>
                </a:gridCol>
              </a:tblGrid>
              <a:tr h="370840">
                <a:tc>
                  <a:txBody>
                    <a:bodyPr/>
                    <a:lstStyle/>
                    <a:p>
                      <a:r>
                        <a:rPr lang="en-US" dirty="0"/>
                        <a:t>Metrics</a:t>
                      </a:r>
                    </a:p>
                  </a:txBody>
                  <a:tcPr/>
                </a:tc>
                <a:tc>
                  <a:txBody>
                    <a:bodyPr/>
                    <a:lstStyle/>
                    <a:p>
                      <a:r>
                        <a:rPr lang="en-US" dirty="0"/>
                        <a:t>National data</a:t>
                      </a:r>
                    </a:p>
                  </a:txBody>
                  <a:tcPr/>
                </a:tc>
                <a:tc>
                  <a:txBody>
                    <a:bodyPr/>
                    <a:lstStyle/>
                    <a:p>
                      <a:r>
                        <a:rPr lang="en-US" dirty="0"/>
                        <a:t>Matabeleland South</a:t>
                      </a:r>
                    </a:p>
                  </a:txBody>
                  <a:tcPr/>
                </a:tc>
                <a:extLst>
                  <a:ext uri="{0D108BD9-81ED-4DB2-BD59-A6C34878D82A}">
                    <a16:rowId xmlns:a16="http://schemas.microsoft.com/office/drawing/2014/main" val="679485698"/>
                  </a:ext>
                </a:extLst>
              </a:tr>
              <a:tr h="370840">
                <a:tc>
                  <a:txBody>
                    <a:bodyPr/>
                    <a:lstStyle/>
                    <a:p>
                      <a:r>
                        <a:rPr lang="en-US" dirty="0"/>
                        <a:t>Population</a:t>
                      </a:r>
                    </a:p>
                  </a:txBody>
                  <a:tcPr/>
                </a:tc>
                <a:tc>
                  <a:txBody>
                    <a:bodyPr/>
                    <a:lstStyle/>
                    <a:p>
                      <a:r>
                        <a:rPr lang="en-US" dirty="0"/>
                        <a:t>15.2 million</a:t>
                      </a:r>
                    </a:p>
                  </a:txBody>
                  <a:tcPr/>
                </a:tc>
                <a:tc>
                  <a:txBody>
                    <a:bodyPr/>
                    <a:lstStyle/>
                    <a:p>
                      <a:r>
                        <a:rPr lang="en-US" dirty="0"/>
                        <a:t>760,345</a:t>
                      </a:r>
                    </a:p>
                  </a:txBody>
                  <a:tcPr/>
                </a:tc>
                <a:extLst>
                  <a:ext uri="{0D108BD9-81ED-4DB2-BD59-A6C34878D82A}">
                    <a16:rowId xmlns:a16="http://schemas.microsoft.com/office/drawing/2014/main" val="3990006276"/>
                  </a:ext>
                </a:extLst>
              </a:tr>
              <a:tr h="370840">
                <a:tc>
                  <a:txBody>
                    <a:bodyPr/>
                    <a:lstStyle/>
                    <a:p>
                      <a:r>
                        <a:rPr lang="en-US" dirty="0"/>
                        <a:t>Population Density (persons/sqm</a:t>
                      </a:r>
                    </a:p>
                  </a:txBody>
                  <a:tcPr/>
                </a:tc>
                <a:tc>
                  <a:txBody>
                    <a:bodyPr/>
                    <a:lstStyle/>
                    <a:p>
                      <a:r>
                        <a:rPr lang="en-US" dirty="0"/>
                        <a:t>38.8</a:t>
                      </a:r>
                    </a:p>
                  </a:txBody>
                  <a:tcPr/>
                </a:tc>
                <a:tc>
                  <a:txBody>
                    <a:bodyPr/>
                    <a:lstStyle/>
                    <a:p>
                      <a:r>
                        <a:rPr lang="en-US" dirty="0"/>
                        <a:t>14.4</a:t>
                      </a:r>
                    </a:p>
                  </a:txBody>
                  <a:tcPr/>
                </a:tc>
                <a:extLst>
                  <a:ext uri="{0D108BD9-81ED-4DB2-BD59-A6C34878D82A}">
                    <a16:rowId xmlns:a16="http://schemas.microsoft.com/office/drawing/2014/main" val="935240913"/>
                  </a:ext>
                </a:extLst>
              </a:tr>
              <a:tr h="370840">
                <a:tc>
                  <a:txBody>
                    <a:bodyPr/>
                    <a:lstStyle/>
                    <a:p>
                      <a:r>
                        <a:rPr lang="en-US" dirty="0"/>
                        <a:t>HIV prevalence</a:t>
                      </a:r>
                    </a:p>
                  </a:txBody>
                  <a:tcPr/>
                </a:tc>
                <a:tc>
                  <a:txBody>
                    <a:bodyPr/>
                    <a:lstStyle/>
                    <a:p>
                      <a:r>
                        <a:rPr lang="en-US" dirty="0"/>
                        <a:t>14.8%</a:t>
                      </a:r>
                    </a:p>
                  </a:txBody>
                  <a:tcPr/>
                </a:tc>
                <a:tc>
                  <a:txBody>
                    <a:bodyPr/>
                    <a:lstStyle/>
                    <a:p>
                      <a:r>
                        <a:rPr lang="en-US" dirty="0"/>
                        <a:t>17.6%</a:t>
                      </a:r>
                    </a:p>
                  </a:txBody>
                  <a:tcPr/>
                </a:tc>
                <a:extLst>
                  <a:ext uri="{0D108BD9-81ED-4DB2-BD59-A6C34878D82A}">
                    <a16:rowId xmlns:a16="http://schemas.microsoft.com/office/drawing/2014/main" val="437959879"/>
                  </a:ext>
                </a:extLst>
              </a:tr>
            </a:tbl>
          </a:graphicData>
        </a:graphic>
      </p:graphicFrame>
      <p:sp>
        <p:nvSpPr>
          <p:cNvPr id="3" name="Title 2">
            <a:extLst>
              <a:ext uri="{FF2B5EF4-FFF2-40B4-BE49-F238E27FC236}">
                <a16:creationId xmlns:a16="http://schemas.microsoft.com/office/drawing/2014/main" id="{3B00A2EC-78F8-89A9-2B6F-C816E9732152}"/>
              </a:ext>
            </a:extLst>
          </p:cNvPr>
          <p:cNvSpPr>
            <a:spLocks noGrp="1"/>
          </p:cNvSpPr>
          <p:nvPr>
            <p:ph type="title"/>
          </p:nvPr>
        </p:nvSpPr>
        <p:spPr/>
        <p:txBody>
          <a:bodyPr/>
          <a:lstStyle/>
          <a:p>
            <a:pPr algn="ctr"/>
            <a:r>
              <a:rPr lang="en-US" dirty="0"/>
              <a:t>Key Population and health access metrics</a:t>
            </a:r>
          </a:p>
        </p:txBody>
      </p:sp>
      <p:pic>
        <p:nvPicPr>
          <p:cNvPr id="6" name="Picture 5">
            <a:extLst>
              <a:ext uri="{FF2B5EF4-FFF2-40B4-BE49-F238E27FC236}">
                <a16:creationId xmlns:a16="http://schemas.microsoft.com/office/drawing/2014/main" id="{8156DCF3-FBF7-8E7A-74F6-8D94817E80E6}"/>
              </a:ext>
            </a:extLst>
          </p:cNvPr>
          <p:cNvPicPr>
            <a:picLocks noChangeAspect="1"/>
          </p:cNvPicPr>
          <p:nvPr/>
        </p:nvPicPr>
        <p:blipFill>
          <a:blip r:embed="rId2"/>
          <a:stretch>
            <a:fillRect/>
          </a:stretch>
        </p:blipFill>
        <p:spPr>
          <a:xfrm>
            <a:off x="121646" y="875212"/>
            <a:ext cx="6051514" cy="4584302"/>
          </a:xfrm>
          <a:prstGeom prst="rect">
            <a:avLst/>
          </a:prstGeom>
        </p:spPr>
      </p:pic>
      <p:sp>
        <p:nvSpPr>
          <p:cNvPr id="7" name="Rectangle 6">
            <a:extLst>
              <a:ext uri="{FF2B5EF4-FFF2-40B4-BE49-F238E27FC236}">
                <a16:creationId xmlns:a16="http://schemas.microsoft.com/office/drawing/2014/main" id="{F538CEF7-5FB8-0ECB-22F4-BBFF766F5306}"/>
              </a:ext>
            </a:extLst>
          </p:cNvPr>
          <p:cNvSpPr/>
          <p:nvPr/>
        </p:nvSpPr>
        <p:spPr>
          <a:xfrm>
            <a:off x="306787" y="5596723"/>
            <a:ext cx="11228070" cy="109365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endParaRPr lang="en-US" dirty="0">
              <a:solidFill>
                <a:schemeClr val="tx1"/>
              </a:solidFill>
            </a:endParaRPr>
          </a:p>
          <a:p>
            <a:pPr marL="285750" indent="-285750" algn="just">
              <a:buFont typeface="Arial" panose="020B0604020202020204" pitchFamily="34" charset="0"/>
              <a:buChar char="•"/>
            </a:pPr>
            <a:endParaRPr lang="en-US" dirty="0">
              <a:solidFill>
                <a:schemeClr val="tx1"/>
              </a:solidFill>
            </a:endParaRPr>
          </a:p>
          <a:p>
            <a:pPr marL="285750" indent="-285750" algn="just">
              <a:buFont typeface="Arial" panose="020B0604020202020204" pitchFamily="34" charset="0"/>
              <a:buChar char="•"/>
            </a:pPr>
            <a:endParaRPr lang="en-US" dirty="0">
              <a:solidFill>
                <a:schemeClr val="tx1"/>
              </a:solidFill>
            </a:endParaRPr>
          </a:p>
          <a:p>
            <a:pPr marL="285750" indent="-285750" algn="just">
              <a:buFont typeface="Arial" panose="020B0604020202020204" pitchFamily="34" charset="0"/>
              <a:buChar char="•"/>
            </a:pPr>
            <a:r>
              <a:rPr lang="en-US" dirty="0">
                <a:solidFill>
                  <a:schemeClr val="tx1"/>
                </a:solidFill>
              </a:rPr>
              <a:t>The TASQC </a:t>
            </a:r>
            <a:r>
              <a:rPr lang="en-US" dirty="0" err="1">
                <a:solidFill>
                  <a:schemeClr val="tx1"/>
                </a:solidFill>
              </a:rPr>
              <a:t>programme</a:t>
            </a:r>
            <a:r>
              <a:rPr lang="en-US" dirty="0">
                <a:solidFill>
                  <a:schemeClr val="tx1"/>
                </a:solidFill>
              </a:rPr>
              <a:t> operates in the South region which is has hard-to-reach areas, is sparsely populated having the lowest population density in Zimbabwe hence communities face challenges in accessing health services</a:t>
            </a:r>
          </a:p>
          <a:p>
            <a:pPr marL="285750" indent="-285750" algn="just">
              <a:buFont typeface="Arial" panose="020B0604020202020204" pitchFamily="34" charset="0"/>
              <a:buChar char="•"/>
            </a:pPr>
            <a:r>
              <a:rPr lang="en-US" dirty="0">
                <a:solidFill>
                  <a:schemeClr val="tx1"/>
                </a:solidFill>
              </a:rPr>
              <a:t>This is despite having the highest HIV prevalence and largest need in identifying missing HIV cases and ensuring uninterrupted provision of HIV treatment and care services</a:t>
            </a:r>
          </a:p>
          <a:p>
            <a:pPr algn="just"/>
            <a:endParaRPr lang="en-US" dirty="0">
              <a:solidFill>
                <a:schemeClr val="tx1"/>
              </a:solidFill>
            </a:endParaRPr>
          </a:p>
          <a:p>
            <a:pPr marL="285750" indent="-285750" algn="just">
              <a:buFont typeface="Arial" panose="020B0604020202020204" pitchFamily="34" charset="0"/>
              <a:buChar char="•"/>
            </a:pPr>
            <a:endParaRPr lang="en-US" dirty="0">
              <a:solidFill>
                <a:schemeClr val="tx1"/>
              </a:solidFill>
            </a:endParaRPr>
          </a:p>
          <a:p>
            <a:pPr algn="ctr"/>
            <a:endParaRPr lang="en-ZW" dirty="0">
              <a:solidFill>
                <a:schemeClr val="tx1"/>
              </a:solidFill>
            </a:endParaRPr>
          </a:p>
        </p:txBody>
      </p:sp>
    </p:spTree>
    <p:extLst>
      <p:ext uri="{BB962C8B-B14F-4D97-AF65-F5344CB8AC3E}">
        <p14:creationId xmlns:p14="http://schemas.microsoft.com/office/powerpoint/2010/main" val="8274489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591024F-FAD8-7A30-D4A2-A94795104903}"/>
              </a:ext>
            </a:extLst>
          </p:cNvPr>
          <p:cNvSpPr>
            <a:spLocks noGrp="1"/>
          </p:cNvSpPr>
          <p:nvPr>
            <p:ph idx="1"/>
          </p:nvPr>
        </p:nvSpPr>
        <p:spPr>
          <a:xfrm>
            <a:off x="298174" y="1103242"/>
            <a:ext cx="11055626" cy="5436705"/>
          </a:xfrm>
        </p:spPr>
        <p:txBody>
          <a:bodyPr>
            <a:normAutofit fontScale="92500" lnSpcReduction="10000"/>
          </a:bodyPr>
          <a:lstStyle/>
          <a:p>
            <a:pPr marL="457200" indent="-457200" eaLnBrk="0" hangingPunct="0">
              <a:spcBef>
                <a:spcPts val="1653"/>
              </a:spcBef>
              <a:buClr>
                <a:schemeClr val="tx1">
                  <a:lumMod val="50000"/>
                  <a:lumOff val="50000"/>
                </a:schemeClr>
              </a:buClr>
              <a:buFont typeface="Wingdings" panose="05000000000000000000" pitchFamily="2" charset="2"/>
              <a:buChar char="§"/>
            </a:pPr>
            <a:r>
              <a:rPr lang="en-US" sz="2800" dirty="0">
                <a:latin typeface="Arial"/>
                <a:cs typeface="Arial"/>
              </a:rPr>
              <a:t>Co-created with OPHID Community Outreach Agents (COAs) and incorporating their user requirements. </a:t>
            </a:r>
            <a:endParaRPr lang="en-US" sz="2800" dirty="0">
              <a:latin typeface="Arial" charset="0"/>
              <a:cs typeface="Arial" charset="0"/>
            </a:endParaRPr>
          </a:p>
          <a:p>
            <a:pPr marL="457200" indent="-457200" eaLnBrk="0" hangingPunct="0">
              <a:spcBef>
                <a:spcPts val="1653"/>
              </a:spcBef>
              <a:buClr>
                <a:schemeClr val="tx1">
                  <a:lumMod val="50000"/>
                  <a:lumOff val="50000"/>
                </a:schemeClr>
              </a:buClr>
              <a:buFont typeface="Wingdings" panose="05000000000000000000" pitchFamily="2" charset="2"/>
              <a:buChar char="§"/>
            </a:pPr>
            <a:r>
              <a:rPr lang="en-US" sz="2800" dirty="0">
                <a:latin typeface="Arial"/>
                <a:cs typeface="Arial"/>
              </a:rPr>
              <a:t>Utilizes Open Data Kit (ODK) for data collection on smart phones and feeding into a form server.</a:t>
            </a:r>
          </a:p>
          <a:p>
            <a:pPr marL="457200" indent="-457200" eaLnBrk="0" hangingPunct="0">
              <a:spcBef>
                <a:spcPts val="1653"/>
              </a:spcBef>
              <a:buClr>
                <a:prstClr val="black">
                  <a:lumMod val="50000"/>
                  <a:lumOff val="50000"/>
                </a:prstClr>
              </a:buClr>
              <a:buFont typeface="Wingdings" panose="05000000000000000000" pitchFamily="2" charset="2"/>
              <a:buChar char="§"/>
            </a:pPr>
            <a:r>
              <a:rPr lang="en-US" sz="2800" dirty="0">
                <a:latin typeface="Arial"/>
                <a:cs typeface="Arial"/>
              </a:rPr>
              <a:t>Offline data capture, with integration possibilities for additional data systems.</a:t>
            </a:r>
          </a:p>
          <a:p>
            <a:pPr marL="457200" indent="-457200" eaLnBrk="0" hangingPunct="0">
              <a:spcBef>
                <a:spcPts val="1653"/>
              </a:spcBef>
              <a:buClr>
                <a:schemeClr val="tx1">
                  <a:lumMod val="50000"/>
                  <a:lumOff val="50000"/>
                </a:schemeClr>
              </a:buClr>
              <a:buFont typeface="Wingdings" panose="05000000000000000000" pitchFamily="2" charset="2"/>
              <a:buChar char="§"/>
            </a:pPr>
            <a:r>
              <a:rPr lang="en-US" sz="2800" dirty="0">
                <a:latin typeface="Arial"/>
                <a:cs typeface="Arial"/>
              </a:rPr>
              <a:t>Integrates with DHIS2 for advanced analytics and data visualization..</a:t>
            </a:r>
          </a:p>
          <a:p>
            <a:pPr marL="457200" indent="-457200" eaLnBrk="0" hangingPunct="0">
              <a:spcBef>
                <a:spcPts val="1653"/>
              </a:spcBef>
              <a:buClr>
                <a:schemeClr val="tx1">
                  <a:lumMod val="50000"/>
                  <a:lumOff val="50000"/>
                </a:schemeClr>
              </a:buClr>
              <a:buFont typeface="Wingdings" panose="05000000000000000000" pitchFamily="2" charset="2"/>
              <a:buChar char="§"/>
            </a:pPr>
            <a:r>
              <a:rPr lang="en-US" sz="2800" dirty="0">
                <a:latin typeface="Arial"/>
                <a:cs typeface="Arial"/>
              </a:rPr>
              <a:t>Facilitates communication between community-based service providers for coordination and targeted routine data quality audits.</a:t>
            </a:r>
          </a:p>
          <a:p>
            <a:pPr marL="457200" indent="-457200">
              <a:spcBef>
                <a:spcPts val="1653"/>
              </a:spcBef>
              <a:buClr>
                <a:srgbClr val="808080"/>
              </a:buClr>
              <a:buFont typeface="Wingdings" panose="05000000000000000000" pitchFamily="2" charset="2"/>
              <a:buChar char="§"/>
            </a:pPr>
            <a:r>
              <a:rPr lang="en-US" sz="2800" dirty="0">
                <a:latin typeface="Arial"/>
                <a:ea typeface="Calibri"/>
                <a:cs typeface="Arial"/>
              </a:rPr>
              <a:t>Enables tracking and tracing of clients in the community and linkage to facilities for various HIV-related services e.g. viral load monitoring, HIV testing, cervical cancer screen, ART medication refills etc.</a:t>
            </a:r>
          </a:p>
          <a:p>
            <a:endParaRPr lang="en-US" dirty="0"/>
          </a:p>
        </p:txBody>
      </p:sp>
      <p:sp>
        <p:nvSpPr>
          <p:cNvPr id="3" name="Title 2">
            <a:extLst>
              <a:ext uri="{FF2B5EF4-FFF2-40B4-BE49-F238E27FC236}">
                <a16:creationId xmlns:a16="http://schemas.microsoft.com/office/drawing/2014/main" id="{99CD7D3B-777C-F2DE-03A3-A4E6AB7B1C2A}"/>
              </a:ext>
            </a:extLst>
          </p:cNvPr>
          <p:cNvSpPr>
            <a:spLocks noGrp="1"/>
          </p:cNvSpPr>
          <p:nvPr>
            <p:ph type="title"/>
          </p:nvPr>
        </p:nvSpPr>
        <p:spPr/>
        <p:txBody>
          <a:bodyPr/>
          <a:lstStyle/>
          <a:p>
            <a:r>
              <a:rPr lang="en-US" dirty="0"/>
              <a:t>TASQC Management Information System (TMIS) description</a:t>
            </a:r>
          </a:p>
        </p:txBody>
      </p:sp>
    </p:spTree>
    <p:extLst>
      <p:ext uri="{BB962C8B-B14F-4D97-AF65-F5344CB8AC3E}">
        <p14:creationId xmlns:p14="http://schemas.microsoft.com/office/powerpoint/2010/main" val="273893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CD7D3B-777C-F2DE-03A3-A4E6AB7B1C2A}"/>
              </a:ext>
            </a:extLst>
          </p:cNvPr>
          <p:cNvSpPr>
            <a:spLocks noGrp="1"/>
          </p:cNvSpPr>
          <p:nvPr>
            <p:ph type="title"/>
          </p:nvPr>
        </p:nvSpPr>
        <p:spPr/>
        <p:txBody>
          <a:bodyPr/>
          <a:lstStyle/>
          <a:p>
            <a:r>
              <a:rPr lang="en-US" dirty="0"/>
              <a:t>TMIS Data Flow process</a:t>
            </a:r>
          </a:p>
        </p:txBody>
      </p:sp>
      <p:pic>
        <p:nvPicPr>
          <p:cNvPr id="7" name="Picture 6">
            <a:extLst>
              <a:ext uri="{FF2B5EF4-FFF2-40B4-BE49-F238E27FC236}">
                <a16:creationId xmlns:a16="http://schemas.microsoft.com/office/drawing/2014/main" id="{453C83E6-C3AA-B7E6-6F74-E7028521C100}"/>
              </a:ext>
            </a:extLst>
          </p:cNvPr>
          <p:cNvPicPr>
            <a:picLocks noChangeAspect="1"/>
          </p:cNvPicPr>
          <p:nvPr/>
        </p:nvPicPr>
        <p:blipFill>
          <a:blip r:embed="rId2"/>
          <a:stretch>
            <a:fillRect/>
          </a:stretch>
        </p:blipFill>
        <p:spPr>
          <a:xfrm>
            <a:off x="1172817" y="1073994"/>
            <a:ext cx="9561443" cy="5677153"/>
          </a:xfrm>
          <a:prstGeom prst="rect">
            <a:avLst/>
          </a:prstGeom>
        </p:spPr>
      </p:pic>
    </p:spTree>
    <p:extLst>
      <p:ext uri="{BB962C8B-B14F-4D97-AF65-F5344CB8AC3E}">
        <p14:creationId xmlns:p14="http://schemas.microsoft.com/office/powerpoint/2010/main" val="1783659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EDD4B1-104D-F86F-6346-916888837A12}"/>
              </a:ext>
            </a:extLst>
          </p:cNvPr>
          <p:cNvSpPr>
            <a:spLocks noGrp="1"/>
          </p:cNvSpPr>
          <p:nvPr>
            <p:ph type="title"/>
          </p:nvPr>
        </p:nvSpPr>
        <p:spPr/>
        <p:txBody>
          <a:bodyPr/>
          <a:lstStyle/>
          <a:p>
            <a:r>
              <a:rPr lang="en-US" dirty="0"/>
              <a:t>Zimbabwe Country Context</a:t>
            </a:r>
          </a:p>
        </p:txBody>
      </p:sp>
      <p:sp>
        <p:nvSpPr>
          <p:cNvPr id="4" name="Google Shape;202;p7">
            <a:extLst>
              <a:ext uri="{FF2B5EF4-FFF2-40B4-BE49-F238E27FC236}">
                <a16:creationId xmlns:a16="http://schemas.microsoft.com/office/drawing/2014/main" id="{FEC2FCB0-3CE2-DB65-D243-B0F4E0E8AFE5}"/>
              </a:ext>
            </a:extLst>
          </p:cNvPr>
          <p:cNvSpPr txBox="1">
            <a:spLocks/>
          </p:cNvSpPr>
          <p:nvPr/>
        </p:nvSpPr>
        <p:spPr>
          <a:xfrm>
            <a:off x="5757332" y="905164"/>
            <a:ext cx="6289525" cy="2258763"/>
          </a:xfrm>
          <a:prstGeom prst="rect">
            <a:avLst/>
          </a:prstGeom>
          <a:noFill/>
          <a:ln>
            <a:noFill/>
          </a:ln>
        </p:spPr>
        <p:txBody>
          <a:bodyPr spcFirstLastPara="1" vert="horz" wrap="square" lIns="91425" tIns="45700" rIns="91425" bIns="45700" rtlCol="0" anchor="ctr" anchorCtr="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Clr>
                <a:schemeClr val="dk1"/>
              </a:buClr>
              <a:buSzPts val="2800"/>
              <a:buFont typeface="Arial" panose="020B0604020202020204" pitchFamily="34" charset="0"/>
              <a:buNone/>
            </a:pPr>
            <a:endParaRPr lang="en-US" sz="1800" dirty="0">
              <a:latin typeface="Calibri (body)"/>
              <a:ea typeface="Arial" panose="020B0604020202020204"/>
              <a:cs typeface="Times New Roman" panose="02020603050405020304" pitchFamily="18" charset="0"/>
              <a:sym typeface="Arial" panose="020B0604020202020204"/>
            </a:endParaRPr>
          </a:p>
          <a:p>
            <a:pPr marL="0" indent="0">
              <a:spcBef>
                <a:spcPts val="0"/>
              </a:spcBef>
              <a:buClr>
                <a:schemeClr val="dk1"/>
              </a:buClr>
              <a:buSzPts val="2800"/>
              <a:buFont typeface="Arial" panose="020B0604020202020204" pitchFamily="34" charset="0"/>
              <a:buNone/>
            </a:pPr>
            <a:r>
              <a:rPr lang="en-US" sz="1800" dirty="0">
                <a:latin typeface="Calibri (body)"/>
                <a:ea typeface="Arial" panose="020B0604020202020204"/>
                <a:cs typeface="Times New Roman" panose="02020603050405020304" pitchFamily="18" charset="0"/>
                <a:sym typeface="Arial" panose="020B0604020202020204"/>
              </a:rPr>
              <a:t>Zimbabwe is heavily burdened by HIV/AIDS &amp; TB </a:t>
            </a:r>
          </a:p>
          <a:p>
            <a:pPr>
              <a:buClr>
                <a:schemeClr val="dk1"/>
              </a:buClr>
              <a:buSzPts val="2800"/>
            </a:pPr>
            <a:r>
              <a:rPr lang="en-US" sz="1800" dirty="0">
                <a:latin typeface="Calibri (body)"/>
                <a:ea typeface="Arial" panose="020B0604020202020204"/>
                <a:cs typeface="Times New Roman" panose="02020603050405020304" pitchFamily="18" charset="0"/>
                <a:sym typeface="Arial" panose="020B0604020202020204"/>
              </a:rPr>
              <a:t>1,3M PLHIV (2022 estimates)</a:t>
            </a:r>
          </a:p>
          <a:p>
            <a:pPr>
              <a:buClr>
                <a:schemeClr val="dk1"/>
              </a:buClr>
              <a:buSzPts val="2800"/>
            </a:pPr>
            <a:r>
              <a:rPr lang="en-US" sz="1800" dirty="0">
                <a:latin typeface="Calibri (body)"/>
                <a:ea typeface="Arial" panose="020B0604020202020204"/>
                <a:cs typeface="Times New Roman" panose="02020603050405020304" pitchFamily="18" charset="0"/>
                <a:sym typeface="Arial" panose="020B0604020202020204"/>
              </a:rPr>
              <a:t>HIV Prevalence: </a:t>
            </a:r>
            <a:r>
              <a:rPr lang="en-US" sz="1800" b="1" dirty="0">
                <a:latin typeface="Calibri (body)"/>
                <a:ea typeface="Times New Roman" panose="02020603050405020304" pitchFamily="18" charset="0"/>
                <a:cs typeface="Times New Roman" panose="02020603050405020304" pitchFamily="18" charset="0"/>
              </a:rPr>
              <a:t>11.</a:t>
            </a:r>
            <a:r>
              <a:rPr lang="en-US" altLang="en-US" sz="1800" b="1" dirty="0">
                <a:latin typeface="Calibri (body)"/>
                <a:ea typeface="Times New Roman" panose="02020603050405020304" pitchFamily="18" charset="0"/>
                <a:cs typeface="Times New Roman" panose="02020603050405020304" pitchFamily="18" charset="0"/>
              </a:rPr>
              <a:t>01</a:t>
            </a:r>
            <a:r>
              <a:rPr lang="en-US" sz="1800" b="1" dirty="0">
                <a:latin typeface="Calibri (body)"/>
                <a:ea typeface="Times New Roman" panose="02020603050405020304" pitchFamily="18" charset="0"/>
                <a:cs typeface="Times New Roman" panose="02020603050405020304" pitchFamily="18" charset="0"/>
              </a:rPr>
              <a:t>% </a:t>
            </a:r>
            <a:r>
              <a:rPr lang="en-US" sz="1800" dirty="0">
                <a:latin typeface="Calibri (body)"/>
                <a:ea typeface="Arial" panose="020B0604020202020204"/>
                <a:cs typeface="Times New Roman" panose="02020603050405020304" pitchFamily="18" charset="0"/>
                <a:sym typeface="Arial" panose="020B0604020202020204"/>
              </a:rPr>
              <a:t>(15-49 age group) (2022 estimates)</a:t>
            </a:r>
          </a:p>
          <a:p>
            <a:pPr>
              <a:buClr>
                <a:schemeClr val="dk1"/>
              </a:buClr>
              <a:buSzPts val="2800"/>
            </a:pPr>
            <a:r>
              <a:rPr lang="en-US" sz="1800" dirty="0">
                <a:latin typeface="Calibri (body)"/>
                <a:ea typeface="Arial" panose="020B0604020202020204"/>
                <a:cs typeface="Times New Roman" panose="02020603050405020304" pitchFamily="18" charset="0"/>
                <a:sym typeface="Arial" panose="020B0604020202020204"/>
              </a:rPr>
              <a:t>HIV Incidence: </a:t>
            </a:r>
            <a:r>
              <a:rPr lang="en-US" sz="1800" dirty="0">
                <a:latin typeface="Calibri (body)"/>
                <a:cs typeface="Times New Roman" panose="02020603050405020304" pitchFamily="18" charset="0"/>
              </a:rPr>
              <a:t> </a:t>
            </a:r>
            <a:r>
              <a:rPr lang="en-US" sz="1800" b="1" dirty="0">
                <a:latin typeface="Calibri (body)"/>
                <a:cs typeface="Times New Roman" panose="02020603050405020304" pitchFamily="18" charset="0"/>
              </a:rPr>
              <a:t>0.17 </a:t>
            </a:r>
            <a:r>
              <a:rPr lang="en-US" sz="1800" b="1" dirty="0">
                <a:latin typeface="Calibri (body)"/>
                <a:ea typeface="Arial" panose="020B0604020202020204"/>
                <a:cs typeface="Times New Roman" panose="02020603050405020304" pitchFamily="18" charset="0"/>
                <a:sym typeface="Arial" panose="020B0604020202020204"/>
              </a:rPr>
              <a:t>% </a:t>
            </a:r>
            <a:r>
              <a:rPr lang="en-US" sz="1800" dirty="0">
                <a:latin typeface="Calibri (body)"/>
                <a:ea typeface="Arial" panose="020B0604020202020204"/>
                <a:cs typeface="Times New Roman" panose="02020603050405020304" pitchFamily="18" charset="0"/>
                <a:sym typeface="Arial" panose="020B0604020202020204"/>
              </a:rPr>
              <a:t>in 2022 </a:t>
            </a:r>
            <a:r>
              <a:rPr lang="en-US" sz="1800" i="1" dirty="0">
                <a:latin typeface="Calibri (body)"/>
                <a:ea typeface="Arial" panose="020B0604020202020204"/>
                <a:cs typeface="Times New Roman" panose="02020603050405020304" pitchFamily="18" charset="0"/>
                <a:sym typeface="Arial" panose="020B0604020202020204"/>
              </a:rPr>
              <a:t>(</a:t>
            </a:r>
            <a:r>
              <a:rPr lang="en-US" sz="1800" dirty="0">
                <a:latin typeface="Calibri (body)"/>
                <a:ea typeface="Arial" panose="020B0604020202020204"/>
                <a:cs typeface="Times New Roman" panose="02020603050405020304" pitchFamily="18" charset="0"/>
                <a:sym typeface="Arial" panose="020B0604020202020204"/>
              </a:rPr>
              <a:t>2022 estimates)</a:t>
            </a:r>
            <a:endParaRPr lang="en-US" sz="1800" dirty="0">
              <a:latin typeface="Calibri (body)"/>
              <a:cs typeface="Times New Roman" panose="02020603050405020304" pitchFamily="18" charset="0"/>
            </a:endParaRPr>
          </a:p>
          <a:p>
            <a:pPr marL="323850" lvl="1" indent="0">
              <a:buClr>
                <a:schemeClr val="dk1"/>
              </a:buClr>
              <a:buSzPts val="1800"/>
              <a:buFont typeface="Arial" panose="020B0604020202020204" pitchFamily="34" charset="0"/>
              <a:buNone/>
            </a:pPr>
            <a:r>
              <a:rPr lang="en-US" sz="1800" dirty="0">
                <a:latin typeface="Calibri (body)"/>
                <a:ea typeface="Arial" panose="020B0604020202020204"/>
                <a:cs typeface="Times New Roman" panose="02020603050405020304" pitchFamily="18" charset="0"/>
                <a:sym typeface="Arial" panose="020B0604020202020204"/>
              </a:rPr>
              <a:t> -down from 1.42% in 2011, 0.98% in 2013 </a:t>
            </a:r>
            <a:endParaRPr lang="en-US" sz="1800" dirty="0">
              <a:latin typeface="Calibri (body)"/>
              <a:cs typeface="Times New Roman" panose="02020603050405020304" pitchFamily="18" charset="0"/>
            </a:endParaRPr>
          </a:p>
          <a:p>
            <a:pPr>
              <a:buClr>
                <a:schemeClr val="dk1"/>
              </a:buClr>
              <a:buSzPts val="2800"/>
            </a:pPr>
            <a:r>
              <a:rPr lang="en-US" sz="1800" dirty="0">
                <a:latin typeface="Calibri (body)"/>
                <a:ea typeface="Arial" panose="020B0604020202020204"/>
                <a:cs typeface="Times New Roman" panose="02020603050405020304" pitchFamily="18" charset="0"/>
                <a:sym typeface="Arial" panose="020B0604020202020204"/>
              </a:rPr>
              <a:t>TB/HIV co-infectivity rate of </a:t>
            </a:r>
            <a:r>
              <a:rPr lang="en-US" sz="1800" b="1" dirty="0">
                <a:latin typeface="Calibri (body)"/>
                <a:ea typeface="Arial" panose="020B0604020202020204"/>
                <a:cs typeface="Times New Roman" panose="02020603050405020304" pitchFamily="18" charset="0"/>
                <a:sym typeface="Arial" panose="020B0604020202020204"/>
              </a:rPr>
              <a:t>53%</a:t>
            </a:r>
            <a:r>
              <a:rPr lang="en-US" sz="1800" dirty="0">
                <a:latin typeface="Calibri (body)"/>
                <a:ea typeface="Arial" panose="020B0604020202020204"/>
                <a:cs typeface="Times New Roman" panose="02020603050405020304" pitchFamily="18" charset="0"/>
                <a:sym typeface="Arial" panose="020B0604020202020204"/>
              </a:rPr>
              <a:t> [</a:t>
            </a:r>
            <a:r>
              <a:rPr lang="en-US" sz="1800" i="1" dirty="0">
                <a:latin typeface="Calibri (body)"/>
                <a:ea typeface="Arial" panose="020B0604020202020204"/>
                <a:cs typeface="Times New Roman" panose="02020603050405020304" pitchFamily="18" charset="0"/>
                <a:sym typeface="Arial" panose="020B0604020202020204"/>
              </a:rPr>
              <a:t>Global TB Report, 2022]</a:t>
            </a:r>
            <a:endParaRPr lang="en-US" sz="1800" dirty="0">
              <a:latin typeface="Calibri (body)"/>
              <a:ea typeface="Arial" panose="020B0604020202020204"/>
              <a:cs typeface="Times New Roman" panose="02020603050405020304" pitchFamily="18" charset="0"/>
              <a:sym typeface="Arial" panose="020B0604020202020204"/>
            </a:endParaRPr>
          </a:p>
          <a:p>
            <a:pPr indent="-127000">
              <a:buClr>
                <a:schemeClr val="dk1"/>
              </a:buClr>
              <a:buSzPts val="1600"/>
              <a:buFont typeface="Arial" panose="020B0604020202020204" pitchFamily="34" charset="0"/>
              <a:buNone/>
            </a:pPr>
            <a:endParaRPr lang="en-US" sz="1800" dirty="0">
              <a:solidFill>
                <a:srgbClr val="833C0B"/>
              </a:solidFill>
              <a:latin typeface="Calibri (body)"/>
              <a:ea typeface="Arial" panose="020B0604020202020204"/>
              <a:cs typeface="Times New Roman" panose="02020603050405020304" pitchFamily="18" charset="0"/>
              <a:sym typeface="Arial" panose="020B0604020202020204"/>
            </a:endParaRPr>
          </a:p>
        </p:txBody>
      </p:sp>
      <p:pic>
        <p:nvPicPr>
          <p:cNvPr id="5" name="Picture 2">
            <a:extLst>
              <a:ext uri="{FF2B5EF4-FFF2-40B4-BE49-F238E27FC236}">
                <a16:creationId xmlns:a16="http://schemas.microsoft.com/office/drawing/2014/main" id="{2F15CDB1-989A-582C-A380-0039FCA6CF6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45143" y="1145628"/>
            <a:ext cx="5324581" cy="5589068"/>
          </a:xfrm>
          <a:prstGeom prst="rect">
            <a:avLst/>
          </a:prstGeom>
          <a:solidFill>
            <a:srgbClr val="FFFFFF"/>
          </a:solidFill>
        </p:spPr>
      </p:pic>
      <p:pic>
        <p:nvPicPr>
          <p:cNvPr id="9" name="Picture 8">
            <a:extLst>
              <a:ext uri="{FF2B5EF4-FFF2-40B4-BE49-F238E27FC236}">
                <a16:creationId xmlns:a16="http://schemas.microsoft.com/office/drawing/2014/main" id="{C0B0E5AD-74C1-E156-44F3-99B00D4F9F03}"/>
              </a:ext>
            </a:extLst>
          </p:cNvPr>
          <p:cNvPicPr>
            <a:picLocks noChangeAspect="1"/>
          </p:cNvPicPr>
          <p:nvPr/>
        </p:nvPicPr>
        <p:blipFill>
          <a:blip r:embed="rId4"/>
          <a:stretch>
            <a:fillRect/>
          </a:stretch>
        </p:blipFill>
        <p:spPr>
          <a:xfrm>
            <a:off x="5910787" y="3005814"/>
            <a:ext cx="5927252" cy="3725701"/>
          </a:xfrm>
          <a:prstGeom prst="rect">
            <a:avLst/>
          </a:prstGeom>
        </p:spPr>
      </p:pic>
      <p:sp>
        <p:nvSpPr>
          <p:cNvPr id="10" name="TextBox 9">
            <a:extLst>
              <a:ext uri="{FF2B5EF4-FFF2-40B4-BE49-F238E27FC236}">
                <a16:creationId xmlns:a16="http://schemas.microsoft.com/office/drawing/2014/main" id="{D36B4E3A-F566-7C00-331B-2AE0E832D1C0}"/>
              </a:ext>
            </a:extLst>
          </p:cNvPr>
          <p:cNvSpPr txBox="1"/>
          <p:nvPr/>
        </p:nvSpPr>
        <p:spPr>
          <a:xfrm>
            <a:off x="9109022" y="3570830"/>
            <a:ext cx="2729017" cy="369332"/>
          </a:xfrm>
          <a:prstGeom prst="rect">
            <a:avLst/>
          </a:prstGeom>
          <a:noFill/>
        </p:spPr>
        <p:txBody>
          <a:bodyPr wrap="none" rtlCol="0">
            <a:spAutoFit/>
          </a:bodyPr>
          <a:lstStyle/>
          <a:p>
            <a:r>
              <a:rPr lang="en-US" b="1" dirty="0"/>
              <a:t>Source: UNAIDS Data 2022</a:t>
            </a:r>
          </a:p>
        </p:txBody>
      </p:sp>
    </p:spTree>
    <p:extLst>
      <p:ext uri="{BB962C8B-B14F-4D97-AF65-F5344CB8AC3E}">
        <p14:creationId xmlns:p14="http://schemas.microsoft.com/office/powerpoint/2010/main" val="37645019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2E5364-14AC-2757-DE4A-DE1B2D8CFC1D}"/>
              </a:ext>
            </a:extLst>
          </p:cNvPr>
          <p:cNvSpPr>
            <a:spLocks noGrp="1"/>
          </p:cNvSpPr>
          <p:nvPr>
            <p:ph idx="1"/>
          </p:nvPr>
        </p:nvSpPr>
        <p:spPr>
          <a:xfrm>
            <a:off x="168965" y="1033670"/>
            <a:ext cx="11184835" cy="5143293"/>
          </a:xfrm>
        </p:spPr>
        <p:txBody>
          <a:bodyPr>
            <a:normAutofit/>
          </a:bodyPr>
          <a:lstStyle/>
          <a:p>
            <a:pPr marL="514350" indent="-514350" eaLnBrk="0" hangingPunct="0">
              <a:spcBef>
                <a:spcPts val="1653"/>
              </a:spcBef>
              <a:buClr>
                <a:schemeClr val="tx1">
                  <a:lumMod val="50000"/>
                  <a:lumOff val="50000"/>
                </a:schemeClr>
              </a:buClr>
              <a:buFont typeface="+mj-lt"/>
              <a:buAutoNum type="arabicPeriod"/>
            </a:pPr>
            <a:r>
              <a:rPr kumimoji="0" lang="en-US" sz="2400" b="1" i="0" u="none" strike="noStrike" kern="1200" cap="none" spc="0" normalizeH="0" baseline="0" noProof="0" dirty="0">
                <a:ln>
                  <a:noFill/>
                </a:ln>
                <a:solidFill>
                  <a:srgbClr val="05E0DB">
                    <a:lumMod val="50000"/>
                  </a:srgbClr>
                </a:solidFill>
                <a:effectLst/>
                <a:uLnTx/>
                <a:uFillTx/>
                <a:latin typeface="Calibri (body)"/>
                <a:cs typeface="Arial" charset="0"/>
              </a:rPr>
              <a:t>Equitable distribution of CHWs using Spatial Analytics: </a:t>
            </a:r>
          </a:p>
          <a:p>
            <a:pPr eaLnBrk="0" hangingPunct="0">
              <a:spcBef>
                <a:spcPts val="1653"/>
              </a:spcBef>
              <a:buClr>
                <a:schemeClr val="tx1">
                  <a:lumMod val="50000"/>
                  <a:lumOff val="50000"/>
                </a:schemeClr>
              </a:buClr>
              <a:buFont typeface="Wingdings" panose="05000000000000000000" pitchFamily="2" charset="2"/>
              <a:buChar char="§"/>
            </a:pPr>
            <a:r>
              <a:rPr lang="en-US" sz="2400" dirty="0">
                <a:latin typeface="Calibri (body)"/>
                <a:cs typeface="Arial" charset="0"/>
              </a:rPr>
              <a:t>E</a:t>
            </a:r>
            <a:r>
              <a:rPr kumimoji="0" lang="en-US" sz="2400" i="0" u="none" strike="noStrike" kern="1200" cap="none" spc="0" normalizeH="0" baseline="0" noProof="0" dirty="0" err="1">
                <a:ln>
                  <a:noFill/>
                </a:ln>
                <a:effectLst/>
                <a:uLnTx/>
                <a:uFillTx/>
                <a:latin typeface="Calibri (body)"/>
                <a:cs typeface="Arial" charset="0"/>
              </a:rPr>
              <a:t>nabled</a:t>
            </a:r>
            <a:r>
              <a:rPr kumimoji="0" lang="en-US" sz="2400" i="0" u="none" strike="noStrike" kern="1200" cap="none" spc="0" normalizeH="0" baseline="0" noProof="0" dirty="0">
                <a:ln>
                  <a:noFill/>
                </a:ln>
                <a:effectLst/>
                <a:uLnTx/>
                <a:uFillTx/>
                <a:latin typeface="Calibri (body)"/>
                <a:cs typeface="Arial" charset="0"/>
              </a:rPr>
              <a:t> r</a:t>
            </a:r>
            <a:r>
              <a:rPr lang="en-US" sz="2400" dirty="0" err="1">
                <a:latin typeface="Calibri (body)"/>
                <a:cs typeface="Arial"/>
              </a:rPr>
              <a:t>eal</a:t>
            </a:r>
            <a:r>
              <a:rPr lang="en-US" sz="2400" dirty="0">
                <a:latin typeface="Calibri (body)"/>
                <a:cs typeface="Arial"/>
              </a:rPr>
              <a:t>-time community tracking enabling performance-based output monitoring, and location optimized deployment of CHWs proportional to RoCs hence reducing overall cost of community programming and enhancing performance.</a:t>
            </a:r>
          </a:p>
          <a:p>
            <a:pPr marL="514350" indent="-514350" eaLnBrk="0" hangingPunct="0">
              <a:spcBef>
                <a:spcPts val="1653"/>
              </a:spcBef>
              <a:buClr>
                <a:schemeClr val="tx1">
                  <a:lumMod val="50000"/>
                  <a:lumOff val="50000"/>
                </a:schemeClr>
              </a:buClr>
              <a:buFont typeface="+mj-lt"/>
              <a:buAutoNum type="arabicPeriod"/>
            </a:pPr>
            <a:endParaRPr lang="en-US" sz="2800" dirty="0">
              <a:latin typeface="Arial"/>
              <a:cs typeface="Arial"/>
            </a:endParaRPr>
          </a:p>
          <a:p>
            <a:pPr marL="514350" indent="-514350">
              <a:buFont typeface="+mj-lt"/>
              <a:buAutoNum type="arabicPeriod"/>
            </a:pPr>
            <a:endParaRPr kumimoji="0" lang="en-ZW" sz="2800" b="1" i="0" u="none" strike="noStrike" kern="1200" cap="none" spc="0" normalizeH="0" baseline="0" noProof="0" dirty="0">
              <a:ln>
                <a:noFill/>
              </a:ln>
              <a:solidFill>
                <a:srgbClr val="05E0DB">
                  <a:lumMod val="50000"/>
                </a:srgbClr>
              </a:solidFill>
              <a:effectLst/>
              <a:uLnTx/>
              <a:uFillTx/>
              <a:latin typeface="Arial" charset="0"/>
              <a:ea typeface="+mn-ea"/>
              <a:cs typeface="Arial" charset="0"/>
            </a:endParaRPr>
          </a:p>
          <a:p>
            <a:endParaRPr lang="en-US" dirty="0">
              <a:latin typeface="Calibri (body)"/>
            </a:endParaRPr>
          </a:p>
        </p:txBody>
      </p:sp>
      <p:sp>
        <p:nvSpPr>
          <p:cNvPr id="3" name="Title 2">
            <a:extLst>
              <a:ext uri="{FF2B5EF4-FFF2-40B4-BE49-F238E27FC236}">
                <a16:creationId xmlns:a16="http://schemas.microsoft.com/office/drawing/2014/main" id="{0D3EE625-9953-8449-E329-ABFA4B113E5A}"/>
              </a:ext>
            </a:extLst>
          </p:cNvPr>
          <p:cNvSpPr>
            <a:spLocks noGrp="1"/>
          </p:cNvSpPr>
          <p:nvPr>
            <p:ph type="title"/>
          </p:nvPr>
        </p:nvSpPr>
        <p:spPr/>
        <p:txBody>
          <a:bodyPr/>
          <a:lstStyle/>
          <a:p>
            <a:r>
              <a:rPr lang="en-US" dirty="0"/>
              <a:t>TASQC Management Information System (TMIS) outputs (1)</a:t>
            </a:r>
          </a:p>
        </p:txBody>
      </p:sp>
      <p:pic>
        <p:nvPicPr>
          <p:cNvPr id="11" name="Picture 10">
            <a:extLst>
              <a:ext uri="{FF2B5EF4-FFF2-40B4-BE49-F238E27FC236}">
                <a16:creationId xmlns:a16="http://schemas.microsoft.com/office/drawing/2014/main" id="{B204ECCD-17D9-2CCE-7AD1-51998DC615B1}"/>
              </a:ext>
            </a:extLst>
          </p:cNvPr>
          <p:cNvPicPr>
            <a:picLocks noChangeAspect="1"/>
          </p:cNvPicPr>
          <p:nvPr/>
        </p:nvPicPr>
        <p:blipFill>
          <a:blip r:embed="rId2"/>
          <a:stretch>
            <a:fillRect/>
          </a:stretch>
        </p:blipFill>
        <p:spPr>
          <a:xfrm>
            <a:off x="1480931" y="2637590"/>
            <a:ext cx="8696740" cy="4220410"/>
          </a:xfrm>
          <a:prstGeom prst="rect">
            <a:avLst/>
          </a:prstGeom>
        </p:spPr>
      </p:pic>
      <p:pic>
        <p:nvPicPr>
          <p:cNvPr id="14" name="Picture 13">
            <a:extLst>
              <a:ext uri="{FF2B5EF4-FFF2-40B4-BE49-F238E27FC236}">
                <a16:creationId xmlns:a16="http://schemas.microsoft.com/office/drawing/2014/main" id="{131C1839-87B7-D84C-01FC-B5C1415C40F9}"/>
              </a:ext>
            </a:extLst>
          </p:cNvPr>
          <p:cNvPicPr>
            <a:picLocks noChangeAspect="1"/>
          </p:cNvPicPr>
          <p:nvPr/>
        </p:nvPicPr>
        <p:blipFill>
          <a:blip r:embed="rId3"/>
          <a:stretch>
            <a:fillRect/>
          </a:stretch>
        </p:blipFill>
        <p:spPr>
          <a:xfrm>
            <a:off x="6331227" y="2637590"/>
            <a:ext cx="3190460" cy="1418658"/>
          </a:xfrm>
          <a:prstGeom prst="rect">
            <a:avLst/>
          </a:prstGeom>
        </p:spPr>
      </p:pic>
    </p:spTree>
    <p:extLst>
      <p:ext uri="{BB962C8B-B14F-4D97-AF65-F5344CB8AC3E}">
        <p14:creationId xmlns:p14="http://schemas.microsoft.com/office/powerpoint/2010/main" val="2825856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2E5364-14AC-2757-DE4A-DE1B2D8CFC1D}"/>
              </a:ext>
            </a:extLst>
          </p:cNvPr>
          <p:cNvSpPr>
            <a:spLocks noGrp="1"/>
          </p:cNvSpPr>
          <p:nvPr>
            <p:ph idx="1"/>
          </p:nvPr>
        </p:nvSpPr>
        <p:spPr>
          <a:xfrm>
            <a:off x="168965" y="875213"/>
            <a:ext cx="11854070" cy="1798414"/>
          </a:xfrm>
        </p:spPr>
        <p:txBody>
          <a:bodyPr>
            <a:normAutofit fontScale="77500" lnSpcReduction="20000"/>
          </a:bodyPr>
          <a:lstStyle/>
          <a:p>
            <a:pPr marL="514350" indent="-514350" eaLnBrk="0" hangingPunct="0">
              <a:spcBef>
                <a:spcPts val="1653"/>
              </a:spcBef>
              <a:buClr>
                <a:schemeClr val="tx1">
                  <a:lumMod val="50000"/>
                  <a:lumOff val="50000"/>
                </a:schemeClr>
              </a:buClr>
              <a:buFont typeface="+mj-lt"/>
              <a:buAutoNum type="arabicPeriod" startAt="2"/>
            </a:pPr>
            <a:r>
              <a:rPr kumimoji="0" lang="en-US" sz="2900" b="1" i="0" u="none" strike="noStrike" kern="1200" cap="none" spc="0" normalizeH="0" baseline="0" noProof="0" dirty="0">
                <a:ln>
                  <a:noFill/>
                </a:ln>
                <a:solidFill>
                  <a:srgbClr val="05E0DB">
                    <a:lumMod val="50000"/>
                  </a:srgbClr>
                </a:solidFill>
                <a:effectLst/>
                <a:uLnTx/>
                <a:uFillTx/>
                <a:latin typeface="Calibri (body)"/>
                <a:cs typeface="Arial" charset="0"/>
              </a:rPr>
              <a:t>Improved community-based HIVST and treatment monitoring coverage: </a:t>
            </a:r>
          </a:p>
          <a:p>
            <a:pPr eaLnBrk="0" hangingPunct="0">
              <a:spcBef>
                <a:spcPts val="1653"/>
              </a:spcBef>
              <a:buClr>
                <a:schemeClr val="tx1">
                  <a:lumMod val="50000"/>
                  <a:lumOff val="50000"/>
                </a:schemeClr>
              </a:buClr>
              <a:buFont typeface="Wingdings" panose="05000000000000000000" pitchFamily="2" charset="2"/>
              <a:buChar char="§"/>
            </a:pPr>
            <a:r>
              <a:rPr kumimoji="0" lang="en-US" sz="2900" i="0" u="none" strike="noStrike" kern="1200" cap="none" spc="0" normalizeH="0" baseline="0" noProof="0" dirty="0">
                <a:ln>
                  <a:noFill/>
                </a:ln>
                <a:effectLst/>
                <a:uLnTx/>
                <a:uFillTx/>
                <a:latin typeface="Calibri (body)"/>
                <a:cs typeface="Arial" charset="0"/>
              </a:rPr>
              <a:t>Successful linkages between community mobilization for HIV testing and service provision increased from 25% to 62% from 2021 to 2023</a:t>
            </a:r>
          </a:p>
          <a:p>
            <a:pPr eaLnBrk="0" hangingPunct="0">
              <a:spcBef>
                <a:spcPts val="1653"/>
              </a:spcBef>
              <a:buClr>
                <a:schemeClr val="tx1">
                  <a:lumMod val="50000"/>
                  <a:lumOff val="50000"/>
                </a:schemeClr>
              </a:buClr>
              <a:buFont typeface="Wingdings" panose="05000000000000000000" pitchFamily="2" charset="2"/>
              <a:buChar char="§"/>
            </a:pPr>
            <a:r>
              <a:rPr kumimoji="0" lang="en-US" sz="2900" i="0" u="none" strike="noStrike" kern="1200" cap="none" spc="0" normalizeH="0" baseline="0" noProof="0" dirty="0">
                <a:ln>
                  <a:noFill/>
                </a:ln>
                <a:effectLst/>
                <a:uLnTx/>
                <a:uFillTx/>
                <a:latin typeface="Calibri (body)"/>
                <a:cs typeface="Arial" charset="0"/>
              </a:rPr>
              <a:t>Community mobilization efforts contributed to a significant increase in viral load coverage, from 41% to over 71%, in Matabeleland South Province from 2021 to 2023.</a:t>
            </a:r>
          </a:p>
        </p:txBody>
      </p:sp>
      <p:sp>
        <p:nvSpPr>
          <p:cNvPr id="3" name="Title 2">
            <a:extLst>
              <a:ext uri="{FF2B5EF4-FFF2-40B4-BE49-F238E27FC236}">
                <a16:creationId xmlns:a16="http://schemas.microsoft.com/office/drawing/2014/main" id="{0D3EE625-9953-8449-E329-ABFA4B113E5A}"/>
              </a:ext>
            </a:extLst>
          </p:cNvPr>
          <p:cNvSpPr>
            <a:spLocks noGrp="1"/>
          </p:cNvSpPr>
          <p:nvPr>
            <p:ph type="title"/>
          </p:nvPr>
        </p:nvSpPr>
        <p:spPr/>
        <p:txBody>
          <a:bodyPr/>
          <a:lstStyle/>
          <a:p>
            <a:r>
              <a:rPr lang="en-US" dirty="0"/>
              <a:t>TASQC Management Information System (TMIS) outputs (2)</a:t>
            </a:r>
          </a:p>
        </p:txBody>
      </p:sp>
      <p:graphicFrame>
        <p:nvGraphicFramePr>
          <p:cNvPr id="4" name="Content Placeholder 8">
            <a:extLst>
              <a:ext uri="{FF2B5EF4-FFF2-40B4-BE49-F238E27FC236}">
                <a16:creationId xmlns:a16="http://schemas.microsoft.com/office/drawing/2014/main" id="{1ACC65DB-4FDE-5ADD-0E4C-124B85CBBC21}"/>
              </a:ext>
            </a:extLst>
          </p:cNvPr>
          <p:cNvGraphicFramePr>
            <a:graphicFrameLocks/>
          </p:cNvGraphicFramePr>
          <p:nvPr>
            <p:extLst>
              <p:ext uri="{D42A27DB-BD31-4B8C-83A1-F6EECF244321}">
                <p14:modId xmlns:p14="http://schemas.microsoft.com/office/powerpoint/2010/main" val="1969472469"/>
              </p:ext>
            </p:extLst>
          </p:nvPr>
        </p:nvGraphicFramePr>
        <p:xfrm>
          <a:off x="326332" y="2838221"/>
          <a:ext cx="11539335" cy="3940266"/>
        </p:xfrm>
        <a:graphic>
          <a:graphicData uri="http://schemas.openxmlformats.org/drawingml/2006/table">
            <a:tbl>
              <a:tblPr/>
              <a:tblGrid>
                <a:gridCol w="983187">
                  <a:extLst>
                    <a:ext uri="{9D8B030D-6E8A-4147-A177-3AD203B41FA5}">
                      <a16:colId xmlns:a16="http://schemas.microsoft.com/office/drawing/2014/main" val="200633253"/>
                    </a:ext>
                  </a:extLst>
                </a:gridCol>
                <a:gridCol w="1363350">
                  <a:extLst>
                    <a:ext uri="{9D8B030D-6E8A-4147-A177-3AD203B41FA5}">
                      <a16:colId xmlns:a16="http://schemas.microsoft.com/office/drawing/2014/main" val="4024567287"/>
                    </a:ext>
                  </a:extLst>
                </a:gridCol>
                <a:gridCol w="1271588">
                  <a:extLst>
                    <a:ext uri="{9D8B030D-6E8A-4147-A177-3AD203B41FA5}">
                      <a16:colId xmlns:a16="http://schemas.microsoft.com/office/drawing/2014/main" val="3513872496"/>
                    </a:ext>
                  </a:extLst>
                </a:gridCol>
                <a:gridCol w="930748">
                  <a:extLst>
                    <a:ext uri="{9D8B030D-6E8A-4147-A177-3AD203B41FA5}">
                      <a16:colId xmlns:a16="http://schemas.microsoft.com/office/drawing/2014/main" val="1519483641"/>
                    </a:ext>
                  </a:extLst>
                </a:gridCol>
                <a:gridCol w="776718">
                  <a:extLst>
                    <a:ext uri="{9D8B030D-6E8A-4147-A177-3AD203B41FA5}">
                      <a16:colId xmlns:a16="http://schemas.microsoft.com/office/drawing/2014/main" val="869638243"/>
                    </a:ext>
                  </a:extLst>
                </a:gridCol>
                <a:gridCol w="776718">
                  <a:extLst>
                    <a:ext uri="{9D8B030D-6E8A-4147-A177-3AD203B41FA5}">
                      <a16:colId xmlns:a16="http://schemas.microsoft.com/office/drawing/2014/main" val="4011409835"/>
                    </a:ext>
                  </a:extLst>
                </a:gridCol>
                <a:gridCol w="776718">
                  <a:extLst>
                    <a:ext uri="{9D8B030D-6E8A-4147-A177-3AD203B41FA5}">
                      <a16:colId xmlns:a16="http://schemas.microsoft.com/office/drawing/2014/main" val="2723502584"/>
                    </a:ext>
                  </a:extLst>
                </a:gridCol>
                <a:gridCol w="776718">
                  <a:extLst>
                    <a:ext uri="{9D8B030D-6E8A-4147-A177-3AD203B41FA5}">
                      <a16:colId xmlns:a16="http://schemas.microsoft.com/office/drawing/2014/main" val="3375180410"/>
                    </a:ext>
                  </a:extLst>
                </a:gridCol>
                <a:gridCol w="776718">
                  <a:extLst>
                    <a:ext uri="{9D8B030D-6E8A-4147-A177-3AD203B41FA5}">
                      <a16:colId xmlns:a16="http://schemas.microsoft.com/office/drawing/2014/main" val="646852679"/>
                    </a:ext>
                  </a:extLst>
                </a:gridCol>
                <a:gridCol w="776718">
                  <a:extLst>
                    <a:ext uri="{9D8B030D-6E8A-4147-A177-3AD203B41FA5}">
                      <a16:colId xmlns:a16="http://schemas.microsoft.com/office/drawing/2014/main" val="2539263644"/>
                    </a:ext>
                  </a:extLst>
                </a:gridCol>
                <a:gridCol w="776718">
                  <a:extLst>
                    <a:ext uri="{9D8B030D-6E8A-4147-A177-3AD203B41FA5}">
                      <a16:colId xmlns:a16="http://schemas.microsoft.com/office/drawing/2014/main" val="446991943"/>
                    </a:ext>
                  </a:extLst>
                </a:gridCol>
                <a:gridCol w="776718">
                  <a:extLst>
                    <a:ext uri="{9D8B030D-6E8A-4147-A177-3AD203B41FA5}">
                      <a16:colId xmlns:a16="http://schemas.microsoft.com/office/drawing/2014/main" val="572762105"/>
                    </a:ext>
                  </a:extLst>
                </a:gridCol>
                <a:gridCol w="776718">
                  <a:extLst>
                    <a:ext uri="{9D8B030D-6E8A-4147-A177-3AD203B41FA5}">
                      <a16:colId xmlns:a16="http://schemas.microsoft.com/office/drawing/2014/main" val="1045713099"/>
                    </a:ext>
                  </a:extLst>
                </a:gridCol>
              </a:tblGrid>
              <a:tr h="678595">
                <a:tc>
                  <a:txBody>
                    <a:bodyPr/>
                    <a:lstStyle/>
                    <a:p>
                      <a:pPr algn="l" rtl="0" fontAlgn="b"/>
                      <a:r>
                        <a:rPr lang="en-ZW" sz="1200" b="1" i="0" u="none" strike="noStrike">
                          <a:solidFill>
                            <a:srgbClr val="FFFFFF"/>
                          </a:solidFill>
                          <a:effectLst/>
                          <a:latin typeface="Calibri" panose="020F0502020204030204" pitchFamily="34" charset="0"/>
                        </a:rPr>
                        <a:t>District</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US" sz="1200" b="1" i="0" u="none" strike="noStrike" dirty="0">
                          <a:solidFill>
                            <a:srgbClr val="FFFFFF"/>
                          </a:solidFill>
                          <a:effectLst/>
                          <a:latin typeface="Calibri" panose="020F0502020204030204" pitchFamily="34" charset="0"/>
                        </a:rPr>
                        <a:t>Women due for cervical cancer screening</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ZW" sz="1200" b="1" i="0" u="none" strike="noStrike" dirty="0">
                          <a:solidFill>
                            <a:srgbClr val="FFFFFF"/>
                          </a:solidFill>
                          <a:effectLst/>
                          <a:latin typeface="Calibri" panose="020F0502020204030204" pitchFamily="34" charset="0"/>
                        </a:rPr>
                        <a:t>VL sample collection</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ZW" sz="1200" b="1" i="0" u="none" strike="noStrike" dirty="0">
                          <a:solidFill>
                            <a:srgbClr val="FFFFFF"/>
                          </a:solidFill>
                          <a:effectLst/>
                          <a:latin typeface="Calibri" panose="020F0502020204030204" pitchFamily="34" charset="0"/>
                        </a:rPr>
                        <a:t>Others</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US" sz="1200" b="1" i="0" u="none" strike="noStrike" dirty="0">
                          <a:solidFill>
                            <a:srgbClr val="FFFFFF"/>
                          </a:solidFill>
                          <a:effectLst/>
                          <a:latin typeface="Calibri" panose="020F0502020204030204" pitchFamily="34" charset="0"/>
                        </a:rPr>
                        <a:t>Missed appts.</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ZW" sz="1200" b="1" i="0" u="none" strike="noStrike" dirty="0">
                          <a:solidFill>
                            <a:srgbClr val="FFFFFF"/>
                          </a:solidFill>
                          <a:effectLst/>
                          <a:latin typeface="Calibri" panose="020F0502020204030204" pitchFamily="34" charset="0"/>
                        </a:rPr>
                        <a:t>Due for TPT</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US" sz="1200" b="1" i="0" u="none" strike="noStrike" dirty="0">
                          <a:solidFill>
                            <a:srgbClr val="FFFFFF"/>
                          </a:solidFill>
                          <a:effectLst/>
                          <a:latin typeface="Calibri" panose="020F0502020204030204" pitchFamily="34" charset="0"/>
                        </a:rPr>
                        <a:t>Interrupted Treatment</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ZW" sz="1200" b="1" i="0" u="none" strike="noStrike" dirty="0">
                          <a:solidFill>
                            <a:srgbClr val="FFFFFF"/>
                          </a:solidFill>
                          <a:effectLst/>
                          <a:latin typeface="Calibri" panose="020F0502020204030204" pitchFamily="34" charset="0"/>
                        </a:rPr>
                        <a:t>Index contact tracing</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US" sz="1200" b="1" i="0" u="none" strike="noStrike" dirty="0">
                          <a:solidFill>
                            <a:srgbClr val="FFFFFF"/>
                          </a:solidFill>
                          <a:effectLst/>
                          <a:latin typeface="Calibri" panose="020F0502020204030204" pitchFamily="34" charset="0"/>
                        </a:rPr>
                        <a:t>Hi VL sample collection</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ZW" sz="1200" b="1" i="0" u="none" strike="noStrike" dirty="0">
                          <a:solidFill>
                            <a:srgbClr val="FFFFFF"/>
                          </a:solidFill>
                          <a:effectLst/>
                          <a:latin typeface="Calibri" panose="020F0502020204030204" pitchFamily="34" charset="0"/>
                        </a:rPr>
                        <a:t>Other lab results</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US" sz="1200" b="1" i="0" u="none" strike="noStrike" dirty="0">
                          <a:solidFill>
                            <a:srgbClr val="FFFFFF"/>
                          </a:solidFill>
                          <a:effectLst/>
                          <a:latin typeface="Calibri" panose="020F0502020204030204" pitchFamily="34" charset="0"/>
                        </a:rPr>
                        <a:t>Due for EID sample collection</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ZW" sz="1200" b="1" i="0" u="none" strike="noStrike" dirty="0">
                          <a:solidFill>
                            <a:srgbClr val="FFFFFF"/>
                          </a:solidFill>
                          <a:effectLst/>
                          <a:latin typeface="Calibri" panose="020F0502020204030204" pitchFamily="34" charset="0"/>
                        </a:rPr>
                        <a:t>TB sputum collection</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l" rtl="0" fontAlgn="b"/>
                      <a:r>
                        <a:rPr lang="en-ZW" sz="1200" b="1" i="0" u="none" strike="noStrike">
                          <a:solidFill>
                            <a:srgbClr val="FFFFFF"/>
                          </a:solidFill>
                          <a:effectLst/>
                          <a:latin typeface="Calibri" panose="020F0502020204030204" pitchFamily="34" charset="0"/>
                        </a:rPr>
                        <a:t> </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extLst>
                  <a:ext uri="{0D108BD9-81ED-4DB2-BD59-A6C34878D82A}">
                    <a16:rowId xmlns:a16="http://schemas.microsoft.com/office/drawing/2014/main" val="367947759"/>
                  </a:ext>
                </a:extLst>
              </a:tr>
              <a:tr h="176445">
                <a:tc>
                  <a:txBody>
                    <a:bodyPr/>
                    <a:lstStyle/>
                    <a:p>
                      <a:pPr algn="l" rtl="0" fontAlgn="b"/>
                      <a:r>
                        <a:rPr lang="en-ZW" sz="1200" b="0" i="0" u="none" strike="noStrike">
                          <a:solidFill>
                            <a:srgbClr val="000000"/>
                          </a:solidFill>
                          <a:effectLst/>
                          <a:latin typeface="Calibri" panose="020F0502020204030204" pitchFamily="34" charset="0"/>
                        </a:rPr>
                        <a:t>Gwanda</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515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891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124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846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2614</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0E784"/>
                    </a:solidFill>
                  </a:tcPr>
                </a:tc>
                <a:extLst>
                  <a:ext uri="{0D108BD9-81ED-4DB2-BD59-A6C34878D82A}">
                    <a16:rowId xmlns:a16="http://schemas.microsoft.com/office/drawing/2014/main" val="2606852246"/>
                  </a:ext>
                </a:extLst>
              </a:tr>
              <a:tr h="176445">
                <a:tc>
                  <a:txBody>
                    <a:bodyPr/>
                    <a:lstStyle/>
                    <a:p>
                      <a:pPr algn="l" rtl="0" fontAlgn="b"/>
                      <a:r>
                        <a:rPr lang="en-ZW" sz="1200" b="0" i="0" u="none" strike="noStrike">
                          <a:solidFill>
                            <a:srgbClr val="000000"/>
                          </a:solidFill>
                          <a:effectLst/>
                          <a:latin typeface="Calibri" panose="020F0502020204030204" pitchFamily="34" charset="0"/>
                        </a:rPr>
                        <a:t>Insiza</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594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61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501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129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146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1489</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E182"/>
                    </a:solidFill>
                  </a:tcPr>
                </a:tc>
                <a:extLst>
                  <a:ext uri="{0D108BD9-81ED-4DB2-BD59-A6C34878D82A}">
                    <a16:rowId xmlns:a16="http://schemas.microsoft.com/office/drawing/2014/main" val="2284384865"/>
                  </a:ext>
                </a:extLst>
              </a:tr>
              <a:tr h="176445">
                <a:tc>
                  <a:txBody>
                    <a:bodyPr/>
                    <a:lstStyle/>
                    <a:p>
                      <a:pPr algn="l" rtl="0" fontAlgn="b"/>
                      <a:r>
                        <a:rPr lang="en-ZW" sz="1200" b="0" i="0" u="none" strike="noStrike">
                          <a:solidFill>
                            <a:srgbClr val="000000"/>
                          </a:solidFill>
                          <a:effectLst/>
                          <a:latin typeface="Calibri" panose="020F0502020204030204" pitchFamily="34" charset="0"/>
                        </a:rPr>
                        <a:t>Chitungwiza</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155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351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507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102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290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621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2125</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E984"/>
                    </a:solidFill>
                  </a:tcPr>
                </a:tc>
                <a:extLst>
                  <a:ext uri="{0D108BD9-81ED-4DB2-BD59-A6C34878D82A}">
                    <a16:rowId xmlns:a16="http://schemas.microsoft.com/office/drawing/2014/main" val="2648218983"/>
                  </a:ext>
                </a:extLst>
              </a:tr>
              <a:tr h="176445">
                <a:tc>
                  <a:txBody>
                    <a:bodyPr/>
                    <a:lstStyle/>
                    <a:p>
                      <a:pPr algn="l" rtl="0" fontAlgn="b"/>
                      <a:r>
                        <a:rPr lang="en-ZW" sz="1200" b="0" i="0" u="none" strike="noStrike">
                          <a:solidFill>
                            <a:srgbClr val="000000"/>
                          </a:solidFill>
                          <a:effectLst/>
                          <a:latin typeface="Calibri" panose="020F0502020204030204" pitchFamily="34" charset="0"/>
                        </a:rPr>
                        <a:t>Chivi</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149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399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683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189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100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1606</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84"/>
                    </a:solidFill>
                  </a:tcPr>
                </a:tc>
                <a:extLst>
                  <a:ext uri="{0D108BD9-81ED-4DB2-BD59-A6C34878D82A}">
                    <a16:rowId xmlns:a16="http://schemas.microsoft.com/office/drawing/2014/main" val="4168598404"/>
                  </a:ext>
                </a:extLst>
              </a:tr>
              <a:tr h="176445">
                <a:tc>
                  <a:txBody>
                    <a:bodyPr/>
                    <a:lstStyle/>
                    <a:p>
                      <a:pPr algn="l" rtl="0" fontAlgn="b"/>
                      <a:r>
                        <a:rPr lang="en-ZW" sz="1200" b="0" i="0" u="none" strike="noStrike">
                          <a:solidFill>
                            <a:srgbClr val="000000"/>
                          </a:solidFill>
                          <a:effectLst/>
                          <a:latin typeface="Calibri" panose="020F0502020204030204" pitchFamily="34" charset="0"/>
                        </a:rPr>
                        <a:t>Chiredzi</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230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2379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208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490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1146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207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147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4926</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DD82"/>
                    </a:solidFill>
                  </a:tcPr>
                </a:tc>
                <a:extLst>
                  <a:ext uri="{0D108BD9-81ED-4DB2-BD59-A6C34878D82A}">
                    <a16:rowId xmlns:a16="http://schemas.microsoft.com/office/drawing/2014/main" val="2933891362"/>
                  </a:ext>
                </a:extLst>
              </a:tr>
              <a:tr h="176445">
                <a:tc>
                  <a:txBody>
                    <a:bodyPr/>
                    <a:lstStyle/>
                    <a:p>
                      <a:pPr algn="l" rtl="0" fontAlgn="b"/>
                      <a:r>
                        <a:rPr lang="en-ZW" sz="1200" b="0" i="0" u="none" strike="noStrike">
                          <a:solidFill>
                            <a:srgbClr val="000000"/>
                          </a:solidFill>
                          <a:effectLst/>
                          <a:latin typeface="Calibri" panose="020F0502020204030204" pitchFamily="34" charset="0"/>
                        </a:rPr>
                        <a:t>Zaka</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489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1134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125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748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202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281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144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65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3207</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583"/>
                    </a:solidFill>
                  </a:tcPr>
                </a:tc>
                <a:extLst>
                  <a:ext uri="{0D108BD9-81ED-4DB2-BD59-A6C34878D82A}">
                    <a16:rowId xmlns:a16="http://schemas.microsoft.com/office/drawing/2014/main" val="1663796569"/>
                  </a:ext>
                </a:extLst>
              </a:tr>
              <a:tr h="176445">
                <a:tc>
                  <a:txBody>
                    <a:bodyPr/>
                    <a:lstStyle/>
                    <a:p>
                      <a:pPr algn="l" rtl="0" fontAlgn="b"/>
                      <a:r>
                        <a:rPr lang="en-ZW" sz="1200" b="0" i="0" u="none" strike="noStrike">
                          <a:solidFill>
                            <a:srgbClr val="000000"/>
                          </a:solidFill>
                          <a:effectLst/>
                          <a:latin typeface="Calibri" panose="020F0502020204030204" pitchFamily="34" charset="0"/>
                        </a:rPr>
                        <a:t>Masvingo</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2536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5608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395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666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2173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225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173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113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11940</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extLst>
                  <a:ext uri="{0D108BD9-81ED-4DB2-BD59-A6C34878D82A}">
                    <a16:rowId xmlns:a16="http://schemas.microsoft.com/office/drawing/2014/main" val="3362262648"/>
                  </a:ext>
                </a:extLst>
              </a:tr>
              <a:tr h="176445">
                <a:tc>
                  <a:txBody>
                    <a:bodyPr/>
                    <a:lstStyle/>
                    <a:p>
                      <a:pPr algn="l" rtl="0" fontAlgn="b"/>
                      <a:r>
                        <a:rPr lang="en-ZW" sz="1200" b="0" i="0" u="none" strike="noStrike">
                          <a:solidFill>
                            <a:srgbClr val="000000"/>
                          </a:solidFill>
                          <a:effectLst/>
                          <a:latin typeface="Calibri" panose="020F0502020204030204" pitchFamily="34" charset="0"/>
                        </a:rPr>
                        <a:t>Beitbridge</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228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278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224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889</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AE78"/>
                    </a:solidFill>
                  </a:tcPr>
                </a:tc>
                <a:extLst>
                  <a:ext uri="{0D108BD9-81ED-4DB2-BD59-A6C34878D82A}">
                    <a16:rowId xmlns:a16="http://schemas.microsoft.com/office/drawing/2014/main" val="3502204811"/>
                  </a:ext>
                </a:extLst>
              </a:tr>
              <a:tr h="176445">
                <a:tc>
                  <a:txBody>
                    <a:bodyPr/>
                    <a:lstStyle/>
                    <a:p>
                      <a:pPr algn="l" rtl="0" fontAlgn="b"/>
                      <a:r>
                        <a:rPr lang="en-ZW" sz="1200" b="0" i="0" u="none" strike="noStrike">
                          <a:solidFill>
                            <a:srgbClr val="000000"/>
                          </a:solidFill>
                          <a:effectLst/>
                          <a:latin typeface="Calibri" panose="020F0502020204030204" pitchFamily="34" charset="0"/>
                        </a:rPr>
                        <a:t>Mwenezi</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570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1066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107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94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475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189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2556</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E784"/>
                    </a:solidFill>
                  </a:tcPr>
                </a:tc>
                <a:extLst>
                  <a:ext uri="{0D108BD9-81ED-4DB2-BD59-A6C34878D82A}">
                    <a16:rowId xmlns:a16="http://schemas.microsoft.com/office/drawing/2014/main" val="372042460"/>
                  </a:ext>
                </a:extLst>
              </a:tr>
              <a:tr h="176445">
                <a:tc>
                  <a:txBody>
                    <a:bodyPr/>
                    <a:lstStyle/>
                    <a:p>
                      <a:pPr algn="l" rtl="0" fontAlgn="b"/>
                      <a:r>
                        <a:rPr lang="en-ZW" sz="1200" b="0" i="0" u="none" strike="noStrike">
                          <a:solidFill>
                            <a:srgbClr val="000000"/>
                          </a:solidFill>
                          <a:effectLst/>
                          <a:latin typeface="Calibri" panose="020F0502020204030204" pitchFamily="34" charset="0"/>
                        </a:rPr>
                        <a:t>Gutu</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675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1927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299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533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612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157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246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4539</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3DF82"/>
                    </a:solidFill>
                  </a:tcPr>
                </a:tc>
                <a:extLst>
                  <a:ext uri="{0D108BD9-81ED-4DB2-BD59-A6C34878D82A}">
                    <a16:rowId xmlns:a16="http://schemas.microsoft.com/office/drawing/2014/main" val="599706697"/>
                  </a:ext>
                </a:extLst>
              </a:tr>
              <a:tr h="176445">
                <a:tc>
                  <a:txBody>
                    <a:bodyPr/>
                    <a:lstStyle/>
                    <a:p>
                      <a:pPr algn="l" rtl="0" fontAlgn="b"/>
                      <a:r>
                        <a:rPr lang="en-ZW" sz="1200" b="0" i="0" u="none" strike="noStrike">
                          <a:solidFill>
                            <a:srgbClr val="000000"/>
                          </a:solidFill>
                          <a:effectLst/>
                          <a:latin typeface="Calibri" panose="020F0502020204030204" pitchFamily="34" charset="0"/>
                        </a:rPr>
                        <a:t>Bulilima</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306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150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261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865</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AC77"/>
                    </a:solidFill>
                  </a:tcPr>
                </a:tc>
                <a:extLst>
                  <a:ext uri="{0D108BD9-81ED-4DB2-BD59-A6C34878D82A}">
                    <a16:rowId xmlns:a16="http://schemas.microsoft.com/office/drawing/2014/main" val="2254127647"/>
                  </a:ext>
                </a:extLst>
              </a:tr>
              <a:tr h="176445">
                <a:tc>
                  <a:txBody>
                    <a:bodyPr/>
                    <a:lstStyle/>
                    <a:p>
                      <a:pPr algn="l" rtl="0" fontAlgn="b"/>
                      <a:r>
                        <a:rPr lang="en-ZW" sz="1200" b="0" i="0" u="none" strike="noStrike">
                          <a:solidFill>
                            <a:srgbClr val="000000"/>
                          </a:solidFill>
                          <a:effectLst/>
                          <a:latin typeface="Calibri" panose="020F0502020204030204" pitchFamily="34" charset="0"/>
                        </a:rPr>
                        <a:t>Matobo</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67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273</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796E"/>
                    </a:solidFill>
                  </a:tcPr>
                </a:tc>
                <a:extLst>
                  <a:ext uri="{0D108BD9-81ED-4DB2-BD59-A6C34878D82A}">
                    <a16:rowId xmlns:a16="http://schemas.microsoft.com/office/drawing/2014/main" val="672822975"/>
                  </a:ext>
                </a:extLst>
              </a:tr>
              <a:tr h="176445">
                <a:tc>
                  <a:txBody>
                    <a:bodyPr/>
                    <a:lstStyle/>
                    <a:p>
                      <a:pPr algn="l" rtl="0" fontAlgn="b"/>
                      <a:r>
                        <a:rPr lang="en-ZW" sz="1200" b="0" i="0" u="none" strike="noStrike">
                          <a:solidFill>
                            <a:srgbClr val="000000"/>
                          </a:solidFill>
                          <a:effectLst/>
                          <a:latin typeface="Calibri" panose="020F0502020204030204" pitchFamily="34" charset="0"/>
                        </a:rPr>
                        <a:t>Bulawayo</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87</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6A6B"/>
                    </a:solidFill>
                  </a:tcPr>
                </a:tc>
                <a:extLst>
                  <a:ext uri="{0D108BD9-81ED-4DB2-BD59-A6C34878D82A}">
                    <a16:rowId xmlns:a16="http://schemas.microsoft.com/office/drawing/2014/main" val="734782812"/>
                  </a:ext>
                </a:extLst>
              </a:tr>
              <a:tr h="176445">
                <a:tc>
                  <a:txBody>
                    <a:bodyPr/>
                    <a:lstStyle/>
                    <a:p>
                      <a:pPr algn="l" rtl="0" fontAlgn="b"/>
                      <a:r>
                        <a:rPr lang="en-ZW" sz="1200" b="0" i="0" u="none" strike="noStrike">
                          <a:solidFill>
                            <a:srgbClr val="000000"/>
                          </a:solidFill>
                          <a:effectLst/>
                          <a:latin typeface="Calibri" panose="020F0502020204030204" pitchFamily="34" charset="0"/>
                        </a:rPr>
                        <a:t>Umzingwane</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73</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696B"/>
                    </a:solidFill>
                  </a:tcPr>
                </a:tc>
                <a:extLst>
                  <a:ext uri="{0D108BD9-81ED-4DB2-BD59-A6C34878D82A}">
                    <a16:rowId xmlns:a16="http://schemas.microsoft.com/office/drawing/2014/main" val="693183063"/>
                  </a:ext>
                </a:extLst>
              </a:tr>
              <a:tr h="176445">
                <a:tc>
                  <a:txBody>
                    <a:bodyPr/>
                    <a:lstStyle/>
                    <a:p>
                      <a:pPr algn="l" rtl="0" fontAlgn="b"/>
                      <a:r>
                        <a:rPr lang="en-ZW" sz="1200" b="0" i="0" u="none" strike="noStrike">
                          <a:solidFill>
                            <a:srgbClr val="000000"/>
                          </a:solidFill>
                          <a:effectLst/>
                          <a:latin typeface="Calibri" panose="020F0502020204030204" pitchFamily="34" charset="0"/>
                        </a:rPr>
                        <a:t>Mangwe</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242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491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83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127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187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23</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1203</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DC87D"/>
                    </a:solidFill>
                  </a:tcPr>
                </a:tc>
                <a:extLst>
                  <a:ext uri="{0D108BD9-81ED-4DB2-BD59-A6C34878D82A}">
                    <a16:rowId xmlns:a16="http://schemas.microsoft.com/office/drawing/2014/main" val="1188500530"/>
                  </a:ext>
                </a:extLst>
              </a:tr>
              <a:tr h="176445">
                <a:tc>
                  <a:txBody>
                    <a:bodyPr/>
                    <a:lstStyle/>
                    <a:p>
                      <a:pPr algn="l" rtl="0" fontAlgn="b"/>
                      <a:r>
                        <a:rPr lang="en-ZW" sz="1200" b="0" i="0" u="none" strike="noStrike">
                          <a:solidFill>
                            <a:srgbClr val="000000"/>
                          </a:solidFill>
                          <a:effectLst/>
                          <a:latin typeface="Calibri" panose="020F0502020204030204" pitchFamily="34" charset="0"/>
                        </a:rPr>
                        <a:t>Total</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5751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15477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2766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3951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6602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2254</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946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452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49</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72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38392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200882149"/>
                  </a:ext>
                </a:extLst>
              </a:tr>
              <a:tr h="176445">
                <a:tc>
                  <a:txBody>
                    <a:bodyPr/>
                    <a:lstStyle/>
                    <a:p>
                      <a:pPr algn="l" rtl="0" fontAlgn="b"/>
                      <a:r>
                        <a:rPr lang="en-ZW" sz="1200" b="0" i="0" u="none" strike="noStrike">
                          <a:solidFill>
                            <a:srgbClr val="000000"/>
                          </a:solidFill>
                          <a:effectLst/>
                          <a:latin typeface="Calibri" panose="020F0502020204030204" pitchFamily="34" charset="0"/>
                        </a:rPr>
                        <a:t> </a:t>
                      </a:r>
                    </a:p>
                  </a:txBody>
                  <a:tcPr marL="8983" marR="8983" marT="898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ZW" sz="1200" b="0" i="0" u="none" strike="noStrike">
                          <a:solidFill>
                            <a:srgbClr val="000000"/>
                          </a:solidFill>
                          <a:effectLst/>
                          <a:latin typeface="Calibri" panose="020F0502020204030204" pitchFamily="34" charset="0"/>
                        </a:rPr>
                        <a:t>15%</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082"/>
                    </a:solidFill>
                  </a:tcPr>
                </a:tc>
                <a:tc>
                  <a:txBody>
                    <a:bodyPr/>
                    <a:lstStyle/>
                    <a:p>
                      <a:pPr algn="ctr" rtl="0" fontAlgn="b"/>
                      <a:r>
                        <a:rPr lang="en-ZW" sz="1200" b="0" i="0" u="none" strike="noStrike">
                          <a:solidFill>
                            <a:srgbClr val="000000"/>
                          </a:solidFill>
                          <a:effectLst/>
                          <a:latin typeface="Calibri" panose="020F0502020204030204" pitchFamily="34" charset="0"/>
                        </a:rPr>
                        <a:t>40%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3BE7B"/>
                    </a:solidFill>
                  </a:tcPr>
                </a:tc>
                <a:tc>
                  <a:txBody>
                    <a:bodyPr/>
                    <a:lstStyle/>
                    <a:p>
                      <a:pPr algn="ctr" rtl="0" fontAlgn="b"/>
                      <a:r>
                        <a:rPr lang="en-ZW" sz="1200" b="0" i="0" u="none" strike="noStrike">
                          <a:solidFill>
                            <a:srgbClr val="000000"/>
                          </a:solidFill>
                          <a:effectLst/>
                          <a:latin typeface="Calibri" panose="020F0502020204030204" pitchFamily="34" charset="0"/>
                        </a:rPr>
                        <a:t>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EA84"/>
                    </a:solidFill>
                  </a:tcPr>
                </a:tc>
                <a:tc>
                  <a:txBody>
                    <a:bodyPr/>
                    <a:lstStyle/>
                    <a:p>
                      <a:pPr algn="ctr" rtl="0" fontAlgn="b"/>
                      <a:r>
                        <a:rPr lang="en-ZW" sz="1200" b="0" i="0" u="none" strike="noStrike">
                          <a:solidFill>
                            <a:srgbClr val="000000"/>
                          </a:solidFill>
                          <a:effectLst/>
                          <a:latin typeface="Calibri" panose="020F0502020204030204" pitchFamily="34" charset="0"/>
                        </a:rPr>
                        <a:t>10%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E683"/>
                    </a:solidFill>
                  </a:tcPr>
                </a:tc>
                <a:tc>
                  <a:txBody>
                    <a:bodyPr/>
                    <a:lstStyle/>
                    <a:p>
                      <a:pPr algn="ctr" rtl="0" fontAlgn="b"/>
                      <a:r>
                        <a:rPr lang="en-ZW" sz="1200" b="0" i="0" u="none" strike="noStrike">
                          <a:solidFill>
                            <a:srgbClr val="000000"/>
                          </a:solidFill>
                          <a:effectLst/>
                          <a:latin typeface="Calibri" panose="020F0502020204030204" pitchFamily="34" charset="0"/>
                        </a:rPr>
                        <a:t>17%</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DD82"/>
                    </a:solidFill>
                  </a:tcPr>
                </a:tc>
                <a:tc>
                  <a:txBody>
                    <a:bodyPr/>
                    <a:lstStyle/>
                    <a:p>
                      <a:pPr algn="ctr" rtl="0" fontAlgn="b"/>
                      <a:r>
                        <a:rPr lang="en-ZW" sz="1200" b="0" i="0" u="none" strike="noStrike">
                          <a:solidFill>
                            <a:srgbClr val="000000"/>
                          </a:solidFill>
                          <a:effectLst/>
                          <a:latin typeface="Calibri" panose="020F0502020204030204" pitchFamily="34" charset="0"/>
                        </a:rPr>
                        <a:t>6%</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84"/>
                    </a:solidFill>
                  </a:tcPr>
                </a:tc>
                <a:tc>
                  <a:txBody>
                    <a:bodyPr/>
                    <a:lstStyle/>
                    <a:p>
                      <a:pPr algn="ctr" rtl="0" fontAlgn="b"/>
                      <a:r>
                        <a:rPr lang="en-ZW" sz="1200" b="0" i="0" u="none" strike="noStrike">
                          <a:solidFill>
                            <a:srgbClr val="000000"/>
                          </a:solidFill>
                          <a:effectLst/>
                          <a:latin typeface="Calibri" panose="020F0502020204030204" pitchFamily="34" charset="0"/>
                        </a:rPr>
                        <a:t>2%</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9D75"/>
                    </a:solidFill>
                  </a:tcPr>
                </a:tc>
                <a:tc>
                  <a:txBody>
                    <a:bodyPr/>
                    <a:lstStyle/>
                    <a:p>
                      <a:pPr algn="ctr" rtl="0" fontAlgn="b"/>
                      <a:r>
                        <a:rPr lang="en-ZW" sz="1200" b="0" i="0" u="none" strike="noStrike">
                          <a:solidFill>
                            <a:srgbClr val="000000"/>
                          </a:solidFill>
                          <a:effectLst/>
                          <a:latin typeface="Calibri" panose="020F0502020204030204" pitchFamily="34" charset="0"/>
                        </a:rPr>
                        <a:t>1%</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806F"/>
                    </a:solidFill>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6A6B"/>
                    </a:solidFill>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696B"/>
                    </a:solidFill>
                  </a:tcPr>
                </a:tc>
                <a:tc>
                  <a:txBody>
                    <a:bodyPr/>
                    <a:lstStyle/>
                    <a:p>
                      <a:pPr algn="ctr" rtl="0" fontAlgn="b"/>
                      <a:r>
                        <a:rPr lang="en-ZW" sz="1200" b="0" i="0" u="none" strike="noStrike">
                          <a:solidFill>
                            <a:srgbClr val="000000"/>
                          </a:solidFill>
                          <a:effectLst/>
                          <a:latin typeface="Calibri" panose="020F0502020204030204" pitchFamily="34" charset="0"/>
                        </a:rPr>
                        <a:t>0%</a:t>
                      </a:r>
                    </a:p>
                  </a:txBody>
                  <a:tcPr marL="8983" marR="8983" marT="89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6A6B"/>
                    </a:solidFill>
                  </a:tcPr>
                </a:tc>
                <a:tc>
                  <a:txBody>
                    <a:bodyPr/>
                    <a:lstStyle/>
                    <a:p>
                      <a:pPr algn="ctr" rtl="0" fontAlgn="b"/>
                      <a:r>
                        <a:rPr lang="en-ZW" sz="1200" b="0" i="0" u="none" strike="noStrike" dirty="0">
                          <a:solidFill>
                            <a:srgbClr val="000000"/>
                          </a:solidFill>
                          <a:effectLst/>
                          <a:latin typeface="Calibri" panose="020F0502020204030204" pitchFamily="34" charset="0"/>
                        </a:rPr>
                        <a:t> </a:t>
                      </a:r>
                    </a:p>
                  </a:txBody>
                  <a:tcPr marL="8983" marR="8983" marT="898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2353788"/>
                  </a:ext>
                </a:extLst>
              </a:tr>
            </a:tbl>
          </a:graphicData>
        </a:graphic>
      </p:graphicFrame>
      <p:sp>
        <p:nvSpPr>
          <p:cNvPr id="5" name="TextBox 4">
            <a:extLst>
              <a:ext uri="{FF2B5EF4-FFF2-40B4-BE49-F238E27FC236}">
                <a16:creationId xmlns:a16="http://schemas.microsoft.com/office/drawing/2014/main" id="{62EF0B0C-8B1A-0E76-9042-3A105B9D0B69}"/>
              </a:ext>
            </a:extLst>
          </p:cNvPr>
          <p:cNvSpPr txBox="1"/>
          <p:nvPr/>
        </p:nvSpPr>
        <p:spPr>
          <a:xfrm>
            <a:off x="238540" y="2530444"/>
            <a:ext cx="8052525" cy="307777"/>
          </a:xfrm>
          <a:prstGeom prst="rect">
            <a:avLst/>
          </a:prstGeom>
          <a:noFill/>
        </p:spPr>
        <p:txBody>
          <a:bodyPr wrap="none" rtlCol="0">
            <a:spAutoFit/>
          </a:bodyPr>
          <a:lstStyle/>
          <a:p>
            <a:r>
              <a:rPr lang="en-US" sz="1400" b="1" dirty="0">
                <a:solidFill>
                  <a:srgbClr val="0070C0"/>
                </a:solidFill>
              </a:rPr>
              <a:t>Table 1 – Reasons recorded in CHWs ODK tool for reasons for client community tracking in TASQC districts </a:t>
            </a:r>
          </a:p>
        </p:txBody>
      </p:sp>
      <p:sp>
        <p:nvSpPr>
          <p:cNvPr id="6" name="Rectangle 5">
            <a:extLst>
              <a:ext uri="{FF2B5EF4-FFF2-40B4-BE49-F238E27FC236}">
                <a16:creationId xmlns:a16="http://schemas.microsoft.com/office/drawing/2014/main" id="{1D547613-6440-2E4E-EE75-A565197A4501}"/>
              </a:ext>
            </a:extLst>
          </p:cNvPr>
          <p:cNvSpPr/>
          <p:nvPr/>
        </p:nvSpPr>
        <p:spPr>
          <a:xfrm>
            <a:off x="2673625" y="2838220"/>
            <a:ext cx="1242391" cy="394026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3A428B9-431E-3B46-B21A-6DADFA7BD115}"/>
              </a:ext>
            </a:extLst>
          </p:cNvPr>
          <p:cNvSpPr/>
          <p:nvPr/>
        </p:nvSpPr>
        <p:spPr>
          <a:xfrm>
            <a:off x="7213324" y="2838219"/>
            <a:ext cx="747920" cy="394026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24675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2E5364-14AC-2757-DE4A-DE1B2D8CFC1D}"/>
              </a:ext>
            </a:extLst>
          </p:cNvPr>
          <p:cNvSpPr>
            <a:spLocks noGrp="1"/>
          </p:cNvSpPr>
          <p:nvPr>
            <p:ph idx="1"/>
          </p:nvPr>
        </p:nvSpPr>
        <p:spPr>
          <a:xfrm>
            <a:off x="168965" y="875212"/>
            <a:ext cx="11184835" cy="2256182"/>
          </a:xfrm>
        </p:spPr>
        <p:txBody>
          <a:bodyPr>
            <a:noAutofit/>
          </a:bodyPr>
          <a:lstStyle/>
          <a:p>
            <a:pPr marL="514350" indent="-514350" eaLnBrk="0" hangingPunct="0">
              <a:spcBef>
                <a:spcPts val="1653"/>
              </a:spcBef>
              <a:buClr>
                <a:schemeClr val="tx1">
                  <a:lumMod val="50000"/>
                  <a:lumOff val="50000"/>
                </a:schemeClr>
              </a:buClr>
              <a:buFont typeface="+mj-lt"/>
              <a:buAutoNum type="arabicPeriod" startAt="3"/>
            </a:pPr>
            <a:r>
              <a:rPr lang="en-US" sz="2100" b="1" dirty="0">
                <a:solidFill>
                  <a:srgbClr val="05E0DB">
                    <a:lumMod val="50000"/>
                  </a:srgbClr>
                </a:solidFill>
                <a:latin typeface="Calibri (body)"/>
                <a:cs typeface="Arial" charset="0"/>
              </a:rPr>
              <a:t>Enhanced data for decision-making and program efficiencies</a:t>
            </a:r>
          </a:p>
          <a:p>
            <a:pPr marL="457200" indent="-457200" eaLnBrk="0" hangingPunct="0">
              <a:spcBef>
                <a:spcPts val="1653"/>
              </a:spcBef>
              <a:buClr>
                <a:schemeClr val="tx1">
                  <a:lumMod val="50000"/>
                  <a:lumOff val="50000"/>
                </a:schemeClr>
              </a:buClr>
              <a:buFont typeface="Wingdings" panose="05000000000000000000" pitchFamily="2" charset="2"/>
              <a:buChar char="§"/>
            </a:pPr>
            <a:r>
              <a:rPr lang="en-US" sz="2100" b="1" dirty="0">
                <a:latin typeface="Calibri (body)"/>
                <a:cs typeface="Arial" charset="0"/>
              </a:rPr>
              <a:t>Improved Monitoring and Reporting</a:t>
            </a:r>
            <a:r>
              <a:rPr lang="en-US" sz="2100" dirty="0">
                <a:latin typeface="Calibri (body)"/>
                <a:cs typeface="Arial" charset="0"/>
              </a:rPr>
              <a:t>: real-time monitoring and reporting of program activities and outputs, enhancing data-driven decisions.</a:t>
            </a:r>
          </a:p>
          <a:p>
            <a:pPr marL="457200" indent="-457200" eaLnBrk="0" hangingPunct="0">
              <a:spcBef>
                <a:spcPts val="1653"/>
              </a:spcBef>
              <a:buClr>
                <a:schemeClr val="tx1">
                  <a:lumMod val="50000"/>
                  <a:lumOff val="50000"/>
                </a:schemeClr>
              </a:buClr>
              <a:buFont typeface="Wingdings" panose="05000000000000000000" pitchFamily="2" charset="2"/>
              <a:buChar char="§"/>
            </a:pPr>
            <a:r>
              <a:rPr lang="en-US" sz="2100" b="1" dirty="0">
                <a:latin typeface="Calibri (body)"/>
                <a:cs typeface="Arial" charset="0"/>
              </a:rPr>
              <a:t>Enhanced Coordination and Resource Management</a:t>
            </a:r>
            <a:r>
              <a:rPr lang="en-US" sz="2100" dirty="0">
                <a:latin typeface="Calibri (body)"/>
                <a:cs typeface="Arial" charset="0"/>
              </a:rPr>
              <a:t>: geospatial capability allowed for precise location tracking of activities, facilitating effective coordination and allocation of resources.</a:t>
            </a:r>
          </a:p>
          <a:p>
            <a:pPr marL="514350" indent="-514350">
              <a:buFont typeface="+mj-lt"/>
              <a:buAutoNum type="arabicPeriod" startAt="3"/>
            </a:pPr>
            <a:endParaRPr kumimoji="0" lang="en-ZW" sz="2100" b="1" i="0" u="none" strike="noStrike" kern="1200" cap="none" spc="0" normalizeH="0" baseline="0" noProof="0" dirty="0">
              <a:ln>
                <a:noFill/>
              </a:ln>
              <a:solidFill>
                <a:srgbClr val="05E0DB">
                  <a:lumMod val="50000"/>
                </a:srgbClr>
              </a:solidFill>
              <a:effectLst/>
              <a:uLnTx/>
              <a:uFillTx/>
              <a:latin typeface="Arial" charset="0"/>
              <a:ea typeface="+mn-ea"/>
              <a:cs typeface="Arial" charset="0"/>
            </a:endParaRPr>
          </a:p>
          <a:p>
            <a:endParaRPr lang="en-US" sz="2100" dirty="0">
              <a:latin typeface="Calibri (body)"/>
            </a:endParaRPr>
          </a:p>
        </p:txBody>
      </p:sp>
      <p:sp>
        <p:nvSpPr>
          <p:cNvPr id="3" name="Title 2">
            <a:extLst>
              <a:ext uri="{FF2B5EF4-FFF2-40B4-BE49-F238E27FC236}">
                <a16:creationId xmlns:a16="http://schemas.microsoft.com/office/drawing/2014/main" id="{0D3EE625-9953-8449-E329-ABFA4B113E5A}"/>
              </a:ext>
            </a:extLst>
          </p:cNvPr>
          <p:cNvSpPr>
            <a:spLocks noGrp="1"/>
          </p:cNvSpPr>
          <p:nvPr>
            <p:ph type="title"/>
          </p:nvPr>
        </p:nvSpPr>
        <p:spPr/>
        <p:txBody>
          <a:bodyPr/>
          <a:lstStyle/>
          <a:p>
            <a:r>
              <a:rPr lang="en-US" dirty="0"/>
              <a:t>TASQC Management Information System (TMIS) outputs (3)</a:t>
            </a:r>
          </a:p>
        </p:txBody>
      </p:sp>
      <p:graphicFrame>
        <p:nvGraphicFramePr>
          <p:cNvPr id="4" name="Table 3">
            <a:extLst>
              <a:ext uri="{FF2B5EF4-FFF2-40B4-BE49-F238E27FC236}">
                <a16:creationId xmlns:a16="http://schemas.microsoft.com/office/drawing/2014/main" id="{7E383830-6AD2-943F-F03C-0BD4416779C8}"/>
              </a:ext>
            </a:extLst>
          </p:cNvPr>
          <p:cNvGraphicFramePr>
            <a:graphicFrameLocks noGrp="1"/>
          </p:cNvGraphicFramePr>
          <p:nvPr>
            <p:extLst>
              <p:ext uri="{D42A27DB-BD31-4B8C-83A1-F6EECF244321}">
                <p14:modId xmlns:p14="http://schemas.microsoft.com/office/powerpoint/2010/main" val="715032862"/>
              </p:ext>
            </p:extLst>
          </p:nvPr>
        </p:nvGraphicFramePr>
        <p:xfrm>
          <a:off x="289558" y="3101009"/>
          <a:ext cx="11612883" cy="3634464"/>
        </p:xfrm>
        <a:graphic>
          <a:graphicData uri="http://schemas.openxmlformats.org/drawingml/2006/table">
            <a:tbl>
              <a:tblPr/>
              <a:tblGrid>
                <a:gridCol w="1064545">
                  <a:extLst>
                    <a:ext uri="{9D8B030D-6E8A-4147-A177-3AD203B41FA5}">
                      <a16:colId xmlns:a16="http://schemas.microsoft.com/office/drawing/2014/main" val="1690812390"/>
                    </a:ext>
                  </a:extLst>
                </a:gridCol>
                <a:gridCol w="916655">
                  <a:extLst>
                    <a:ext uri="{9D8B030D-6E8A-4147-A177-3AD203B41FA5}">
                      <a16:colId xmlns:a16="http://schemas.microsoft.com/office/drawing/2014/main" val="1781830890"/>
                    </a:ext>
                  </a:extLst>
                </a:gridCol>
                <a:gridCol w="1356360">
                  <a:extLst>
                    <a:ext uri="{9D8B030D-6E8A-4147-A177-3AD203B41FA5}">
                      <a16:colId xmlns:a16="http://schemas.microsoft.com/office/drawing/2014/main" val="3950633198"/>
                    </a:ext>
                  </a:extLst>
                </a:gridCol>
                <a:gridCol w="1432560">
                  <a:extLst>
                    <a:ext uri="{9D8B030D-6E8A-4147-A177-3AD203B41FA5}">
                      <a16:colId xmlns:a16="http://schemas.microsoft.com/office/drawing/2014/main" val="3303458940"/>
                    </a:ext>
                  </a:extLst>
                </a:gridCol>
                <a:gridCol w="1224951">
                  <a:extLst>
                    <a:ext uri="{9D8B030D-6E8A-4147-A177-3AD203B41FA5}">
                      <a16:colId xmlns:a16="http://schemas.microsoft.com/office/drawing/2014/main" val="483631620"/>
                    </a:ext>
                  </a:extLst>
                </a:gridCol>
                <a:gridCol w="1404453">
                  <a:extLst>
                    <a:ext uri="{9D8B030D-6E8A-4147-A177-3AD203B41FA5}">
                      <a16:colId xmlns:a16="http://schemas.microsoft.com/office/drawing/2014/main" val="2899682381"/>
                    </a:ext>
                  </a:extLst>
                </a:gridCol>
                <a:gridCol w="1404453">
                  <a:extLst>
                    <a:ext uri="{9D8B030D-6E8A-4147-A177-3AD203B41FA5}">
                      <a16:colId xmlns:a16="http://schemas.microsoft.com/office/drawing/2014/main" val="2804129995"/>
                    </a:ext>
                  </a:extLst>
                </a:gridCol>
                <a:gridCol w="1404453">
                  <a:extLst>
                    <a:ext uri="{9D8B030D-6E8A-4147-A177-3AD203B41FA5}">
                      <a16:colId xmlns:a16="http://schemas.microsoft.com/office/drawing/2014/main" val="430397061"/>
                    </a:ext>
                  </a:extLst>
                </a:gridCol>
                <a:gridCol w="1404453">
                  <a:extLst>
                    <a:ext uri="{9D8B030D-6E8A-4147-A177-3AD203B41FA5}">
                      <a16:colId xmlns:a16="http://schemas.microsoft.com/office/drawing/2014/main" val="3469241247"/>
                    </a:ext>
                  </a:extLst>
                </a:gridCol>
              </a:tblGrid>
              <a:tr h="424304">
                <a:tc>
                  <a:txBody>
                    <a:bodyPr/>
                    <a:lstStyle/>
                    <a:p>
                      <a:pPr algn="ctr" fontAlgn="ctr"/>
                      <a:r>
                        <a:rPr lang="en-ZW" sz="1200" b="1" i="0" u="none" strike="noStrike" dirty="0">
                          <a:solidFill>
                            <a:srgbClr val="FFFFFF"/>
                          </a:solidFill>
                          <a:effectLst/>
                          <a:latin typeface="Calibri" panose="020F0502020204030204" pitchFamily="34" charset="0"/>
                        </a:rPr>
                        <a:t>Province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fontAlgn="ctr"/>
                      <a:r>
                        <a:rPr lang="en-ZW" sz="1200" b="1" i="0" u="none" strike="noStrike">
                          <a:solidFill>
                            <a:srgbClr val="FFFFFF"/>
                          </a:solidFill>
                          <a:effectLst/>
                          <a:latin typeface="Calibri" panose="020F0502020204030204" pitchFamily="34" charset="0"/>
                        </a:rPr>
                        <a:t>District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fontAlgn="ctr"/>
                      <a:r>
                        <a:rPr lang="en-US" sz="1200" b="1" i="0" u="none" strike="noStrike">
                          <a:solidFill>
                            <a:srgbClr val="FFFFFF"/>
                          </a:solidFill>
                          <a:effectLst/>
                          <a:latin typeface="Calibri" panose="020F0502020204030204" pitchFamily="34" charset="0"/>
                        </a:rPr>
                        <a:t>Number of COACs in place (August 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fontAlgn="ctr"/>
                      <a:r>
                        <a:rPr lang="en-ZW" sz="1200" b="1" i="0" u="none" strike="noStrike">
                          <a:solidFill>
                            <a:srgbClr val="FFFFFF"/>
                          </a:solidFill>
                          <a:effectLst/>
                          <a:latin typeface="Calibri" panose="020F0502020204030204" pitchFamily="34" charset="0"/>
                        </a:rPr>
                        <a:t>Active COACs (August 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fontAlgn="ctr"/>
                      <a:r>
                        <a:rPr lang="en-ZW" sz="1200" b="1" i="0" u="none" strike="noStrike">
                          <a:solidFill>
                            <a:srgbClr val="FFFFFF"/>
                          </a:solidFill>
                          <a:effectLst/>
                          <a:latin typeface="Calibri" panose="020F0502020204030204" pitchFamily="34" charset="0"/>
                        </a:rPr>
                        <a:t>% COACs Active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fontAlgn="ctr"/>
                      <a:r>
                        <a:rPr lang="en-US" sz="1200" b="1" i="0" u="none" strike="noStrike">
                          <a:solidFill>
                            <a:srgbClr val="FFFFFF"/>
                          </a:solidFill>
                          <a:effectLst/>
                          <a:latin typeface="Calibri" panose="020F0502020204030204" pitchFamily="34" charset="0"/>
                        </a:rPr>
                        <a:t>Number of Sites in District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fontAlgn="ctr"/>
                      <a:r>
                        <a:rPr lang="en-ZW" sz="1200" b="1" i="0" u="none" strike="noStrike">
                          <a:solidFill>
                            <a:srgbClr val="FFFFFF"/>
                          </a:solidFill>
                          <a:effectLst/>
                          <a:latin typeface="Calibri" panose="020F0502020204030204" pitchFamily="34" charset="0"/>
                        </a:rPr>
                        <a:t>Active Sites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fontAlgn="ctr"/>
                      <a:r>
                        <a:rPr lang="en-ZW" sz="1200" b="1" i="0" u="none" strike="noStrike">
                          <a:solidFill>
                            <a:srgbClr val="FFFFFF"/>
                          </a:solidFill>
                          <a:effectLst/>
                          <a:latin typeface="Calibri" panose="020F0502020204030204" pitchFamily="34" charset="0"/>
                        </a:rPr>
                        <a:t>% Sites Active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fontAlgn="ctr"/>
                      <a:r>
                        <a:rPr lang="en-ZW" sz="1200" b="1" i="0" u="none" strike="noStrike">
                          <a:solidFill>
                            <a:srgbClr val="FFFFFF"/>
                          </a:solidFill>
                          <a:effectLst/>
                          <a:latin typeface="Calibri" panose="020F0502020204030204" pitchFamily="34" charset="0"/>
                        </a:rPr>
                        <a:t>Number of Clients Listed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extLst>
                  <a:ext uri="{0D108BD9-81ED-4DB2-BD59-A6C34878D82A}">
                    <a16:rowId xmlns:a16="http://schemas.microsoft.com/office/drawing/2014/main" val="1932500221"/>
                  </a:ext>
                </a:extLst>
              </a:tr>
              <a:tr h="200635">
                <a:tc>
                  <a:txBody>
                    <a:bodyPr/>
                    <a:lstStyle/>
                    <a:p>
                      <a:pPr algn="l" fontAlgn="b"/>
                      <a:r>
                        <a:rPr lang="en-ZW" sz="1200" b="0" i="0" u="none" strike="noStrike">
                          <a:solidFill>
                            <a:srgbClr val="000000"/>
                          </a:solidFill>
                          <a:effectLst/>
                          <a:latin typeface="Calibri" panose="020F0502020204030204" pitchFamily="34" charset="0"/>
                        </a:rPr>
                        <a:t>Masvingo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Mwenezi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2664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0224141"/>
                  </a:ext>
                </a:extLst>
              </a:tr>
              <a:tr h="200635">
                <a:tc>
                  <a:txBody>
                    <a:bodyPr/>
                    <a:lstStyle/>
                    <a:p>
                      <a:pPr algn="l" fontAlgn="b"/>
                      <a:r>
                        <a:rPr lang="en-ZW" sz="1200" b="0" i="0" u="none" strike="noStrike">
                          <a:solidFill>
                            <a:srgbClr val="000000"/>
                          </a:solidFill>
                          <a:effectLst/>
                          <a:latin typeface="Calibri" panose="020F0502020204030204" pitchFamily="34" charset="0"/>
                        </a:rPr>
                        <a:t>Masvingo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Gutu</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5418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3965101"/>
                  </a:ext>
                </a:extLst>
              </a:tr>
              <a:tr h="200635">
                <a:tc>
                  <a:txBody>
                    <a:bodyPr/>
                    <a:lstStyle/>
                    <a:p>
                      <a:pPr algn="l" fontAlgn="b"/>
                      <a:r>
                        <a:rPr lang="en-ZW" sz="1200" b="0" i="0" u="none" strike="noStrike">
                          <a:solidFill>
                            <a:srgbClr val="000000"/>
                          </a:solidFill>
                          <a:effectLst/>
                          <a:latin typeface="Calibri" panose="020F0502020204030204" pitchFamily="34" charset="0"/>
                        </a:rPr>
                        <a:t>Masvingo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Zaka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4037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1695074"/>
                  </a:ext>
                </a:extLst>
              </a:tr>
              <a:tr h="200635">
                <a:tc>
                  <a:txBody>
                    <a:bodyPr/>
                    <a:lstStyle/>
                    <a:p>
                      <a:pPr algn="l" fontAlgn="b"/>
                      <a:r>
                        <a:rPr lang="en-ZW" sz="1200" b="0" i="0" u="none" strike="noStrike">
                          <a:solidFill>
                            <a:srgbClr val="000000"/>
                          </a:solidFill>
                          <a:effectLst/>
                          <a:latin typeface="Calibri" panose="020F0502020204030204" pitchFamily="34" charset="0"/>
                        </a:rPr>
                        <a:t>Masvingo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Chiredzi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4565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8185908"/>
                  </a:ext>
                </a:extLst>
              </a:tr>
              <a:tr h="200635">
                <a:tc>
                  <a:txBody>
                    <a:bodyPr/>
                    <a:lstStyle/>
                    <a:p>
                      <a:pPr algn="l" fontAlgn="b"/>
                      <a:r>
                        <a:rPr lang="en-ZW" sz="1200" b="0" i="0" u="none" strike="noStrike">
                          <a:solidFill>
                            <a:srgbClr val="000000"/>
                          </a:solidFill>
                          <a:effectLst/>
                          <a:latin typeface="Calibri" panose="020F0502020204030204" pitchFamily="34" charset="0"/>
                        </a:rPr>
                        <a:t>Masvingo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Chivi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2651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9680452"/>
                  </a:ext>
                </a:extLst>
              </a:tr>
              <a:tr h="200635">
                <a:tc>
                  <a:txBody>
                    <a:bodyPr/>
                    <a:lstStyle/>
                    <a:p>
                      <a:pPr algn="l" fontAlgn="b"/>
                      <a:r>
                        <a:rPr lang="en-ZW" sz="1200" b="0" i="0" u="none" strike="noStrike">
                          <a:solidFill>
                            <a:srgbClr val="000000"/>
                          </a:solidFill>
                          <a:effectLst/>
                          <a:latin typeface="Calibri" panose="020F0502020204030204" pitchFamily="34" charset="0"/>
                        </a:rPr>
                        <a:t>Masvingo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Masvingo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8806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8183970"/>
                  </a:ext>
                </a:extLst>
              </a:tr>
              <a:tr h="200635">
                <a:tc>
                  <a:txBody>
                    <a:bodyPr/>
                    <a:lstStyle/>
                    <a:p>
                      <a:pPr algn="l" fontAlgn="b"/>
                      <a:r>
                        <a:rPr lang="en-ZW" sz="1200" b="0" i="0" u="none" strike="noStrike">
                          <a:solidFill>
                            <a:srgbClr val="000000"/>
                          </a:solidFill>
                          <a:effectLst/>
                          <a:latin typeface="Calibri" panose="020F0502020204030204" pitchFamily="34" charset="0"/>
                        </a:rPr>
                        <a:t>Mat South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Bulilima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9C0006"/>
                          </a:solidFill>
                          <a:effectLst/>
                          <a:latin typeface="Calibri" panose="020F0502020204030204" pitchFamily="34" charset="0"/>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ZW" sz="1200" b="0" i="0" u="none" strike="noStrike">
                          <a:solidFill>
                            <a:srgbClr val="000000"/>
                          </a:solidFill>
                          <a:effectLst/>
                          <a:latin typeface="Calibri" panose="020F0502020204030204" pitchFamily="34" charset="0"/>
                        </a:rPr>
                        <a:t>1488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0082195"/>
                  </a:ext>
                </a:extLst>
              </a:tr>
              <a:tr h="200635">
                <a:tc>
                  <a:txBody>
                    <a:bodyPr/>
                    <a:lstStyle/>
                    <a:p>
                      <a:pPr algn="l" fontAlgn="b"/>
                      <a:r>
                        <a:rPr lang="en-ZW" sz="1200" b="0" i="0" u="none" strike="noStrike">
                          <a:solidFill>
                            <a:srgbClr val="000000"/>
                          </a:solidFill>
                          <a:effectLst/>
                          <a:latin typeface="Calibri" panose="020F0502020204030204" pitchFamily="34" charset="0"/>
                        </a:rPr>
                        <a:t>Mat South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Insiza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1683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4745905"/>
                  </a:ext>
                </a:extLst>
              </a:tr>
              <a:tr h="200635">
                <a:tc>
                  <a:txBody>
                    <a:bodyPr/>
                    <a:lstStyle/>
                    <a:p>
                      <a:pPr algn="l" fontAlgn="b"/>
                      <a:r>
                        <a:rPr lang="en-ZW" sz="1200" b="0" i="0" u="none" strike="noStrike">
                          <a:solidFill>
                            <a:srgbClr val="000000"/>
                          </a:solidFill>
                          <a:effectLst/>
                          <a:latin typeface="Calibri" panose="020F0502020204030204" pitchFamily="34" charset="0"/>
                        </a:rPr>
                        <a:t>Mat South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Gwanda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2833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5358351"/>
                  </a:ext>
                </a:extLst>
              </a:tr>
              <a:tr h="200635">
                <a:tc>
                  <a:txBody>
                    <a:bodyPr/>
                    <a:lstStyle/>
                    <a:p>
                      <a:pPr algn="l" fontAlgn="b"/>
                      <a:r>
                        <a:rPr lang="en-ZW" sz="1200" b="0" i="0" u="none" strike="noStrike">
                          <a:solidFill>
                            <a:srgbClr val="000000"/>
                          </a:solidFill>
                          <a:effectLst/>
                          <a:latin typeface="Calibri" panose="020F0502020204030204" pitchFamily="34" charset="0"/>
                        </a:rPr>
                        <a:t>Mat South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Beitbridge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9C0006"/>
                          </a:solidFill>
                          <a:effectLst/>
                          <a:latin typeface="Calibri" panose="020F0502020204030204" pitchFamily="34" charset="0"/>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ZW" sz="1200" b="0" i="0" u="none" strike="noStrike">
                          <a:solidFill>
                            <a:srgbClr val="000000"/>
                          </a:solidFill>
                          <a:effectLst/>
                          <a:latin typeface="Calibri" panose="020F0502020204030204" pitchFamily="34" charset="0"/>
                        </a:rPr>
                        <a:t>1764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7207525"/>
                  </a:ext>
                </a:extLst>
              </a:tr>
              <a:tr h="200635">
                <a:tc>
                  <a:txBody>
                    <a:bodyPr/>
                    <a:lstStyle/>
                    <a:p>
                      <a:pPr algn="l" fontAlgn="b"/>
                      <a:r>
                        <a:rPr lang="en-ZW" sz="1200" b="0" i="0" u="none" strike="noStrike">
                          <a:solidFill>
                            <a:srgbClr val="000000"/>
                          </a:solidFill>
                          <a:effectLst/>
                          <a:latin typeface="Calibri" panose="020F0502020204030204" pitchFamily="34" charset="0"/>
                        </a:rPr>
                        <a:t>Mat South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Chitungwiza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1489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306884"/>
                  </a:ext>
                </a:extLst>
              </a:tr>
              <a:tr h="200635">
                <a:tc>
                  <a:txBody>
                    <a:bodyPr/>
                    <a:lstStyle/>
                    <a:p>
                      <a:pPr algn="l" fontAlgn="b"/>
                      <a:r>
                        <a:rPr lang="en-ZW" sz="1200" b="0" i="0" u="none" strike="noStrike">
                          <a:solidFill>
                            <a:srgbClr val="000000"/>
                          </a:solidFill>
                          <a:effectLst/>
                          <a:latin typeface="Calibri" panose="020F0502020204030204" pitchFamily="34" charset="0"/>
                        </a:rPr>
                        <a:t>Mat South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Matobo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214%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9C0006"/>
                          </a:solidFill>
                          <a:effectLst/>
                          <a:latin typeface="Calibri" panose="020F0502020204030204" pitchFamily="34" charset="0"/>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ZW" sz="1200" b="0" i="0" u="none" strike="noStrike">
                          <a:solidFill>
                            <a:srgbClr val="000000"/>
                          </a:solidFill>
                          <a:effectLst/>
                          <a:latin typeface="Calibri" panose="020F0502020204030204" pitchFamily="34" charset="0"/>
                        </a:rPr>
                        <a:t>668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4384479"/>
                  </a:ext>
                </a:extLst>
              </a:tr>
              <a:tr h="200635">
                <a:tc>
                  <a:txBody>
                    <a:bodyPr/>
                    <a:lstStyle/>
                    <a:p>
                      <a:pPr algn="l" fontAlgn="b"/>
                      <a:r>
                        <a:rPr lang="en-ZW" sz="1200" b="0" i="0" u="none" strike="noStrike">
                          <a:solidFill>
                            <a:srgbClr val="000000"/>
                          </a:solidFill>
                          <a:effectLst/>
                          <a:latin typeface="Calibri" panose="020F0502020204030204" pitchFamily="34" charset="0"/>
                        </a:rPr>
                        <a:t>Mat South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Mangwe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3697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6811565"/>
                  </a:ext>
                </a:extLst>
              </a:tr>
              <a:tr h="200635">
                <a:tc>
                  <a:txBody>
                    <a:bodyPr/>
                    <a:lstStyle/>
                    <a:p>
                      <a:pPr algn="l" fontAlgn="b"/>
                      <a:r>
                        <a:rPr lang="en-ZW" sz="1200" b="0" i="0" u="none" strike="noStrike">
                          <a:solidFill>
                            <a:srgbClr val="000000"/>
                          </a:solidFill>
                          <a:effectLst/>
                          <a:latin typeface="Calibri" panose="020F0502020204030204" pitchFamily="34" charset="0"/>
                        </a:rPr>
                        <a:t>Mat South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Umzingwane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9C0006"/>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ZW" sz="1200" b="0" i="0" u="none" strike="noStrike">
                          <a:solidFill>
                            <a:srgbClr val="000000"/>
                          </a:solidFill>
                          <a:effectLst/>
                          <a:latin typeface="Calibri" panose="020F0502020204030204" pitchFamily="34" charset="0"/>
                        </a:rPr>
                        <a:t>442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8236470"/>
                  </a:ext>
                </a:extLst>
              </a:tr>
              <a:tr h="200635">
                <a:tc>
                  <a:txBody>
                    <a:bodyPr/>
                    <a:lstStyle/>
                    <a:p>
                      <a:pPr algn="l" fontAlgn="b"/>
                      <a:r>
                        <a:rPr lang="en-ZW" sz="1200" b="0" i="0" u="none" strike="noStrike">
                          <a:solidFill>
                            <a:srgbClr val="000000"/>
                          </a:solidFill>
                          <a:effectLst/>
                          <a:latin typeface="Calibri" panose="020F0502020204030204" pitchFamily="34" charset="0"/>
                        </a:rPr>
                        <a:t>Bulawayo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Bulawayo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9C0006"/>
                          </a:solidFill>
                          <a:effectLst/>
                          <a:latin typeface="Calibri" panose="020F0502020204030204" pitchFamily="34" charset="0"/>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ZW" sz="1200" b="0" i="0" u="none" strike="noStrike">
                          <a:solidFill>
                            <a:srgbClr val="000000"/>
                          </a:solidFill>
                          <a:effectLst/>
                          <a:latin typeface="Calibri" panose="020F0502020204030204" pitchFamily="34" charset="0"/>
                        </a:rPr>
                        <a:t>462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886825"/>
                  </a:ext>
                </a:extLst>
              </a:tr>
              <a:tr h="200635">
                <a:tc>
                  <a:txBody>
                    <a:bodyPr/>
                    <a:lstStyle/>
                    <a:p>
                      <a:pPr algn="ctr" fontAlgn="b"/>
                      <a:r>
                        <a:rPr lang="en-ZW" sz="1200" b="0" i="0" u="none" strike="noStrike">
                          <a:solidFill>
                            <a:srgbClr val="000000"/>
                          </a:solidFill>
                          <a:effectLst/>
                          <a:latin typeface="Calibri" panose="020F0502020204030204" pitchFamily="34" charset="0"/>
                        </a:rPr>
                        <a:t>TASQC</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293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338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ZW" sz="12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a:solidFill>
                            <a:srgbClr val="000000"/>
                          </a:solidFill>
                          <a:effectLst/>
                          <a:latin typeface="Calibri" panose="020F0502020204030204" pitchFamily="34" charset="0"/>
                        </a:rPr>
                        <a:t>279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ZW" sz="1200" b="0" i="0" u="none" strike="noStrike">
                          <a:solidFill>
                            <a:srgbClr val="000000"/>
                          </a:solidFill>
                          <a:effectLst/>
                          <a:latin typeface="Calibri" panose="020F0502020204030204" pitchFamily="34" charset="0"/>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ZW" sz="1200" b="0" i="0" u="none" strike="noStrike" dirty="0">
                          <a:solidFill>
                            <a:srgbClr val="000000"/>
                          </a:solidFill>
                          <a:effectLst/>
                          <a:latin typeface="Calibri" panose="020F0502020204030204" pitchFamily="34" charset="0"/>
                        </a:rPr>
                        <a:t>42667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927058"/>
                  </a:ext>
                </a:extLst>
              </a:tr>
            </a:tbl>
          </a:graphicData>
        </a:graphic>
      </p:graphicFrame>
      <p:sp>
        <p:nvSpPr>
          <p:cNvPr id="5" name="TextBox 4">
            <a:extLst>
              <a:ext uri="{FF2B5EF4-FFF2-40B4-BE49-F238E27FC236}">
                <a16:creationId xmlns:a16="http://schemas.microsoft.com/office/drawing/2014/main" id="{AFB964A8-116B-E479-EE67-2F248F9F45E0}"/>
              </a:ext>
            </a:extLst>
          </p:cNvPr>
          <p:cNvSpPr txBox="1"/>
          <p:nvPr/>
        </p:nvSpPr>
        <p:spPr>
          <a:xfrm>
            <a:off x="168965" y="2793231"/>
            <a:ext cx="9627957" cy="307777"/>
          </a:xfrm>
          <a:prstGeom prst="rect">
            <a:avLst/>
          </a:prstGeom>
          <a:noFill/>
        </p:spPr>
        <p:txBody>
          <a:bodyPr wrap="none" rtlCol="0">
            <a:spAutoFit/>
          </a:bodyPr>
          <a:lstStyle/>
          <a:p>
            <a:r>
              <a:rPr lang="en-US" sz="1400" b="1" dirty="0">
                <a:solidFill>
                  <a:srgbClr val="0070C0"/>
                </a:solidFill>
              </a:rPr>
              <a:t>Table 2 – Performance output monitoring of CHWs based on ODK tracking &amp; tracing activity output reporting in TASQC districts </a:t>
            </a:r>
          </a:p>
        </p:txBody>
      </p:sp>
    </p:spTree>
    <p:extLst>
      <p:ext uri="{BB962C8B-B14F-4D97-AF65-F5344CB8AC3E}">
        <p14:creationId xmlns:p14="http://schemas.microsoft.com/office/powerpoint/2010/main" val="26655935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1F4E6D-CEB2-66CA-E947-0ACFF68D88B1}"/>
              </a:ext>
            </a:extLst>
          </p:cNvPr>
          <p:cNvSpPr>
            <a:spLocks noGrp="1"/>
          </p:cNvSpPr>
          <p:nvPr>
            <p:ph idx="1"/>
          </p:nvPr>
        </p:nvSpPr>
        <p:spPr>
          <a:xfrm>
            <a:off x="178904" y="1103243"/>
            <a:ext cx="11174896" cy="5073720"/>
          </a:xfrm>
        </p:spPr>
        <p:txBody>
          <a:bodyPr>
            <a:normAutofit/>
          </a:bodyPr>
          <a:lstStyle/>
          <a:p>
            <a:pPr marL="457200" indent="-457200">
              <a:spcAft>
                <a:spcPts val="1653"/>
              </a:spcAft>
              <a:buClr>
                <a:schemeClr val="bg1">
                  <a:lumMod val="50000"/>
                </a:schemeClr>
              </a:buClr>
              <a:buFont typeface="Wingdings" panose="05000000000000000000" pitchFamily="2" charset="2"/>
              <a:buChar char="§"/>
            </a:pPr>
            <a:r>
              <a:rPr lang="en-US" sz="2800" dirty="0">
                <a:solidFill>
                  <a:srgbClr val="000000"/>
                </a:solidFill>
                <a:latin typeface="Arial"/>
                <a:ea typeface="Times New Roman"/>
                <a:cs typeface="Times New Roman"/>
              </a:rPr>
              <a:t>The </a:t>
            </a:r>
            <a:r>
              <a:rPr lang="en-US" sz="2800" dirty="0" err="1">
                <a:solidFill>
                  <a:srgbClr val="000000"/>
                </a:solidFill>
                <a:latin typeface="Arial"/>
                <a:ea typeface="Times New Roman"/>
                <a:cs typeface="Times New Roman"/>
              </a:rPr>
              <a:t>Omalayitsha</a:t>
            </a:r>
            <a:r>
              <a:rPr lang="en-US" sz="2800" dirty="0">
                <a:solidFill>
                  <a:srgbClr val="000000"/>
                </a:solidFill>
                <a:latin typeface="Arial"/>
                <a:ea typeface="Times New Roman"/>
                <a:cs typeface="Times New Roman"/>
              </a:rPr>
              <a:t> DSD model emphasizes need for HIV programs to profile heterogenous ROC groups and co-designing patient-tailored care services provision to retain them in life-long ART care. </a:t>
            </a:r>
          </a:p>
          <a:p>
            <a:pPr marL="457200" indent="-457200">
              <a:spcAft>
                <a:spcPts val="1653"/>
              </a:spcAft>
              <a:buClr>
                <a:schemeClr val="bg1">
                  <a:lumMod val="50000"/>
                </a:schemeClr>
              </a:buClr>
              <a:buFont typeface="Wingdings" panose="05000000000000000000" pitchFamily="2" charset="2"/>
              <a:buChar char="§"/>
            </a:pPr>
            <a:r>
              <a:rPr lang="en-US" sz="2800" dirty="0">
                <a:solidFill>
                  <a:srgbClr val="000000"/>
                </a:solidFill>
                <a:latin typeface="Arial"/>
                <a:ea typeface="Times New Roman"/>
                <a:cs typeface="Times New Roman"/>
              </a:rPr>
              <a:t>Integration of empathetic health worker interventions to clients are crucial and complimentary to quality biomedical service provision and lead to improved </a:t>
            </a:r>
            <a:r>
              <a:rPr lang="en-US" dirty="0">
                <a:solidFill>
                  <a:srgbClr val="000000"/>
                </a:solidFill>
                <a:latin typeface="Arial"/>
                <a:ea typeface="Times New Roman"/>
                <a:cs typeface="Times New Roman"/>
              </a:rPr>
              <a:t>p</a:t>
            </a:r>
            <a:r>
              <a:rPr lang="en-US" sz="2800" dirty="0">
                <a:solidFill>
                  <a:srgbClr val="000000"/>
                </a:solidFill>
                <a:latin typeface="Arial"/>
                <a:ea typeface="Times New Roman"/>
                <a:cs typeface="Times New Roman"/>
              </a:rPr>
              <a:t>atient engagement and retention in care</a:t>
            </a:r>
          </a:p>
          <a:p>
            <a:pPr marL="457200" indent="-457200">
              <a:spcAft>
                <a:spcPts val="1653"/>
              </a:spcAft>
              <a:buClr>
                <a:schemeClr val="bg1">
                  <a:lumMod val="50000"/>
                </a:schemeClr>
              </a:buClr>
              <a:buFont typeface="Wingdings" panose="05000000000000000000" pitchFamily="2" charset="2"/>
              <a:buChar char="§"/>
            </a:pPr>
            <a:r>
              <a:rPr lang="en-US" sz="2800" dirty="0">
                <a:solidFill>
                  <a:srgbClr val="000000"/>
                </a:solidFill>
                <a:latin typeface="Arial"/>
                <a:ea typeface="Times New Roman"/>
                <a:cs typeface="Times New Roman"/>
              </a:rPr>
              <a:t>The TMIS demonstrates high impact of user-centered technology combined with community strategies for enhancing HIV care in low-resource settings and monitoring progress towards HIV epidemic control.</a:t>
            </a:r>
          </a:p>
        </p:txBody>
      </p:sp>
      <p:sp>
        <p:nvSpPr>
          <p:cNvPr id="3" name="Title 2">
            <a:extLst>
              <a:ext uri="{FF2B5EF4-FFF2-40B4-BE49-F238E27FC236}">
                <a16:creationId xmlns:a16="http://schemas.microsoft.com/office/drawing/2014/main" id="{8919AA3A-0A73-737D-81BF-341C30256662}"/>
              </a:ext>
            </a:extLst>
          </p:cNvPr>
          <p:cNvSpPr>
            <a:spLocks noGrp="1"/>
          </p:cNvSpPr>
          <p:nvPr>
            <p:ph type="title"/>
          </p:nvPr>
        </p:nvSpPr>
        <p:spPr/>
        <p:txBody>
          <a:bodyPr/>
          <a:lstStyle/>
          <a:p>
            <a:r>
              <a:rPr lang="en-US" dirty="0"/>
              <a:t>Conclusions</a:t>
            </a:r>
          </a:p>
        </p:txBody>
      </p:sp>
    </p:spTree>
    <p:extLst>
      <p:ext uri="{BB962C8B-B14F-4D97-AF65-F5344CB8AC3E}">
        <p14:creationId xmlns:p14="http://schemas.microsoft.com/office/powerpoint/2010/main" val="1695233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1D15A4-2F22-4157-B9BC-B80F2EB27774}"/>
              </a:ext>
            </a:extLst>
          </p:cNvPr>
          <p:cNvSpPr/>
          <p:nvPr/>
        </p:nvSpPr>
        <p:spPr>
          <a:xfrm>
            <a:off x="1588" y="2230161"/>
            <a:ext cx="12188825" cy="1813696"/>
          </a:xfrm>
          <a:prstGeom prst="rect">
            <a:avLst/>
          </a:prstGeom>
          <a:solidFill>
            <a:srgbClr val="0066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W" sz="4799"/>
          </a:p>
          <a:p>
            <a:pPr algn="ctr"/>
            <a:endParaRPr lang="en-ZW" sz="4399"/>
          </a:p>
          <a:p>
            <a:pPr algn="ctr"/>
            <a:endParaRPr lang="en-ZW" sz="4799"/>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39716" y="5745049"/>
            <a:ext cx="2354740" cy="1112059"/>
          </a:xfrm>
          <a:prstGeom prst="rect">
            <a:avLst/>
          </a:prstGeom>
        </p:spPr>
      </p:pic>
      <p:pic>
        <p:nvPicPr>
          <p:cNvPr id="7" name="Content Placeholder 12" descr="C:\Users\Placxedes\AppData\Local\Microsoft\Windows\Temporary Internet Files\Content.Outlook\6BQDP4CM\MoHCW logo.jpg"/>
          <p:cNvPicPr>
            <a:picLocks/>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10378298" y="64300"/>
            <a:ext cx="1393858" cy="1439882"/>
          </a:xfrm>
          <a:prstGeom prst="rect">
            <a:avLst/>
          </a:prstGeom>
          <a:noFill/>
          <a:ln>
            <a:noFill/>
          </a:ln>
        </p:spPr>
      </p:pic>
      <p:sp>
        <p:nvSpPr>
          <p:cNvPr id="4" name="AutoShape 2" descr="Image result for hot off the press"/>
          <p:cNvSpPr>
            <a:spLocks noChangeAspect="1" noChangeArrowheads="1"/>
          </p:cNvSpPr>
          <p:nvPr/>
        </p:nvSpPr>
        <p:spPr bwMode="auto">
          <a:xfrm>
            <a:off x="157122" y="-1606827"/>
            <a:ext cx="3447152" cy="33614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6" tIns="45708" rIns="91416" bIns="45708" numCol="1" anchor="t" anchorCtr="0" compatLnSpc="1">
            <a:prstTxWarp prst="textNoShape">
              <a:avLst/>
            </a:prstTxWarp>
          </a:bodyPr>
          <a:lstStyle/>
          <a:p>
            <a:endParaRPr lang="en-ZW" sz="3599"/>
          </a:p>
        </p:txBody>
      </p:sp>
      <p:pic>
        <p:nvPicPr>
          <p:cNvPr id="11" name="Picture 10">
            <a:extLst>
              <a:ext uri="{FF2B5EF4-FFF2-40B4-BE49-F238E27FC236}">
                <a16:creationId xmlns:a16="http://schemas.microsoft.com/office/drawing/2014/main" id="{73D721B0-D926-4477-85EC-30A7A14E5205}"/>
              </a:ext>
            </a:extLst>
          </p:cNvPr>
          <p:cNvPicPr/>
          <p:nvPr/>
        </p:nvPicPr>
        <p:blipFill>
          <a:blip r:embed="rId5">
            <a:extLst>
              <a:ext uri="{28A0092B-C50C-407E-A947-70E740481C1C}">
                <a14:useLocalDpi xmlns:a14="http://schemas.microsoft.com/office/drawing/2010/main" val="0"/>
              </a:ext>
            </a:extLst>
          </a:blip>
          <a:stretch>
            <a:fillRect/>
          </a:stretch>
        </p:blipFill>
        <p:spPr>
          <a:xfrm>
            <a:off x="7420789" y="6204953"/>
            <a:ext cx="2747433" cy="422540"/>
          </a:xfrm>
          <a:prstGeom prst="rect">
            <a:avLst/>
          </a:prstGeom>
        </p:spPr>
      </p:pic>
      <p:sp>
        <p:nvSpPr>
          <p:cNvPr id="8" name="TextBox 7">
            <a:extLst>
              <a:ext uri="{FF2B5EF4-FFF2-40B4-BE49-F238E27FC236}">
                <a16:creationId xmlns:a16="http://schemas.microsoft.com/office/drawing/2014/main" id="{A8C4BE23-4A28-4C09-A4E0-D683ED3D43CA}"/>
              </a:ext>
            </a:extLst>
          </p:cNvPr>
          <p:cNvSpPr txBox="1"/>
          <p:nvPr/>
        </p:nvSpPr>
        <p:spPr>
          <a:xfrm>
            <a:off x="1588" y="4022396"/>
            <a:ext cx="12188825" cy="523220"/>
          </a:xfrm>
          <a:prstGeom prst="rect">
            <a:avLst/>
          </a:prstGeom>
          <a:solidFill>
            <a:srgbClr val="FF0000">
              <a:alpha val="55000"/>
            </a:srgbClr>
          </a:solidFill>
        </p:spPr>
        <p:txBody>
          <a:bodyPr wrap="square" rtlCol="0">
            <a:spAutoFit/>
          </a:bodyPr>
          <a:lstStyle/>
          <a:p>
            <a:pPr algn="ctr"/>
            <a:endParaRPr lang="en-ZW" sz="2800"/>
          </a:p>
        </p:txBody>
      </p:sp>
      <p:pic>
        <p:nvPicPr>
          <p:cNvPr id="10" name="Picture 9" descr="Logo&#10;&#10;Description automatically generated">
            <a:extLst>
              <a:ext uri="{FF2B5EF4-FFF2-40B4-BE49-F238E27FC236}">
                <a16:creationId xmlns:a16="http://schemas.microsoft.com/office/drawing/2014/main" id="{6DDAFCED-C9AC-465B-93F2-90BC9F02888D}"/>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84727" y="128684"/>
            <a:ext cx="1699286" cy="1093881"/>
          </a:xfrm>
          <a:prstGeom prst="rect">
            <a:avLst/>
          </a:prstGeom>
        </p:spPr>
      </p:pic>
      <p:pic>
        <p:nvPicPr>
          <p:cNvPr id="12" name="image4.png">
            <a:extLst>
              <a:ext uri="{FF2B5EF4-FFF2-40B4-BE49-F238E27FC236}">
                <a16:creationId xmlns:a16="http://schemas.microsoft.com/office/drawing/2014/main" id="{C16D1D24-AA3E-434E-9133-CF66E44087F3}"/>
              </a:ext>
            </a:extLst>
          </p:cNvPr>
          <p:cNvPicPr/>
          <p:nvPr/>
        </p:nvPicPr>
        <p:blipFill>
          <a:blip r:embed="rId7"/>
          <a:srcRect/>
          <a:stretch>
            <a:fillRect/>
          </a:stretch>
        </p:blipFill>
        <p:spPr>
          <a:xfrm>
            <a:off x="10474895" y="6066881"/>
            <a:ext cx="1297261" cy="698685"/>
          </a:xfrm>
          <a:prstGeom prst="rect">
            <a:avLst/>
          </a:prstGeom>
          <a:ln/>
        </p:spPr>
      </p:pic>
      <p:pic>
        <p:nvPicPr>
          <p:cNvPr id="13" name="Picture 12">
            <a:extLst>
              <a:ext uri="{FF2B5EF4-FFF2-40B4-BE49-F238E27FC236}">
                <a16:creationId xmlns:a16="http://schemas.microsoft.com/office/drawing/2014/main" id="{3EFD28E9-110B-4C31-8941-C0088645B252}"/>
              </a:ext>
            </a:extLst>
          </p:cNvPr>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603876" y="218151"/>
            <a:ext cx="2854411" cy="1093881"/>
          </a:xfrm>
          <a:prstGeom prst="rect">
            <a:avLst/>
          </a:prstGeom>
          <a:noFill/>
          <a:ln>
            <a:noFill/>
          </a:ln>
        </p:spPr>
      </p:pic>
      <p:sp>
        <p:nvSpPr>
          <p:cNvPr id="14" name="TextBox 13">
            <a:extLst>
              <a:ext uri="{FF2B5EF4-FFF2-40B4-BE49-F238E27FC236}">
                <a16:creationId xmlns:a16="http://schemas.microsoft.com/office/drawing/2014/main" id="{210EB2E5-639D-46D4-AB85-687F35617C46}"/>
              </a:ext>
            </a:extLst>
          </p:cNvPr>
          <p:cNvSpPr txBox="1"/>
          <p:nvPr/>
        </p:nvSpPr>
        <p:spPr>
          <a:xfrm>
            <a:off x="472166" y="2511465"/>
            <a:ext cx="10272541" cy="707758"/>
          </a:xfrm>
          <a:prstGeom prst="rect">
            <a:avLst/>
          </a:prstGeom>
          <a:noFill/>
        </p:spPr>
        <p:txBody>
          <a:bodyPr wrap="square" rtlCol="0">
            <a:spAutoFit/>
          </a:bodyPr>
          <a:lstStyle/>
          <a:p>
            <a:pPr algn="ctr"/>
            <a:r>
              <a:rPr lang="en-US" sz="3999">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Thank you</a:t>
            </a:r>
            <a:endParaRPr lang="en-US" sz="3999">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0153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BE9385B-A0D5-4D17-9802-29F5894345CC}"/>
              </a:ext>
            </a:extLst>
          </p:cNvPr>
          <p:cNvSpPr txBox="1"/>
          <p:nvPr/>
        </p:nvSpPr>
        <p:spPr>
          <a:xfrm>
            <a:off x="0" y="875212"/>
            <a:ext cx="11990439" cy="1200329"/>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The goal of the TASQC (</a:t>
            </a:r>
            <a:r>
              <a:rPr kumimoji="0" lang="en-US" sz="1800" b="1"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T</a:t>
            </a:r>
            <a:r>
              <a:rPr kumimoji="0" lang="en-US" sz="1800" b="0"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arget </a:t>
            </a:r>
            <a:r>
              <a:rPr kumimoji="0" lang="en-US" sz="1800" b="1"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A</a:t>
            </a:r>
            <a:r>
              <a:rPr kumimoji="0" lang="en-US" sz="1800" b="0"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ccelerate &amp; </a:t>
            </a:r>
            <a:r>
              <a:rPr kumimoji="0" lang="en-US" sz="1800" b="1"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S</a:t>
            </a:r>
            <a:r>
              <a:rPr kumimoji="0" lang="en-US" sz="1800" b="0"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ustain </a:t>
            </a:r>
            <a:r>
              <a:rPr kumimoji="0" lang="en-US" sz="1800" b="1"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Q</a:t>
            </a:r>
            <a:r>
              <a:rPr kumimoji="0" lang="en-US" sz="1800" b="0"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uality </a:t>
            </a:r>
            <a:r>
              <a:rPr kumimoji="0" lang="en-US" sz="1800" b="1"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H</a:t>
            </a:r>
            <a:r>
              <a:rPr kumimoji="0" lang="en-US" sz="1800" b="0"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IV </a:t>
            </a:r>
            <a:r>
              <a:rPr kumimoji="0" lang="en-US" sz="1800" b="1"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C</a:t>
            </a:r>
            <a:r>
              <a:rPr kumimoji="0" lang="en-US" sz="1800" b="0" i="0" u="none" strike="noStrike" kern="1200" cap="none" spc="0" normalizeH="0" baseline="0" noProof="0" dirty="0">
                <a:ln>
                  <a:noFill/>
                </a:ln>
                <a:solidFill>
                  <a:srgbClr val="002060"/>
                </a:solidFill>
                <a:effectLst/>
                <a:uLnTx/>
                <a:uFillTx/>
                <a:latin typeface="Calibri (body)"/>
                <a:cs typeface="Times New Roman" panose="02020603050405020304" pitchFamily="18" charset="0"/>
              </a:rPr>
              <a:t>are) program is to contribute to the achievement and sustainability of HIV epidemic control in Zimbabwe through the provision of technical, financial, and material support towards the management, coordination and provision of comprehensive clinical care services within the national HIV program.</a:t>
            </a:r>
          </a:p>
        </p:txBody>
      </p:sp>
      <p:sp>
        <p:nvSpPr>
          <p:cNvPr id="7" name="TextBox 6">
            <a:extLst>
              <a:ext uri="{FF2B5EF4-FFF2-40B4-BE49-F238E27FC236}">
                <a16:creationId xmlns:a16="http://schemas.microsoft.com/office/drawing/2014/main" id="{942C6979-40D0-41E3-B853-07F06642990B}"/>
              </a:ext>
            </a:extLst>
          </p:cNvPr>
          <p:cNvSpPr txBox="1"/>
          <p:nvPr/>
        </p:nvSpPr>
        <p:spPr>
          <a:xfrm>
            <a:off x="280220" y="2006061"/>
            <a:ext cx="6882057" cy="477053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W" sz="1600" b="1" i="0" u="sng" strike="noStrike" kern="1200" cap="none" spc="0" normalizeH="0" baseline="0" noProof="0" dirty="0">
                <a:ln>
                  <a:noFill/>
                </a:ln>
                <a:solidFill>
                  <a:prstClr val="black"/>
                </a:solidFill>
                <a:effectLst/>
                <a:uLnTx/>
                <a:uFillTx/>
                <a:latin typeface="Calibri (body)"/>
                <a:cs typeface="Times New Roman" panose="02020603050405020304" pitchFamily="18" charset="0"/>
              </a:rPr>
              <a:t>TASQC Partnerships</a:t>
            </a:r>
          </a:p>
          <a:p>
            <a:pPr marL="914400" marR="0" lvl="1"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To implement a data-driven, clinically-sound program that focuses on strengthening facility and community implementation.</a:t>
            </a:r>
          </a:p>
          <a:p>
            <a:pPr marL="914400" marR="0" lvl="1" indent="-4572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endParaRP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OPHID (</a:t>
            </a:r>
            <a:r>
              <a:rPr kumimoji="0" lang="en-ZW" sz="1600" b="1" i="0" u="none" strike="noStrike" kern="1200" cap="none" spc="0" normalizeH="0" baseline="0" noProof="0" dirty="0">
                <a:ln>
                  <a:noFill/>
                </a:ln>
                <a:solidFill>
                  <a:srgbClr val="FF0000"/>
                </a:solidFill>
                <a:effectLst/>
                <a:uLnTx/>
                <a:uFillTx/>
                <a:latin typeface="Calibri (body)"/>
                <a:cs typeface="Times New Roman" panose="02020603050405020304" pitchFamily="18" charset="0"/>
              </a:rPr>
              <a:t>Prime</a:t>
            </a: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a:t>
            </a:r>
          </a:p>
          <a:p>
            <a:pPr marL="1657350" marR="0" lvl="3"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Chitungwiza, Bulawayo &amp; Mat South</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J.F KAPNEK  (</a:t>
            </a:r>
            <a:r>
              <a:rPr kumimoji="0" lang="en-ZW" sz="1600" b="1" i="0" u="none" strike="noStrike" kern="1200" cap="none" spc="0" normalizeH="0" baseline="0" noProof="0" dirty="0">
                <a:ln>
                  <a:noFill/>
                </a:ln>
                <a:solidFill>
                  <a:srgbClr val="FF0000"/>
                </a:solidFill>
                <a:effectLst/>
                <a:uLnTx/>
                <a:uFillTx/>
                <a:latin typeface="Calibri (body)"/>
                <a:cs typeface="Times New Roman" panose="02020603050405020304" pitchFamily="18" charset="0"/>
              </a:rPr>
              <a:t>sub-partner</a:t>
            </a: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a:t>
            </a:r>
          </a:p>
          <a:p>
            <a:pPr marL="1657350" marR="0" lvl="3"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Masvingo (note – Bikita is a TA district)</a:t>
            </a:r>
          </a:p>
          <a:p>
            <a:pPr marL="1657350" marR="0" lvl="3"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endParaRPr>
          </a:p>
          <a:p>
            <a:pPr marL="800100" marR="0" lvl="1" indent="-342900" algn="l" defTabSz="914400" rtl="0" eaLnBrk="1" fontAlgn="auto" latinLnBrk="0" hangingPunct="1">
              <a:lnSpc>
                <a:spcPct val="100000"/>
              </a:lnSpc>
              <a:spcBef>
                <a:spcPts val="0"/>
              </a:spcBef>
              <a:spcAft>
                <a:spcPts val="0"/>
              </a:spcAft>
              <a:buClrTx/>
              <a:buSzTx/>
              <a:buFont typeface="+mj-lt"/>
              <a:buAutoNum type="arabicPeriod" startAt="2"/>
              <a:tabLst/>
              <a:defRPr/>
            </a:pPr>
            <a:r>
              <a:rPr kumimoji="0" lang="en-US"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To strengthen facility-community monitoring and advocacy for an accelerated and comprehensive HIV response. </a:t>
            </a:r>
            <a:endPar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endParaRP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ZNNP+ (</a:t>
            </a:r>
            <a:r>
              <a:rPr kumimoji="0" lang="en-ZW" sz="1600" b="1" i="0" u="none" strike="noStrike" kern="1200" cap="none" spc="0" normalizeH="0" baseline="0" noProof="0" dirty="0">
                <a:ln>
                  <a:noFill/>
                </a:ln>
                <a:solidFill>
                  <a:srgbClr val="FF0000"/>
                </a:solidFill>
                <a:effectLst/>
                <a:uLnTx/>
                <a:uFillTx/>
                <a:latin typeface="Calibri (body)"/>
                <a:cs typeface="Times New Roman" panose="02020603050405020304" pitchFamily="18" charset="0"/>
              </a:rPr>
              <a:t>sub-partner</a:t>
            </a: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a:t>
            </a:r>
          </a:p>
          <a:p>
            <a:pPr marL="1657350" marR="0" lvl="3"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All provinces</a:t>
            </a:r>
          </a:p>
          <a:p>
            <a:pPr marL="1657350" marR="0" lvl="3"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Mobilization</a:t>
            </a:r>
          </a:p>
          <a:p>
            <a:pPr marL="1657350" marR="0" lvl="3"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W" sz="1600" b="1" i="0" u="none" strike="noStrike" kern="1200" cap="none" spc="0" normalizeH="0" baseline="0" noProof="0" dirty="0">
                <a:ln>
                  <a:noFill/>
                </a:ln>
                <a:solidFill>
                  <a:prstClr val="black"/>
                </a:solidFill>
                <a:effectLst/>
                <a:uLnTx/>
                <a:uFillTx/>
                <a:latin typeface="Calibri (body)"/>
                <a:cs typeface="Times New Roman" panose="02020603050405020304" pitchFamily="18" charset="0"/>
              </a:rPr>
              <a:t>Monitoring </a:t>
            </a:r>
            <a:endParaRPr lang="en-ZW" sz="1600" b="1" noProof="0" dirty="0">
              <a:solidFill>
                <a:prstClr val="black"/>
              </a:solidFill>
              <a:latin typeface="Calibri (body)"/>
              <a:cs typeface="Times New Roman" panose="02020603050405020304" pitchFamily="18" charset="0"/>
            </a:endParaRPr>
          </a:p>
          <a:p>
            <a:pPr>
              <a:defRPr/>
            </a:pPr>
            <a:r>
              <a:rPr lang="en-US" sz="1600" b="1" u="sng" dirty="0">
                <a:solidFill>
                  <a:prstClr val="black"/>
                </a:solidFill>
                <a:latin typeface="Calibri (body)"/>
                <a:cs typeface="Times New Roman" panose="02020603050405020304" pitchFamily="18" charset="0"/>
              </a:rPr>
              <a:t>Geographical Location:</a:t>
            </a:r>
          </a:p>
          <a:p>
            <a:pPr marL="1657350" lvl="3" indent="-285750">
              <a:buFont typeface="Arial" panose="020B0604020202020204" pitchFamily="34" charset="0"/>
              <a:buChar char="•"/>
              <a:defRPr/>
            </a:pPr>
            <a:r>
              <a:rPr lang="en-US" sz="1600" b="1" dirty="0">
                <a:solidFill>
                  <a:prstClr val="black"/>
                </a:solidFill>
                <a:latin typeface="Calibri (body)"/>
                <a:cs typeface="Times New Roman" panose="02020603050405020304" pitchFamily="18" charset="0"/>
              </a:rPr>
              <a:t>15 out of 63 districts in Zimbabwe</a:t>
            </a:r>
          </a:p>
          <a:p>
            <a:pPr marL="1657350" lvl="3" indent="-285750">
              <a:buFont typeface="Arial" panose="020B0604020202020204" pitchFamily="34" charset="0"/>
              <a:buChar char="•"/>
              <a:defRPr/>
            </a:pPr>
            <a:r>
              <a:rPr lang="en-US" sz="1600" b="1" dirty="0">
                <a:solidFill>
                  <a:prstClr val="black"/>
                </a:solidFill>
                <a:latin typeface="Calibri (body)"/>
                <a:cs typeface="Times New Roman" panose="02020603050405020304" pitchFamily="18" charset="0"/>
              </a:rPr>
              <a:t>327 public health facilities </a:t>
            </a:r>
          </a:p>
          <a:p>
            <a:pPr marL="1657350" lvl="3" indent="-285750">
              <a:buFont typeface="Arial" panose="020B0604020202020204" pitchFamily="34" charset="0"/>
              <a:buChar char="•"/>
              <a:defRPr/>
            </a:pPr>
            <a:r>
              <a:rPr lang="en-US" sz="1600" b="1" dirty="0">
                <a:solidFill>
                  <a:prstClr val="black"/>
                </a:solidFill>
                <a:latin typeface="Calibri (body)"/>
                <a:cs typeface="Times New Roman" panose="02020603050405020304" pitchFamily="18" charset="0"/>
              </a:rPr>
              <a:t>330,735 ART clients</a:t>
            </a:r>
            <a:endParaRPr lang="en-ZW" sz="1600" b="1" dirty="0">
              <a:solidFill>
                <a:prstClr val="black"/>
              </a:solidFill>
              <a:latin typeface="Calibri (body)"/>
              <a:cs typeface="Times New Roman" panose="02020603050405020304" pitchFamily="18" charset="0"/>
            </a:endParaRPr>
          </a:p>
        </p:txBody>
      </p:sp>
      <p:pic>
        <p:nvPicPr>
          <p:cNvPr id="8" name="Content Placeholder 3">
            <a:extLst>
              <a:ext uri="{FF2B5EF4-FFF2-40B4-BE49-F238E27FC236}">
                <a16:creationId xmlns:a16="http://schemas.microsoft.com/office/drawing/2014/main" id="{7AD2DC45-5413-450D-85F8-EC731DA781A6}"/>
              </a:ext>
            </a:extLst>
          </p:cNvPr>
          <p:cNvPicPr>
            <a:picLocks noChangeAspect="1"/>
          </p:cNvPicPr>
          <p:nvPr/>
        </p:nvPicPr>
        <p:blipFill>
          <a:blip r:embed="rId3"/>
          <a:stretch>
            <a:fillRect/>
          </a:stretch>
        </p:blipFill>
        <p:spPr>
          <a:xfrm>
            <a:off x="6972238" y="2153265"/>
            <a:ext cx="5119241" cy="3756273"/>
          </a:xfrm>
          <a:prstGeom prst="rect">
            <a:avLst/>
          </a:prstGeom>
        </p:spPr>
      </p:pic>
      <p:sp>
        <p:nvSpPr>
          <p:cNvPr id="6" name="Title 7">
            <a:extLst>
              <a:ext uri="{FF2B5EF4-FFF2-40B4-BE49-F238E27FC236}">
                <a16:creationId xmlns:a16="http://schemas.microsoft.com/office/drawing/2014/main" id="{4E4DDB23-58A4-4352-B9BD-5F35A394C0D1}"/>
              </a:ext>
            </a:extLst>
          </p:cNvPr>
          <p:cNvSpPr txBox="1">
            <a:spLocks/>
          </p:cNvSpPr>
          <p:nvPr/>
        </p:nvSpPr>
        <p:spPr>
          <a:xfrm>
            <a:off x="0" y="0"/>
            <a:ext cx="12192000" cy="702364"/>
          </a:xfrm>
          <a:prstGeom prst="rect">
            <a:avLst/>
          </a:prstGeom>
          <a:solidFill>
            <a:srgbClr val="006666"/>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000">
                <a:solidFill>
                  <a:schemeClr val="bg1"/>
                </a:solidFill>
                <a:latin typeface="Times New Roman" panose="02020603050405020304" pitchFamily="18" charset="0"/>
                <a:cs typeface="Times New Roman" panose="02020603050405020304" pitchFamily="18" charset="0"/>
              </a:rPr>
              <a:t>Overview of the USAID Funded TAQSC Program</a:t>
            </a:r>
            <a:endParaRPr lang="en-ZW" sz="3000" b="1">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6546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6B161-21D4-2D84-C729-239FB80C2EEA}"/>
              </a:ext>
            </a:extLst>
          </p:cNvPr>
          <p:cNvSpPr>
            <a:spLocks noGrp="1"/>
          </p:cNvSpPr>
          <p:nvPr>
            <p:ph type="ctrTitle"/>
          </p:nvPr>
        </p:nvSpPr>
        <p:spPr>
          <a:xfrm>
            <a:off x="0" y="2077277"/>
            <a:ext cx="12192000" cy="2017645"/>
          </a:xfrm>
          <a:solidFill>
            <a:srgbClr val="006666"/>
          </a:solidFill>
        </p:spPr>
        <p:txBody>
          <a:bodyPr>
            <a:normAutofit/>
          </a:bodyPr>
          <a:lstStyle/>
          <a:p>
            <a:r>
              <a:rPr lang="en-US" sz="2800" dirty="0" err="1">
                <a:solidFill>
                  <a:schemeClr val="bg1"/>
                </a:solidFill>
                <a:latin typeface="Myriad Pro"/>
              </a:rPr>
              <a:t>Omalayitsha</a:t>
            </a:r>
            <a:r>
              <a:rPr lang="en-US" sz="2800" dirty="0">
                <a:solidFill>
                  <a:schemeClr val="bg1"/>
                </a:solidFill>
                <a:latin typeface="Myriad Pro"/>
              </a:rPr>
              <a:t> DSD model</a:t>
            </a:r>
            <a:br>
              <a:rPr lang="en-US" sz="2800" dirty="0">
                <a:solidFill>
                  <a:schemeClr val="bg1"/>
                </a:solidFill>
                <a:latin typeface="Myriad Pro"/>
              </a:rPr>
            </a:br>
            <a:r>
              <a:rPr lang="en-US" sz="2800" dirty="0">
                <a:solidFill>
                  <a:schemeClr val="bg1"/>
                </a:solidFill>
                <a:latin typeface="Myriad Pro"/>
              </a:rPr>
              <a:t>Data for patient-centered care for migrant populations</a:t>
            </a:r>
            <a:br>
              <a:rPr lang="en-US" sz="2800" dirty="0">
                <a:solidFill>
                  <a:schemeClr val="bg1"/>
                </a:solidFill>
                <a:latin typeface="Myriad Pro"/>
              </a:rPr>
            </a:br>
            <a:br>
              <a:rPr lang="en-US" sz="2800" dirty="0">
                <a:solidFill>
                  <a:schemeClr val="bg1"/>
                </a:solidFill>
                <a:latin typeface="Myriad Pro"/>
              </a:rPr>
            </a:br>
            <a:endParaRPr lang="en-US" sz="2800" dirty="0">
              <a:solidFill>
                <a:schemeClr val="bg1"/>
              </a:solidFill>
              <a:latin typeface="Myriad Pro"/>
            </a:endParaRPr>
          </a:p>
        </p:txBody>
      </p:sp>
    </p:spTree>
    <p:extLst>
      <p:ext uri="{BB962C8B-B14F-4D97-AF65-F5344CB8AC3E}">
        <p14:creationId xmlns:p14="http://schemas.microsoft.com/office/powerpoint/2010/main" val="470508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628BEF-FAEA-3010-0E76-C96CE5DAA752}"/>
              </a:ext>
            </a:extLst>
          </p:cNvPr>
          <p:cNvSpPr>
            <a:spLocks noGrp="1"/>
          </p:cNvSpPr>
          <p:nvPr>
            <p:ph type="title"/>
          </p:nvPr>
        </p:nvSpPr>
        <p:spPr/>
        <p:txBody>
          <a:bodyPr/>
          <a:lstStyle/>
          <a:p>
            <a:pPr algn="ctr"/>
            <a:r>
              <a:rPr lang="en-US" dirty="0"/>
              <a:t>IOM Zimbabwe Flow Monitoring Report  March 2024</a:t>
            </a:r>
          </a:p>
        </p:txBody>
      </p:sp>
      <p:pic>
        <p:nvPicPr>
          <p:cNvPr id="7" name="Picture 6">
            <a:extLst>
              <a:ext uri="{FF2B5EF4-FFF2-40B4-BE49-F238E27FC236}">
                <a16:creationId xmlns:a16="http://schemas.microsoft.com/office/drawing/2014/main" id="{75DB22C5-30C7-AF3B-3EFC-E44C9FF6E09E}"/>
              </a:ext>
            </a:extLst>
          </p:cNvPr>
          <p:cNvPicPr>
            <a:picLocks noChangeAspect="1"/>
          </p:cNvPicPr>
          <p:nvPr/>
        </p:nvPicPr>
        <p:blipFill>
          <a:blip r:embed="rId3"/>
          <a:stretch>
            <a:fillRect/>
          </a:stretch>
        </p:blipFill>
        <p:spPr>
          <a:xfrm>
            <a:off x="5499589" y="938981"/>
            <a:ext cx="6082810" cy="4821190"/>
          </a:xfrm>
          <a:prstGeom prst="rect">
            <a:avLst/>
          </a:prstGeom>
        </p:spPr>
      </p:pic>
      <p:pic>
        <p:nvPicPr>
          <p:cNvPr id="9" name="Picture 8">
            <a:extLst>
              <a:ext uri="{FF2B5EF4-FFF2-40B4-BE49-F238E27FC236}">
                <a16:creationId xmlns:a16="http://schemas.microsoft.com/office/drawing/2014/main" id="{8D998A95-A160-AF39-9176-B4CF489BB823}"/>
              </a:ext>
            </a:extLst>
          </p:cNvPr>
          <p:cNvPicPr>
            <a:picLocks noChangeAspect="1"/>
          </p:cNvPicPr>
          <p:nvPr/>
        </p:nvPicPr>
        <p:blipFill>
          <a:blip r:embed="rId4"/>
          <a:stretch>
            <a:fillRect/>
          </a:stretch>
        </p:blipFill>
        <p:spPr>
          <a:xfrm>
            <a:off x="220868" y="927387"/>
            <a:ext cx="4649456" cy="4716839"/>
          </a:xfrm>
          <a:prstGeom prst="rect">
            <a:avLst/>
          </a:prstGeom>
        </p:spPr>
      </p:pic>
      <p:sp>
        <p:nvSpPr>
          <p:cNvPr id="10" name="TextBox 9">
            <a:extLst>
              <a:ext uri="{FF2B5EF4-FFF2-40B4-BE49-F238E27FC236}">
                <a16:creationId xmlns:a16="http://schemas.microsoft.com/office/drawing/2014/main" id="{BF5610BE-178F-9CF1-AF28-1BB685596FB9}"/>
              </a:ext>
            </a:extLst>
          </p:cNvPr>
          <p:cNvSpPr txBox="1"/>
          <p:nvPr/>
        </p:nvSpPr>
        <p:spPr>
          <a:xfrm>
            <a:off x="452284" y="5760171"/>
            <a:ext cx="11611897" cy="923330"/>
          </a:xfrm>
          <a:prstGeom prst="rect">
            <a:avLst/>
          </a:prstGeom>
          <a:noFill/>
        </p:spPr>
        <p:txBody>
          <a:bodyPr wrap="square" rtlCol="0">
            <a:spAutoFit/>
          </a:bodyPr>
          <a:lstStyle/>
          <a:p>
            <a:r>
              <a:rPr lang="en-US" dirty="0"/>
              <a:t>In March 2024 alone, the South Africa-Zimbabwe corridor recorded the highest movement of 52,976 (91%). 56% of movements along the South Africa-Zimbabwe corridor were </a:t>
            </a:r>
            <a:r>
              <a:rPr lang="en-US" b="1" dirty="0">
                <a:solidFill>
                  <a:srgbClr val="0070C0"/>
                </a:solidFill>
              </a:rPr>
              <a:t>short-term movements</a:t>
            </a:r>
            <a:r>
              <a:rPr lang="en-US" dirty="0">
                <a:solidFill>
                  <a:srgbClr val="0070C0"/>
                </a:solidFill>
              </a:rPr>
              <a:t>, </a:t>
            </a:r>
            <a:r>
              <a:rPr lang="en-US" b="1" dirty="0">
                <a:solidFill>
                  <a:srgbClr val="0070C0"/>
                </a:solidFill>
              </a:rPr>
              <a:t>21% were family reunification movements</a:t>
            </a:r>
            <a:r>
              <a:rPr lang="en-US" dirty="0">
                <a:solidFill>
                  <a:srgbClr val="0070C0"/>
                </a:solidFill>
              </a:rPr>
              <a:t> </a:t>
            </a:r>
            <a:r>
              <a:rPr lang="en-US" dirty="0"/>
              <a:t>whilst </a:t>
            </a:r>
            <a:r>
              <a:rPr lang="en-US" b="1" dirty="0">
                <a:solidFill>
                  <a:srgbClr val="0070C0"/>
                </a:solidFill>
              </a:rPr>
              <a:t>19% were long-term economic movements.</a:t>
            </a:r>
            <a:r>
              <a:rPr lang="en-US" dirty="0"/>
              <a:t> </a:t>
            </a:r>
          </a:p>
        </p:txBody>
      </p:sp>
    </p:spTree>
    <p:extLst>
      <p:ext uri="{BB962C8B-B14F-4D97-AF65-F5344CB8AC3E}">
        <p14:creationId xmlns:p14="http://schemas.microsoft.com/office/powerpoint/2010/main" val="2847748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AutoShape 2" descr="Image result for data layer icon"/>
          <p:cNvSpPr>
            <a:spLocks noChangeAspect="1" noChangeArrowheads="1"/>
          </p:cNvSpPr>
          <p:nvPr/>
        </p:nvSpPr>
        <p:spPr bwMode="auto">
          <a:xfrm>
            <a:off x="155575" y="-2117725"/>
            <a:ext cx="4876800" cy="4419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ZW"/>
          </a:p>
        </p:txBody>
      </p:sp>
      <p:sp>
        <p:nvSpPr>
          <p:cNvPr id="3" name="TextBox 2">
            <a:extLst>
              <a:ext uri="{FF2B5EF4-FFF2-40B4-BE49-F238E27FC236}">
                <a16:creationId xmlns:a16="http://schemas.microsoft.com/office/drawing/2014/main" id="{750119D9-D357-4D6E-BDF5-D31A1C62A959}"/>
              </a:ext>
            </a:extLst>
          </p:cNvPr>
          <p:cNvSpPr txBox="1"/>
          <p:nvPr/>
        </p:nvSpPr>
        <p:spPr>
          <a:xfrm>
            <a:off x="371060" y="1183545"/>
            <a:ext cx="11569148" cy="1600438"/>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t>We identified 3 distinct categories of mobile clients.</a:t>
            </a:r>
            <a:endParaRPr lang="en-ZW" sz="2000" dirty="0"/>
          </a:p>
          <a:p>
            <a:pPr marL="342900" indent="-342900" algn="just">
              <a:buFont typeface="Arial" panose="020B0604020202020204" pitchFamily="34" charset="0"/>
              <a:buChar char="•"/>
            </a:pPr>
            <a:r>
              <a:rPr lang="en-ZW" sz="2000" b="1" dirty="0"/>
              <a:t>3 </a:t>
            </a:r>
            <a:r>
              <a:rPr lang="en-ZW" sz="2000" dirty="0"/>
              <a:t>categories of mobile clients have specific needs for documentation, referral and differentiated care for treatment and retention:</a:t>
            </a:r>
          </a:p>
          <a:p>
            <a:pPr algn="just"/>
            <a:endParaRPr lang="en-ZW" sz="2000" dirty="0"/>
          </a:p>
          <a:p>
            <a:endParaRPr lang="en-ZW" dirty="0"/>
          </a:p>
        </p:txBody>
      </p:sp>
      <p:sp>
        <p:nvSpPr>
          <p:cNvPr id="9" name="TextBox 8">
            <a:extLst>
              <a:ext uri="{FF2B5EF4-FFF2-40B4-BE49-F238E27FC236}">
                <a16:creationId xmlns:a16="http://schemas.microsoft.com/office/drawing/2014/main" id="{E13A079F-42DD-4AC7-B72C-86A1049D10E3}"/>
              </a:ext>
            </a:extLst>
          </p:cNvPr>
          <p:cNvSpPr txBox="1"/>
          <p:nvPr/>
        </p:nvSpPr>
        <p:spPr>
          <a:xfrm>
            <a:off x="327120" y="2473582"/>
            <a:ext cx="4429675" cy="2246769"/>
          </a:xfrm>
          <a:prstGeom prst="rect">
            <a:avLst/>
          </a:prstGeom>
          <a:noFill/>
          <a:ln w="3175">
            <a:solidFill>
              <a:schemeClr val="accent3"/>
            </a:solidFill>
          </a:ln>
        </p:spPr>
        <p:txBody>
          <a:bodyPr wrap="square" rtlCol="0">
            <a:spAutoFit/>
          </a:bodyPr>
          <a:lstStyle/>
          <a:p>
            <a:pPr lvl="0" algn="just"/>
            <a:r>
              <a:rPr lang="en-ZW" sz="2000" b="1" dirty="0"/>
              <a:t>Cross-border Mobile Zimbabweans</a:t>
            </a:r>
            <a:r>
              <a:rPr lang="en-ZW" sz="2000" dirty="0"/>
              <a:t>: </a:t>
            </a:r>
            <a:r>
              <a:rPr lang="en-ZW" sz="2000" u="sng" dirty="0"/>
              <a:t>treatment monitoring gaps</a:t>
            </a:r>
            <a:r>
              <a:rPr lang="en-ZW" sz="2000" dirty="0"/>
              <a:t> as clients employ formal/informal mechanisms to maintain access to HIV treatment, yet do not present to the facility for required monitoring appointments (e.g. VL testing).</a:t>
            </a:r>
          </a:p>
        </p:txBody>
      </p:sp>
      <p:sp>
        <p:nvSpPr>
          <p:cNvPr id="10" name="TextBox 9">
            <a:extLst>
              <a:ext uri="{FF2B5EF4-FFF2-40B4-BE49-F238E27FC236}">
                <a16:creationId xmlns:a16="http://schemas.microsoft.com/office/drawing/2014/main" id="{3C14A8E5-BDE2-4601-A7E7-8AE06D527745}"/>
              </a:ext>
            </a:extLst>
          </p:cNvPr>
          <p:cNvSpPr txBox="1"/>
          <p:nvPr/>
        </p:nvSpPr>
        <p:spPr>
          <a:xfrm>
            <a:off x="8640417" y="2524799"/>
            <a:ext cx="3180523" cy="2246769"/>
          </a:xfrm>
          <a:prstGeom prst="rect">
            <a:avLst/>
          </a:prstGeom>
          <a:noFill/>
          <a:ln>
            <a:solidFill>
              <a:schemeClr val="accent3"/>
            </a:solidFill>
            <a:prstDash val="solid"/>
          </a:ln>
        </p:spPr>
        <p:txBody>
          <a:bodyPr wrap="square" rtlCol="0">
            <a:spAutoFit/>
          </a:bodyPr>
          <a:lstStyle/>
          <a:p>
            <a:pPr lvl="0" algn="just"/>
            <a:r>
              <a:rPr lang="en-ZW" sz="2000" b="1" dirty="0"/>
              <a:t>Non-Zimbabweans accessing HIV care in Zimbabwe</a:t>
            </a:r>
            <a:r>
              <a:rPr lang="en-ZW" sz="2000" dirty="0"/>
              <a:t>: </a:t>
            </a:r>
          </a:p>
          <a:p>
            <a:pPr lvl="0" algn="just"/>
            <a:r>
              <a:rPr lang="en-ZW" sz="2000" u="sng" dirty="0"/>
              <a:t>retention gaps</a:t>
            </a:r>
            <a:r>
              <a:rPr lang="en-ZW" sz="2000" dirty="0"/>
              <a:t> as clients HIV test, receive ARVs in Zimbabwe and then return to their home country.</a:t>
            </a:r>
          </a:p>
        </p:txBody>
      </p:sp>
      <p:sp>
        <p:nvSpPr>
          <p:cNvPr id="11" name="TextBox 10">
            <a:extLst>
              <a:ext uri="{FF2B5EF4-FFF2-40B4-BE49-F238E27FC236}">
                <a16:creationId xmlns:a16="http://schemas.microsoft.com/office/drawing/2014/main" id="{8DC6176B-FF18-42AA-BBCC-CBFE0F5450C8}"/>
              </a:ext>
            </a:extLst>
          </p:cNvPr>
          <p:cNvSpPr txBox="1"/>
          <p:nvPr/>
        </p:nvSpPr>
        <p:spPr>
          <a:xfrm>
            <a:off x="5063564" y="2524799"/>
            <a:ext cx="3166035" cy="2246769"/>
          </a:xfrm>
          <a:prstGeom prst="rect">
            <a:avLst/>
          </a:prstGeom>
          <a:noFill/>
          <a:ln>
            <a:solidFill>
              <a:schemeClr val="accent3"/>
            </a:solidFill>
            <a:prstDash val="solid"/>
          </a:ln>
        </p:spPr>
        <p:txBody>
          <a:bodyPr wrap="square" rtlCol="0">
            <a:spAutoFit/>
          </a:bodyPr>
          <a:lstStyle/>
          <a:p>
            <a:pPr lvl="0" algn="just"/>
            <a:r>
              <a:rPr lang="en-ZW" sz="2000" b="1" dirty="0"/>
              <a:t>Internally Mobile (Inter-District/Provincial):</a:t>
            </a:r>
            <a:r>
              <a:rPr lang="en-ZW" sz="2000" dirty="0"/>
              <a:t> </a:t>
            </a:r>
          </a:p>
          <a:p>
            <a:pPr lvl="0" algn="just"/>
            <a:r>
              <a:rPr lang="en-ZW" sz="2000" u="sng" dirty="0"/>
              <a:t>linkage gaps</a:t>
            </a:r>
            <a:r>
              <a:rPr lang="en-ZW" sz="2000" dirty="0"/>
              <a:t> as clients test HIV positive and fail to initiate ART, with intention to initiate ART at their home facility.</a:t>
            </a:r>
          </a:p>
        </p:txBody>
      </p:sp>
      <p:sp>
        <p:nvSpPr>
          <p:cNvPr id="2" name="TextBox 1">
            <a:extLst>
              <a:ext uri="{FF2B5EF4-FFF2-40B4-BE49-F238E27FC236}">
                <a16:creationId xmlns:a16="http://schemas.microsoft.com/office/drawing/2014/main" id="{8A3A6103-8393-41CE-B6BF-16BB96F45ECE}"/>
              </a:ext>
            </a:extLst>
          </p:cNvPr>
          <p:cNvSpPr txBox="1"/>
          <p:nvPr/>
        </p:nvSpPr>
        <p:spPr>
          <a:xfrm>
            <a:off x="371060" y="4943275"/>
            <a:ext cx="11781183" cy="1323439"/>
          </a:xfrm>
          <a:prstGeom prst="rect">
            <a:avLst/>
          </a:prstGeom>
          <a:noFill/>
          <a:ln>
            <a:solidFill>
              <a:schemeClr val="tx1"/>
            </a:solidFill>
          </a:ln>
        </p:spPr>
        <p:txBody>
          <a:bodyPr wrap="square" rtlCol="0">
            <a:spAutoFit/>
          </a:bodyPr>
          <a:lstStyle/>
          <a:p>
            <a:pPr marL="285750" indent="-285750">
              <a:buFont typeface="Wingdings" panose="05000000000000000000" pitchFamily="2" charset="2"/>
              <a:buChar char="v"/>
            </a:pPr>
            <a:r>
              <a:rPr lang="en-ZW" sz="2000" dirty="0">
                <a:solidFill>
                  <a:srgbClr val="0070C0"/>
                </a:solidFill>
              </a:rPr>
              <a:t>Cross border workers, deportees, migrant workers, ‘border jumpers’ (illegal migrants), smugglers, government workers employed at borders, seasonal workers, truck drivers, sex workers and local communities around the border lines were the common categories of mobile clients who access HIV services at the facilities.</a:t>
            </a:r>
          </a:p>
        </p:txBody>
      </p:sp>
      <p:sp>
        <p:nvSpPr>
          <p:cNvPr id="5" name="TextBox 4">
            <a:extLst>
              <a:ext uri="{FF2B5EF4-FFF2-40B4-BE49-F238E27FC236}">
                <a16:creationId xmlns:a16="http://schemas.microsoft.com/office/drawing/2014/main" id="{C92D522D-C69E-DA57-D613-E770983C7EFD}"/>
              </a:ext>
            </a:extLst>
          </p:cNvPr>
          <p:cNvSpPr txBox="1"/>
          <p:nvPr/>
        </p:nvSpPr>
        <p:spPr>
          <a:xfrm>
            <a:off x="96217" y="178217"/>
            <a:ext cx="11940208" cy="523220"/>
          </a:xfrm>
          <a:prstGeom prst="rect">
            <a:avLst/>
          </a:prstGeom>
          <a:noFill/>
        </p:spPr>
        <p:txBody>
          <a:bodyPr wrap="square">
            <a:spAutoFit/>
          </a:bodyPr>
          <a:lstStyle/>
          <a:p>
            <a:r>
              <a:rPr lang="en-US" sz="2800" dirty="0">
                <a:solidFill>
                  <a:schemeClr val="bg1">
                    <a:lumMod val="95000"/>
                  </a:schemeClr>
                </a:solidFill>
                <a:latin typeface="Myriad Pro"/>
              </a:rPr>
              <a:t>Mobile &amp; Cross-Border HIV Care &amp; Treatment Assessment findings (2019)</a:t>
            </a:r>
          </a:p>
        </p:txBody>
      </p:sp>
    </p:spTree>
    <p:extLst>
      <p:ext uri="{BB962C8B-B14F-4D97-AF65-F5344CB8AC3E}">
        <p14:creationId xmlns:p14="http://schemas.microsoft.com/office/powerpoint/2010/main" val="2429342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1F970F-6A1E-7BC7-432B-E6EC708B7CF7}"/>
              </a:ext>
            </a:extLst>
          </p:cNvPr>
          <p:cNvSpPr>
            <a:spLocks noGrp="1"/>
          </p:cNvSpPr>
          <p:nvPr>
            <p:ph idx="1"/>
          </p:nvPr>
        </p:nvSpPr>
        <p:spPr>
          <a:xfrm>
            <a:off x="186812" y="905216"/>
            <a:ext cx="11434916" cy="5183905"/>
          </a:xfrm>
        </p:spPr>
        <p:txBody>
          <a:bodyPr>
            <a:normAutofit/>
          </a:bodyPr>
          <a:lstStyle/>
          <a:p>
            <a:pPr marL="0" indent="0">
              <a:buNone/>
            </a:pPr>
            <a:r>
              <a:rPr lang="en-US" dirty="0"/>
              <a:t>Patient-centered design to ensure migrant populations continue receiving services in their countries of domicile in line with UNAIDS recommendations</a:t>
            </a:r>
          </a:p>
        </p:txBody>
      </p:sp>
      <p:sp>
        <p:nvSpPr>
          <p:cNvPr id="3" name="Title 2">
            <a:extLst>
              <a:ext uri="{FF2B5EF4-FFF2-40B4-BE49-F238E27FC236}">
                <a16:creationId xmlns:a16="http://schemas.microsoft.com/office/drawing/2014/main" id="{D77A9D01-B837-9DBF-35DC-726451776071}"/>
              </a:ext>
            </a:extLst>
          </p:cNvPr>
          <p:cNvSpPr>
            <a:spLocks noGrp="1"/>
          </p:cNvSpPr>
          <p:nvPr>
            <p:ph type="title"/>
          </p:nvPr>
        </p:nvSpPr>
        <p:spPr/>
        <p:txBody>
          <a:bodyPr/>
          <a:lstStyle/>
          <a:p>
            <a:r>
              <a:rPr lang="en-US" dirty="0" err="1"/>
              <a:t>Omalayitsha</a:t>
            </a:r>
            <a:r>
              <a:rPr lang="en-US" dirty="0"/>
              <a:t> DSD Model Design</a:t>
            </a:r>
          </a:p>
        </p:txBody>
      </p:sp>
      <p:sp>
        <p:nvSpPr>
          <p:cNvPr id="4" name="Rectangle: Rounded Corners 3">
            <a:extLst>
              <a:ext uri="{FF2B5EF4-FFF2-40B4-BE49-F238E27FC236}">
                <a16:creationId xmlns:a16="http://schemas.microsoft.com/office/drawing/2014/main" id="{06C40254-88A9-7F04-9031-88F776979954}"/>
              </a:ext>
            </a:extLst>
          </p:cNvPr>
          <p:cNvSpPr/>
          <p:nvPr/>
        </p:nvSpPr>
        <p:spPr>
          <a:xfrm>
            <a:off x="1430593" y="1711108"/>
            <a:ext cx="10176387" cy="914400"/>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r>
              <a:rPr lang="en-US" b="1" dirty="0">
                <a:solidFill>
                  <a:schemeClr val="tx1"/>
                </a:solidFill>
              </a:rPr>
              <a:t>Site level focal person </a:t>
            </a:r>
            <a:r>
              <a:rPr lang="en-US" dirty="0">
                <a:solidFill>
                  <a:schemeClr val="tx1"/>
                </a:solidFill>
              </a:rPr>
              <a:t>(approachable, good comm skills &amp; counseling) responsible for monitoring, tracking, and communicating with diaspora clients on their platform of choice (preferrable Primary Care Counselor)</a:t>
            </a:r>
          </a:p>
        </p:txBody>
      </p:sp>
      <p:pic>
        <p:nvPicPr>
          <p:cNvPr id="6" name="Graphic 5" descr="Stethoscope with solid fill">
            <a:extLst>
              <a:ext uri="{FF2B5EF4-FFF2-40B4-BE49-F238E27FC236}">
                <a16:creationId xmlns:a16="http://schemas.microsoft.com/office/drawing/2014/main" id="{9F2667BA-9600-04E1-8541-AEFC3A70560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0272" y="1703334"/>
            <a:ext cx="914400" cy="914400"/>
          </a:xfrm>
          <a:prstGeom prst="rect">
            <a:avLst/>
          </a:prstGeom>
        </p:spPr>
      </p:pic>
      <p:sp>
        <p:nvSpPr>
          <p:cNvPr id="7" name="Rectangle: Rounded Corners 6">
            <a:extLst>
              <a:ext uri="{FF2B5EF4-FFF2-40B4-BE49-F238E27FC236}">
                <a16:creationId xmlns:a16="http://schemas.microsoft.com/office/drawing/2014/main" id="{D26A63F0-85CB-7069-715C-9995EC3FDC69}"/>
              </a:ext>
            </a:extLst>
          </p:cNvPr>
          <p:cNvSpPr/>
          <p:nvPr/>
        </p:nvSpPr>
        <p:spPr>
          <a:xfrm>
            <a:off x="1430592" y="2693108"/>
            <a:ext cx="10176387" cy="688399"/>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14350" indent="-514350">
              <a:buFont typeface="+mj-lt"/>
              <a:buAutoNum type="arabicPeriod" startAt="2"/>
            </a:pPr>
            <a:r>
              <a:rPr lang="en-US" dirty="0">
                <a:solidFill>
                  <a:schemeClr val="tx1"/>
                </a:solidFill>
              </a:rPr>
              <a:t>Focal person creates a database of all diaspora clients with </a:t>
            </a:r>
            <a:r>
              <a:rPr lang="en-US" b="1" dirty="0">
                <a:solidFill>
                  <a:schemeClr val="tx1"/>
                </a:solidFill>
              </a:rPr>
              <a:t>up-to-date client contact details</a:t>
            </a:r>
            <a:r>
              <a:rPr lang="en-US" dirty="0">
                <a:solidFill>
                  <a:schemeClr val="tx1"/>
                </a:solidFill>
              </a:rPr>
              <a:t>. </a:t>
            </a:r>
          </a:p>
        </p:txBody>
      </p:sp>
      <p:pic>
        <p:nvPicPr>
          <p:cNvPr id="9" name="Graphic 8" descr="Employee badge with solid fill">
            <a:extLst>
              <a:ext uri="{FF2B5EF4-FFF2-40B4-BE49-F238E27FC236}">
                <a16:creationId xmlns:a16="http://schemas.microsoft.com/office/drawing/2014/main" id="{841E0121-DBBD-1B55-09D6-A9813BCE919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6193" y="2567767"/>
            <a:ext cx="914400" cy="914400"/>
          </a:xfrm>
          <a:prstGeom prst="rect">
            <a:avLst/>
          </a:prstGeom>
        </p:spPr>
      </p:pic>
      <p:sp>
        <p:nvSpPr>
          <p:cNvPr id="12" name="Rectangle: Rounded Corners 11">
            <a:extLst>
              <a:ext uri="{FF2B5EF4-FFF2-40B4-BE49-F238E27FC236}">
                <a16:creationId xmlns:a16="http://schemas.microsoft.com/office/drawing/2014/main" id="{033E2A9B-F473-B0B5-4E20-6A21467DC67F}"/>
              </a:ext>
            </a:extLst>
          </p:cNvPr>
          <p:cNvSpPr/>
          <p:nvPr/>
        </p:nvSpPr>
        <p:spPr>
          <a:xfrm>
            <a:off x="1445341" y="3483681"/>
            <a:ext cx="10176387" cy="688399"/>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14350" indent="-514350">
              <a:buFont typeface="+mj-lt"/>
              <a:buAutoNum type="arabicPeriod" startAt="3"/>
            </a:pPr>
            <a:r>
              <a:rPr lang="en-US" dirty="0">
                <a:solidFill>
                  <a:schemeClr val="tx1"/>
                </a:solidFill>
              </a:rPr>
              <a:t>Enrolment criteria include consent to follow-ups, completion of DSD enrolment form &amp; entry in DSD register, TLD transition unless on 2nd line ART</a:t>
            </a:r>
          </a:p>
        </p:txBody>
      </p:sp>
      <p:pic>
        <p:nvPicPr>
          <p:cNvPr id="14" name="Graphic 13" descr="Checklist with solid fill">
            <a:extLst>
              <a:ext uri="{FF2B5EF4-FFF2-40B4-BE49-F238E27FC236}">
                <a16:creationId xmlns:a16="http://schemas.microsoft.com/office/drawing/2014/main" id="{6867B30B-0B1E-F1EE-1FD7-479ED94A0E8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2897" y="3415852"/>
            <a:ext cx="776750" cy="776750"/>
          </a:xfrm>
          <a:prstGeom prst="rect">
            <a:avLst/>
          </a:prstGeom>
        </p:spPr>
      </p:pic>
      <p:sp>
        <p:nvSpPr>
          <p:cNvPr id="15" name="Rectangle: Rounded Corners 14">
            <a:extLst>
              <a:ext uri="{FF2B5EF4-FFF2-40B4-BE49-F238E27FC236}">
                <a16:creationId xmlns:a16="http://schemas.microsoft.com/office/drawing/2014/main" id="{ECB7F1FF-5210-4687-E436-C7C27A2C1F32}"/>
              </a:ext>
            </a:extLst>
          </p:cNvPr>
          <p:cNvSpPr/>
          <p:nvPr/>
        </p:nvSpPr>
        <p:spPr>
          <a:xfrm>
            <a:off x="1445341" y="4253430"/>
            <a:ext cx="10176387" cy="838161"/>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14350" indent="-514350">
              <a:buFont typeface="+mj-lt"/>
              <a:buAutoNum type="arabicPeriod" startAt="4"/>
            </a:pPr>
            <a:r>
              <a:rPr lang="en-US" dirty="0">
                <a:solidFill>
                  <a:schemeClr val="tx1"/>
                </a:solidFill>
              </a:rPr>
              <a:t>Client review &amp; refill dates </a:t>
            </a:r>
            <a:r>
              <a:rPr lang="en-US" b="1" dirty="0">
                <a:solidFill>
                  <a:schemeClr val="tx1"/>
                </a:solidFill>
              </a:rPr>
              <a:t>alignment with the major public holidays</a:t>
            </a:r>
            <a:r>
              <a:rPr lang="en-US" dirty="0">
                <a:solidFill>
                  <a:schemeClr val="tx1"/>
                </a:solidFill>
              </a:rPr>
              <a:t> to increase chances of seeing the clients physically and offer VL sample, TB screening, TPT initiation and VIAC screening for eligible clients. </a:t>
            </a:r>
          </a:p>
        </p:txBody>
      </p:sp>
      <p:pic>
        <p:nvPicPr>
          <p:cNvPr id="17" name="Graphic 16" descr="Daily calendar with solid fill">
            <a:extLst>
              <a:ext uri="{FF2B5EF4-FFF2-40B4-BE49-F238E27FC236}">
                <a16:creationId xmlns:a16="http://schemas.microsoft.com/office/drawing/2014/main" id="{E920AACB-B790-3A16-2CB0-4422044D280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16193" y="4202084"/>
            <a:ext cx="914400" cy="914400"/>
          </a:xfrm>
          <a:prstGeom prst="rect">
            <a:avLst/>
          </a:prstGeom>
        </p:spPr>
      </p:pic>
      <p:sp>
        <p:nvSpPr>
          <p:cNvPr id="18" name="Rectangle: Rounded Corners 17">
            <a:extLst>
              <a:ext uri="{FF2B5EF4-FFF2-40B4-BE49-F238E27FC236}">
                <a16:creationId xmlns:a16="http://schemas.microsoft.com/office/drawing/2014/main" id="{8CF91D1C-F5F1-F688-830E-39E578D1E24F}"/>
              </a:ext>
            </a:extLst>
          </p:cNvPr>
          <p:cNvSpPr/>
          <p:nvPr/>
        </p:nvSpPr>
        <p:spPr>
          <a:xfrm>
            <a:off x="1430593" y="5146893"/>
            <a:ext cx="10176387" cy="688400"/>
          </a:xfrm>
          <a:prstGeom prst="round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14350" indent="-514350">
              <a:buFont typeface="+mj-lt"/>
              <a:buAutoNum type="arabicPeriod" startAt="5"/>
            </a:pPr>
            <a:r>
              <a:rPr lang="en-US" dirty="0">
                <a:solidFill>
                  <a:schemeClr val="tx1"/>
                </a:solidFill>
              </a:rPr>
              <a:t>Creation of a WhatsApp/Telegram broadcast list for health education &amp; 3- or 6- monthly client reminders of clinic reviews &amp; VL monitoring</a:t>
            </a:r>
          </a:p>
        </p:txBody>
      </p:sp>
      <p:sp>
        <p:nvSpPr>
          <p:cNvPr id="19" name="Rectangle: Rounded Corners 18">
            <a:extLst>
              <a:ext uri="{FF2B5EF4-FFF2-40B4-BE49-F238E27FC236}">
                <a16:creationId xmlns:a16="http://schemas.microsoft.com/office/drawing/2014/main" id="{B681B1C2-3499-B21B-48A7-9E911AE543CF}"/>
              </a:ext>
            </a:extLst>
          </p:cNvPr>
          <p:cNvSpPr/>
          <p:nvPr/>
        </p:nvSpPr>
        <p:spPr>
          <a:xfrm>
            <a:off x="1452716" y="5887804"/>
            <a:ext cx="10176387" cy="838161"/>
          </a:xfrm>
          <a:prstGeom prst="roundRect">
            <a:avLst/>
          </a:prstGeom>
          <a:solidFill>
            <a:srgbClr val="CC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14350" indent="-514350">
              <a:buFont typeface="+mj-lt"/>
              <a:buAutoNum type="arabicPeriod" startAt="6"/>
            </a:pPr>
            <a:r>
              <a:rPr lang="en-US" dirty="0">
                <a:solidFill>
                  <a:schemeClr val="tx1"/>
                </a:solidFill>
              </a:rPr>
              <a:t>Client use of cross-border transporter “</a:t>
            </a:r>
            <a:r>
              <a:rPr lang="en-US" dirty="0" err="1">
                <a:solidFill>
                  <a:schemeClr val="tx1"/>
                </a:solidFill>
              </a:rPr>
              <a:t>Omalayitsha</a:t>
            </a:r>
            <a:r>
              <a:rPr lang="en-US" dirty="0">
                <a:solidFill>
                  <a:schemeClr val="tx1"/>
                </a:solidFill>
              </a:rPr>
              <a:t>” for fast track 6- or 12- MMD ART refills &amp; delivery in country of domicile through prior prebooking via </a:t>
            </a:r>
            <a:r>
              <a:rPr lang="en-US" dirty="0" err="1">
                <a:solidFill>
                  <a:schemeClr val="tx1"/>
                </a:solidFill>
              </a:rPr>
              <a:t>Whatsapp</a:t>
            </a:r>
            <a:r>
              <a:rPr lang="en-US" dirty="0">
                <a:solidFill>
                  <a:schemeClr val="tx1"/>
                </a:solidFill>
              </a:rPr>
              <a:t>/Phone call</a:t>
            </a:r>
          </a:p>
        </p:txBody>
      </p:sp>
      <p:pic>
        <p:nvPicPr>
          <p:cNvPr id="21" name="Graphic 20" descr="Smart Phone with solid fill">
            <a:extLst>
              <a:ext uri="{FF2B5EF4-FFF2-40B4-BE49-F238E27FC236}">
                <a16:creationId xmlns:a16="http://schemas.microsoft.com/office/drawing/2014/main" id="{B0C976A9-E8F1-0009-19ED-072F014C462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91164" y="5070836"/>
            <a:ext cx="764457" cy="764457"/>
          </a:xfrm>
          <a:prstGeom prst="rect">
            <a:avLst/>
          </a:prstGeom>
        </p:spPr>
      </p:pic>
      <p:pic>
        <p:nvPicPr>
          <p:cNvPr id="25" name="Graphic 24" descr="Bus with solid fill">
            <a:extLst>
              <a:ext uri="{FF2B5EF4-FFF2-40B4-BE49-F238E27FC236}">
                <a16:creationId xmlns:a16="http://schemas.microsoft.com/office/drawing/2014/main" id="{D7CA5B42-DDFF-4532-AD0A-F81528CAD3E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41221" y="5849684"/>
            <a:ext cx="914400" cy="914400"/>
          </a:xfrm>
          <a:prstGeom prst="rect">
            <a:avLst/>
          </a:prstGeom>
        </p:spPr>
      </p:pic>
    </p:spTree>
    <p:extLst>
      <p:ext uri="{BB962C8B-B14F-4D97-AF65-F5344CB8AC3E}">
        <p14:creationId xmlns:p14="http://schemas.microsoft.com/office/powerpoint/2010/main" val="1438678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2" grpId="0" animBg="1"/>
      <p:bldP spid="15" grpId="0" animBg="1"/>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7A9D01-B837-9DBF-35DC-726451776071}"/>
              </a:ext>
            </a:extLst>
          </p:cNvPr>
          <p:cNvSpPr>
            <a:spLocks noGrp="1"/>
          </p:cNvSpPr>
          <p:nvPr>
            <p:ph type="title"/>
          </p:nvPr>
        </p:nvSpPr>
        <p:spPr/>
        <p:txBody>
          <a:bodyPr/>
          <a:lstStyle/>
          <a:p>
            <a:r>
              <a:rPr lang="en-US" dirty="0"/>
              <a:t>Demographic characteristics of </a:t>
            </a:r>
            <a:r>
              <a:rPr lang="en-US" dirty="0" err="1"/>
              <a:t>Omalayitsha</a:t>
            </a:r>
            <a:r>
              <a:rPr lang="en-US" dirty="0"/>
              <a:t> DSD model clients</a:t>
            </a:r>
          </a:p>
        </p:txBody>
      </p:sp>
      <p:graphicFrame>
        <p:nvGraphicFramePr>
          <p:cNvPr id="6" name="Chart 5">
            <a:extLst>
              <a:ext uri="{FF2B5EF4-FFF2-40B4-BE49-F238E27FC236}">
                <a16:creationId xmlns:a16="http://schemas.microsoft.com/office/drawing/2014/main" id="{42BE082A-C777-2254-8CE3-CAC62D63DFF6}"/>
              </a:ext>
            </a:extLst>
          </p:cNvPr>
          <p:cNvGraphicFramePr>
            <a:graphicFrameLocks/>
          </p:cNvGraphicFramePr>
          <p:nvPr>
            <p:extLst>
              <p:ext uri="{D42A27DB-BD31-4B8C-83A1-F6EECF244321}">
                <p14:modId xmlns:p14="http://schemas.microsoft.com/office/powerpoint/2010/main" val="117870236"/>
              </p:ext>
            </p:extLst>
          </p:nvPr>
        </p:nvGraphicFramePr>
        <p:xfrm>
          <a:off x="398207" y="964240"/>
          <a:ext cx="4572000" cy="454225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3568BF68-37D3-F37A-6934-80FF85A210A0}"/>
              </a:ext>
            </a:extLst>
          </p:cNvPr>
          <p:cNvGraphicFramePr>
            <a:graphicFrameLocks/>
          </p:cNvGraphicFramePr>
          <p:nvPr>
            <p:extLst>
              <p:ext uri="{D42A27DB-BD31-4B8C-83A1-F6EECF244321}">
                <p14:modId xmlns:p14="http://schemas.microsoft.com/office/powerpoint/2010/main" val="1574692261"/>
              </p:ext>
            </p:extLst>
          </p:nvPr>
        </p:nvGraphicFramePr>
        <p:xfrm>
          <a:off x="5797922" y="681261"/>
          <a:ext cx="5509260" cy="22517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B42F4459-FB0C-E502-3306-15D1B9874324}"/>
              </a:ext>
            </a:extLst>
          </p:cNvPr>
          <p:cNvGraphicFramePr>
            <a:graphicFrameLocks/>
          </p:cNvGraphicFramePr>
          <p:nvPr>
            <p:extLst>
              <p:ext uri="{D42A27DB-BD31-4B8C-83A1-F6EECF244321}">
                <p14:modId xmlns:p14="http://schemas.microsoft.com/office/powerpoint/2010/main" val="3572083598"/>
              </p:ext>
            </p:extLst>
          </p:nvPr>
        </p:nvGraphicFramePr>
        <p:xfrm>
          <a:off x="5797922" y="2732584"/>
          <a:ext cx="5509260" cy="2846070"/>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a:extLst>
              <a:ext uri="{FF2B5EF4-FFF2-40B4-BE49-F238E27FC236}">
                <a16:creationId xmlns:a16="http://schemas.microsoft.com/office/drawing/2014/main" id="{805C4424-10E1-A231-96A5-6F9F64A6760E}"/>
              </a:ext>
            </a:extLst>
          </p:cNvPr>
          <p:cNvSpPr txBox="1"/>
          <p:nvPr/>
        </p:nvSpPr>
        <p:spPr>
          <a:xfrm>
            <a:off x="86838" y="5853573"/>
            <a:ext cx="11809964" cy="923330"/>
          </a:xfrm>
          <a:prstGeom prst="rect">
            <a:avLst/>
          </a:prstGeom>
          <a:noFill/>
        </p:spPr>
        <p:txBody>
          <a:bodyPr wrap="none" rtlCol="0">
            <a:spAutoFit/>
          </a:bodyPr>
          <a:lstStyle/>
          <a:p>
            <a:r>
              <a:rPr lang="en-US" dirty="0"/>
              <a:t>Most </a:t>
            </a:r>
            <a:r>
              <a:rPr lang="en-US" dirty="0" err="1"/>
              <a:t>Omalayitsha</a:t>
            </a:r>
            <a:r>
              <a:rPr lang="en-US" dirty="0"/>
              <a:t> DSD model clients are in Beitbridge which is a border district with South Africa were most migrant clients </a:t>
            </a:r>
          </a:p>
          <a:p>
            <a:r>
              <a:rPr lang="en-US" dirty="0"/>
              <a:t>Reside and is the busiest border crossing in Africa. Nearly two-thirds of clients are females in alignment with % of national </a:t>
            </a:r>
          </a:p>
          <a:p>
            <a:r>
              <a:rPr lang="en-US" dirty="0"/>
              <a:t>ART clients and most clients are of the productive age groups (25-49 years)</a:t>
            </a:r>
          </a:p>
        </p:txBody>
      </p:sp>
    </p:spTree>
    <p:extLst>
      <p:ext uri="{BB962C8B-B14F-4D97-AF65-F5344CB8AC3E}">
        <p14:creationId xmlns:p14="http://schemas.microsoft.com/office/powerpoint/2010/main" val="4034858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2"/>
          <p:cNvSpPr/>
          <p:nvPr/>
        </p:nvSpPr>
        <p:spPr>
          <a:xfrm>
            <a:off x="0" y="0"/>
            <a:ext cx="12192000" cy="1162878"/>
          </a:xfrm>
          <a:prstGeom prst="rect">
            <a:avLst/>
          </a:prstGeom>
          <a:solidFill>
            <a:srgbClr val="006666"/>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ZW" sz="3600" b="1" dirty="0">
                <a:solidFill>
                  <a:schemeClr val="lt1"/>
                </a:solidFill>
                <a:latin typeface="Calibri"/>
                <a:ea typeface="Calibri"/>
                <a:cs typeface="Calibri"/>
                <a:sym typeface="Calibri"/>
              </a:rPr>
              <a:t>Evaluation of the </a:t>
            </a:r>
            <a:r>
              <a:rPr lang="en-ZW" sz="3600" b="1" dirty="0" err="1">
                <a:solidFill>
                  <a:schemeClr val="lt1"/>
                </a:solidFill>
                <a:latin typeface="Calibri"/>
                <a:ea typeface="Calibri"/>
                <a:cs typeface="Calibri"/>
                <a:sym typeface="Calibri"/>
              </a:rPr>
              <a:t>Omalayitsha</a:t>
            </a:r>
            <a:r>
              <a:rPr lang="en-ZW" sz="3600" b="1" dirty="0">
                <a:solidFill>
                  <a:schemeClr val="lt1"/>
                </a:solidFill>
                <a:latin typeface="Calibri"/>
                <a:ea typeface="Calibri"/>
                <a:cs typeface="Calibri"/>
                <a:sym typeface="Calibri"/>
              </a:rPr>
              <a:t> DSD model</a:t>
            </a:r>
            <a:endParaRPr sz="3600" b="1" dirty="0">
              <a:solidFill>
                <a:schemeClr val="lt1"/>
              </a:solidFill>
              <a:latin typeface="Calibri"/>
              <a:ea typeface="Calibri"/>
              <a:cs typeface="Calibri"/>
              <a:sym typeface="Calibri"/>
            </a:endParaRPr>
          </a:p>
        </p:txBody>
      </p:sp>
      <p:sp>
        <p:nvSpPr>
          <p:cNvPr id="3" name="TextBox 2">
            <a:extLst>
              <a:ext uri="{FF2B5EF4-FFF2-40B4-BE49-F238E27FC236}">
                <a16:creationId xmlns:a16="http://schemas.microsoft.com/office/drawing/2014/main" id="{480A3F5D-5009-38A6-EC01-F9A253982AE3}"/>
              </a:ext>
            </a:extLst>
          </p:cNvPr>
          <p:cNvSpPr txBox="1"/>
          <p:nvPr/>
        </p:nvSpPr>
        <p:spPr>
          <a:xfrm>
            <a:off x="176726" y="1870816"/>
            <a:ext cx="11547836" cy="707886"/>
          </a:xfrm>
          <a:prstGeom prst="rect">
            <a:avLst/>
          </a:prstGeom>
          <a:noFill/>
          <a:ln>
            <a:noFill/>
          </a:ln>
        </p:spPr>
        <p:txBody>
          <a:bodyPr wrap="square" rtlCol="0">
            <a:spAutoFit/>
          </a:bodyPr>
          <a:lstStyle/>
          <a:p>
            <a:pPr marR="0" lvl="0" algn="l" defTabSz="457200" rtl="0" eaLnBrk="1" fontAlgn="auto" latinLnBrk="0" hangingPunct="1">
              <a:lnSpc>
                <a:spcPct val="100000"/>
              </a:lnSpc>
              <a:spcBef>
                <a:spcPts val="0"/>
              </a:spcBef>
              <a:spcAft>
                <a:spcPts val="600"/>
              </a:spcAft>
              <a:buClr>
                <a:srgbClr val="E63339"/>
              </a:buClr>
              <a:buSzTx/>
              <a:tabLst/>
              <a:defRPr/>
            </a:pPr>
            <a:r>
              <a:rPr kumimoji="0" lang="en-US" sz="2000" b="1" i="0" u="none" strike="noStrike" kern="1200" cap="none" spc="0" normalizeH="0" baseline="0" noProof="0" dirty="0">
                <a:ln>
                  <a:noFill/>
                </a:ln>
                <a:solidFill>
                  <a:srgbClr val="000000"/>
                </a:solidFill>
                <a:effectLst/>
                <a:uLnTx/>
                <a:uFillTx/>
                <a:latin typeface="Arial" panose="020B0604020202020204"/>
                <a:ea typeface="+mn-ea"/>
                <a:cs typeface="+mn-cs"/>
              </a:rPr>
              <a:t>Methods: </a:t>
            </a:r>
            <a:r>
              <a:rPr lang="en-US" sz="2000" kern="1200" dirty="0">
                <a:solidFill>
                  <a:schemeClr val="tx1"/>
                </a:solidFill>
                <a:ea typeface="+mn-ea"/>
                <a:cs typeface="+mn-cs"/>
              </a:rPr>
              <a:t>Data abstracted from individual ART client booklets from 22 ou</a:t>
            </a:r>
            <a:r>
              <a:rPr lang="en-US" sz="2000" dirty="0"/>
              <a:t>t of 78 randomly selected sites with </a:t>
            </a:r>
            <a:r>
              <a:rPr lang="en-US" sz="2000" dirty="0" err="1"/>
              <a:t>Omalayitsha</a:t>
            </a:r>
            <a:r>
              <a:rPr lang="en-US" sz="2000" dirty="0"/>
              <a:t> DSD enrolments for 899 clients </a:t>
            </a:r>
            <a:r>
              <a:rPr lang="en-US" sz="2000" b="1" dirty="0"/>
              <a:t>one-year pre- and post- </a:t>
            </a:r>
            <a:r>
              <a:rPr lang="en-US" sz="2000" dirty="0" err="1"/>
              <a:t>Omalayitsha</a:t>
            </a:r>
            <a:r>
              <a:rPr lang="en-US" sz="2000" dirty="0"/>
              <a:t> DSD model enrolment</a:t>
            </a:r>
            <a:endParaRPr lang="en-US" sz="2000" kern="1200" dirty="0">
              <a:solidFill>
                <a:schemeClr val="tx1"/>
              </a:solidFill>
              <a:ea typeface="+mn-ea"/>
              <a:cs typeface="+mn-cs"/>
            </a:endParaRPr>
          </a:p>
        </p:txBody>
      </p:sp>
      <p:sp>
        <p:nvSpPr>
          <p:cNvPr id="4" name="Rectangle 3">
            <a:extLst>
              <a:ext uri="{FF2B5EF4-FFF2-40B4-BE49-F238E27FC236}">
                <a16:creationId xmlns:a16="http://schemas.microsoft.com/office/drawing/2014/main" id="{9F8B04EE-2433-0C23-C074-29774171E0F9}"/>
              </a:ext>
            </a:extLst>
          </p:cNvPr>
          <p:cNvSpPr/>
          <p:nvPr/>
        </p:nvSpPr>
        <p:spPr>
          <a:xfrm>
            <a:off x="198114" y="1195062"/>
            <a:ext cx="10081512" cy="6435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2400" b="1" dirty="0">
                <a:solidFill>
                  <a:schemeClr val="tx1"/>
                </a:solidFill>
              </a:rPr>
              <a:t>Aim: </a:t>
            </a:r>
            <a:r>
              <a:rPr lang="en-US" sz="2000" dirty="0">
                <a:solidFill>
                  <a:schemeClr val="tx1"/>
                </a:solidFill>
              </a:rPr>
              <a:t>To evaluate whether clients ART care retention, VL coverage and viral suppression rates post-</a:t>
            </a:r>
            <a:r>
              <a:rPr lang="en-US" sz="2000" dirty="0" err="1">
                <a:solidFill>
                  <a:schemeClr val="tx1"/>
                </a:solidFill>
              </a:rPr>
              <a:t>Omalayitsha</a:t>
            </a:r>
            <a:r>
              <a:rPr lang="en-US" sz="2000" dirty="0">
                <a:solidFill>
                  <a:schemeClr val="tx1"/>
                </a:solidFill>
              </a:rPr>
              <a:t> DSD model enrolment </a:t>
            </a:r>
          </a:p>
        </p:txBody>
      </p:sp>
      <p:sp>
        <p:nvSpPr>
          <p:cNvPr id="2" name="TextBox 1">
            <a:extLst>
              <a:ext uri="{FF2B5EF4-FFF2-40B4-BE49-F238E27FC236}">
                <a16:creationId xmlns:a16="http://schemas.microsoft.com/office/drawing/2014/main" id="{791AEE53-A105-8B37-8C4C-F9BC48A51D38}"/>
              </a:ext>
            </a:extLst>
          </p:cNvPr>
          <p:cNvSpPr txBox="1"/>
          <p:nvPr/>
        </p:nvSpPr>
        <p:spPr>
          <a:xfrm>
            <a:off x="176726" y="2508628"/>
            <a:ext cx="11547836" cy="400110"/>
          </a:xfrm>
          <a:prstGeom prst="rect">
            <a:avLst/>
          </a:prstGeom>
          <a:noFill/>
          <a:ln>
            <a:noFill/>
          </a:ln>
        </p:spPr>
        <p:txBody>
          <a:bodyPr wrap="square" rtlCol="0">
            <a:spAutoFit/>
          </a:bodyPr>
          <a:lstStyle/>
          <a:p>
            <a:pPr marR="0" lvl="0" algn="l" defTabSz="457200" rtl="0" eaLnBrk="1" fontAlgn="auto" latinLnBrk="0" hangingPunct="1">
              <a:lnSpc>
                <a:spcPct val="100000"/>
              </a:lnSpc>
              <a:spcBef>
                <a:spcPts val="0"/>
              </a:spcBef>
              <a:spcAft>
                <a:spcPts val="600"/>
              </a:spcAft>
              <a:buClr>
                <a:srgbClr val="E63339"/>
              </a:buClr>
              <a:buSzTx/>
              <a:tabLst/>
              <a:defRPr/>
            </a:pPr>
            <a:r>
              <a:rPr kumimoji="0" lang="en-US" sz="2000" b="1" i="0" u="none" strike="noStrike" kern="1200" cap="none" spc="0" normalizeH="0" baseline="0" noProof="0" dirty="0">
                <a:ln>
                  <a:noFill/>
                </a:ln>
                <a:solidFill>
                  <a:srgbClr val="000000"/>
                </a:solidFill>
                <a:effectLst/>
                <a:uLnTx/>
                <a:uFillTx/>
                <a:latin typeface="Arial" panose="020B0604020202020204"/>
                <a:ea typeface="+mn-ea"/>
                <a:cs typeface="+mn-cs"/>
              </a:rPr>
              <a:t>Findings:</a:t>
            </a:r>
          </a:p>
        </p:txBody>
      </p:sp>
      <p:graphicFrame>
        <p:nvGraphicFramePr>
          <p:cNvPr id="8" name="Table 7">
            <a:extLst>
              <a:ext uri="{FF2B5EF4-FFF2-40B4-BE49-F238E27FC236}">
                <a16:creationId xmlns:a16="http://schemas.microsoft.com/office/drawing/2014/main" id="{C62EB57D-B44D-EDC6-D497-27CA5642D4D7}"/>
              </a:ext>
            </a:extLst>
          </p:cNvPr>
          <p:cNvGraphicFramePr>
            <a:graphicFrameLocks noGrp="1"/>
          </p:cNvGraphicFramePr>
          <p:nvPr>
            <p:extLst>
              <p:ext uri="{D42A27DB-BD31-4B8C-83A1-F6EECF244321}">
                <p14:modId xmlns:p14="http://schemas.microsoft.com/office/powerpoint/2010/main" val="3063832296"/>
              </p:ext>
            </p:extLst>
          </p:nvPr>
        </p:nvGraphicFramePr>
        <p:xfrm>
          <a:off x="311621" y="2901572"/>
          <a:ext cx="6334986" cy="2278572"/>
        </p:xfrm>
        <a:graphic>
          <a:graphicData uri="http://schemas.openxmlformats.org/drawingml/2006/table">
            <a:tbl>
              <a:tblPr firstRow="1" firstCol="1" bandRow="1"/>
              <a:tblGrid>
                <a:gridCol w="2922687">
                  <a:extLst>
                    <a:ext uri="{9D8B030D-6E8A-4147-A177-3AD203B41FA5}">
                      <a16:colId xmlns:a16="http://schemas.microsoft.com/office/drawing/2014/main" val="1765843524"/>
                    </a:ext>
                  </a:extLst>
                </a:gridCol>
                <a:gridCol w="1347307">
                  <a:extLst>
                    <a:ext uri="{9D8B030D-6E8A-4147-A177-3AD203B41FA5}">
                      <a16:colId xmlns:a16="http://schemas.microsoft.com/office/drawing/2014/main" val="225845299"/>
                    </a:ext>
                  </a:extLst>
                </a:gridCol>
                <a:gridCol w="1109548">
                  <a:extLst>
                    <a:ext uri="{9D8B030D-6E8A-4147-A177-3AD203B41FA5}">
                      <a16:colId xmlns:a16="http://schemas.microsoft.com/office/drawing/2014/main" val="2748412902"/>
                    </a:ext>
                  </a:extLst>
                </a:gridCol>
                <a:gridCol w="955444">
                  <a:extLst>
                    <a:ext uri="{9D8B030D-6E8A-4147-A177-3AD203B41FA5}">
                      <a16:colId xmlns:a16="http://schemas.microsoft.com/office/drawing/2014/main" val="2734684069"/>
                    </a:ext>
                  </a:extLst>
                </a:gridCol>
              </a:tblGrid>
              <a:tr h="376555">
                <a:tc rowSpan="2">
                  <a:txBody>
                    <a:bodyPr/>
                    <a:lstStyle/>
                    <a:p>
                      <a:pPr marL="0" marR="0">
                        <a:lnSpc>
                          <a:spcPct val="107000"/>
                        </a:lnSpc>
                        <a:spcBef>
                          <a:spcPts val="0"/>
                        </a:spcBef>
                        <a:spcAft>
                          <a:spcPts val="0"/>
                        </a:spcAft>
                      </a:pPr>
                      <a:r>
                        <a:rPr lang="en-US" sz="1600" b="1" kern="100">
                          <a:effectLst/>
                          <a:latin typeface="Calibri" panose="020F0502020204030204" pitchFamily="34" charset="0"/>
                          <a:ea typeface="Calibri" panose="020F0502020204030204" pitchFamily="34" charset="0"/>
                          <a:cs typeface="Times New Roman" panose="02020603050405020304" pitchFamily="18" charset="0"/>
                        </a:rPr>
                        <a:t>Variable </a:t>
                      </a:r>
                      <a:endParaRPr lang="en-US"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tc gridSpan="2">
                  <a:txBody>
                    <a:bodyPr/>
                    <a:lstStyle/>
                    <a:p>
                      <a:pPr marL="0" marR="0" algn="ctr">
                        <a:lnSpc>
                          <a:spcPct val="107000"/>
                        </a:lnSpc>
                        <a:spcBef>
                          <a:spcPts val="0"/>
                        </a:spcBef>
                        <a:spcAft>
                          <a:spcPts val="0"/>
                        </a:spcAft>
                      </a:pPr>
                      <a:r>
                        <a:rPr lang="en-US" sz="1600" b="1" kern="100" dirty="0" err="1">
                          <a:effectLst/>
                          <a:latin typeface="Calibri" panose="020F0502020204030204" pitchFamily="34" charset="0"/>
                          <a:ea typeface="Calibri" panose="020F0502020204030204" pitchFamily="34" charset="0"/>
                          <a:cs typeface="Times New Roman" panose="02020603050405020304" pitchFamily="18" charset="0"/>
                        </a:rPr>
                        <a:t>Omalayitsha</a:t>
                      </a: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 DSD Model enrolment</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a:txBody>
                    <a:bodyPr/>
                    <a:lstStyle/>
                    <a:p>
                      <a:pPr marL="0" marR="0">
                        <a:lnSpc>
                          <a:spcPct val="107000"/>
                        </a:lnSpc>
                        <a:spcBef>
                          <a:spcPts val="0"/>
                        </a:spcBef>
                        <a:spcAft>
                          <a:spcPts val="0"/>
                        </a:spcAft>
                      </a:pPr>
                      <a:r>
                        <a:rPr lang="en-US" sz="1600" b="1" kern="100">
                          <a:effectLst/>
                          <a:latin typeface="Calibri" panose="020F0502020204030204" pitchFamily="34" charset="0"/>
                          <a:ea typeface="Calibri" panose="020F0502020204030204" pitchFamily="34" charset="0"/>
                          <a:cs typeface="Times New Roman" panose="02020603050405020304" pitchFamily="18" charset="0"/>
                        </a:rPr>
                        <a:t>P-value </a:t>
                      </a:r>
                      <a:endParaRPr lang="en-US"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251620313"/>
                  </a:ext>
                </a:extLst>
              </a:tr>
              <a:tr h="96520">
                <a:tc vMerge="1">
                  <a:txBody>
                    <a:bodyPr/>
                    <a:lstStyle/>
                    <a:p>
                      <a:endParaRPr lang="en-US"/>
                    </a:p>
                  </a:txBody>
                  <a:tcPr/>
                </a:tc>
                <a:tc>
                  <a:txBody>
                    <a:bodyPr/>
                    <a:lstStyle/>
                    <a:p>
                      <a:pPr marL="0" marR="0" algn="ctr">
                        <a:lnSpc>
                          <a:spcPct val="107000"/>
                        </a:lnSpc>
                        <a:spcBef>
                          <a:spcPts val="0"/>
                        </a:spcBef>
                        <a:spcAft>
                          <a:spcPts val="0"/>
                        </a:spcAft>
                      </a:pPr>
                      <a:r>
                        <a:rPr lang="en-US" sz="1600" b="1" kern="100">
                          <a:effectLst/>
                          <a:latin typeface="Calibri" panose="020F0502020204030204" pitchFamily="34" charset="0"/>
                          <a:ea typeface="Calibri" panose="020F0502020204030204" pitchFamily="34" charset="0"/>
                          <a:cs typeface="Times New Roman" panose="02020603050405020304" pitchFamily="18" charset="0"/>
                        </a:rPr>
                        <a:t>Before, n (%)</a:t>
                      </a:r>
                      <a:endParaRPr lang="en-US"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lnSpc>
                          <a:spcPct val="107000"/>
                        </a:lnSpc>
                        <a:spcBef>
                          <a:spcPts val="0"/>
                        </a:spcBef>
                        <a:spcAft>
                          <a:spcPts val="0"/>
                        </a:spcAft>
                      </a:pPr>
                      <a:r>
                        <a:rPr lang="en-US" sz="1600" b="1" kern="100">
                          <a:effectLst/>
                          <a:latin typeface="Calibri" panose="020F0502020204030204" pitchFamily="34" charset="0"/>
                          <a:ea typeface="Calibri" panose="020F0502020204030204" pitchFamily="34" charset="0"/>
                          <a:cs typeface="Times New Roman" panose="02020603050405020304" pitchFamily="18" charset="0"/>
                        </a:rPr>
                        <a:t>After, n (%)</a:t>
                      </a:r>
                      <a:endParaRPr lang="en-US"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nSpc>
                          <a:spcPct val="107000"/>
                        </a:lnSpc>
                        <a:spcBef>
                          <a:spcPts val="0"/>
                        </a:spcBef>
                        <a:spcAft>
                          <a:spcPts val="0"/>
                        </a:spcAft>
                      </a:pP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noFill/>
                  </a:tcPr>
                </a:tc>
                <a:extLst>
                  <a:ext uri="{0D108BD9-81ED-4DB2-BD59-A6C34878D82A}">
                    <a16:rowId xmlns:a16="http://schemas.microsoft.com/office/drawing/2014/main" val="911412041"/>
                  </a:ext>
                </a:extLst>
              </a:tr>
              <a:tr h="96520">
                <a:tc>
                  <a:txBody>
                    <a:bodyPr/>
                    <a:lstStyle/>
                    <a:p>
                      <a:pPr marL="0" marR="0">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600" b="1" kern="100">
                          <a:effectLst/>
                          <a:latin typeface="Calibri" panose="020F0502020204030204" pitchFamily="34" charset="0"/>
                          <a:ea typeface="Calibri" panose="020F0502020204030204" pitchFamily="34" charset="0"/>
                          <a:cs typeface="Times New Roman" panose="02020603050405020304" pitchFamily="18" charset="0"/>
                        </a:rPr>
                        <a:t>N = 670</a:t>
                      </a:r>
                      <a:endParaRPr lang="en-US"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600" b="1" kern="100">
                          <a:effectLst/>
                          <a:latin typeface="Calibri" panose="020F0502020204030204" pitchFamily="34" charset="0"/>
                          <a:ea typeface="Calibri" panose="020F0502020204030204" pitchFamily="34" charset="0"/>
                          <a:cs typeface="Times New Roman" panose="02020603050405020304" pitchFamily="18" charset="0"/>
                        </a:rPr>
                        <a:t>N = 899</a:t>
                      </a:r>
                      <a:endParaRPr lang="en-US"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600" b="1" kern="100">
                          <a:effectLst/>
                          <a:latin typeface="Calibri" panose="020F0502020204030204" pitchFamily="34" charset="0"/>
                          <a:ea typeface="Calibri" panose="020F0502020204030204" pitchFamily="34" charset="0"/>
                          <a:cs typeface="Times New Roman" panose="02020603050405020304" pitchFamily="18" charset="0"/>
                        </a:rPr>
                        <a:t> </a:t>
                      </a:r>
                      <a:endParaRPr lang="en-US"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75190361"/>
                  </a:ext>
                </a:extLst>
              </a:tr>
              <a:tr h="0">
                <a:tc>
                  <a:txBody>
                    <a:bodyPr/>
                    <a:lstStyle/>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VL sample collected</a:t>
                      </a: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405(60)</a:t>
                      </a: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gn="ctr">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519(58%)</a:t>
                      </a: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&lt;0.05</a:t>
                      </a:r>
                    </a:p>
                  </a:txBody>
                  <a:tcPr marL="68580" marR="68580" marT="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891132079"/>
                  </a:ext>
                </a:extLst>
              </a:tr>
              <a:tr h="0">
                <a:tc>
                  <a:txBody>
                    <a:bodyPr/>
                    <a:lstStyle/>
                    <a:p>
                      <a:pPr marL="0" marR="0">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VL results documented</a:t>
                      </a:r>
                    </a:p>
                  </a:txBody>
                  <a:tcPr marL="68580" marR="68580" marT="0" marB="0">
                    <a:lnL>
                      <a:noFill/>
                    </a:lnL>
                    <a:lnR>
                      <a:noFill/>
                    </a:lnR>
                    <a:lnT>
                      <a:noFill/>
                    </a:lnT>
                    <a:lnB>
                      <a:noFill/>
                    </a:lnB>
                    <a:noFill/>
                  </a:tcPr>
                </a:tc>
                <a:tc>
                  <a:txBody>
                    <a:bodyPr/>
                    <a:lstStyle/>
                    <a:p>
                      <a:pPr marL="0" marR="0" algn="ctr">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318(83)</a:t>
                      </a:r>
                    </a:p>
                  </a:txBody>
                  <a:tcPr marL="68580" marR="68580" marT="0" marB="0">
                    <a:lnL>
                      <a:noFill/>
                    </a:lnL>
                    <a:lnR>
                      <a:noFill/>
                    </a:lnR>
                    <a:lnT>
                      <a:noFill/>
                    </a:lnT>
                    <a:lnB>
                      <a:noFill/>
                    </a:lnB>
                    <a:noFill/>
                  </a:tcPr>
                </a:tc>
                <a:tc>
                  <a:txBody>
                    <a:bodyPr/>
                    <a:lstStyle/>
                    <a:p>
                      <a:pPr marL="0" marR="0" algn="ctr">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462(86)</a:t>
                      </a:r>
                    </a:p>
                  </a:txBody>
                  <a:tcPr marL="68580" marR="68580" marT="0" marB="0">
                    <a:lnL>
                      <a:noFill/>
                    </a:lnL>
                    <a:lnR>
                      <a:noFill/>
                    </a:lnR>
                    <a:lnT>
                      <a:noFill/>
                    </a:lnT>
                    <a:lnB>
                      <a:noFill/>
                    </a:lnB>
                    <a:noFill/>
                  </a:tcPr>
                </a:tc>
                <a:tc>
                  <a:txBody>
                    <a:bodyPr/>
                    <a:lstStyle/>
                    <a:p>
                      <a:pPr marL="0" marR="0">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&lt;0.05</a:t>
                      </a:r>
                    </a:p>
                  </a:txBody>
                  <a:tcPr marL="68580" marR="68580" marT="0" marB="0">
                    <a:lnL>
                      <a:noFill/>
                    </a:lnL>
                    <a:lnR>
                      <a:noFill/>
                    </a:lnR>
                    <a:lnT>
                      <a:noFill/>
                    </a:lnT>
                    <a:lnB>
                      <a:noFill/>
                    </a:lnB>
                    <a:noFill/>
                  </a:tcPr>
                </a:tc>
                <a:extLst>
                  <a:ext uri="{0D108BD9-81ED-4DB2-BD59-A6C34878D82A}">
                    <a16:rowId xmlns:a16="http://schemas.microsoft.com/office/drawing/2014/main" val="889854765"/>
                  </a:ext>
                </a:extLst>
              </a:tr>
              <a:tr h="0">
                <a:tc>
                  <a:txBody>
                    <a:bodyPr/>
                    <a:lstStyle/>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VL suppression (&lt;1000 copies/mL</a:t>
                      </a: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284(97)</a:t>
                      </a: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433(98)</a:t>
                      </a: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8470656"/>
                  </a:ext>
                </a:extLst>
              </a:tr>
            </a:tbl>
          </a:graphicData>
        </a:graphic>
      </p:graphicFrame>
      <p:graphicFrame>
        <p:nvGraphicFramePr>
          <p:cNvPr id="13" name="Table 12">
            <a:extLst>
              <a:ext uri="{FF2B5EF4-FFF2-40B4-BE49-F238E27FC236}">
                <a16:creationId xmlns:a16="http://schemas.microsoft.com/office/drawing/2014/main" id="{B5BB2343-C7BB-2307-B050-52F4D484973D}"/>
              </a:ext>
            </a:extLst>
          </p:cNvPr>
          <p:cNvGraphicFramePr>
            <a:graphicFrameLocks noGrp="1"/>
          </p:cNvGraphicFramePr>
          <p:nvPr>
            <p:extLst>
              <p:ext uri="{D42A27DB-BD31-4B8C-83A1-F6EECF244321}">
                <p14:modId xmlns:p14="http://schemas.microsoft.com/office/powerpoint/2010/main" val="2489909968"/>
              </p:ext>
            </p:extLst>
          </p:nvPr>
        </p:nvGraphicFramePr>
        <p:xfrm>
          <a:off x="6816417" y="2901572"/>
          <a:ext cx="4775815" cy="2324291"/>
        </p:xfrm>
        <a:graphic>
          <a:graphicData uri="http://schemas.openxmlformats.org/drawingml/2006/table">
            <a:tbl>
              <a:tblPr/>
              <a:tblGrid>
                <a:gridCol w="3962269">
                  <a:extLst>
                    <a:ext uri="{9D8B030D-6E8A-4147-A177-3AD203B41FA5}">
                      <a16:colId xmlns:a16="http://schemas.microsoft.com/office/drawing/2014/main" val="2964281732"/>
                    </a:ext>
                  </a:extLst>
                </a:gridCol>
                <a:gridCol w="813546">
                  <a:extLst>
                    <a:ext uri="{9D8B030D-6E8A-4147-A177-3AD203B41FA5}">
                      <a16:colId xmlns:a16="http://schemas.microsoft.com/office/drawing/2014/main" val="733820593"/>
                    </a:ext>
                  </a:extLst>
                </a:gridCol>
              </a:tblGrid>
              <a:tr h="0">
                <a:tc>
                  <a:txBody>
                    <a:bodyPr/>
                    <a:lstStyle/>
                    <a:p>
                      <a:pPr marL="0" marR="0">
                        <a:lnSpc>
                          <a:spcPct val="107000"/>
                        </a:lnSpc>
                        <a:spcBef>
                          <a:spcPts val="0"/>
                        </a:spcBef>
                        <a:spcAft>
                          <a:spcPts val="0"/>
                        </a:spcAft>
                      </a:pPr>
                      <a:r>
                        <a:rPr lang="en-US" sz="1600" b="1" kern="100">
                          <a:effectLst/>
                          <a:latin typeface="Calibri" panose="020F0502020204030204" pitchFamily="34" charset="0"/>
                          <a:ea typeface="Calibri" panose="020F0502020204030204" pitchFamily="34" charset="0"/>
                          <a:cs typeface="Times New Roman" panose="02020603050405020304" pitchFamily="18" charset="0"/>
                        </a:rPr>
                        <a:t>Retention post-Omalayitsha model enrolment</a:t>
                      </a:r>
                      <a:endParaRPr lang="en-US"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600" b="1" kern="100">
                          <a:effectLst/>
                          <a:latin typeface="Calibri" panose="020F0502020204030204" pitchFamily="34" charset="0"/>
                          <a:ea typeface="Calibri" panose="020F0502020204030204" pitchFamily="34" charset="0"/>
                          <a:cs typeface="Times New Roman" panose="02020603050405020304" pitchFamily="18" charset="0"/>
                        </a:rPr>
                        <a:t> N (%)</a:t>
                      </a:r>
                      <a:endParaRPr lang="en-US"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68245515"/>
                  </a:ext>
                </a:extLst>
              </a:tr>
              <a:tr h="182880">
                <a:tc>
                  <a:txBody>
                    <a:bodyPr/>
                    <a:lstStyle/>
                    <a:p>
                      <a:pPr marL="0" marR="0">
                        <a:lnSpc>
                          <a:spcPct val="107000"/>
                        </a:lnSpc>
                        <a:spcBef>
                          <a:spcPts val="0"/>
                        </a:spcBef>
                        <a:spcAft>
                          <a:spcPts val="0"/>
                        </a:spcAft>
                      </a:pPr>
                      <a:endParaRPr lang="en-US" sz="16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Total</a:t>
                      </a:r>
                    </a:p>
                    <a:p>
                      <a:pPr marL="0" marR="0">
                        <a:lnSpc>
                          <a:spcPct val="107000"/>
                        </a:lnSpc>
                        <a:spcBef>
                          <a:spcPts val="0"/>
                        </a:spcBef>
                        <a:spcAft>
                          <a:spcPts val="0"/>
                        </a:spcAft>
                      </a:pP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noFill/>
                  </a:tcPr>
                </a:tc>
                <a:tc>
                  <a:txBody>
                    <a:bodyPr/>
                    <a:lstStyle/>
                    <a:p>
                      <a:pPr marL="0" marR="0">
                        <a:lnSpc>
                          <a:spcPct val="107000"/>
                        </a:lnSpc>
                        <a:spcBef>
                          <a:spcPts val="0"/>
                        </a:spcBef>
                        <a:spcAft>
                          <a:spcPts val="0"/>
                        </a:spcAft>
                      </a:pPr>
                      <a:endParaRPr lang="en-US" sz="16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899</a:t>
                      </a:r>
                    </a:p>
                    <a:p>
                      <a:pPr marL="0" marR="0">
                        <a:lnSpc>
                          <a:spcPct val="107000"/>
                        </a:lnSpc>
                        <a:spcBef>
                          <a:spcPts val="0"/>
                        </a:spcBef>
                        <a:spcAft>
                          <a:spcPts val="0"/>
                        </a:spcAft>
                      </a:pP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709113049"/>
                  </a:ext>
                </a:extLst>
              </a:tr>
              <a:tr h="251460">
                <a:tc>
                  <a:txBody>
                    <a:bodyPr/>
                    <a:lstStyle/>
                    <a:p>
                      <a:pPr marL="0" marR="0">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Active on treatment</a:t>
                      </a:r>
                    </a:p>
                  </a:txBody>
                  <a:tcPr marL="7620" marR="7620" marT="7620" marB="0" anchor="ctr">
                    <a:lnL>
                      <a:noFill/>
                    </a:lnL>
                    <a:lnR>
                      <a:noFill/>
                    </a:lnR>
                    <a:lnT>
                      <a:noFill/>
                    </a:lnT>
                    <a:lnB>
                      <a:noFill/>
                    </a:lnB>
                    <a:noFill/>
                  </a:tcPr>
                </a:tc>
                <a:tc>
                  <a:txBody>
                    <a:bodyPr/>
                    <a:lstStyle/>
                    <a:p>
                      <a:pPr marL="0" marR="0">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881 (98)</a:t>
                      </a:r>
                    </a:p>
                  </a:txBody>
                  <a:tcPr marL="7620" marR="7620" marT="7620" marB="0" anchor="ctr">
                    <a:lnL>
                      <a:noFill/>
                    </a:lnL>
                    <a:lnR>
                      <a:noFill/>
                    </a:lnR>
                    <a:lnT>
                      <a:noFill/>
                    </a:lnT>
                    <a:lnB>
                      <a:noFill/>
                    </a:lnB>
                    <a:noFill/>
                  </a:tcPr>
                </a:tc>
                <a:extLst>
                  <a:ext uri="{0D108BD9-81ED-4DB2-BD59-A6C34878D82A}">
                    <a16:rowId xmlns:a16="http://schemas.microsoft.com/office/drawing/2014/main" val="348717452"/>
                  </a:ext>
                </a:extLst>
              </a:tr>
              <a:tr h="182880">
                <a:tc>
                  <a:txBody>
                    <a:bodyPr/>
                    <a:lstStyle/>
                    <a:p>
                      <a:pPr marL="0" marR="0">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Defaulters</a:t>
                      </a:r>
                    </a:p>
                  </a:txBody>
                  <a:tcPr marL="7620" marR="7620" marT="7620" marB="0" anchor="ctr">
                    <a:lnL>
                      <a:noFill/>
                    </a:lnL>
                    <a:lnR>
                      <a:noFill/>
                    </a:lnR>
                    <a:lnT>
                      <a:noFill/>
                    </a:lnT>
                    <a:lnB>
                      <a:noFill/>
                    </a:lnB>
                    <a:noFill/>
                  </a:tcPr>
                </a:tc>
                <a:tc>
                  <a:txBody>
                    <a:bodyPr/>
                    <a:lstStyle/>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14 (1.6)</a:t>
                      </a:r>
                    </a:p>
                  </a:txBody>
                  <a:tcPr marL="7620" marR="7620" marT="7620" marB="0" anchor="ctr">
                    <a:lnL>
                      <a:noFill/>
                    </a:lnL>
                    <a:lnR>
                      <a:noFill/>
                    </a:lnR>
                    <a:lnT>
                      <a:noFill/>
                    </a:lnT>
                    <a:lnB>
                      <a:noFill/>
                    </a:lnB>
                    <a:noFill/>
                  </a:tcPr>
                </a:tc>
                <a:extLst>
                  <a:ext uri="{0D108BD9-81ED-4DB2-BD59-A6C34878D82A}">
                    <a16:rowId xmlns:a16="http://schemas.microsoft.com/office/drawing/2014/main" val="3250805112"/>
                  </a:ext>
                </a:extLst>
              </a:tr>
              <a:tr h="182880">
                <a:tc>
                  <a:txBody>
                    <a:bodyPr/>
                    <a:lstStyle/>
                    <a:p>
                      <a:pPr marL="0" marR="0">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Interuption in treatment</a:t>
                      </a:r>
                    </a:p>
                  </a:txBody>
                  <a:tcPr marL="7620" marR="7620" marT="7620" marB="0" anchor="ctr">
                    <a:lnL>
                      <a:noFill/>
                    </a:lnL>
                    <a:lnR>
                      <a:noFill/>
                    </a:lnR>
                    <a:lnT>
                      <a:noFill/>
                    </a:lnT>
                    <a:lnB>
                      <a:noFill/>
                    </a:lnB>
                    <a:noFill/>
                  </a:tcPr>
                </a:tc>
                <a:tc>
                  <a:txBody>
                    <a:bodyPr/>
                    <a:lstStyle/>
                    <a:p>
                      <a:pPr marL="0" marR="0">
                        <a:lnSpc>
                          <a:spcPct val="107000"/>
                        </a:lnSpc>
                        <a:spcBef>
                          <a:spcPts val="0"/>
                        </a:spcBef>
                        <a:spcAft>
                          <a:spcPts val="0"/>
                        </a:spcAft>
                      </a:pPr>
                      <a:r>
                        <a:rPr lang="en-US" sz="1600" kern="100">
                          <a:effectLst/>
                          <a:latin typeface="Calibri" panose="020F0502020204030204" pitchFamily="34" charset="0"/>
                          <a:ea typeface="Calibri" panose="020F0502020204030204" pitchFamily="34" charset="0"/>
                          <a:cs typeface="Times New Roman" panose="02020603050405020304" pitchFamily="18" charset="0"/>
                        </a:rPr>
                        <a:t>3 (&lt;1)</a:t>
                      </a:r>
                    </a:p>
                  </a:txBody>
                  <a:tcPr marL="7620" marR="7620" marT="7620" marB="0" anchor="ctr">
                    <a:lnL>
                      <a:noFill/>
                    </a:lnL>
                    <a:lnR>
                      <a:noFill/>
                    </a:lnR>
                    <a:lnT>
                      <a:noFill/>
                    </a:lnT>
                    <a:lnB>
                      <a:noFill/>
                    </a:lnB>
                    <a:noFill/>
                  </a:tcPr>
                </a:tc>
                <a:extLst>
                  <a:ext uri="{0D108BD9-81ED-4DB2-BD59-A6C34878D82A}">
                    <a16:rowId xmlns:a16="http://schemas.microsoft.com/office/drawing/2014/main" val="4215567249"/>
                  </a:ext>
                </a:extLst>
              </a:tr>
              <a:tr h="182880">
                <a:tc>
                  <a:txBody>
                    <a:bodyPr/>
                    <a:lstStyle/>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Transfers out</a:t>
                      </a:r>
                    </a:p>
                    <a:p>
                      <a:pPr marL="0" marR="0">
                        <a:lnSpc>
                          <a:spcPct val="107000"/>
                        </a:lnSpc>
                        <a:spcBef>
                          <a:spcPts val="0"/>
                        </a:spcBef>
                        <a:spcAft>
                          <a:spcPts val="0"/>
                        </a:spcAft>
                      </a:pP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1 (&lt;1)</a:t>
                      </a:r>
                    </a:p>
                    <a:p>
                      <a:pPr marL="0" marR="0">
                        <a:lnSpc>
                          <a:spcPct val="107000"/>
                        </a:lnSpc>
                        <a:spcBef>
                          <a:spcPts val="0"/>
                        </a:spcBef>
                        <a:spcAft>
                          <a:spcPts val="0"/>
                        </a:spcAft>
                      </a:pP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89799117"/>
                  </a:ext>
                </a:extLst>
              </a:tr>
            </a:tbl>
          </a:graphicData>
        </a:graphic>
      </p:graphicFrame>
      <p:sp>
        <p:nvSpPr>
          <p:cNvPr id="14" name="TextBox 13">
            <a:extLst>
              <a:ext uri="{FF2B5EF4-FFF2-40B4-BE49-F238E27FC236}">
                <a16:creationId xmlns:a16="http://schemas.microsoft.com/office/drawing/2014/main" id="{A1930B0E-75B4-9E91-43CE-D7DADB94E624}"/>
              </a:ext>
            </a:extLst>
          </p:cNvPr>
          <p:cNvSpPr txBox="1"/>
          <p:nvPr/>
        </p:nvSpPr>
        <p:spPr>
          <a:xfrm>
            <a:off x="44396" y="5195924"/>
            <a:ext cx="11547836" cy="1631216"/>
          </a:xfrm>
          <a:prstGeom prst="rect">
            <a:avLst/>
          </a:prstGeom>
          <a:noFill/>
          <a:ln>
            <a:noFill/>
          </a:ln>
        </p:spPr>
        <p:txBody>
          <a:bodyPr wrap="square" rtlCol="0">
            <a:spAutoFit/>
          </a:bodyPr>
          <a:lstStyle/>
          <a:p>
            <a:pPr marR="0" lvl="0" algn="l" defTabSz="457200" rtl="0" eaLnBrk="1" fontAlgn="auto" latinLnBrk="0" hangingPunct="1">
              <a:lnSpc>
                <a:spcPct val="100000"/>
              </a:lnSpc>
              <a:spcBef>
                <a:spcPts val="0"/>
              </a:spcBef>
              <a:buClr>
                <a:srgbClr val="E63339"/>
              </a:buClr>
              <a:buSzTx/>
              <a:tabLst/>
              <a:defRPr/>
            </a:pPr>
            <a:r>
              <a:rPr kumimoji="0" lang="en-US" sz="2000" b="1" i="0" u="none" strike="noStrike" kern="1200" cap="none" spc="0" normalizeH="0" baseline="0" noProof="0" dirty="0">
                <a:ln>
                  <a:noFill/>
                </a:ln>
                <a:solidFill>
                  <a:srgbClr val="000000"/>
                </a:solidFill>
                <a:effectLst/>
                <a:uLnTx/>
                <a:uFillTx/>
                <a:latin typeface="Arial" panose="020B0604020202020204"/>
                <a:ea typeface="+mn-ea"/>
                <a:cs typeface="+mn-cs"/>
              </a:rPr>
              <a:t>Key Takeaways:</a:t>
            </a:r>
          </a:p>
          <a:p>
            <a:pPr marL="342900" marR="0" lvl="0" indent="-342900" algn="l" defTabSz="457200" rtl="0" eaLnBrk="1" fontAlgn="auto" latinLnBrk="0" hangingPunct="1">
              <a:lnSpc>
                <a:spcPct val="100000"/>
              </a:lnSpc>
              <a:spcBef>
                <a:spcPts val="0"/>
              </a:spcBef>
              <a:buClr>
                <a:srgbClr val="14381D"/>
              </a:buClr>
              <a:buSzTx/>
              <a:buFont typeface="Wingdings" panose="05000000000000000000" pitchFamily="2" charset="2"/>
              <a:buChar char="§"/>
              <a:tabLst/>
              <a:defRPr/>
            </a:pPr>
            <a:r>
              <a:rPr lang="en-ZW" sz="2000" dirty="0"/>
              <a:t>There is feasibility of ensuring patient-tailored service provision to “undocumented" migrant populations who wouldn’t be accounted for officially through inter-country collaboration. </a:t>
            </a:r>
          </a:p>
          <a:p>
            <a:pPr marL="342900" marR="0" lvl="0" indent="-342900" algn="l" defTabSz="457200" rtl="0" eaLnBrk="1" fontAlgn="auto" latinLnBrk="0" hangingPunct="1">
              <a:lnSpc>
                <a:spcPct val="100000"/>
              </a:lnSpc>
              <a:spcBef>
                <a:spcPts val="0"/>
              </a:spcBef>
              <a:buClr>
                <a:srgbClr val="14381D"/>
              </a:buClr>
              <a:buSzTx/>
              <a:buFont typeface="Wingdings" panose="05000000000000000000" pitchFamily="2" charset="2"/>
              <a:buChar char="§"/>
              <a:tabLst/>
              <a:defRPr/>
            </a:pPr>
            <a:r>
              <a:rPr lang="en-ZW" sz="2000" dirty="0"/>
              <a:t>High VL suppression is testament that clients were adherent to life-long ART medicines though innovative collaboration to improve VL coverage of these migrants is needed.</a:t>
            </a:r>
            <a:endParaRPr lang="en-US" sz="2000" dirty="0"/>
          </a:p>
        </p:txBody>
      </p:sp>
    </p:spTree>
    <p:extLst>
      <p:ext uri="{BB962C8B-B14F-4D97-AF65-F5344CB8AC3E}">
        <p14:creationId xmlns:p14="http://schemas.microsoft.com/office/powerpoint/2010/main" val="1056439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37ba28e-ec8a-4e3a-bd5b-9b29b190b928">
      <Terms xmlns="http://schemas.microsoft.com/office/infopath/2007/PartnerControls"/>
    </lcf76f155ced4ddcb4097134ff3c332f>
    <TaxCatchAll xmlns="17dfe644-c5d2-49aa-a34b-c66d57f18109" xsi:nil="true"/>
    <SharedWithUsers xmlns="17dfe644-c5d2-49aa-a34b-c66d57f18109">
      <UserInfo>
        <DisplayName>Phumuzile  Hlongwane</DisplayName>
        <AccountId>30</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214DD9C6A063545915F8942C8379BDA" ma:contentTypeVersion="16" ma:contentTypeDescription="Create a new document." ma:contentTypeScope="" ma:versionID="531367615b69672aed3e8d662b75fa41">
  <xsd:schema xmlns:xsd="http://www.w3.org/2001/XMLSchema" xmlns:xs="http://www.w3.org/2001/XMLSchema" xmlns:p="http://schemas.microsoft.com/office/2006/metadata/properties" xmlns:ns2="a37ba28e-ec8a-4e3a-bd5b-9b29b190b928" xmlns:ns3="17dfe644-c5d2-49aa-a34b-c66d57f18109" targetNamespace="http://schemas.microsoft.com/office/2006/metadata/properties" ma:root="true" ma:fieldsID="fadf179ab37ec805c37f5a71936c7790" ns2:_="" ns3:_="">
    <xsd:import namespace="a37ba28e-ec8a-4e3a-bd5b-9b29b190b928"/>
    <xsd:import namespace="17dfe644-c5d2-49aa-a34b-c66d57f1810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7ba28e-ec8a-4e3a-bd5b-9b29b190b9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0517cc76-7e64-43a8-a879-56ef840770c8"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Location" ma:index="23"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7dfe644-c5d2-49aa-a34b-c66d57f1810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8a67f039-76e0-448a-b15f-b5512514f01a}" ma:internalName="TaxCatchAll" ma:showField="CatchAllData" ma:web="17dfe644-c5d2-49aa-a34b-c66d57f1810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A4AFBC9-41F3-407F-9881-D96CB527A653}">
  <ds:schemaRefs>
    <ds:schemaRef ds:uri="http://purl.org/dc/terms/"/>
    <ds:schemaRef ds:uri="http://www.w3.org/XML/1998/namespace"/>
    <ds:schemaRef ds:uri="http://purl.org/dc/elements/1.1/"/>
    <ds:schemaRef ds:uri="http://schemas.microsoft.com/office/2006/metadata/properties"/>
    <ds:schemaRef ds:uri="17dfe644-c5d2-49aa-a34b-c66d57f18109"/>
    <ds:schemaRef ds:uri="a37ba28e-ec8a-4e3a-bd5b-9b29b190b928"/>
    <ds:schemaRef ds:uri="http://schemas.microsoft.com/office/2006/documentManagement/types"/>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74735B79-6F85-407B-AC63-86F6ABCB1FFA}">
  <ds:schemaRefs>
    <ds:schemaRef ds:uri="http://schemas.microsoft.com/sharepoint/v3/contenttype/forms"/>
  </ds:schemaRefs>
</ds:datastoreItem>
</file>

<file path=customXml/itemProps3.xml><?xml version="1.0" encoding="utf-8"?>
<ds:datastoreItem xmlns:ds="http://schemas.openxmlformats.org/officeDocument/2006/customXml" ds:itemID="{8C1D301C-280F-42BA-815F-B890B5214173}">
  <ds:schemaRefs>
    <ds:schemaRef ds:uri="17dfe644-c5d2-49aa-a34b-c66d57f18109"/>
    <ds:schemaRef ds:uri="a37ba28e-ec8a-4e3a-bd5b-9b29b190b92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1367</TotalTime>
  <Words>3266</Words>
  <Application>Microsoft Office PowerPoint</Application>
  <PresentationFormat>Widescreen</PresentationFormat>
  <Paragraphs>671</Paragraphs>
  <Slides>24</Slides>
  <Notes>9</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24</vt:i4>
      </vt:variant>
    </vt:vector>
  </HeadingPairs>
  <TitlesOfParts>
    <vt:vector size="36" baseType="lpstr">
      <vt:lpstr>Arial</vt:lpstr>
      <vt:lpstr>Cabin</vt:lpstr>
      <vt:lpstr>Calibri</vt:lpstr>
      <vt:lpstr>Calibri (body)</vt:lpstr>
      <vt:lpstr>Calibri Light</vt:lpstr>
      <vt:lpstr>Lato Light</vt:lpstr>
      <vt:lpstr>Myriad Pro</vt:lpstr>
      <vt:lpstr>Poppins</vt:lpstr>
      <vt:lpstr>Times New Roman</vt:lpstr>
      <vt:lpstr>Wingdings</vt:lpstr>
      <vt:lpstr>Office Theme</vt:lpstr>
      <vt:lpstr>1_Office Theme</vt:lpstr>
      <vt:lpstr>PowerPoint Presentation</vt:lpstr>
      <vt:lpstr>Zimbabwe Country Context</vt:lpstr>
      <vt:lpstr>PowerPoint Presentation</vt:lpstr>
      <vt:lpstr>Omalayitsha DSD model Data for patient-centered care for migrant populations  </vt:lpstr>
      <vt:lpstr>IOM Zimbabwe Flow Monitoring Report  March 2024</vt:lpstr>
      <vt:lpstr>PowerPoint Presentation</vt:lpstr>
      <vt:lpstr>Omalayitsha DSD Model Design</vt:lpstr>
      <vt:lpstr>Demographic characteristics of Omalayitsha DSD model clients</vt:lpstr>
      <vt:lpstr>PowerPoint Presentation</vt:lpstr>
      <vt:lpstr>The Uzwelo Approach: Improving client retention in ART care  </vt:lpstr>
      <vt:lpstr>Evolution of Evidence, Learning &amp; Interventions on Continuation of Treatment : Post Covid-19</vt:lpstr>
      <vt:lpstr>   The Theoretical Framework for Uzwelo (Ndebele for Empathy)</vt:lpstr>
      <vt:lpstr>   Optimizing Processes for Tracing through Empathy (OPTe)/ Uzwelo </vt:lpstr>
      <vt:lpstr>   Comparison of tracking outcomes by client follow-up modalities among IIT clients</vt:lpstr>
      <vt:lpstr>Conclusion of the Uzwelo approach for client follow &amp; retention</vt:lpstr>
      <vt:lpstr>TASQC Management Information System (TMIS)  </vt:lpstr>
      <vt:lpstr>Key Population and health access metrics</vt:lpstr>
      <vt:lpstr>TASQC Management Information System (TMIS) description</vt:lpstr>
      <vt:lpstr>TMIS Data Flow process</vt:lpstr>
      <vt:lpstr>TASQC Management Information System (TMIS) outputs (1)</vt:lpstr>
      <vt:lpstr>TASQC Management Information System (TMIS) outputs (2)</vt:lpstr>
      <vt:lpstr>TASQC Management Information System (TMIS) outputs (3)</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Nqabutho Nyathi</dc:creator>
  <cp:lastModifiedBy>Efison  Dhodho</cp:lastModifiedBy>
  <cp:revision>5</cp:revision>
  <cp:lastPrinted>2022-07-25T10:10:45Z</cp:lastPrinted>
  <dcterms:created xsi:type="dcterms:W3CDTF">2022-07-22T06:33:55Z</dcterms:created>
  <dcterms:modified xsi:type="dcterms:W3CDTF">2024-05-09T13:06:08Z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0x0101005214DD9C6A063545915F8942C8379BDA</vt:lpwstr>
  </property>
  <property fmtid="{D5CDD505-2E9C-101B-9397-08002B2CF9AE}" pid="3" name="MediaServiceImageTags">
    <vt:lpwstr/>
  </property>
</Properties>
</file>