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tags/tag3.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tags/tag4.xml" ContentType="application/vnd.openxmlformats-officedocument.presentationml.tags+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3" r:id="rId2"/>
    <p:sldMasterId id="2147483703" r:id="rId3"/>
    <p:sldMasterId id="2147483706" r:id="rId4"/>
    <p:sldMasterId id="2147483720" r:id="rId5"/>
  </p:sldMasterIdLst>
  <p:notesMasterIdLst>
    <p:notesMasterId r:id="rId33"/>
  </p:notesMasterIdLst>
  <p:sldIdLst>
    <p:sldId id="5337" r:id="rId6"/>
    <p:sldId id="266" r:id="rId7"/>
    <p:sldId id="5338" r:id="rId8"/>
    <p:sldId id="2147478747" r:id="rId9"/>
    <p:sldId id="5332" r:id="rId10"/>
    <p:sldId id="5428" r:id="rId11"/>
    <p:sldId id="2147478752" r:id="rId12"/>
    <p:sldId id="2147478737" r:id="rId13"/>
    <p:sldId id="2147478745" r:id="rId14"/>
    <p:sldId id="2147478741" r:id="rId15"/>
    <p:sldId id="2147478755" r:id="rId16"/>
    <p:sldId id="2147478756" r:id="rId17"/>
    <p:sldId id="2147478754" r:id="rId18"/>
    <p:sldId id="305" r:id="rId19"/>
    <p:sldId id="2147478761" r:id="rId20"/>
    <p:sldId id="2147478759" r:id="rId21"/>
    <p:sldId id="2147478556" r:id="rId22"/>
    <p:sldId id="309" r:id="rId23"/>
    <p:sldId id="311" r:id="rId24"/>
    <p:sldId id="312" r:id="rId25"/>
    <p:sldId id="2147478553" r:id="rId26"/>
    <p:sldId id="313" r:id="rId27"/>
    <p:sldId id="2147478762" r:id="rId28"/>
    <p:sldId id="314" r:id="rId29"/>
    <p:sldId id="2147478532" r:id="rId30"/>
    <p:sldId id="2147478764" r:id="rId31"/>
    <p:sldId id="2147478758"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2A8190D-EE3B-187F-CA01-D3DD2FE59310}" name="Munene, Evans" initials="EM" userId="S::Evans.Munene@thepalladiumgroup.com::5cd0a0b5-83f2-49c7-b248-fa418ca3f0b8" providerId="AD"/>
  <p188:author id="{09A36E1F-A1C4-F2F7-1A3B-BCC3561552BA}" name="Kimanga, Davies (CDC/DDPHSIS/CGH/DGHT)" initials="K(" userId="S::npm1_cdc.gov#ext#@grmfutures.onmicrosoft.com::94dab1aa-a73e-44be-a9b4-85b825d5f4a3" providerId="AD"/>
  <p188:author id="{0BDA6124-948D-9CB2-8991-1A8B60FC1CA3}" name="Kimanga, Davies (CDC/GHC/DGHT)" initials="DK" userId="S::npm1@cdc.gov::91b89044-da9d-4206-be27-3851781cd84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elly Palme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1560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6" d="100"/>
          <a:sy n="36" d="100"/>
        </p:scale>
        <p:origin x="100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8/10/relationships/authors" Target="authors.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palladiumgroup-my.sharepoint.com/personal/evans_munene_thepalladiumgroup_com/Documents/My%20LLC%20OneDrive/MnE/Monitoring/PowerPoint%20Presentations/Kimanga/KHIS%20data%20for%20EMR%20versus%20Non%20EMR.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[Book1]Sheet1!$E$25</c:f>
              <c:strCache>
                <c:ptCount val="1"/>
                <c:pt idx="0">
                  <c:v>EMR Facilities</c:v>
                </c:pt>
              </c:strCache>
            </c:strRef>
          </c:tx>
          <c:spPr>
            <a:solidFill>
              <a:srgbClr val="156082"/>
            </a:solidFill>
            <a:ln>
              <a:noFill/>
            </a:ln>
            <a:effectLst/>
          </c:spPr>
          <c:invertIfNegative val="0"/>
          <c:dLbls>
            <c:spPr>
              <a:solidFill>
                <a:sysClr val="window" lastClr="FFFFFF"/>
              </a:solidFill>
              <a:ln>
                <a:noFill/>
              </a:ln>
              <a:effectLst/>
            </c:spPr>
            <c:txPr>
              <a:bodyPr rot="0" spcFirstLastPara="1" vertOverflow="ellipsis" vert="horz" wrap="square" anchor="ctr" anchorCtr="1"/>
              <a:lstStyle/>
              <a:p>
                <a:pPr>
                  <a:defRPr lang="en-US" sz="1200" b="0" i="0" u="none" strike="noStrike" kern="1200" baseline="0">
                    <a:solidFill>
                      <a:schemeClr val="tx1"/>
                    </a:solidFill>
                    <a:latin typeface="Maiandra GD" panose="020E0502030308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[Book1]Sheet1!$A$26:$A$31</c:f>
              <c:strCache>
                <c:ptCount val="6"/>
                <c:pt idx="0">
                  <c:v>HTS_TST</c:v>
                </c:pt>
                <c:pt idx="1">
                  <c:v>HTS_POS</c:v>
                </c:pt>
                <c:pt idx="2">
                  <c:v>PMTCT_POS</c:v>
                </c:pt>
                <c:pt idx="3">
                  <c:v>TX_NEW</c:v>
                </c:pt>
                <c:pt idx="4">
                  <c:v>TX_CURR</c:v>
                </c:pt>
                <c:pt idx="5">
                  <c:v>PREP_NEW</c:v>
                </c:pt>
              </c:strCache>
            </c:strRef>
          </c:cat>
          <c:val>
            <c:numRef>
              <c:f>[Book1]Sheet1!$E$26:$E$31</c:f>
              <c:numCache>
                <c:formatCode>0%</c:formatCode>
                <c:ptCount val="6"/>
                <c:pt idx="0">
                  <c:v>0.745</c:v>
                </c:pt>
                <c:pt idx="1">
                  <c:v>0.85299999999999998</c:v>
                </c:pt>
                <c:pt idx="2">
                  <c:v>0.88800000000000001</c:v>
                </c:pt>
                <c:pt idx="3">
                  <c:v>0.90800000000000003</c:v>
                </c:pt>
                <c:pt idx="4">
                  <c:v>0.94499999999999995</c:v>
                </c:pt>
                <c:pt idx="5">
                  <c:v>0.879</c:v>
                </c:pt>
              </c:numCache>
            </c:numRef>
          </c:val>
          <c:extLst>
            <c:ext xmlns:c16="http://schemas.microsoft.com/office/drawing/2014/chart" uri="{C3380CC4-5D6E-409C-BE32-E72D297353CC}">
              <c16:uniqueId val="{00000000-085A-4260-B1B9-9BCDD16E0096}"/>
            </c:ext>
          </c:extLst>
        </c:ser>
        <c:ser>
          <c:idx val="1"/>
          <c:order val="1"/>
          <c:tx>
            <c:strRef>
              <c:f>[Book1]Sheet1!$F$25</c:f>
              <c:strCache>
                <c:ptCount val="1"/>
                <c:pt idx="0">
                  <c:v>Non EMR</c:v>
                </c:pt>
              </c:strCache>
            </c:strRef>
          </c:tx>
          <c:spPr>
            <a:solidFill>
              <a:srgbClr val="FFC000"/>
            </a:solidFill>
            <a:ln>
              <a:noFill/>
            </a:ln>
            <a:effectLst/>
          </c:spPr>
          <c:invertIfNegative val="0"/>
          <c:dLbls>
            <c:spPr>
              <a:solidFill>
                <a:sysClr val="window" lastClr="FFFFFF"/>
              </a:solidFill>
              <a:ln>
                <a:noFill/>
              </a:ln>
              <a:effectLst/>
            </c:spPr>
            <c:txPr>
              <a:bodyPr rot="0" spcFirstLastPara="1" vertOverflow="ellipsis" vert="horz" wrap="square" anchor="ctr" anchorCtr="1"/>
              <a:lstStyle/>
              <a:p>
                <a:pPr>
                  <a:defRPr lang="en-US" sz="1200" b="0" i="0" u="none" strike="noStrike" kern="1200" baseline="0">
                    <a:solidFill>
                      <a:schemeClr val="tx1"/>
                    </a:solidFill>
                    <a:latin typeface="Maiandra GD" panose="020E0502030308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[Book1]Sheet1!$A$26:$A$31</c:f>
              <c:strCache>
                <c:ptCount val="6"/>
                <c:pt idx="0">
                  <c:v>HTS_TST</c:v>
                </c:pt>
                <c:pt idx="1">
                  <c:v>HTS_POS</c:v>
                </c:pt>
                <c:pt idx="2">
                  <c:v>PMTCT_POS</c:v>
                </c:pt>
                <c:pt idx="3">
                  <c:v>TX_NEW</c:v>
                </c:pt>
                <c:pt idx="4">
                  <c:v>TX_CURR</c:v>
                </c:pt>
                <c:pt idx="5">
                  <c:v>PREP_NEW</c:v>
                </c:pt>
              </c:strCache>
            </c:strRef>
          </c:cat>
          <c:val>
            <c:numRef>
              <c:f>[Book1]Sheet1!$F$26:$F$31</c:f>
              <c:numCache>
                <c:formatCode>0%</c:formatCode>
                <c:ptCount val="6"/>
                <c:pt idx="0">
                  <c:v>0.25489085168822911</c:v>
                </c:pt>
                <c:pt idx="1">
                  <c:v>0.14690123430009328</c:v>
                </c:pt>
                <c:pt idx="2">
                  <c:v>0.11245767659077642</c:v>
                </c:pt>
                <c:pt idx="3">
                  <c:v>9.1877630504428667E-2</c:v>
                </c:pt>
                <c:pt idx="4">
                  <c:v>4.5220448856796366E-2</c:v>
                </c:pt>
                <c:pt idx="5">
                  <c:v>0.1209986044347961</c:v>
                </c:pt>
              </c:numCache>
            </c:numRef>
          </c:val>
          <c:extLst>
            <c:ext xmlns:c16="http://schemas.microsoft.com/office/drawing/2014/chart" uri="{C3380CC4-5D6E-409C-BE32-E72D297353CC}">
              <c16:uniqueId val="{00000001-085A-4260-B1B9-9BCDD16E0096}"/>
            </c:ext>
          </c:extLst>
        </c:ser>
        <c:dLbls>
          <c:dLblPos val="ctr"/>
          <c:showLegendKey val="0"/>
          <c:showVal val="1"/>
          <c:showCatName val="0"/>
          <c:showSerName val="0"/>
          <c:showPercent val="0"/>
          <c:showBubbleSize val="0"/>
        </c:dLbls>
        <c:gapWidth val="45"/>
        <c:overlap val="100"/>
        <c:axId val="1709778992"/>
        <c:axId val="1709795312"/>
      </c:barChart>
      <c:catAx>
        <c:axId val="1709778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1200" b="0" i="0" u="none" strike="noStrike" kern="1200" baseline="0">
                <a:solidFill>
                  <a:schemeClr val="tx1"/>
                </a:solidFill>
                <a:latin typeface="Maiandra GD" panose="020E0502030308020204" pitchFamily="34" charset="0"/>
                <a:ea typeface="+mn-ea"/>
                <a:cs typeface="+mn-cs"/>
              </a:defRPr>
            </a:pPr>
            <a:endParaRPr lang="en-US"/>
          </a:p>
        </c:txPr>
        <c:crossAx val="1709795312"/>
        <c:crosses val="autoZero"/>
        <c:auto val="1"/>
        <c:lblAlgn val="ctr"/>
        <c:lblOffset val="100"/>
        <c:noMultiLvlLbl val="0"/>
      </c:catAx>
      <c:valAx>
        <c:axId val="1709795312"/>
        <c:scaling>
          <c:orientation val="minMax"/>
          <c:max val="1"/>
        </c:scaling>
        <c:delete val="1"/>
        <c:axPos val="l"/>
        <c:title>
          <c:tx>
            <c:rich>
              <a:bodyPr rot="-5400000" spcFirstLastPara="1" vertOverflow="ellipsis" vert="horz" wrap="square" anchor="ctr" anchorCtr="1"/>
              <a:lstStyle/>
              <a:p>
                <a:pPr>
                  <a:defRPr lang="en-US" sz="1600" b="1" i="0" u="none" strike="noStrike" kern="1200" baseline="0">
                    <a:solidFill>
                      <a:schemeClr val="tx1"/>
                    </a:solidFill>
                    <a:latin typeface="Maiandra GD" panose="020E0502030308020204" pitchFamily="34" charset="0"/>
                    <a:ea typeface="+mn-ea"/>
                    <a:cs typeface="+mn-cs"/>
                  </a:defRPr>
                </a:pPr>
                <a:r>
                  <a:rPr lang="en-US" sz="1600" b="0" i="0" u="none" strike="noStrike" kern="1200" baseline="0">
                    <a:solidFill>
                      <a:prstClr val="black"/>
                    </a:solidFill>
                    <a:latin typeface="Maiandra GD" panose="020E0502030308020204" pitchFamily="34" charset="0"/>
                  </a:rPr>
                  <a:t>Proportion contribution</a:t>
                </a:r>
              </a:p>
            </c:rich>
          </c:tx>
          <c:overlay val="0"/>
          <c:spPr>
            <a:noFill/>
            <a:ln>
              <a:noFill/>
            </a:ln>
            <a:effectLst/>
          </c:spPr>
          <c:txPr>
            <a:bodyPr rot="-5400000" spcFirstLastPara="1" vertOverflow="ellipsis" vert="horz" wrap="square" anchor="ctr" anchorCtr="1"/>
            <a:lstStyle/>
            <a:p>
              <a:pPr>
                <a:defRPr lang="en-US" sz="1600" b="1" i="0" u="none" strike="noStrike" kern="1200" baseline="0">
                  <a:solidFill>
                    <a:schemeClr val="tx1"/>
                  </a:solidFill>
                  <a:latin typeface="Maiandra GD" panose="020E0502030308020204" pitchFamily="34" charset="0"/>
                  <a:ea typeface="+mn-ea"/>
                  <a:cs typeface="+mn-cs"/>
                </a:defRPr>
              </a:pPr>
              <a:endParaRPr lang="en-US"/>
            </a:p>
          </c:txPr>
        </c:title>
        <c:numFmt formatCode="0%" sourceLinked="1"/>
        <c:majorTickMark val="none"/>
        <c:minorTickMark val="none"/>
        <c:tickLblPos val="nextTo"/>
        <c:crossAx val="1709778992"/>
        <c:crosses val="autoZero"/>
        <c:crossBetween val="between"/>
      </c:valAx>
      <c:spPr>
        <a:noFill/>
        <a:ln>
          <a:noFill/>
        </a:ln>
        <a:effectLst/>
      </c:spPr>
    </c:plotArea>
    <c:legend>
      <c:legendPos val="t"/>
      <c:layout>
        <c:manualLayout>
          <c:xMode val="edge"/>
          <c:yMode val="edge"/>
          <c:x val="0.20977734693626596"/>
          <c:y val="2.6432402656838036E-2"/>
          <c:w val="0.63467036525431708"/>
          <c:h val="6.3415797187851369E-2"/>
        </c:manualLayout>
      </c:layout>
      <c:overlay val="0"/>
      <c:spPr>
        <a:noFill/>
        <a:ln>
          <a:noFill/>
        </a:ln>
        <a:effectLst/>
      </c:spPr>
      <c:txPr>
        <a:bodyPr rot="0" spcFirstLastPara="1" vertOverflow="ellipsis" vert="horz" wrap="square" anchor="ctr" anchorCtr="1"/>
        <a:lstStyle/>
        <a:p>
          <a:pPr>
            <a:defRPr lang="en-US" sz="1400" b="1" i="0" u="none" strike="noStrike" kern="1200" baseline="0">
              <a:solidFill>
                <a:schemeClr val="tx1"/>
              </a:solidFill>
              <a:latin typeface="Maiandra GD" panose="020E0502030308020204" pitchFamily="34" charset="0"/>
              <a:ea typeface="+mn-ea"/>
              <a:cs typeface="+mn-cs"/>
            </a:defRPr>
          </a:pPr>
          <a:endParaRPr lang="en-US"/>
        </a:p>
      </c:txPr>
    </c:legend>
    <c:plotVisOnly val="1"/>
    <c:dispBlanksAs val="gap"/>
    <c:showDLblsOverMax val="0"/>
  </c:chart>
  <c:spPr>
    <a:noFill/>
    <a:ln>
      <a:noFill/>
    </a:ln>
    <a:effectLst/>
  </c:spPr>
  <c:txPr>
    <a:bodyPr/>
    <a:lstStyle/>
    <a:p>
      <a:pPr>
        <a:defRPr lang="en-US" sz="1200" b="1" i="0" u="none" strike="noStrike" kern="1200" baseline="0">
          <a:solidFill>
            <a:schemeClr val="tx1"/>
          </a:solidFill>
          <a:latin typeface="+mn-lt"/>
          <a:ea typeface="+mn-ea"/>
          <a:cs typeface="+mn-cs"/>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'[KHIS data for EMR versus Non EMR.xlsx]Sheet1'!$D$14</c:f>
              <c:strCache>
                <c:ptCount val="1"/>
                <c:pt idx="0">
                  <c:v>EMR Facilities</c:v>
                </c:pt>
              </c:strCache>
            </c:strRef>
          </c:tx>
          <c:spPr>
            <a:solidFill>
              <a:srgbClr val="156082"/>
            </a:solidFill>
            <a:ln>
              <a:noFill/>
            </a:ln>
            <a:effectLst/>
          </c:spPr>
          <c:invertIfNegative val="0"/>
          <c:dLbls>
            <c:spPr>
              <a:solidFill>
                <a:sysClr val="window" lastClr="FFFFFF"/>
              </a:solidFill>
              <a:ln>
                <a:noFill/>
              </a:ln>
              <a:effectLst/>
            </c:spPr>
            <c:txPr>
              <a:bodyPr rot="0" spcFirstLastPara="1" vertOverflow="ellipsis" vert="horz" wrap="square" anchor="ctr" anchorCtr="1"/>
              <a:lstStyle/>
              <a:p>
                <a:pPr>
                  <a:defRPr lang="en-US" sz="1200" b="0" i="0" u="none" strike="noStrike" kern="1200" baseline="0">
                    <a:solidFill>
                      <a:schemeClr val="tx1"/>
                    </a:solidFill>
                    <a:latin typeface="Maiandra GD" panose="020E0502030308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'[KHIS data for EMR versus Non EMR.xlsx]Sheet1'!$A$15:$A$20</c:f>
              <c:strCache>
                <c:ptCount val="6"/>
                <c:pt idx="0">
                  <c:v>HTS_TST</c:v>
                </c:pt>
                <c:pt idx="1">
                  <c:v>HTS_POS</c:v>
                </c:pt>
                <c:pt idx="2">
                  <c:v>PMTCT_POS </c:v>
                </c:pt>
                <c:pt idx="3">
                  <c:v>TX_NEW </c:v>
                </c:pt>
                <c:pt idx="4">
                  <c:v>TX_CURR</c:v>
                </c:pt>
                <c:pt idx="5">
                  <c:v>PREP_NEW </c:v>
                </c:pt>
              </c:strCache>
            </c:strRef>
          </c:cat>
          <c:val>
            <c:numRef>
              <c:f>'[KHIS data for EMR versus Non EMR.xlsx]Sheet1'!$D$15:$D$20</c:f>
              <c:numCache>
                <c:formatCode>0%</c:formatCode>
                <c:ptCount val="6"/>
                <c:pt idx="0">
                  <c:v>0.46</c:v>
                </c:pt>
                <c:pt idx="1">
                  <c:v>0.67800000000000005</c:v>
                </c:pt>
                <c:pt idx="2">
                  <c:v>0.48899999999999999</c:v>
                </c:pt>
                <c:pt idx="3">
                  <c:v>0.90500000000000003</c:v>
                </c:pt>
                <c:pt idx="4">
                  <c:v>0.92600000000000005</c:v>
                </c:pt>
                <c:pt idx="5">
                  <c:v>0.68799999999999994</c:v>
                </c:pt>
              </c:numCache>
            </c:numRef>
          </c:val>
          <c:extLst>
            <c:ext xmlns:c16="http://schemas.microsoft.com/office/drawing/2014/chart" uri="{C3380CC4-5D6E-409C-BE32-E72D297353CC}">
              <c16:uniqueId val="{00000000-68F2-4BFE-9DCE-E5BB573A5719}"/>
            </c:ext>
          </c:extLst>
        </c:ser>
        <c:ser>
          <c:idx val="1"/>
          <c:order val="1"/>
          <c:tx>
            <c:strRef>
              <c:f>'[KHIS data for EMR versus Non EMR.xlsx]Sheet1'!$E$14</c:f>
              <c:strCache>
                <c:ptCount val="1"/>
                <c:pt idx="0">
                  <c:v>Non EMR Facilities</c:v>
                </c:pt>
              </c:strCache>
            </c:strRef>
          </c:tx>
          <c:spPr>
            <a:solidFill>
              <a:srgbClr val="FFC000"/>
            </a:solidFill>
            <a:ln>
              <a:noFill/>
            </a:ln>
            <a:effectLst/>
          </c:spPr>
          <c:invertIfNegative val="0"/>
          <c:dLbls>
            <c:spPr>
              <a:solidFill>
                <a:sysClr val="window" lastClr="FFFFFF"/>
              </a:solidFill>
              <a:ln>
                <a:noFill/>
              </a:ln>
              <a:effectLst/>
            </c:spPr>
            <c:txPr>
              <a:bodyPr rot="0" spcFirstLastPara="1" vertOverflow="ellipsis" vert="horz" wrap="square" anchor="ctr" anchorCtr="1"/>
              <a:lstStyle/>
              <a:p>
                <a:pPr>
                  <a:defRPr lang="en-US" sz="1200" b="0" i="0" u="none" strike="noStrike" kern="1200" baseline="0">
                    <a:solidFill>
                      <a:schemeClr val="tx1"/>
                    </a:solidFill>
                    <a:latin typeface="Maiandra GD" panose="020E0502030308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'[KHIS data for EMR versus Non EMR.xlsx]Sheet1'!$A$15:$A$20</c:f>
              <c:strCache>
                <c:ptCount val="6"/>
                <c:pt idx="0">
                  <c:v>HTS_TST</c:v>
                </c:pt>
                <c:pt idx="1">
                  <c:v>HTS_POS</c:v>
                </c:pt>
                <c:pt idx="2">
                  <c:v>PMTCT_POS </c:v>
                </c:pt>
                <c:pt idx="3">
                  <c:v>TX_NEW </c:v>
                </c:pt>
                <c:pt idx="4">
                  <c:v>TX_CURR</c:v>
                </c:pt>
                <c:pt idx="5">
                  <c:v>PREP_NEW </c:v>
                </c:pt>
              </c:strCache>
            </c:strRef>
          </c:cat>
          <c:val>
            <c:numRef>
              <c:f>'[KHIS data for EMR versus Non EMR.xlsx]Sheet1'!$E$15:$E$20</c:f>
              <c:numCache>
                <c:formatCode>0%</c:formatCode>
                <c:ptCount val="6"/>
                <c:pt idx="0">
                  <c:v>0.54</c:v>
                </c:pt>
                <c:pt idx="1">
                  <c:v>0.32200000000000001</c:v>
                </c:pt>
                <c:pt idx="2">
                  <c:v>0.51100000000000001</c:v>
                </c:pt>
                <c:pt idx="3">
                  <c:v>9.5000000000000001E-2</c:v>
                </c:pt>
                <c:pt idx="4">
                  <c:v>7.3999999999999996E-2</c:v>
                </c:pt>
                <c:pt idx="5">
                  <c:v>0.312</c:v>
                </c:pt>
              </c:numCache>
            </c:numRef>
          </c:val>
          <c:extLst>
            <c:ext xmlns:c16="http://schemas.microsoft.com/office/drawing/2014/chart" uri="{C3380CC4-5D6E-409C-BE32-E72D297353CC}">
              <c16:uniqueId val="{00000001-68F2-4BFE-9DCE-E5BB573A5719}"/>
            </c:ext>
          </c:extLst>
        </c:ser>
        <c:dLbls>
          <c:dLblPos val="ctr"/>
          <c:showLegendKey val="0"/>
          <c:showVal val="1"/>
          <c:showCatName val="0"/>
          <c:showSerName val="0"/>
          <c:showPercent val="0"/>
          <c:showBubbleSize val="0"/>
        </c:dLbls>
        <c:gapWidth val="39"/>
        <c:overlap val="100"/>
        <c:axId val="1671563360"/>
        <c:axId val="1671564320"/>
      </c:barChart>
      <c:catAx>
        <c:axId val="1671563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1200" b="0" i="0" u="none" strike="noStrike" kern="1200" baseline="0">
                <a:solidFill>
                  <a:schemeClr val="tx1"/>
                </a:solidFill>
                <a:latin typeface="Maiandra GD" panose="020E0502030308020204" pitchFamily="34" charset="0"/>
                <a:ea typeface="+mn-ea"/>
                <a:cs typeface="+mn-cs"/>
              </a:defRPr>
            </a:pPr>
            <a:endParaRPr lang="en-US"/>
          </a:p>
        </c:txPr>
        <c:crossAx val="1671564320"/>
        <c:crosses val="autoZero"/>
        <c:auto val="1"/>
        <c:lblAlgn val="ctr"/>
        <c:lblOffset val="100"/>
        <c:noMultiLvlLbl val="0"/>
      </c:catAx>
      <c:valAx>
        <c:axId val="1671564320"/>
        <c:scaling>
          <c:orientation val="minMax"/>
          <c:max val="1"/>
        </c:scaling>
        <c:delete val="1"/>
        <c:axPos val="l"/>
        <c:title>
          <c:tx>
            <c:rich>
              <a:bodyPr rot="-5400000" spcFirstLastPara="1" vertOverflow="ellipsis" vert="horz" wrap="square" anchor="ctr" anchorCtr="1"/>
              <a:lstStyle/>
              <a:p>
                <a:pPr>
                  <a:defRPr lang="en-US" sz="1800" b="1" i="0" u="none" strike="noStrike" kern="1200" baseline="0">
                    <a:solidFill>
                      <a:schemeClr val="tx1"/>
                    </a:solidFill>
                    <a:latin typeface="+mn-lt"/>
                    <a:ea typeface="+mn-ea"/>
                    <a:cs typeface="+mn-cs"/>
                  </a:defRPr>
                </a:pPr>
                <a:r>
                  <a:rPr lang="en-US" sz="1600" b="0">
                    <a:latin typeface="Maiandra GD" panose="020E0502030308020204" pitchFamily="34" charset="0"/>
                  </a:rPr>
                  <a:t>Proportion contribution</a:t>
                </a:r>
              </a:p>
            </c:rich>
          </c:tx>
          <c:overlay val="0"/>
          <c:spPr>
            <a:noFill/>
            <a:ln>
              <a:noFill/>
            </a:ln>
            <a:effectLst/>
          </c:spPr>
          <c:txPr>
            <a:bodyPr rot="-5400000" spcFirstLastPara="1" vertOverflow="ellipsis" vert="horz" wrap="square" anchor="ctr" anchorCtr="1"/>
            <a:lstStyle/>
            <a:p>
              <a:pPr>
                <a:defRPr lang="en-US" sz="1800" b="1" i="0" u="none" strike="noStrike" kern="1200" baseline="0">
                  <a:solidFill>
                    <a:schemeClr val="tx1"/>
                  </a:solidFill>
                  <a:latin typeface="+mn-lt"/>
                  <a:ea typeface="+mn-ea"/>
                  <a:cs typeface="+mn-cs"/>
                </a:defRPr>
              </a:pPr>
              <a:endParaRPr lang="en-US"/>
            </a:p>
          </c:txPr>
        </c:title>
        <c:numFmt formatCode="0%" sourceLinked="1"/>
        <c:majorTickMark val="none"/>
        <c:minorTickMark val="none"/>
        <c:tickLblPos val="nextTo"/>
        <c:crossAx val="167156336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lang="en-US" sz="1400" b="1" i="0" u="none" strike="noStrike" kern="1200" baseline="0">
              <a:solidFill>
                <a:schemeClr val="tx1"/>
              </a:solidFill>
              <a:latin typeface="Maiandra GD" panose="020E0502030308020204" pitchFamily="34" charset="0"/>
              <a:ea typeface="+mn-ea"/>
              <a:cs typeface="+mn-cs"/>
            </a:defRPr>
          </a:pPr>
          <a:endParaRPr lang="en-US"/>
        </a:p>
      </c:txPr>
    </c:legend>
    <c:plotVisOnly val="1"/>
    <c:dispBlanksAs val="gap"/>
    <c:showDLblsOverMax val="0"/>
  </c:chart>
  <c:spPr>
    <a:noFill/>
    <a:ln>
      <a:noFill/>
    </a:ln>
    <a:effectLst/>
  </c:spPr>
  <c:txPr>
    <a:bodyPr/>
    <a:lstStyle/>
    <a:p>
      <a:pPr>
        <a:defRPr lang="en-US" sz="1200" b="1" i="0" u="none" strike="noStrike" kern="1200" baseline="0">
          <a:solidFill>
            <a:schemeClr val="tx1"/>
          </a:solidFill>
          <a:latin typeface="+mn-lt"/>
          <a:ea typeface="+mn-ea"/>
          <a:cs typeface="+mn-cs"/>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svg"/><Relationship Id="rId1" Type="http://schemas.openxmlformats.org/officeDocument/2006/relationships/image" Target="../media/image50.png"/><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svg"/><Relationship Id="rId1" Type="http://schemas.openxmlformats.org/officeDocument/2006/relationships/image" Target="../media/image50.png"/><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diagrams/colors1.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75AA86-70A2-4A01-8E4D-FCA112C9CE1A}"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3D2E9808-EE74-4A2E-AB8C-B305545550F9}">
      <dgm:prSet custT="1"/>
      <dgm:spPr/>
      <dgm:t>
        <a:bodyPr/>
        <a:lstStyle/>
        <a:p>
          <a:pPr>
            <a:lnSpc>
              <a:spcPct val="100000"/>
            </a:lnSpc>
          </a:pPr>
          <a:r>
            <a:rPr lang="en-US" sz="1600">
              <a:solidFill>
                <a:srgbClr val="FF0000"/>
              </a:solidFill>
              <a:latin typeface="Maiandra GD" panose="020E0502030308020204" pitchFamily="34" charset="0"/>
            </a:rPr>
            <a:t>Stale database check. </a:t>
          </a:r>
          <a:r>
            <a:rPr lang="en-US" sz="1600">
              <a:solidFill>
                <a:schemeClr val="tx1"/>
              </a:solidFill>
              <a:latin typeface="Maiandra GD" panose="020E0502030308020204" pitchFamily="34" charset="0"/>
            </a:rPr>
            <a:t>T</a:t>
          </a:r>
          <a:r>
            <a:rPr lang="en-US" sz="1600">
              <a:latin typeface="Maiandra GD" panose="020E0502030308020204" pitchFamily="34" charset="0"/>
            </a:rPr>
            <a:t>his check helps notify the facility that some visits are missing as they are not meeting the threshold of expected visits for the facility and should recheck to make all data has been fed correctly into the system.</a:t>
          </a:r>
        </a:p>
      </dgm:t>
    </dgm:pt>
    <dgm:pt modelId="{AD5AC041-5B17-43BB-8604-03E88B7B5A60}" type="parTrans" cxnId="{58E2ADD0-C2F0-42AB-99F6-A55D567BAFC3}">
      <dgm:prSet/>
      <dgm:spPr/>
      <dgm:t>
        <a:bodyPr/>
        <a:lstStyle/>
        <a:p>
          <a:endParaRPr lang="en-US" sz="2000"/>
        </a:p>
      </dgm:t>
    </dgm:pt>
    <dgm:pt modelId="{41E4F022-87DC-46F1-9421-00D0EACBBFCB}" type="sibTrans" cxnId="{58E2ADD0-C2F0-42AB-99F6-A55D567BAFC3}">
      <dgm:prSet/>
      <dgm:spPr/>
      <dgm:t>
        <a:bodyPr/>
        <a:lstStyle/>
        <a:p>
          <a:endParaRPr lang="en-US" sz="2000"/>
        </a:p>
      </dgm:t>
    </dgm:pt>
    <dgm:pt modelId="{0BD4E127-1CC4-4ABA-A84C-7786ACD71025}">
      <dgm:prSet custT="1"/>
      <dgm:spPr/>
      <dgm:t>
        <a:bodyPr/>
        <a:lstStyle/>
        <a:p>
          <a:pPr>
            <a:lnSpc>
              <a:spcPct val="100000"/>
            </a:lnSpc>
          </a:pPr>
          <a:r>
            <a:rPr lang="en-US" sz="1600">
              <a:solidFill>
                <a:srgbClr val="FF0000"/>
              </a:solidFill>
              <a:latin typeface="Maiandra GD" panose="020E0502030308020204" pitchFamily="34" charset="0"/>
            </a:rPr>
            <a:t>Last refreshed ETL in </a:t>
          </a:r>
          <a:r>
            <a:rPr lang="en-US" sz="1600" err="1">
              <a:solidFill>
                <a:srgbClr val="FF0000"/>
              </a:solidFill>
              <a:latin typeface="Maiandra GD" panose="020E0502030308020204" pitchFamily="34" charset="0"/>
            </a:rPr>
            <a:t>KenyaEMR</a:t>
          </a:r>
          <a:r>
            <a:rPr lang="en-US" sz="1600">
              <a:solidFill>
                <a:srgbClr val="FF0000"/>
              </a:solidFill>
              <a:latin typeface="Maiandra GD" panose="020E0502030308020204" pitchFamily="34" charset="0"/>
            </a:rPr>
            <a:t> check. </a:t>
          </a:r>
          <a:r>
            <a:rPr lang="en-US" sz="1600">
              <a:latin typeface="Maiandra GD" panose="020E0502030308020204" pitchFamily="34" charset="0"/>
            </a:rPr>
            <a:t>This check helps notify the facility that their ETL has not been refreshed and to do so before attempting to load data to make sure it is up to date.</a:t>
          </a:r>
        </a:p>
      </dgm:t>
    </dgm:pt>
    <dgm:pt modelId="{EC68EDB9-965F-4037-BB66-1ADCC7C537F7}" type="parTrans" cxnId="{B232FBE7-6380-4ADC-BFC6-102C5E701527}">
      <dgm:prSet/>
      <dgm:spPr/>
      <dgm:t>
        <a:bodyPr/>
        <a:lstStyle/>
        <a:p>
          <a:endParaRPr lang="en-US" sz="2000"/>
        </a:p>
      </dgm:t>
    </dgm:pt>
    <dgm:pt modelId="{BB6BE126-90FE-4DC4-B535-ACC319F57F3E}" type="sibTrans" cxnId="{B232FBE7-6380-4ADC-BFC6-102C5E701527}">
      <dgm:prSet/>
      <dgm:spPr/>
      <dgm:t>
        <a:bodyPr/>
        <a:lstStyle/>
        <a:p>
          <a:endParaRPr lang="en-US" sz="2000"/>
        </a:p>
      </dgm:t>
    </dgm:pt>
    <dgm:pt modelId="{A61383E1-D6BB-4FEC-9942-010B4A7AFA43}">
      <dgm:prSet custT="1"/>
      <dgm:spPr/>
      <dgm:t>
        <a:bodyPr/>
        <a:lstStyle/>
        <a:p>
          <a:pPr>
            <a:lnSpc>
              <a:spcPct val="100000"/>
            </a:lnSpc>
          </a:pPr>
          <a:r>
            <a:rPr lang="en-US" sz="1600">
              <a:solidFill>
                <a:srgbClr val="FF0000"/>
              </a:solidFill>
              <a:latin typeface="Maiandra GD" panose="020E0502030308020204" pitchFamily="34" charset="0"/>
            </a:rPr>
            <a:t>Load and send time must be between 24 hours check. </a:t>
          </a:r>
          <a:r>
            <a:rPr lang="en-US" sz="1600">
              <a:latin typeface="Maiandra GD" panose="020E0502030308020204" pitchFamily="34" charset="0"/>
            </a:rPr>
            <a:t>This check gets the time difference between the time loaded CT and sending. In the past, some facilities loaded data outside the reporting period and sent it days later during the reporting period. It created an issue with metrics as the metrics loaded were incorrectly dated</a:t>
          </a:r>
        </a:p>
      </dgm:t>
    </dgm:pt>
    <dgm:pt modelId="{5771887C-7DCC-4409-B689-0CE7BCA9B24D}" type="parTrans" cxnId="{E002FA75-75E3-487A-96B9-4C7CD659AE73}">
      <dgm:prSet/>
      <dgm:spPr/>
      <dgm:t>
        <a:bodyPr/>
        <a:lstStyle/>
        <a:p>
          <a:endParaRPr lang="en-US" sz="2000"/>
        </a:p>
      </dgm:t>
    </dgm:pt>
    <dgm:pt modelId="{97A0E6CA-748B-497F-8BA8-95AE5217BA33}" type="sibTrans" cxnId="{E002FA75-75E3-487A-96B9-4C7CD659AE73}">
      <dgm:prSet/>
      <dgm:spPr/>
      <dgm:t>
        <a:bodyPr/>
        <a:lstStyle/>
        <a:p>
          <a:endParaRPr lang="en-US" sz="2000"/>
        </a:p>
      </dgm:t>
    </dgm:pt>
    <dgm:pt modelId="{C94E2DF6-B290-4CEF-A49A-161134CCF0A2}" type="pres">
      <dgm:prSet presAssocID="{1A75AA86-70A2-4A01-8E4D-FCA112C9CE1A}" presName="root" presStyleCnt="0">
        <dgm:presLayoutVars>
          <dgm:dir/>
          <dgm:resizeHandles val="exact"/>
        </dgm:presLayoutVars>
      </dgm:prSet>
      <dgm:spPr/>
    </dgm:pt>
    <dgm:pt modelId="{984F6AAE-C0A6-4413-8EB7-E0D18CEB49A8}" type="pres">
      <dgm:prSet presAssocID="{3D2E9808-EE74-4A2E-AB8C-B305545550F9}" presName="compNode" presStyleCnt="0"/>
      <dgm:spPr/>
    </dgm:pt>
    <dgm:pt modelId="{DC23BD3C-D5C3-4DBF-B064-C8A86A1A8913}" type="pres">
      <dgm:prSet presAssocID="{3D2E9808-EE74-4A2E-AB8C-B305545550F9}" presName="bgRect" presStyleLbl="bgShp" presStyleIdx="0" presStyleCnt="3"/>
      <dgm:spPr/>
    </dgm:pt>
    <dgm:pt modelId="{43326DED-DDA2-48B3-B569-FA8A94E17AB7}" type="pres">
      <dgm:prSet presAssocID="{3D2E9808-EE74-4A2E-AB8C-B305545550F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tor"/>
        </a:ext>
      </dgm:extLst>
    </dgm:pt>
    <dgm:pt modelId="{B0C8EC20-D25B-4F29-BE88-D85B6CD65969}" type="pres">
      <dgm:prSet presAssocID="{3D2E9808-EE74-4A2E-AB8C-B305545550F9}" presName="spaceRect" presStyleCnt="0"/>
      <dgm:spPr/>
    </dgm:pt>
    <dgm:pt modelId="{268294AD-8207-428A-8C5E-6C19092111DE}" type="pres">
      <dgm:prSet presAssocID="{3D2E9808-EE74-4A2E-AB8C-B305545550F9}" presName="parTx" presStyleLbl="revTx" presStyleIdx="0" presStyleCnt="3" custScaleX="100000" custScaleY="102588">
        <dgm:presLayoutVars>
          <dgm:chMax val="0"/>
          <dgm:chPref val="0"/>
        </dgm:presLayoutVars>
      </dgm:prSet>
      <dgm:spPr/>
    </dgm:pt>
    <dgm:pt modelId="{FE78D4F5-8546-4C55-BDB2-4D73E1178BFE}" type="pres">
      <dgm:prSet presAssocID="{41E4F022-87DC-46F1-9421-00D0EACBBFCB}" presName="sibTrans" presStyleCnt="0"/>
      <dgm:spPr/>
    </dgm:pt>
    <dgm:pt modelId="{B4A3E21D-446A-4920-8AB0-775D5C23EAE4}" type="pres">
      <dgm:prSet presAssocID="{0BD4E127-1CC4-4ABA-A84C-7786ACD71025}" presName="compNode" presStyleCnt="0"/>
      <dgm:spPr/>
    </dgm:pt>
    <dgm:pt modelId="{3820AC1D-97F2-40DA-A2CC-7436BF7EF6AF}" type="pres">
      <dgm:prSet presAssocID="{0BD4E127-1CC4-4ABA-A84C-7786ACD71025}" presName="bgRect" presStyleLbl="bgShp" presStyleIdx="1" presStyleCnt="3"/>
      <dgm:spPr/>
    </dgm:pt>
    <dgm:pt modelId="{5A4A43A0-91FA-4093-A227-AEC1E34EC64F}" type="pres">
      <dgm:prSet presAssocID="{0BD4E127-1CC4-4ABA-A84C-7786ACD7102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efresh"/>
        </a:ext>
      </dgm:extLst>
    </dgm:pt>
    <dgm:pt modelId="{B612BD83-CB9D-49DF-A447-84AB3461216A}" type="pres">
      <dgm:prSet presAssocID="{0BD4E127-1CC4-4ABA-A84C-7786ACD71025}" presName="spaceRect" presStyleCnt="0"/>
      <dgm:spPr/>
    </dgm:pt>
    <dgm:pt modelId="{49FC7697-518A-410D-81E0-35AEAE657314}" type="pres">
      <dgm:prSet presAssocID="{0BD4E127-1CC4-4ABA-A84C-7786ACD71025}" presName="parTx" presStyleLbl="revTx" presStyleIdx="1" presStyleCnt="3">
        <dgm:presLayoutVars>
          <dgm:chMax val="0"/>
          <dgm:chPref val="0"/>
        </dgm:presLayoutVars>
      </dgm:prSet>
      <dgm:spPr/>
    </dgm:pt>
    <dgm:pt modelId="{21BB15C0-CE15-43B4-B140-D9A30D3ECDD7}" type="pres">
      <dgm:prSet presAssocID="{BB6BE126-90FE-4DC4-B535-ACC319F57F3E}" presName="sibTrans" presStyleCnt="0"/>
      <dgm:spPr/>
    </dgm:pt>
    <dgm:pt modelId="{1D41C668-2AC8-4903-828D-41B8888843BB}" type="pres">
      <dgm:prSet presAssocID="{A61383E1-D6BB-4FEC-9942-010B4A7AFA43}" presName="compNode" presStyleCnt="0"/>
      <dgm:spPr/>
    </dgm:pt>
    <dgm:pt modelId="{D94EA4B0-9F49-4667-BBF7-B687E84A91FF}" type="pres">
      <dgm:prSet presAssocID="{A61383E1-D6BB-4FEC-9942-010B4A7AFA43}" presName="bgRect" presStyleLbl="bgShp" presStyleIdx="2" presStyleCnt="3" custScaleY="176693"/>
      <dgm:spPr/>
    </dgm:pt>
    <dgm:pt modelId="{A0BBBD01-4395-471E-BAB6-9377180AD1B0}" type="pres">
      <dgm:prSet presAssocID="{A61383E1-D6BB-4FEC-9942-010B4A7AFA4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x"/>
        </a:ext>
      </dgm:extLst>
    </dgm:pt>
    <dgm:pt modelId="{8ADDC428-6698-4141-B32C-E4F2C6CDC4F7}" type="pres">
      <dgm:prSet presAssocID="{A61383E1-D6BB-4FEC-9942-010B4A7AFA43}" presName="spaceRect" presStyleCnt="0"/>
      <dgm:spPr/>
    </dgm:pt>
    <dgm:pt modelId="{862A6800-E096-4578-BD29-98AB5FFE896D}" type="pres">
      <dgm:prSet presAssocID="{A61383E1-D6BB-4FEC-9942-010B4A7AFA43}" presName="parTx" presStyleLbl="revTx" presStyleIdx="2" presStyleCnt="3">
        <dgm:presLayoutVars>
          <dgm:chMax val="0"/>
          <dgm:chPref val="0"/>
        </dgm:presLayoutVars>
      </dgm:prSet>
      <dgm:spPr/>
    </dgm:pt>
  </dgm:ptLst>
  <dgm:cxnLst>
    <dgm:cxn modelId="{A6A5CF16-05BD-4BD9-AF81-AF3AB7F3D063}" type="presOf" srcId="{A61383E1-D6BB-4FEC-9942-010B4A7AFA43}" destId="{862A6800-E096-4578-BD29-98AB5FFE896D}" srcOrd="0" destOrd="0" presId="urn:microsoft.com/office/officeart/2018/2/layout/IconVerticalSolidList"/>
    <dgm:cxn modelId="{9D17336E-FF01-4072-8639-B700126BDECA}" type="presOf" srcId="{1A75AA86-70A2-4A01-8E4D-FCA112C9CE1A}" destId="{C94E2DF6-B290-4CEF-A49A-161134CCF0A2}" srcOrd="0" destOrd="0" presId="urn:microsoft.com/office/officeart/2018/2/layout/IconVerticalSolidList"/>
    <dgm:cxn modelId="{E002FA75-75E3-487A-96B9-4C7CD659AE73}" srcId="{1A75AA86-70A2-4A01-8E4D-FCA112C9CE1A}" destId="{A61383E1-D6BB-4FEC-9942-010B4A7AFA43}" srcOrd="2" destOrd="0" parTransId="{5771887C-7DCC-4409-B689-0CE7BCA9B24D}" sibTransId="{97A0E6CA-748B-497F-8BA8-95AE5217BA33}"/>
    <dgm:cxn modelId="{6B9B5786-8EAA-4656-A7B7-AB4DDBB34E1C}" type="presOf" srcId="{0BD4E127-1CC4-4ABA-A84C-7786ACD71025}" destId="{49FC7697-518A-410D-81E0-35AEAE657314}" srcOrd="0" destOrd="0" presId="urn:microsoft.com/office/officeart/2018/2/layout/IconVerticalSolidList"/>
    <dgm:cxn modelId="{58E2ADD0-C2F0-42AB-99F6-A55D567BAFC3}" srcId="{1A75AA86-70A2-4A01-8E4D-FCA112C9CE1A}" destId="{3D2E9808-EE74-4A2E-AB8C-B305545550F9}" srcOrd="0" destOrd="0" parTransId="{AD5AC041-5B17-43BB-8604-03E88B7B5A60}" sibTransId="{41E4F022-87DC-46F1-9421-00D0EACBBFCB}"/>
    <dgm:cxn modelId="{B232FBE7-6380-4ADC-BFC6-102C5E701527}" srcId="{1A75AA86-70A2-4A01-8E4D-FCA112C9CE1A}" destId="{0BD4E127-1CC4-4ABA-A84C-7786ACD71025}" srcOrd="1" destOrd="0" parTransId="{EC68EDB9-965F-4037-BB66-1ADCC7C537F7}" sibTransId="{BB6BE126-90FE-4DC4-B535-ACC319F57F3E}"/>
    <dgm:cxn modelId="{BD863DF0-170A-4BE8-8E3C-BA1F24A7D596}" type="presOf" srcId="{3D2E9808-EE74-4A2E-AB8C-B305545550F9}" destId="{268294AD-8207-428A-8C5E-6C19092111DE}" srcOrd="0" destOrd="0" presId="urn:microsoft.com/office/officeart/2018/2/layout/IconVerticalSolidList"/>
    <dgm:cxn modelId="{456492C2-4DCE-4877-BF7E-0176F0FCE375}" type="presParOf" srcId="{C94E2DF6-B290-4CEF-A49A-161134CCF0A2}" destId="{984F6AAE-C0A6-4413-8EB7-E0D18CEB49A8}" srcOrd="0" destOrd="0" presId="urn:microsoft.com/office/officeart/2018/2/layout/IconVerticalSolidList"/>
    <dgm:cxn modelId="{1CDC35CF-3B88-419B-AFD6-FF8569BB3626}" type="presParOf" srcId="{984F6AAE-C0A6-4413-8EB7-E0D18CEB49A8}" destId="{DC23BD3C-D5C3-4DBF-B064-C8A86A1A8913}" srcOrd="0" destOrd="0" presId="urn:microsoft.com/office/officeart/2018/2/layout/IconVerticalSolidList"/>
    <dgm:cxn modelId="{0D2E9944-2409-481D-8898-2E5782B21857}" type="presParOf" srcId="{984F6AAE-C0A6-4413-8EB7-E0D18CEB49A8}" destId="{43326DED-DDA2-48B3-B569-FA8A94E17AB7}" srcOrd="1" destOrd="0" presId="urn:microsoft.com/office/officeart/2018/2/layout/IconVerticalSolidList"/>
    <dgm:cxn modelId="{CEF3A584-1361-4E4A-8CEC-72710604E5E1}" type="presParOf" srcId="{984F6AAE-C0A6-4413-8EB7-E0D18CEB49A8}" destId="{B0C8EC20-D25B-4F29-BE88-D85B6CD65969}" srcOrd="2" destOrd="0" presId="urn:microsoft.com/office/officeart/2018/2/layout/IconVerticalSolidList"/>
    <dgm:cxn modelId="{AC0882EE-252C-4563-B3D6-C655C4D091F4}" type="presParOf" srcId="{984F6AAE-C0A6-4413-8EB7-E0D18CEB49A8}" destId="{268294AD-8207-428A-8C5E-6C19092111DE}" srcOrd="3" destOrd="0" presId="urn:microsoft.com/office/officeart/2018/2/layout/IconVerticalSolidList"/>
    <dgm:cxn modelId="{4032A032-D427-41C2-975B-9FD383233D81}" type="presParOf" srcId="{C94E2DF6-B290-4CEF-A49A-161134CCF0A2}" destId="{FE78D4F5-8546-4C55-BDB2-4D73E1178BFE}" srcOrd="1" destOrd="0" presId="urn:microsoft.com/office/officeart/2018/2/layout/IconVerticalSolidList"/>
    <dgm:cxn modelId="{7914C728-7BD3-4408-9AAF-A28A003385B2}" type="presParOf" srcId="{C94E2DF6-B290-4CEF-A49A-161134CCF0A2}" destId="{B4A3E21D-446A-4920-8AB0-775D5C23EAE4}" srcOrd="2" destOrd="0" presId="urn:microsoft.com/office/officeart/2018/2/layout/IconVerticalSolidList"/>
    <dgm:cxn modelId="{C5F25F78-8406-42D3-AB76-20E04D1A3D32}" type="presParOf" srcId="{B4A3E21D-446A-4920-8AB0-775D5C23EAE4}" destId="{3820AC1D-97F2-40DA-A2CC-7436BF7EF6AF}" srcOrd="0" destOrd="0" presId="urn:microsoft.com/office/officeart/2018/2/layout/IconVerticalSolidList"/>
    <dgm:cxn modelId="{C5CFDAE5-A6A5-4679-9F5B-1F10AE5D5EFF}" type="presParOf" srcId="{B4A3E21D-446A-4920-8AB0-775D5C23EAE4}" destId="{5A4A43A0-91FA-4093-A227-AEC1E34EC64F}" srcOrd="1" destOrd="0" presId="urn:microsoft.com/office/officeart/2018/2/layout/IconVerticalSolidList"/>
    <dgm:cxn modelId="{62F04833-DA3F-4377-A694-D430B516AFCA}" type="presParOf" srcId="{B4A3E21D-446A-4920-8AB0-775D5C23EAE4}" destId="{B612BD83-CB9D-49DF-A447-84AB3461216A}" srcOrd="2" destOrd="0" presId="urn:microsoft.com/office/officeart/2018/2/layout/IconVerticalSolidList"/>
    <dgm:cxn modelId="{C9AF2864-E23E-4B69-87E6-6DC4CFEE443C}" type="presParOf" srcId="{B4A3E21D-446A-4920-8AB0-775D5C23EAE4}" destId="{49FC7697-518A-410D-81E0-35AEAE657314}" srcOrd="3" destOrd="0" presId="urn:microsoft.com/office/officeart/2018/2/layout/IconVerticalSolidList"/>
    <dgm:cxn modelId="{6451CD78-411C-4B04-B26D-9069AF8E06C0}" type="presParOf" srcId="{C94E2DF6-B290-4CEF-A49A-161134CCF0A2}" destId="{21BB15C0-CE15-43B4-B140-D9A30D3ECDD7}" srcOrd="3" destOrd="0" presId="urn:microsoft.com/office/officeart/2018/2/layout/IconVerticalSolidList"/>
    <dgm:cxn modelId="{B2E840E6-FD97-4398-880B-7CFC044684B0}" type="presParOf" srcId="{C94E2DF6-B290-4CEF-A49A-161134CCF0A2}" destId="{1D41C668-2AC8-4903-828D-41B8888843BB}" srcOrd="4" destOrd="0" presId="urn:microsoft.com/office/officeart/2018/2/layout/IconVerticalSolidList"/>
    <dgm:cxn modelId="{82344D37-CD38-44BD-A0AD-0264DD840274}" type="presParOf" srcId="{1D41C668-2AC8-4903-828D-41B8888843BB}" destId="{D94EA4B0-9F49-4667-BBF7-B687E84A91FF}" srcOrd="0" destOrd="0" presId="urn:microsoft.com/office/officeart/2018/2/layout/IconVerticalSolidList"/>
    <dgm:cxn modelId="{98A36A99-366C-48A9-A04F-4B75EBA18866}" type="presParOf" srcId="{1D41C668-2AC8-4903-828D-41B8888843BB}" destId="{A0BBBD01-4395-471E-BAB6-9377180AD1B0}" srcOrd="1" destOrd="0" presId="urn:microsoft.com/office/officeart/2018/2/layout/IconVerticalSolidList"/>
    <dgm:cxn modelId="{A4916C13-431E-456B-B69D-493268A3021B}" type="presParOf" srcId="{1D41C668-2AC8-4903-828D-41B8888843BB}" destId="{8ADDC428-6698-4141-B32C-E4F2C6CDC4F7}" srcOrd="2" destOrd="0" presId="urn:microsoft.com/office/officeart/2018/2/layout/IconVerticalSolidList"/>
    <dgm:cxn modelId="{5607FA1D-06AE-4629-898D-0ACEB5A4191A}" type="presParOf" srcId="{1D41C668-2AC8-4903-828D-41B8888843BB}" destId="{862A6800-E096-4578-BD29-98AB5FFE896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6FF235-D8F2-468D-B302-1C0DEFC5893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FCFF87F-40FD-49B3-9637-639B351ED3F4}">
      <dgm:prSet/>
      <dgm:spPr/>
      <dgm:t>
        <a:bodyPr/>
        <a:lstStyle/>
        <a:p>
          <a:r>
            <a:rPr lang="en-US">
              <a:latin typeface="Maiandra GD" panose="020E0502030308020204" pitchFamily="34" charset="0"/>
            </a:rPr>
            <a:t>Monthly Tracking of Topline Indicators </a:t>
          </a:r>
          <a:r>
            <a:rPr lang="en-GB">
              <a:latin typeface="Maiandra GD" panose="020E0502030308020204" pitchFamily="34" charset="0"/>
            </a:rPr>
            <a:t>Approach </a:t>
          </a:r>
          <a:endParaRPr lang="en-US">
            <a:latin typeface="Maiandra GD" panose="020E0502030308020204" pitchFamily="34" charset="0"/>
          </a:endParaRPr>
        </a:p>
      </dgm:t>
    </dgm:pt>
    <dgm:pt modelId="{F33D57AC-5A8C-40FE-BE00-23C1EFAAD2F9}" type="parTrans" cxnId="{D6C23DAF-BCCA-4CD2-ABDD-431CE82785DC}">
      <dgm:prSet/>
      <dgm:spPr/>
      <dgm:t>
        <a:bodyPr/>
        <a:lstStyle/>
        <a:p>
          <a:endParaRPr lang="en-US"/>
        </a:p>
      </dgm:t>
    </dgm:pt>
    <dgm:pt modelId="{2C276323-5619-459A-9CB6-C217439138F8}" type="sibTrans" cxnId="{D6C23DAF-BCCA-4CD2-ABDD-431CE82785DC}">
      <dgm:prSet/>
      <dgm:spPr/>
      <dgm:t>
        <a:bodyPr/>
        <a:lstStyle/>
        <a:p>
          <a:endParaRPr lang="en-US"/>
        </a:p>
      </dgm:t>
    </dgm:pt>
    <dgm:pt modelId="{76337738-3B42-44D1-854C-907287DFD18C}">
      <dgm:prSet/>
      <dgm:spPr/>
      <dgm:t>
        <a:bodyPr/>
        <a:lstStyle/>
        <a:p>
          <a:r>
            <a:rPr lang="en-GB">
              <a:latin typeface="Maiandra GD" panose="020E0502030308020204" pitchFamily="34" charset="0"/>
            </a:rPr>
            <a:t>Identify data quality gaps jointly with program TAs</a:t>
          </a:r>
          <a:endParaRPr lang="en-US">
            <a:latin typeface="Maiandra GD" panose="020E0502030308020204" pitchFamily="34" charset="0"/>
          </a:endParaRPr>
        </a:p>
      </dgm:t>
    </dgm:pt>
    <dgm:pt modelId="{DAE17EF1-50EA-4247-90D9-B83F50586D28}" type="parTrans" cxnId="{F1A99E07-4240-454F-9665-3433FB0E4EC6}">
      <dgm:prSet/>
      <dgm:spPr/>
      <dgm:t>
        <a:bodyPr/>
        <a:lstStyle/>
        <a:p>
          <a:endParaRPr lang="en-US"/>
        </a:p>
      </dgm:t>
    </dgm:pt>
    <dgm:pt modelId="{C91D6A8B-96E1-419F-863D-A176B1B333EA}" type="sibTrans" cxnId="{F1A99E07-4240-454F-9665-3433FB0E4EC6}">
      <dgm:prSet/>
      <dgm:spPr/>
      <dgm:t>
        <a:bodyPr/>
        <a:lstStyle/>
        <a:p>
          <a:endParaRPr lang="en-US"/>
        </a:p>
      </dgm:t>
    </dgm:pt>
    <dgm:pt modelId="{30AF7BEB-DE45-46C6-B45A-325BCBF51102}">
      <dgm:prSet/>
      <dgm:spPr/>
      <dgm:t>
        <a:bodyPr/>
        <a:lstStyle/>
        <a:p>
          <a:r>
            <a:rPr lang="en-GB">
              <a:latin typeface="Maiandra GD" panose="020E0502030308020204" pitchFamily="34" charset="0"/>
            </a:rPr>
            <a:t>Select topline indicators for monthly tracking</a:t>
          </a:r>
          <a:endParaRPr lang="en-US">
            <a:latin typeface="Maiandra GD" panose="020E0502030308020204" pitchFamily="34" charset="0"/>
          </a:endParaRPr>
        </a:p>
      </dgm:t>
    </dgm:pt>
    <dgm:pt modelId="{192A9637-C62D-41ED-8250-7E750147EA69}" type="parTrans" cxnId="{B472722B-989A-429F-BFC5-521E537FBB65}">
      <dgm:prSet/>
      <dgm:spPr/>
      <dgm:t>
        <a:bodyPr/>
        <a:lstStyle/>
        <a:p>
          <a:endParaRPr lang="en-US"/>
        </a:p>
      </dgm:t>
    </dgm:pt>
    <dgm:pt modelId="{D39C0BD6-3A16-4D06-9FD3-8102EB4664F1}" type="sibTrans" cxnId="{B472722B-989A-429F-BFC5-521E537FBB65}">
      <dgm:prSet/>
      <dgm:spPr/>
      <dgm:t>
        <a:bodyPr/>
        <a:lstStyle/>
        <a:p>
          <a:endParaRPr lang="en-US"/>
        </a:p>
      </dgm:t>
    </dgm:pt>
    <dgm:pt modelId="{27450813-ABCA-47BB-8B9B-9324ECCDFF00}">
      <dgm:prSet/>
      <dgm:spPr/>
      <dgm:t>
        <a:bodyPr/>
        <a:lstStyle/>
        <a:p>
          <a:r>
            <a:rPr lang="en-GB">
              <a:latin typeface="Maiandra GD" panose="020E0502030308020204" pitchFamily="34" charset="0"/>
            </a:rPr>
            <a:t>Program TAs support facilities to address the gaps</a:t>
          </a:r>
          <a:endParaRPr lang="en-US">
            <a:latin typeface="Maiandra GD" panose="020E0502030308020204" pitchFamily="34" charset="0"/>
          </a:endParaRPr>
        </a:p>
      </dgm:t>
    </dgm:pt>
    <dgm:pt modelId="{DDC23439-E423-42AD-A704-328C170A294F}" type="parTrans" cxnId="{E5A43586-4F2F-4C52-8AD2-34A2E980AA31}">
      <dgm:prSet/>
      <dgm:spPr/>
      <dgm:t>
        <a:bodyPr/>
        <a:lstStyle/>
        <a:p>
          <a:endParaRPr lang="en-US"/>
        </a:p>
      </dgm:t>
    </dgm:pt>
    <dgm:pt modelId="{56A9B39A-E409-4676-9DCC-11794CF6BEF0}" type="sibTrans" cxnId="{E5A43586-4F2F-4C52-8AD2-34A2E980AA31}">
      <dgm:prSet/>
      <dgm:spPr/>
      <dgm:t>
        <a:bodyPr/>
        <a:lstStyle/>
        <a:p>
          <a:endParaRPr lang="en-US"/>
        </a:p>
      </dgm:t>
    </dgm:pt>
    <dgm:pt modelId="{7D11375B-75A2-4CE0-A0A3-CFCBA7557AF2}">
      <dgm:prSet/>
      <dgm:spPr/>
      <dgm:t>
        <a:bodyPr/>
        <a:lstStyle/>
        <a:p>
          <a:r>
            <a:rPr lang="en-GB">
              <a:latin typeface="Maiandra GD" panose="020E0502030308020204" pitchFamily="34" charset="0"/>
            </a:rPr>
            <a:t>Examples</a:t>
          </a:r>
          <a:endParaRPr lang="en-US">
            <a:latin typeface="Maiandra GD" panose="020E0502030308020204" pitchFamily="34" charset="0"/>
          </a:endParaRPr>
        </a:p>
      </dgm:t>
    </dgm:pt>
    <dgm:pt modelId="{44DA7414-381B-4A71-A461-472666B15D4A}" type="parTrans" cxnId="{91E4F0C4-9559-4752-A2DA-289828ABAA78}">
      <dgm:prSet/>
      <dgm:spPr/>
      <dgm:t>
        <a:bodyPr/>
        <a:lstStyle/>
        <a:p>
          <a:endParaRPr lang="en-US"/>
        </a:p>
      </dgm:t>
    </dgm:pt>
    <dgm:pt modelId="{6A12FEFE-FA93-478F-9350-0611E56FCA44}" type="sibTrans" cxnId="{91E4F0C4-9559-4752-A2DA-289828ABAA78}">
      <dgm:prSet/>
      <dgm:spPr/>
      <dgm:t>
        <a:bodyPr/>
        <a:lstStyle/>
        <a:p>
          <a:endParaRPr lang="en-US"/>
        </a:p>
      </dgm:t>
    </dgm:pt>
    <dgm:pt modelId="{339BDA4F-A5D1-4737-82C2-FD1C1EA8A177}">
      <dgm:prSet/>
      <dgm:spPr/>
      <dgm:t>
        <a:bodyPr/>
        <a:lstStyle/>
        <a:p>
          <a:r>
            <a:rPr lang="en-GB">
              <a:latin typeface="Maiandra GD" panose="020E0502030308020204" pitchFamily="34" charset="0"/>
            </a:rPr>
            <a:t>Paediatric topline indicators </a:t>
          </a:r>
          <a:endParaRPr lang="en-US">
            <a:latin typeface="Maiandra GD" panose="020E0502030308020204" pitchFamily="34" charset="0"/>
          </a:endParaRPr>
        </a:p>
      </dgm:t>
    </dgm:pt>
    <dgm:pt modelId="{F48E71E1-7737-4919-953A-EAB3933A5437}" type="parTrans" cxnId="{13A3BC22-E6FD-4A70-ACB6-4DBEEFF379D6}">
      <dgm:prSet/>
      <dgm:spPr/>
      <dgm:t>
        <a:bodyPr/>
        <a:lstStyle/>
        <a:p>
          <a:endParaRPr lang="en-US"/>
        </a:p>
      </dgm:t>
    </dgm:pt>
    <dgm:pt modelId="{FF7AC40E-78C3-4345-9CDF-68B2C7A5B8B0}" type="sibTrans" cxnId="{13A3BC22-E6FD-4A70-ACB6-4DBEEFF379D6}">
      <dgm:prSet/>
      <dgm:spPr/>
      <dgm:t>
        <a:bodyPr/>
        <a:lstStyle/>
        <a:p>
          <a:endParaRPr lang="en-US"/>
        </a:p>
      </dgm:t>
    </dgm:pt>
    <dgm:pt modelId="{07072231-B7C8-47D7-BE74-7791E2741ACA}">
      <dgm:prSet/>
      <dgm:spPr/>
      <dgm:t>
        <a:bodyPr/>
        <a:lstStyle/>
        <a:p>
          <a:r>
            <a:rPr lang="en-GB">
              <a:latin typeface="Maiandra GD" panose="020E0502030308020204" pitchFamily="34" charset="0"/>
            </a:rPr>
            <a:t>Weight, height, regimen documentation etc.</a:t>
          </a:r>
          <a:endParaRPr lang="en-US">
            <a:latin typeface="Maiandra GD" panose="020E0502030308020204" pitchFamily="34" charset="0"/>
          </a:endParaRPr>
        </a:p>
      </dgm:t>
    </dgm:pt>
    <dgm:pt modelId="{C95C6AE0-5F4D-46D5-ABD3-2261E870C388}" type="parTrans" cxnId="{0F4C0488-A0F5-4BEC-8E9C-314D7C58F535}">
      <dgm:prSet/>
      <dgm:spPr/>
      <dgm:t>
        <a:bodyPr/>
        <a:lstStyle/>
        <a:p>
          <a:endParaRPr lang="en-US"/>
        </a:p>
      </dgm:t>
    </dgm:pt>
    <dgm:pt modelId="{99EC1B17-E633-4060-A068-B4EF588D4EE7}" type="sibTrans" cxnId="{0F4C0488-A0F5-4BEC-8E9C-314D7C58F535}">
      <dgm:prSet/>
      <dgm:spPr/>
      <dgm:t>
        <a:bodyPr/>
        <a:lstStyle/>
        <a:p>
          <a:endParaRPr lang="en-US"/>
        </a:p>
      </dgm:t>
    </dgm:pt>
    <dgm:pt modelId="{E8A37C06-CF71-4F7D-915F-9CB4039A2EDF}">
      <dgm:prSet/>
      <dgm:spPr/>
      <dgm:t>
        <a:bodyPr/>
        <a:lstStyle/>
        <a:p>
          <a:r>
            <a:rPr lang="en-GB">
              <a:latin typeface="Maiandra GD" panose="020E0502030308020204" pitchFamily="34" charset="0"/>
            </a:rPr>
            <a:t>PMTCT topline indicators</a:t>
          </a:r>
          <a:endParaRPr lang="en-US">
            <a:latin typeface="Maiandra GD" panose="020E0502030308020204" pitchFamily="34" charset="0"/>
          </a:endParaRPr>
        </a:p>
      </dgm:t>
    </dgm:pt>
    <dgm:pt modelId="{808ECF94-C3C1-47F0-B1DF-A28E9C1FEBDF}" type="parTrans" cxnId="{7D4FF31C-496E-458B-A97E-B546735054FB}">
      <dgm:prSet/>
      <dgm:spPr/>
      <dgm:t>
        <a:bodyPr/>
        <a:lstStyle/>
        <a:p>
          <a:endParaRPr lang="en-US"/>
        </a:p>
      </dgm:t>
    </dgm:pt>
    <dgm:pt modelId="{968843A8-B6F6-48E9-81FD-1B2CB5202A14}" type="sibTrans" cxnId="{7D4FF31C-496E-458B-A97E-B546735054FB}">
      <dgm:prSet/>
      <dgm:spPr/>
      <dgm:t>
        <a:bodyPr/>
        <a:lstStyle/>
        <a:p>
          <a:endParaRPr lang="en-US"/>
        </a:p>
      </dgm:t>
    </dgm:pt>
    <dgm:pt modelId="{BE1E322E-ABB9-472A-9A07-F88D40A24A98}">
      <dgm:prSet/>
      <dgm:spPr/>
      <dgm:t>
        <a:bodyPr/>
        <a:lstStyle/>
        <a:p>
          <a:r>
            <a:rPr lang="en-GB">
              <a:latin typeface="Maiandra GD" panose="020E0502030308020204" pitchFamily="34" charset="0"/>
            </a:rPr>
            <a:t>Documentation of HEI final outcomes etc. </a:t>
          </a:r>
          <a:endParaRPr lang="en-US">
            <a:latin typeface="Maiandra GD" panose="020E0502030308020204" pitchFamily="34" charset="0"/>
          </a:endParaRPr>
        </a:p>
      </dgm:t>
    </dgm:pt>
    <dgm:pt modelId="{4CC4BF99-56B8-4EEA-859A-B454D751BF82}" type="parTrans" cxnId="{97359A16-3398-46E4-8993-FAFB7C2DE593}">
      <dgm:prSet/>
      <dgm:spPr/>
      <dgm:t>
        <a:bodyPr/>
        <a:lstStyle/>
        <a:p>
          <a:endParaRPr lang="en-US"/>
        </a:p>
      </dgm:t>
    </dgm:pt>
    <dgm:pt modelId="{6073AB2C-7A9C-46EB-8A55-F0BD17E5C696}" type="sibTrans" cxnId="{97359A16-3398-46E4-8993-FAFB7C2DE593}">
      <dgm:prSet/>
      <dgm:spPr/>
      <dgm:t>
        <a:bodyPr/>
        <a:lstStyle/>
        <a:p>
          <a:endParaRPr lang="en-US"/>
        </a:p>
      </dgm:t>
    </dgm:pt>
    <dgm:pt modelId="{D9B52DCE-ED1F-4E0F-9BAB-55A9678C3DBC}" type="pres">
      <dgm:prSet presAssocID="{906FF235-D8F2-468D-B302-1C0DEFC58932}" presName="linear" presStyleCnt="0">
        <dgm:presLayoutVars>
          <dgm:dir/>
          <dgm:animLvl val="lvl"/>
          <dgm:resizeHandles val="exact"/>
        </dgm:presLayoutVars>
      </dgm:prSet>
      <dgm:spPr/>
    </dgm:pt>
    <dgm:pt modelId="{E76FD452-8496-4F39-B1A8-1EF6C53FB131}" type="pres">
      <dgm:prSet presAssocID="{AFCFF87F-40FD-49B3-9637-639B351ED3F4}" presName="parentLin" presStyleCnt="0"/>
      <dgm:spPr/>
    </dgm:pt>
    <dgm:pt modelId="{0A427531-AD94-4BE8-8D09-99A8CE3D0C95}" type="pres">
      <dgm:prSet presAssocID="{AFCFF87F-40FD-49B3-9637-639B351ED3F4}" presName="parentLeftMargin" presStyleLbl="node1" presStyleIdx="0" presStyleCnt="2"/>
      <dgm:spPr/>
    </dgm:pt>
    <dgm:pt modelId="{502D7215-D755-4610-A270-B483B81E8CBC}" type="pres">
      <dgm:prSet presAssocID="{AFCFF87F-40FD-49B3-9637-639B351ED3F4}" presName="parentText" presStyleLbl="node1" presStyleIdx="0" presStyleCnt="2">
        <dgm:presLayoutVars>
          <dgm:chMax val="0"/>
          <dgm:bulletEnabled val="1"/>
        </dgm:presLayoutVars>
      </dgm:prSet>
      <dgm:spPr/>
    </dgm:pt>
    <dgm:pt modelId="{9297AFD1-CEC3-47BF-9EFE-C7DFACC03425}" type="pres">
      <dgm:prSet presAssocID="{AFCFF87F-40FD-49B3-9637-639B351ED3F4}" presName="negativeSpace" presStyleCnt="0"/>
      <dgm:spPr/>
    </dgm:pt>
    <dgm:pt modelId="{6CC0B2B1-00F3-4F2D-8FA6-0A99C9BC77F5}" type="pres">
      <dgm:prSet presAssocID="{AFCFF87F-40FD-49B3-9637-639B351ED3F4}" presName="childText" presStyleLbl="conFgAcc1" presStyleIdx="0" presStyleCnt="2">
        <dgm:presLayoutVars>
          <dgm:bulletEnabled val="1"/>
        </dgm:presLayoutVars>
      </dgm:prSet>
      <dgm:spPr/>
    </dgm:pt>
    <dgm:pt modelId="{E62D98EE-02EC-4432-B13F-34D9DDD1ECFE}" type="pres">
      <dgm:prSet presAssocID="{2C276323-5619-459A-9CB6-C217439138F8}" presName="spaceBetweenRectangles" presStyleCnt="0"/>
      <dgm:spPr/>
    </dgm:pt>
    <dgm:pt modelId="{18799274-95A3-4A96-9F8B-42A49ADF1CC1}" type="pres">
      <dgm:prSet presAssocID="{7D11375B-75A2-4CE0-A0A3-CFCBA7557AF2}" presName="parentLin" presStyleCnt="0"/>
      <dgm:spPr/>
    </dgm:pt>
    <dgm:pt modelId="{B6DC89E3-7DB2-488E-A662-888BE6C8416C}" type="pres">
      <dgm:prSet presAssocID="{7D11375B-75A2-4CE0-A0A3-CFCBA7557AF2}" presName="parentLeftMargin" presStyleLbl="node1" presStyleIdx="0" presStyleCnt="2"/>
      <dgm:spPr/>
    </dgm:pt>
    <dgm:pt modelId="{9B8A4627-21DE-4A8E-AE4F-99918831E4AC}" type="pres">
      <dgm:prSet presAssocID="{7D11375B-75A2-4CE0-A0A3-CFCBA7557AF2}" presName="parentText" presStyleLbl="node1" presStyleIdx="1" presStyleCnt="2">
        <dgm:presLayoutVars>
          <dgm:chMax val="0"/>
          <dgm:bulletEnabled val="1"/>
        </dgm:presLayoutVars>
      </dgm:prSet>
      <dgm:spPr/>
    </dgm:pt>
    <dgm:pt modelId="{A03022E9-B788-4736-B6EE-AAFF3908D56C}" type="pres">
      <dgm:prSet presAssocID="{7D11375B-75A2-4CE0-A0A3-CFCBA7557AF2}" presName="negativeSpace" presStyleCnt="0"/>
      <dgm:spPr/>
    </dgm:pt>
    <dgm:pt modelId="{1CBBFA44-5E10-4C6D-917E-1BA847BE946C}" type="pres">
      <dgm:prSet presAssocID="{7D11375B-75A2-4CE0-A0A3-CFCBA7557AF2}" presName="childText" presStyleLbl="conFgAcc1" presStyleIdx="1" presStyleCnt="2">
        <dgm:presLayoutVars>
          <dgm:bulletEnabled val="1"/>
        </dgm:presLayoutVars>
      </dgm:prSet>
      <dgm:spPr/>
    </dgm:pt>
  </dgm:ptLst>
  <dgm:cxnLst>
    <dgm:cxn modelId="{F1A99E07-4240-454F-9665-3433FB0E4EC6}" srcId="{AFCFF87F-40FD-49B3-9637-639B351ED3F4}" destId="{76337738-3B42-44D1-854C-907287DFD18C}" srcOrd="0" destOrd="0" parTransId="{DAE17EF1-50EA-4247-90D9-B83F50586D28}" sibTransId="{C91D6A8B-96E1-419F-863D-A176B1B333EA}"/>
    <dgm:cxn modelId="{53A56709-9D02-449D-BDC5-B4DA1B48EA93}" type="presOf" srcId="{27450813-ABCA-47BB-8B9B-9324ECCDFF00}" destId="{6CC0B2B1-00F3-4F2D-8FA6-0A99C9BC77F5}" srcOrd="0" destOrd="2" presId="urn:microsoft.com/office/officeart/2005/8/layout/list1"/>
    <dgm:cxn modelId="{97359A16-3398-46E4-8993-FAFB7C2DE593}" srcId="{E8A37C06-CF71-4F7D-915F-9CB4039A2EDF}" destId="{BE1E322E-ABB9-472A-9A07-F88D40A24A98}" srcOrd="0" destOrd="0" parTransId="{4CC4BF99-56B8-4EEA-859A-B454D751BF82}" sibTransId="{6073AB2C-7A9C-46EB-8A55-F0BD17E5C696}"/>
    <dgm:cxn modelId="{7D4FF31C-496E-458B-A97E-B546735054FB}" srcId="{7D11375B-75A2-4CE0-A0A3-CFCBA7557AF2}" destId="{E8A37C06-CF71-4F7D-915F-9CB4039A2EDF}" srcOrd="1" destOrd="0" parTransId="{808ECF94-C3C1-47F0-B1DF-A28E9C1FEBDF}" sibTransId="{968843A8-B6F6-48E9-81FD-1B2CB5202A14}"/>
    <dgm:cxn modelId="{13A3BC22-E6FD-4A70-ACB6-4DBEEFF379D6}" srcId="{7D11375B-75A2-4CE0-A0A3-CFCBA7557AF2}" destId="{339BDA4F-A5D1-4737-82C2-FD1C1EA8A177}" srcOrd="0" destOrd="0" parTransId="{F48E71E1-7737-4919-953A-EAB3933A5437}" sibTransId="{FF7AC40E-78C3-4345-9CDF-68B2C7A5B8B0}"/>
    <dgm:cxn modelId="{B472722B-989A-429F-BFC5-521E537FBB65}" srcId="{AFCFF87F-40FD-49B3-9637-639B351ED3F4}" destId="{30AF7BEB-DE45-46C6-B45A-325BCBF51102}" srcOrd="1" destOrd="0" parTransId="{192A9637-C62D-41ED-8250-7E750147EA69}" sibTransId="{D39C0BD6-3A16-4D06-9FD3-8102EB4664F1}"/>
    <dgm:cxn modelId="{5A691431-CC73-4A44-BFCD-B57EFCAE2516}" type="presOf" srcId="{07072231-B7C8-47D7-BE74-7791E2741ACA}" destId="{1CBBFA44-5E10-4C6D-917E-1BA847BE946C}" srcOrd="0" destOrd="1" presId="urn:microsoft.com/office/officeart/2005/8/layout/list1"/>
    <dgm:cxn modelId="{6D400B67-E072-4C1B-93A2-B0472140B63B}" type="presOf" srcId="{339BDA4F-A5D1-4737-82C2-FD1C1EA8A177}" destId="{1CBBFA44-5E10-4C6D-917E-1BA847BE946C}" srcOrd="0" destOrd="0" presId="urn:microsoft.com/office/officeart/2005/8/layout/list1"/>
    <dgm:cxn modelId="{E5A43586-4F2F-4C52-8AD2-34A2E980AA31}" srcId="{AFCFF87F-40FD-49B3-9637-639B351ED3F4}" destId="{27450813-ABCA-47BB-8B9B-9324ECCDFF00}" srcOrd="2" destOrd="0" parTransId="{DDC23439-E423-42AD-A704-328C170A294F}" sibTransId="{56A9B39A-E409-4676-9DCC-11794CF6BEF0}"/>
    <dgm:cxn modelId="{0F4C0488-A0F5-4BEC-8E9C-314D7C58F535}" srcId="{339BDA4F-A5D1-4737-82C2-FD1C1EA8A177}" destId="{07072231-B7C8-47D7-BE74-7791E2741ACA}" srcOrd="0" destOrd="0" parTransId="{C95C6AE0-5F4D-46D5-ABD3-2261E870C388}" sibTransId="{99EC1B17-E633-4060-A068-B4EF588D4EE7}"/>
    <dgm:cxn modelId="{BEFACC93-4201-4A2F-A029-AB8F49AF3F39}" type="presOf" srcId="{AFCFF87F-40FD-49B3-9637-639B351ED3F4}" destId="{0A427531-AD94-4BE8-8D09-99A8CE3D0C95}" srcOrd="0" destOrd="0" presId="urn:microsoft.com/office/officeart/2005/8/layout/list1"/>
    <dgm:cxn modelId="{F965BB95-30EB-4F6C-ABB4-5A3FB3E32B75}" type="presOf" srcId="{76337738-3B42-44D1-854C-907287DFD18C}" destId="{6CC0B2B1-00F3-4F2D-8FA6-0A99C9BC77F5}" srcOrd="0" destOrd="0" presId="urn:microsoft.com/office/officeart/2005/8/layout/list1"/>
    <dgm:cxn modelId="{A6ADB896-FAA6-4913-9603-0387CDFC0C70}" type="presOf" srcId="{AFCFF87F-40FD-49B3-9637-639B351ED3F4}" destId="{502D7215-D755-4610-A270-B483B81E8CBC}" srcOrd="1" destOrd="0" presId="urn:microsoft.com/office/officeart/2005/8/layout/list1"/>
    <dgm:cxn modelId="{26F38DAA-0F04-47A5-BA73-005E513E9F7A}" type="presOf" srcId="{BE1E322E-ABB9-472A-9A07-F88D40A24A98}" destId="{1CBBFA44-5E10-4C6D-917E-1BA847BE946C}" srcOrd="0" destOrd="3" presId="urn:microsoft.com/office/officeart/2005/8/layout/list1"/>
    <dgm:cxn modelId="{D6C23DAF-BCCA-4CD2-ABDD-431CE82785DC}" srcId="{906FF235-D8F2-468D-B302-1C0DEFC58932}" destId="{AFCFF87F-40FD-49B3-9637-639B351ED3F4}" srcOrd="0" destOrd="0" parTransId="{F33D57AC-5A8C-40FE-BE00-23C1EFAAD2F9}" sibTransId="{2C276323-5619-459A-9CB6-C217439138F8}"/>
    <dgm:cxn modelId="{D4A142AF-ACD3-4BAD-ACD8-9BC1D3A0EE12}" type="presOf" srcId="{7D11375B-75A2-4CE0-A0A3-CFCBA7557AF2}" destId="{9B8A4627-21DE-4A8E-AE4F-99918831E4AC}" srcOrd="1" destOrd="0" presId="urn:microsoft.com/office/officeart/2005/8/layout/list1"/>
    <dgm:cxn modelId="{A91F2DBF-E6A9-4149-A08E-7B82F4642C7A}" type="presOf" srcId="{906FF235-D8F2-468D-B302-1C0DEFC58932}" destId="{D9B52DCE-ED1F-4E0F-9BAB-55A9678C3DBC}" srcOrd="0" destOrd="0" presId="urn:microsoft.com/office/officeart/2005/8/layout/list1"/>
    <dgm:cxn modelId="{91E4F0C4-9559-4752-A2DA-289828ABAA78}" srcId="{906FF235-D8F2-468D-B302-1C0DEFC58932}" destId="{7D11375B-75A2-4CE0-A0A3-CFCBA7557AF2}" srcOrd="1" destOrd="0" parTransId="{44DA7414-381B-4A71-A461-472666B15D4A}" sibTransId="{6A12FEFE-FA93-478F-9350-0611E56FCA44}"/>
    <dgm:cxn modelId="{20DD3DD6-CBE1-4BAB-8EE2-7A28FD3C26D4}" type="presOf" srcId="{7D11375B-75A2-4CE0-A0A3-CFCBA7557AF2}" destId="{B6DC89E3-7DB2-488E-A662-888BE6C8416C}" srcOrd="0" destOrd="0" presId="urn:microsoft.com/office/officeart/2005/8/layout/list1"/>
    <dgm:cxn modelId="{66C3BCF0-BA0B-4B1D-8EBC-81FD02BBBEA3}" type="presOf" srcId="{30AF7BEB-DE45-46C6-B45A-325BCBF51102}" destId="{6CC0B2B1-00F3-4F2D-8FA6-0A99C9BC77F5}" srcOrd="0" destOrd="1" presId="urn:microsoft.com/office/officeart/2005/8/layout/list1"/>
    <dgm:cxn modelId="{DD96A4FC-4224-4096-8522-343C749A7740}" type="presOf" srcId="{E8A37C06-CF71-4F7D-915F-9CB4039A2EDF}" destId="{1CBBFA44-5E10-4C6D-917E-1BA847BE946C}" srcOrd="0" destOrd="2" presId="urn:microsoft.com/office/officeart/2005/8/layout/list1"/>
    <dgm:cxn modelId="{2867B8A4-4248-4B67-BD21-76D165A8D59F}" type="presParOf" srcId="{D9B52DCE-ED1F-4E0F-9BAB-55A9678C3DBC}" destId="{E76FD452-8496-4F39-B1A8-1EF6C53FB131}" srcOrd="0" destOrd="0" presId="urn:microsoft.com/office/officeart/2005/8/layout/list1"/>
    <dgm:cxn modelId="{0E047022-1F42-4621-9F41-2FE8574FE73E}" type="presParOf" srcId="{E76FD452-8496-4F39-B1A8-1EF6C53FB131}" destId="{0A427531-AD94-4BE8-8D09-99A8CE3D0C95}" srcOrd="0" destOrd="0" presId="urn:microsoft.com/office/officeart/2005/8/layout/list1"/>
    <dgm:cxn modelId="{E4586882-8DE3-4CF1-9BE5-B4D23528E751}" type="presParOf" srcId="{E76FD452-8496-4F39-B1A8-1EF6C53FB131}" destId="{502D7215-D755-4610-A270-B483B81E8CBC}" srcOrd="1" destOrd="0" presId="urn:microsoft.com/office/officeart/2005/8/layout/list1"/>
    <dgm:cxn modelId="{CBA263BA-FCB0-457E-A679-28C5093FA143}" type="presParOf" srcId="{D9B52DCE-ED1F-4E0F-9BAB-55A9678C3DBC}" destId="{9297AFD1-CEC3-47BF-9EFE-C7DFACC03425}" srcOrd="1" destOrd="0" presId="urn:microsoft.com/office/officeart/2005/8/layout/list1"/>
    <dgm:cxn modelId="{FD848921-B58E-4AE1-BC46-4B0282A24958}" type="presParOf" srcId="{D9B52DCE-ED1F-4E0F-9BAB-55A9678C3DBC}" destId="{6CC0B2B1-00F3-4F2D-8FA6-0A99C9BC77F5}" srcOrd="2" destOrd="0" presId="urn:microsoft.com/office/officeart/2005/8/layout/list1"/>
    <dgm:cxn modelId="{D5DE2740-50BC-4700-A3C3-083FA344123E}" type="presParOf" srcId="{D9B52DCE-ED1F-4E0F-9BAB-55A9678C3DBC}" destId="{E62D98EE-02EC-4432-B13F-34D9DDD1ECFE}" srcOrd="3" destOrd="0" presId="urn:microsoft.com/office/officeart/2005/8/layout/list1"/>
    <dgm:cxn modelId="{CC99C505-7CD0-4873-A6FF-874EAF6C0C81}" type="presParOf" srcId="{D9B52DCE-ED1F-4E0F-9BAB-55A9678C3DBC}" destId="{18799274-95A3-4A96-9F8B-42A49ADF1CC1}" srcOrd="4" destOrd="0" presId="urn:microsoft.com/office/officeart/2005/8/layout/list1"/>
    <dgm:cxn modelId="{55C662F8-F9B3-45AB-B3C8-487BEEA4F331}" type="presParOf" srcId="{18799274-95A3-4A96-9F8B-42A49ADF1CC1}" destId="{B6DC89E3-7DB2-488E-A662-888BE6C8416C}" srcOrd="0" destOrd="0" presId="urn:microsoft.com/office/officeart/2005/8/layout/list1"/>
    <dgm:cxn modelId="{10542061-6DFC-44D0-936F-3FA1D34D3C78}" type="presParOf" srcId="{18799274-95A3-4A96-9F8B-42A49ADF1CC1}" destId="{9B8A4627-21DE-4A8E-AE4F-99918831E4AC}" srcOrd="1" destOrd="0" presId="urn:microsoft.com/office/officeart/2005/8/layout/list1"/>
    <dgm:cxn modelId="{F1D57FAD-6722-4C23-B532-255B744FE6E7}" type="presParOf" srcId="{D9B52DCE-ED1F-4E0F-9BAB-55A9678C3DBC}" destId="{A03022E9-B788-4736-B6EE-AAFF3908D56C}" srcOrd="5" destOrd="0" presId="urn:microsoft.com/office/officeart/2005/8/layout/list1"/>
    <dgm:cxn modelId="{958307EC-001A-4B68-BD8E-95CB9C09197F}" type="presParOf" srcId="{D9B52DCE-ED1F-4E0F-9BAB-55A9678C3DBC}" destId="{1CBBFA44-5E10-4C6D-917E-1BA847BE946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23BD3C-D5C3-4DBF-B064-C8A86A1A8913}">
      <dsp:nvSpPr>
        <dsp:cNvPr id="0" name=""/>
        <dsp:cNvSpPr/>
      </dsp:nvSpPr>
      <dsp:spPr>
        <a:xfrm>
          <a:off x="0" y="239482"/>
          <a:ext cx="8444337" cy="99744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326DED-DDA2-48B3-B569-FA8A94E17AB7}">
      <dsp:nvSpPr>
        <dsp:cNvPr id="0" name=""/>
        <dsp:cNvSpPr/>
      </dsp:nvSpPr>
      <dsp:spPr>
        <a:xfrm>
          <a:off x="301726" y="463906"/>
          <a:ext cx="549129" cy="5485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8294AD-8207-428A-8C5E-6C19092111DE}">
      <dsp:nvSpPr>
        <dsp:cNvPr id="0" name=""/>
        <dsp:cNvSpPr/>
      </dsp:nvSpPr>
      <dsp:spPr>
        <a:xfrm>
          <a:off x="1152582" y="223348"/>
          <a:ext cx="7153882" cy="1279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953" tIns="131953" rIns="131953" bIns="131953" numCol="1" spcCol="1270" anchor="ctr" anchorCtr="0">
          <a:noAutofit/>
        </a:bodyPr>
        <a:lstStyle/>
        <a:p>
          <a:pPr marL="0" lvl="0" indent="0" algn="l" defTabSz="711200">
            <a:lnSpc>
              <a:spcPct val="100000"/>
            </a:lnSpc>
            <a:spcBef>
              <a:spcPct val="0"/>
            </a:spcBef>
            <a:spcAft>
              <a:spcPct val="35000"/>
            </a:spcAft>
            <a:buNone/>
          </a:pPr>
          <a:r>
            <a:rPr lang="en-US" sz="1600" kern="1200">
              <a:solidFill>
                <a:srgbClr val="FF0000"/>
              </a:solidFill>
              <a:latin typeface="Maiandra GD" panose="020E0502030308020204" pitchFamily="34" charset="0"/>
            </a:rPr>
            <a:t>Stale database check. </a:t>
          </a:r>
          <a:r>
            <a:rPr lang="en-US" sz="1600" kern="1200">
              <a:solidFill>
                <a:schemeClr val="tx1"/>
              </a:solidFill>
              <a:latin typeface="Maiandra GD" panose="020E0502030308020204" pitchFamily="34" charset="0"/>
            </a:rPr>
            <a:t>T</a:t>
          </a:r>
          <a:r>
            <a:rPr lang="en-US" sz="1600" kern="1200">
              <a:latin typeface="Maiandra GD" panose="020E0502030308020204" pitchFamily="34" charset="0"/>
            </a:rPr>
            <a:t>his check helps notify the facility that some visits are missing as they are not meeting the threshold of expected visits for the facility and should recheck to make all data has been fed correctly into the system.</a:t>
          </a:r>
        </a:p>
      </dsp:txBody>
      <dsp:txXfrm>
        <a:off x="1152582" y="223348"/>
        <a:ext cx="7153882" cy="1279070"/>
      </dsp:txXfrm>
    </dsp:sp>
    <dsp:sp modelId="{3820AC1D-97F2-40DA-A2CC-7436BF7EF6AF}">
      <dsp:nvSpPr>
        <dsp:cNvPr id="0" name=""/>
        <dsp:cNvSpPr/>
      </dsp:nvSpPr>
      <dsp:spPr>
        <a:xfrm>
          <a:off x="0" y="1814119"/>
          <a:ext cx="8444337" cy="99744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4A43A0-91FA-4093-A227-AEC1E34EC64F}">
      <dsp:nvSpPr>
        <dsp:cNvPr id="0" name=""/>
        <dsp:cNvSpPr/>
      </dsp:nvSpPr>
      <dsp:spPr>
        <a:xfrm>
          <a:off x="301726" y="2038544"/>
          <a:ext cx="549129" cy="5485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9FC7697-518A-410D-81E0-35AEAE657314}">
      <dsp:nvSpPr>
        <dsp:cNvPr id="0" name=""/>
        <dsp:cNvSpPr/>
      </dsp:nvSpPr>
      <dsp:spPr>
        <a:xfrm>
          <a:off x="1152582" y="1814119"/>
          <a:ext cx="7153882" cy="1246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953" tIns="131953" rIns="131953" bIns="131953" numCol="1" spcCol="1270" anchor="ctr" anchorCtr="0">
          <a:noAutofit/>
        </a:bodyPr>
        <a:lstStyle/>
        <a:p>
          <a:pPr marL="0" lvl="0" indent="0" algn="l" defTabSz="711200">
            <a:lnSpc>
              <a:spcPct val="100000"/>
            </a:lnSpc>
            <a:spcBef>
              <a:spcPct val="0"/>
            </a:spcBef>
            <a:spcAft>
              <a:spcPct val="35000"/>
            </a:spcAft>
            <a:buNone/>
          </a:pPr>
          <a:r>
            <a:rPr lang="en-US" sz="1600" kern="1200">
              <a:solidFill>
                <a:srgbClr val="FF0000"/>
              </a:solidFill>
              <a:latin typeface="Maiandra GD" panose="020E0502030308020204" pitchFamily="34" charset="0"/>
            </a:rPr>
            <a:t>Last refreshed ETL in </a:t>
          </a:r>
          <a:r>
            <a:rPr lang="en-US" sz="1600" kern="1200" err="1">
              <a:solidFill>
                <a:srgbClr val="FF0000"/>
              </a:solidFill>
              <a:latin typeface="Maiandra GD" panose="020E0502030308020204" pitchFamily="34" charset="0"/>
            </a:rPr>
            <a:t>KenyaEMR</a:t>
          </a:r>
          <a:r>
            <a:rPr lang="en-US" sz="1600" kern="1200">
              <a:solidFill>
                <a:srgbClr val="FF0000"/>
              </a:solidFill>
              <a:latin typeface="Maiandra GD" panose="020E0502030308020204" pitchFamily="34" charset="0"/>
            </a:rPr>
            <a:t> check. </a:t>
          </a:r>
          <a:r>
            <a:rPr lang="en-US" sz="1600" kern="1200">
              <a:latin typeface="Maiandra GD" panose="020E0502030308020204" pitchFamily="34" charset="0"/>
            </a:rPr>
            <a:t>This check helps notify the facility that their ETL has not been refreshed and to do so before attempting to load data to make sure it is up to date.</a:t>
          </a:r>
        </a:p>
      </dsp:txBody>
      <dsp:txXfrm>
        <a:off x="1152582" y="1814119"/>
        <a:ext cx="7153882" cy="1246803"/>
      </dsp:txXfrm>
    </dsp:sp>
    <dsp:sp modelId="{D94EA4B0-9F49-4667-BBF7-B687E84A91FF}">
      <dsp:nvSpPr>
        <dsp:cNvPr id="0" name=""/>
        <dsp:cNvSpPr/>
      </dsp:nvSpPr>
      <dsp:spPr>
        <a:xfrm>
          <a:off x="0" y="3372624"/>
          <a:ext cx="8444337" cy="176241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BBBD01-4395-471E-BAB6-9377180AD1B0}">
      <dsp:nvSpPr>
        <dsp:cNvPr id="0" name=""/>
        <dsp:cNvSpPr/>
      </dsp:nvSpPr>
      <dsp:spPr>
        <a:xfrm>
          <a:off x="301726" y="3979533"/>
          <a:ext cx="549129" cy="54859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62A6800-E096-4578-BD29-98AB5FFE896D}">
      <dsp:nvSpPr>
        <dsp:cNvPr id="0" name=""/>
        <dsp:cNvSpPr/>
      </dsp:nvSpPr>
      <dsp:spPr>
        <a:xfrm>
          <a:off x="1152582" y="3755108"/>
          <a:ext cx="7153882" cy="1246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953" tIns="131953" rIns="131953" bIns="131953" numCol="1" spcCol="1270" anchor="ctr" anchorCtr="0">
          <a:noAutofit/>
        </a:bodyPr>
        <a:lstStyle/>
        <a:p>
          <a:pPr marL="0" lvl="0" indent="0" algn="l" defTabSz="711200">
            <a:lnSpc>
              <a:spcPct val="100000"/>
            </a:lnSpc>
            <a:spcBef>
              <a:spcPct val="0"/>
            </a:spcBef>
            <a:spcAft>
              <a:spcPct val="35000"/>
            </a:spcAft>
            <a:buNone/>
          </a:pPr>
          <a:r>
            <a:rPr lang="en-US" sz="1600" kern="1200">
              <a:solidFill>
                <a:srgbClr val="FF0000"/>
              </a:solidFill>
              <a:latin typeface="Maiandra GD" panose="020E0502030308020204" pitchFamily="34" charset="0"/>
            </a:rPr>
            <a:t>Load and send time must be between 24 hours check. </a:t>
          </a:r>
          <a:r>
            <a:rPr lang="en-US" sz="1600" kern="1200">
              <a:latin typeface="Maiandra GD" panose="020E0502030308020204" pitchFamily="34" charset="0"/>
            </a:rPr>
            <a:t>This check gets the time difference between the time loaded CT and sending. In the past, some facilities loaded data outside the reporting period and sent it days later during the reporting period. It created an issue with metrics as the metrics loaded were incorrectly dated</a:t>
          </a:r>
        </a:p>
      </dsp:txBody>
      <dsp:txXfrm>
        <a:off x="1152582" y="3755108"/>
        <a:ext cx="7153882" cy="12468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0B2B1-00F3-4F2D-8FA6-0A99C9BC77F5}">
      <dsp:nvSpPr>
        <dsp:cNvPr id="0" name=""/>
        <dsp:cNvSpPr/>
      </dsp:nvSpPr>
      <dsp:spPr>
        <a:xfrm>
          <a:off x="0" y="1416111"/>
          <a:ext cx="5485553" cy="8883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5740" tIns="249936" rIns="425740"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a:latin typeface="Maiandra GD" panose="020E0502030308020204" pitchFamily="34" charset="0"/>
            </a:rPr>
            <a:t>Identify data quality gaps jointly with program TAs</a:t>
          </a:r>
          <a:endParaRPr lang="en-US" sz="1200" kern="1200">
            <a:latin typeface="Maiandra GD" panose="020E0502030308020204" pitchFamily="34" charset="0"/>
          </a:endParaRPr>
        </a:p>
        <a:p>
          <a:pPr marL="114300" lvl="1" indent="-114300" algn="l" defTabSz="533400">
            <a:lnSpc>
              <a:spcPct val="90000"/>
            </a:lnSpc>
            <a:spcBef>
              <a:spcPct val="0"/>
            </a:spcBef>
            <a:spcAft>
              <a:spcPct val="15000"/>
            </a:spcAft>
            <a:buChar char="•"/>
          </a:pPr>
          <a:r>
            <a:rPr lang="en-GB" sz="1200" kern="1200">
              <a:latin typeface="Maiandra GD" panose="020E0502030308020204" pitchFamily="34" charset="0"/>
            </a:rPr>
            <a:t>Select topline indicators for monthly tracking</a:t>
          </a:r>
          <a:endParaRPr lang="en-US" sz="1200" kern="1200">
            <a:latin typeface="Maiandra GD" panose="020E0502030308020204" pitchFamily="34" charset="0"/>
          </a:endParaRPr>
        </a:p>
        <a:p>
          <a:pPr marL="114300" lvl="1" indent="-114300" algn="l" defTabSz="533400">
            <a:lnSpc>
              <a:spcPct val="90000"/>
            </a:lnSpc>
            <a:spcBef>
              <a:spcPct val="0"/>
            </a:spcBef>
            <a:spcAft>
              <a:spcPct val="15000"/>
            </a:spcAft>
            <a:buChar char="•"/>
          </a:pPr>
          <a:r>
            <a:rPr lang="en-GB" sz="1200" kern="1200">
              <a:latin typeface="Maiandra GD" panose="020E0502030308020204" pitchFamily="34" charset="0"/>
            </a:rPr>
            <a:t>Program TAs support facilities to address the gaps</a:t>
          </a:r>
          <a:endParaRPr lang="en-US" sz="1200" kern="1200">
            <a:latin typeface="Maiandra GD" panose="020E0502030308020204" pitchFamily="34" charset="0"/>
          </a:endParaRPr>
        </a:p>
      </dsp:txBody>
      <dsp:txXfrm>
        <a:off x="0" y="1416111"/>
        <a:ext cx="5485553" cy="888300"/>
      </dsp:txXfrm>
    </dsp:sp>
    <dsp:sp modelId="{502D7215-D755-4610-A270-B483B81E8CBC}">
      <dsp:nvSpPr>
        <dsp:cNvPr id="0" name=""/>
        <dsp:cNvSpPr/>
      </dsp:nvSpPr>
      <dsp:spPr>
        <a:xfrm>
          <a:off x="274277" y="1238991"/>
          <a:ext cx="3839887" cy="3542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5139" tIns="0" rIns="145139" bIns="0" numCol="1" spcCol="1270" anchor="ctr" anchorCtr="0">
          <a:noAutofit/>
        </a:bodyPr>
        <a:lstStyle/>
        <a:p>
          <a:pPr marL="0" lvl="0" indent="0" algn="l" defTabSz="533400">
            <a:lnSpc>
              <a:spcPct val="90000"/>
            </a:lnSpc>
            <a:spcBef>
              <a:spcPct val="0"/>
            </a:spcBef>
            <a:spcAft>
              <a:spcPct val="35000"/>
            </a:spcAft>
            <a:buNone/>
          </a:pPr>
          <a:r>
            <a:rPr lang="en-US" sz="1200" kern="1200">
              <a:latin typeface="Maiandra GD" panose="020E0502030308020204" pitchFamily="34" charset="0"/>
            </a:rPr>
            <a:t>Monthly Tracking of Topline Indicators </a:t>
          </a:r>
          <a:r>
            <a:rPr lang="en-GB" sz="1200" kern="1200">
              <a:latin typeface="Maiandra GD" panose="020E0502030308020204" pitchFamily="34" charset="0"/>
            </a:rPr>
            <a:t>Approach </a:t>
          </a:r>
          <a:endParaRPr lang="en-US" sz="1200" kern="1200">
            <a:latin typeface="Maiandra GD" panose="020E0502030308020204" pitchFamily="34" charset="0"/>
          </a:endParaRPr>
        </a:p>
      </dsp:txBody>
      <dsp:txXfrm>
        <a:off x="291570" y="1256284"/>
        <a:ext cx="3805301" cy="319654"/>
      </dsp:txXfrm>
    </dsp:sp>
    <dsp:sp modelId="{1CBBFA44-5E10-4C6D-917E-1BA847BE946C}">
      <dsp:nvSpPr>
        <dsp:cNvPr id="0" name=""/>
        <dsp:cNvSpPr/>
      </dsp:nvSpPr>
      <dsp:spPr>
        <a:xfrm>
          <a:off x="0" y="2546331"/>
          <a:ext cx="5485553" cy="10773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5740" tIns="249936" rIns="425740"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a:latin typeface="Maiandra GD" panose="020E0502030308020204" pitchFamily="34" charset="0"/>
            </a:rPr>
            <a:t>Paediatric topline indicators </a:t>
          </a:r>
          <a:endParaRPr lang="en-US" sz="1200" kern="1200">
            <a:latin typeface="Maiandra GD" panose="020E0502030308020204" pitchFamily="34" charset="0"/>
          </a:endParaRPr>
        </a:p>
        <a:p>
          <a:pPr marL="228600" lvl="2" indent="-114300" algn="l" defTabSz="533400">
            <a:lnSpc>
              <a:spcPct val="90000"/>
            </a:lnSpc>
            <a:spcBef>
              <a:spcPct val="0"/>
            </a:spcBef>
            <a:spcAft>
              <a:spcPct val="15000"/>
            </a:spcAft>
            <a:buChar char="•"/>
          </a:pPr>
          <a:r>
            <a:rPr lang="en-GB" sz="1200" kern="1200">
              <a:latin typeface="Maiandra GD" panose="020E0502030308020204" pitchFamily="34" charset="0"/>
            </a:rPr>
            <a:t>Weight, height, regimen documentation etc.</a:t>
          </a:r>
          <a:endParaRPr lang="en-US" sz="1200" kern="1200">
            <a:latin typeface="Maiandra GD" panose="020E0502030308020204" pitchFamily="34" charset="0"/>
          </a:endParaRPr>
        </a:p>
        <a:p>
          <a:pPr marL="114300" lvl="1" indent="-114300" algn="l" defTabSz="533400">
            <a:lnSpc>
              <a:spcPct val="90000"/>
            </a:lnSpc>
            <a:spcBef>
              <a:spcPct val="0"/>
            </a:spcBef>
            <a:spcAft>
              <a:spcPct val="15000"/>
            </a:spcAft>
            <a:buChar char="•"/>
          </a:pPr>
          <a:r>
            <a:rPr lang="en-GB" sz="1200" kern="1200">
              <a:latin typeface="Maiandra GD" panose="020E0502030308020204" pitchFamily="34" charset="0"/>
            </a:rPr>
            <a:t>PMTCT topline indicators</a:t>
          </a:r>
          <a:endParaRPr lang="en-US" sz="1200" kern="1200">
            <a:latin typeface="Maiandra GD" panose="020E0502030308020204" pitchFamily="34" charset="0"/>
          </a:endParaRPr>
        </a:p>
        <a:p>
          <a:pPr marL="228600" lvl="2" indent="-114300" algn="l" defTabSz="533400">
            <a:lnSpc>
              <a:spcPct val="90000"/>
            </a:lnSpc>
            <a:spcBef>
              <a:spcPct val="0"/>
            </a:spcBef>
            <a:spcAft>
              <a:spcPct val="15000"/>
            </a:spcAft>
            <a:buChar char="•"/>
          </a:pPr>
          <a:r>
            <a:rPr lang="en-GB" sz="1200" kern="1200">
              <a:latin typeface="Maiandra GD" panose="020E0502030308020204" pitchFamily="34" charset="0"/>
            </a:rPr>
            <a:t>Documentation of HEI final outcomes etc. </a:t>
          </a:r>
          <a:endParaRPr lang="en-US" sz="1200" kern="1200">
            <a:latin typeface="Maiandra GD" panose="020E0502030308020204" pitchFamily="34" charset="0"/>
          </a:endParaRPr>
        </a:p>
      </dsp:txBody>
      <dsp:txXfrm>
        <a:off x="0" y="2546331"/>
        <a:ext cx="5485553" cy="1077300"/>
      </dsp:txXfrm>
    </dsp:sp>
    <dsp:sp modelId="{9B8A4627-21DE-4A8E-AE4F-99918831E4AC}">
      <dsp:nvSpPr>
        <dsp:cNvPr id="0" name=""/>
        <dsp:cNvSpPr/>
      </dsp:nvSpPr>
      <dsp:spPr>
        <a:xfrm>
          <a:off x="274277" y="2369211"/>
          <a:ext cx="3839887" cy="3542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5139" tIns="0" rIns="145139" bIns="0" numCol="1" spcCol="1270" anchor="ctr" anchorCtr="0">
          <a:noAutofit/>
        </a:bodyPr>
        <a:lstStyle/>
        <a:p>
          <a:pPr marL="0" lvl="0" indent="0" algn="l" defTabSz="533400">
            <a:lnSpc>
              <a:spcPct val="90000"/>
            </a:lnSpc>
            <a:spcBef>
              <a:spcPct val="0"/>
            </a:spcBef>
            <a:spcAft>
              <a:spcPct val="35000"/>
            </a:spcAft>
            <a:buNone/>
          </a:pPr>
          <a:r>
            <a:rPr lang="en-GB" sz="1200" kern="1200">
              <a:latin typeface="Maiandra GD" panose="020E0502030308020204" pitchFamily="34" charset="0"/>
            </a:rPr>
            <a:t>Examples</a:t>
          </a:r>
          <a:endParaRPr lang="en-US" sz="1200" kern="1200">
            <a:latin typeface="Maiandra GD" panose="020E0502030308020204" pitchFamily="34" charset="0"/>
          </a:endParaRPr>
        </a:p>
      </dsp:txBody>
      <dsp:txXfrm>
        <a:off x="291570" y="2386504"/>
        <a:ext cx="3805301" cy="31965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F7F826-DFA8-47A5-B047-063DB28E08C9}" type="datetimeFigureOut">
              <a:rPr lang="en-US" smtClean="0"/>
              <a:t>10/23/2024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1EE31E-FC1E-4FB0-B933-828F9F7872A2}" type="slidenum">
              <a:rPr lang="en-US" smtClean="0"/>
              <a:t>‹#›</a:t>
            </a:fld>
            <a:endParaRPr lang="en-US"/>
          </a:p>
        </p:txBody>
      </p:sp>
    </p:spTree>
    <p:extLst>
      <p:ext uri="{BB962C8B-B14F-4D97-AF65-F5344CB8AC3E}">
        <p14:creationId xmlns:p14="http://schemas.microsoft.com/office/powerpoint/2010/main" val="1666120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d452ee7016_1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0" name="Google Shape;230;g2d452ee7016_1_1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None/>
            </a:pPr>
            <a:r>
              <a:rPr lang="en">
                <a:latin typeface="Calibri"/>
                <a:ea typeface="Calibri"/>
                <a:cs typeface="Calibri"/>
                <a:sym typeface="Calibri"/>
              </a:rPr>
              <a:t>The framework outlines 3 potential data flow options after point of service with designated nodes as entry points to identify and resolve data issues.  Option 1 represents a full digital system with data entered at service delivery into an individual digital system and then flowing to an individual digital system above site and then into an aggregate digital.    Option 2, also starts as individual digital at site level but then flows to either an aggregate digital or individual digital above site.  Option 3, starts out at the service delivery point as individual paper and is then aggregated into aggregate paper and entered into aggregate digital above site.</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Number of Checks before transmission: Stale, </a:t>
            </a:r>
          </a:p>
        </p:txBody>
      </p:sp>
      <p:sp>
        <p:nvSpPr>
          <p:cNvPr id="4" name="Slide Number Placeholder 3"/>
          <p:cNvSpPr>
            <a:spLocks noGrp="1"/>
          </p:cNvSpPr>
          <p:nvPr>
            <p:ph type="sldNum" sz="quarter" idx="5"/>
          </p:nvPr>
        </p:nvSpPr>
        <p:spPr/>
        <p:txBody>
          <a:bodyPr/>
          <a:lstStyle/>
          <a:p>
            <a:fld id="{831EE31E-FC1E-4FB0-B933-828F9F7872A2}" type="slidenum">
              <a:rPr lang="en-US" smtClean="0"/>
              <a:t>20</a:t>
            </a:fld>
            <a:endParaRPr lang="en-US"/>
          </a:p>
        </p:txBody>
      </p:sp>
    </p:spTree>
    <p:extLst>
      <p:ext uri="{BB962C8B-B14F-4D97-AF65-F5344CB8AC3E}">
        <p14:creationId xmlns:p14="http://schemas.microsoft.com/office/powerpoint/2010/main" val="2049207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3A50EC-3CAE-3433-5FCD-85226F19EA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A2F4EB-A5F4-EBDE-5BE3-9A254784C8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523DF9-B035-D000-9559-11CEE187C5C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0A7C837-A51C-0CAE-8D4A-0F893725F41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76ABC6-4567-4988-910B-EDC4AC908875}"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31660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OBJECTIVES:</a:t>
            </a:r>
          </a:p>
          <a:p>
            <a:r>
              <a:rPr lang="en-US"/>
              <a:t>Define essential parameters for conducting DQA for the HIV program, with standardized methods and tools. </a:t>
            </a:r>
          </a:p>
          <a:p>
            <a:r>
              <a:rPr lang="en-US"/>
              <a:t>Define roles and responsibilities of relevant stakeholders in the HIV program DQA.</a:t>
            </a:r>
          </a:p>
          <a:p>
            <a:r>
              <a:rPr lang="en-US"/>
              <a:t>Promote effective dissemination, use of assessment findings for quality improvement, evidence-based decision making and promote continuous learning.</a:t>
            </a:r>
          </a:p>
          <a:p>
            <a:r>
              <a:rPr lang="en-US"/>
              <a:t>Provide a framework for developing and monitoring Data Quality Improvement (DQI) plans</a:t>
            </a:r>
          </a:p>
          <a:p>
            <a:r>
              <a:rPr lang="en-US"/>
              <a:t>Envisioned a DQA Maturity Model</a:t>
            </a:r>
          </a:p>
          <a:p>
            <a:endParaRPr lang="en-US"/>
          </a:p>
          <a:p>
            <a:r>
              <a:rPr lang="en-US"/>
              <a:t>Available on </a:t>
            </a:r>
            <a:r>
              <a:rPr lang="en-US" err="1"/>
              <a:t>IoS</a:t>
            </a:r>
            <a:r>
              <a:rPr lang="en-US"/>
              <a:t> and Android </a:t>
            </a:r>
          </a:p>
          <a:p>
            <a:r>
              <a:rPr lang="en-US"/>
              <a:t>Creation of users disseminated to counties and partners, NASCOP creates admins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rgbClr val="000000"/>
                </a:solidFill>
                <a:latin typeface="Garamond "/>
              </a:rPr>
              <a:t>Supervision/ Team Lead doesn’t need to be present physically at all the facilities </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BD6CEB7-C6DC-4C19-9E6C-05408BC56496}" type="slidenum">
              <a:rPr kumimoji="0" lang="en-US"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3524893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Data quality gaps noted and what we are doing</a:t>
            </a:r>
          </a:p>
          <a:p>
            <a:r>
              <a:rPr lang="en-US" b="1"/>
              <a:t>Inconsistency in data</a:t>
            </a:r>
          </a:p>
          <a:p>
            <a:r>
              <a:rPr lang="en-US"/>
              <a:t>Data concordance monitoring – data pull (HIV dashboard) – at county and national </a:t>
            </a:r>
          </a:p>
          <a:p>
            <a:r>
              <a:rPr lang="en-US"/>
              <a:t>Data at facility verification – facility register</a:t>
            </a:r>
          </a:p>
          <a:p>
            <a:r>
              <a:rPr lang="en-US"/>
              <a:t>Routine DQAs – using standardized tools</a:t>
            </a:r>
          </a:p>
          <a:p>
            <a:r>
              <a:rPr lang="en-US"/>
              <a:t>Interoperability?? – record once use multiple times</a:t>
            </a:r>
          </a:p>
          <a:p>
            <a:r>
              <a:rPr lang="en-US" b="1"/>
              <a:t>Incomplete reporting </a:t>
            </a:r>
            <a:r>
              <a:rPr lang="en-US"/>
              <a:t>– monitoring reporting rates – HIV dashboard</a:t>
            </a:r>
          </a:p>
          <a:p>
            <a:pPr lvl="1"/>
            <a:r>
              <a:rPr lang="en-US"/>
              <a:t>KHIS – WHO data quality tool</a:t>
            </a:r>
          </a:p>
          <a:p>
            <a:r>
              <a:rPr lang="en-US" b="1"/>
              <a:t>Under reporting </a:t>
            </a:r>
            <a:r>
              <a:rPr lang="en-US"/>
              <a:t>- monitoring reporting rates – HIV dashboard/KHIS</a:t>
            </a:r>
          </a:p>
          <a:p>
            <a:r>
              <a:rPr lang="en-US" b="1"/>
              <a:t>Data integrity </a:t>
            </a:r>
            <a:r>
              <a:rPr lang="en-US"/>
              <a:t>– routine DQAs, </a:t>
            </a:r>
          </a:p>
          <a:p>
            <a:r>
              <a:rPr lang="en-US" b="1"/>
              <a:t>Duplication</a:t>
            </a:r>
            <a:r>
              <a:rPr lang="en-US"/>
              <a:t> - UPI (paper based??), p survey</a:t>
            </a:r>
          </a:p>
          <a:p>
            <a:r>
              <a:rPr lang="en-US" b="1"/>
              <a:t>Data alignment </a:t>
            </a:r>
            <a:r>
              <a:rPr lang="en-US"/>
              <a:t>– standardization of indicator definitions, indicator ref manual</a:t>
            </a:r>
          </a:p>
          <a:p>
            <a:endParaRPr lang="en-US"/>
          </a:p>
        </p:txBody>
      </p:sp>
      <p:sp>
        <p:nvSpPr>
          <p:cNvPr id="4" name="Slide Number Placeholder 3"/>
          <p:cNvSpPr>
            <a:spLocks noGrp="1"/>
          </p:cNvSpPr>
          <p:nvPr>
            <p:ph type="sldNum" idx="12"/>
          </p:nvPr>
        </p:nvSpPr>
        <p:spPr/>
        <p:txBody>
          <a:bodyPr/>
          <a:lstStyle/>
          <a:p>
            <a:pPr marL="0" marR="0" lvl="0" indent="0" algn="r" defTabSz="928299" rtl="0" eaLnBrk="1" fontAlgn="auto" latinLnBrk="0" hangingPunct="1">
              <a:lnSpc>
                <a:spcPct val="100000"/>
              </a:lnSpc>
              <a:spcBef>
                <a:spcPts val="0"/>
              </a:spcBef>
              <a:spcAft>
                <a:spcPts val="0"/>
              </a:spcAft>
              <a:buClr>
                <a:srgbClr val="000000"/>
              </a:buClr>
              <a:buSzPts val="12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28299" rtl="0" eaLnBrk="1" fontAlgn="auto" latinLnBrk="0" hangingPunct="1">
                <a:lnSpc>
                  <a:spcPct val="100000"/>
                </a:lnSpc>
                <a:spcBef>
                  <a:spcPts val="0"/>
                </a:spcBef>
                <a:spcAft>
                  <a:spcPts val="0"/>
                </a:spcAft>
                <a:buClr>
                  <a:srgbClr val="000000"/>
                </a:buClr>
                <a:buSzPts val="1200"/>
                <a:buFontTx/>
                <a:buNone/>
                <a:tabLst/>
                <a:defRPr/>
              </a:pPr>
              <a:t>8</a:t>
            </a:fld>
            <a:endParaRPr kumimoji="0" lang="en-US"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928170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spcAft>
                <a:spcPct val="0"/>
              </a:spcAft>
            </a:pPr>
            <a:r>
              <a:rPr lang="en-US"/>
              <a:t>Focus on data concordance (NDW, KHIS, DATIM vs primary data sources): Show results and the ability to drill down to facilities for resolution</a:t>
            </a:r>
          </a:p>
          <a:p>
            <a:pPr>
              <a:lnSpc>
                <a:spcPct val="90000"/>
              </a:lnSpc>
              <a:spcBef>
                <a:spcPts val="1000"/>
              </a:spcBef>
              <a:spcAft>
                <a:spcPct val="0"/>
              </a:spcAft>
            </a:pPr>
            <a:r>
              <a:rPr lang="en-US"/>
              <a:t>Add screenshot for concordance from DQA &amp; aggregate level - David</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BD6CEB7-C6DC-4C19-9E6C-05408BC56496}" type="slidenum">
              <a:rPr kumimoji="0" lang="en-US"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2370059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FAAAE4-9B3A-4685-A540-820D2D086B03}"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18517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Automated indicator reporting from EMR to KHIS.</a:t>
            </a:r>
          </a:p>
          <a:p>
            <a:endParaRPr lang="en-KE"/>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FAAAE4-9B3A-4685-A540-820D2D086B03}"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28323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FAAAE4-9B3A-4685-A540-820D2D086B03}"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76314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1EE31E-FC1E-4FB0-B933-828F9F7872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2666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46EFE-F4E3-3B51-4F18-5AC17E435B0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DD74AF-7001-DC62-CFCE-1B301860D2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50D565C-095B-8C24-9D8E-5FBCABE0A76E}"/>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5" name="Footer Placeholder 4">
            <a:extLst>
              <a:ext uri="{FF2B5EF4-FFF2-40B4-BE49-F238E27FC236}">
                <a16:creationId xmlns:a16="http://schemas.microsoft.com/office/drawing/2014/main" id="{360C0247-7CA7-7494-B45F-DEC2E4AD5C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EC966A-839B-F398-3027-11B3CDB87543}"/>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2389910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3E9CB-C0C6-D8C1-E300-1F7F998D8D4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C9F062-5C11-B9CF-8DCA-FEFE7BB063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DA2E10-C6ED-DB26-8318-1BE7FB683EC9}"/>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5" name="Footer Placeholder 4">
            <a:extLst>
              <a:ext uri="{FF2B5EF4-FFF2-40B4-BE49-F238E27FC236}">
                <a16:creationId xmlns:a16="http://schemas.microsoft.com/office/drawing/2014/main" id="{27B6BC53-5762-5948-5E33-8D1EC5AB7F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A74529-16B0-0735-9319-55A6B042EA8E}"/>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2187125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C8C46E-E179-8030-9D23-241F7B2F3C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922D980-692B-C183-1B2F-3AF18703398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6CF4E7-BE5B-AB74-ADF4-F19B10310CCE}"/>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5" name="Footer Placeholder 4">
            <a:extLst>
              <a:ext uri="{FF2B5EF4-FFF2-40B4-BE49-F238E27FC236}">
                <a16:creationId xmlns:a16="http://schemas.microsoft.com/office/drawing/2014/main" id="{79B79F78-E44C-9013-08B4-9BA2C5A8CF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6FE150-705C-6853-C36E-8EE3930338BF}"/>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3512734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08101"/>
            <a:ext cx="9144000" cy="2201863"/>
          </a:xfrm>
          <a:prstGeom prst="rect">
            <a:avLst/>
          </a:prstGeom>
        </p:spPr>
        <p:txBody>
          <a:bodyPr anchor="b"/>
          <a:lstStyle>
            <a:lvl1pPr algn="l">
              <a:defRPr sz="6000"/>
            </a:lvl1pPr>
          </a:lstStyle>
          <a:p>
            <a:r>
              <a:rPr lang="en-US"/>
              <a:t>Enter presentation title</a:t>
            </a:r>
          </a:p>
        </p:txBody>
      </p:sp>
      <p:sp>
        <p:nvSpPr>
          <p:cNvPr id="3" name="Subtitle 2"/>
          <p:cNvSpPr>
            <a:spLocks noGrp="1"/>
          </p:cNvSpPr>
          <p:nvPr>
            <p:ph type="subTitle" idx="1" hasCustomPrompt="1"/>
          </p:nvPr>
        </p:nvSpPr>
        <p:spPr>
          <a:xfrm>
            <a:off x="1524000" y="3602038"/>
            <a:ext cx="9144000" cy="1173162"/>
          </a:xfrm>
        </p:spPr>
        <p:txBody>
          <a:bodyPr/>
          <a:lstStyle>
            <a:lvl1pPr marL="0" indent="0" algn="l">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Enter presentation subtitle</a:t>
            </a:r>
          </a:p>
        </p:txBody>
      </p:sp>
      <p:sp>
        <p:nvSpPr>
          <p:cNvPr id="9" name="Text Placeholder 8"/>
          <p:cNvSpPr>
            <a:spLocks noGrp="1"/>
          </p:cNvSpPr>
          <p:nvPr>
            <p:ph type="body" sz="quarter" idx="13" hasCustomPrompt="1"/>
          </p:nvPr>
        </p:nvSpPr>
        <p:spPr>
          <a:xfrm>
            <a:off x="1524000" y="4867276"/>
            <a:ext cx="6400800" cy="1152524"/>
          </a:xfrm>
        </p:spPr>
        <p:txBody>
          <a:bodyPr anchor="b">
            <a:normAutofit/>
          </a:bodyPr>
          <a:lstStyle>
            <a:lvl1pPr marL="0" indent="0">
              <a:buNone/>
              <a:defRPr sz="2400" baseline="0"/>
            </a:lvl1pPr>
          </a:lstStyle>
          <a:p>
            <a:r>
              <a:rPr lang="en-US"/>
              <a:t>Weekday, Month DD, YYYY</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0282" y="5139157"/>
            <a:ext cx="2507719" cy="853236"/>
          </a:xfrm>
          <a:prstGeom prst="rect">
            <a:avLst/>
          </a:prstGeom>
        </p:spPr>
      </p:pic>
    </p:spTree>
    <p:extLst>
      <p:ext uri="{BB962C8B-B14F-4D97-AF65-F5344CB8AC3E}">
        <p14:creationId xmlns:p14="http://schemas.microsoft.com/office/powerpoint/2010/main" val="251419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05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81AEEE3-4735-4902-909D-E843295BA566}"/>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5" name="Slide Number Placeholder 5">
            <a:extLst>
              <a:ext uri="{FF2B5EF4-FFF2-40B4-BE49-F238E27FC236}">
                <a16:creationId xmlns:a16="http://schemas.microsoft.com/office/drawing/2014/main" id="{6F65ABBE-F1B4-47D9-AD0D-E1AA187F21DF}"/>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499232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6191" y="100082"/>
            <a:ext cx="9687340" cy="814318"/>
          </a:xfrm>
        </p:spPr>
        <p:txBody>
          <a:bodyPr/>
          <a:lstStyle>
            <a:lvl1pPr>
              <a:defRPr sz="1800"/>
            </a:lvl1pPr>
          </a:lstStyle>
          <a:p>
            <a:r>
              <a:rPr lang="en-US"/>
              <a:t>Click to edit Master title style</a:t>
            </a:r>
          </a:p>
        </p:txBody>
      </p:sp>
      <p:sp>
        <p:nvSpPr>
          <p:cNvPr id="3" name="Content Placeholder 2"/>
          <p:cNvSpPr>
            <a:spLocks noGrp="1"/>
          </p:cNvSpPr>
          <p:nvPr>
            <p:ph idx="1"/>
          </p:nvPr>
        </p:nvSpPr>
        <p:spPr>
          <a:xfrm>
            <a:off x="1166192" y="1152939"/>
            <a:ext cx="10187609" cy="50240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7D410A-2D54-4D13-87FA-005FC9DB7BC9}"/>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5" name="Slide Number Placeholder 5">
            <a:extLst>
              <a:ext uri="{FF2B5EF4-FFF2-40B4-BE49-F238E27FC236}">
                <a16:creationId xmlns:a16="http://schemas.microsoft.com/office/drawing/2014/main" id="{C5C0D881-E34E-46D6-8AE9-1F3B4775DB7A}"/>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4099278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05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EBE130-5C66-48FE-B65C-F18B7EB7AC5F}"/>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5" name="Slide Number Placeholder 5">
            <a:extLst>
              <a:ext uri="{FF2B5EF4-FFF2-40B4-BE49-F238E27FC236}">
                <a16:creationId xmlns:a16="http://schemas.microsoft.com/office/drawing/2014/main" id="{8BC9C50D-34B0-494E-8603-639857644DF4}"/>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322376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03245" y="1272209"/>
            <a:ext cx="4916556" cy="49047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2" y="1272209"/>
            <a:ext cx="4694583" cy="49047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D7526BA1-65B4-482F-AAE2-C4F4B971845E}"/>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6" name="Slide Number Placeholder 5">
            <a:extLst>
              <a:ext uri="{FF2B5EF4-FFF2-40B4-BE49-F238E27FC236}">
                <a16:creationId xmlns:a16="http://schemas.microsoft.com/office/drawing/2014/main" id="{19DE064F-8516-4005-A42C-C5780D7BE0CF}"/>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338484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AB6CEBEE-2C37-4259-842A-B98CC4D4C572}"/>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4" name="Slide Number Placeholder 5">
            <a:extLst>
              <a:ext uri="{FF2B5EF4-FFF2-40B4-BE49-F238E27FC236}">
                <a16:creationId xmlns:a16="http://schemas.microsoft.com/office/drawing/2014/main" id="{E4A1C96E-C6F1-401E-9D94-36B13EA2B88B}"/>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40977832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26BB930-FB38-4E7F-B479-0AFD09FC69F2}"/>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3" name="Slide Number Placeholder 5">
            <a:extLst>
              <a:ext uri="{FF2B5EF4-FFF2-40B4-BE49-F238E27FC236}">
                <a16:creationId xmlns:a16="http://schemas.microsoft.com/office/drawing/2014/main" id="{3F7E669A-3D3B-476F-9B1B-0D0F9C69163C}"/>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3655711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3553F58E-F3F2-4836-9338-9AF7BD3BDCA9}"/>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6" name="Slide Number Placeholder 5">
            <a:extLst>
              <a:ext uri="{FF2B5EF4-FFF2-40B4-BE49-F238E27FC236}">
                <a16:creationId xmlns:a16="http://schemas.microsoft.com/office/drawing/2014/main" id="{5F3C5424-AF38-45D3-96B4-5AF803BD9F0D}"/>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4050006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95831-6513-369D-020F-0E2DB3AF37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D113D3-DA61-8B76-023E-76C48270F5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C9B930-6E04-0B64-E3C9-B004605EE8CE}"/>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5" name="Footer Placeholder 4">
            <a:extLst>
              <a:ext uri="{FF2B5EF4-FFF2-40B4-BE49-F238E27FC236}">
                <a16:creationId xmlns:a16="http://schemas.microsoft.com/office/drawing/2014/main" id="{81FC368F-B50A-18FA-DF6B-0AA90DE752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A50455-6180-0A8D-2087-972C69FD070A}"/>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14292126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04 Options">
    <p:spTree>
      <p:nvGrpSpPr>
        <p:cNvPr id="1" name=""/>
        <p:cNvGrpSpPr/>
        <p:nvPr/>
      </p:nvGrpSpPr>
      <p:grpSpPr>
        <a:xfrm>
          <a:off x="0" y="0"/>
          <a:ext cx="0" cy="0"/>
          <a:chOff x="0" y="0"/>
          <a:chExt cx="0" cy="0"/>
        </a:xfrm>
      </p:grpSpPr>
      <p:sp>
        <p:nvSpPr>
          <p:cNvPr id="7" name="Text Placeholder 33"/>
          <p:cNvSpPr>
            <a:spLocks noGrp="1"/>
          </p:cNvSpPr>
          <p:nvPr>
            <p:ph type="body" sz="quarter" idx="11" hasCustomPrompt="1"/>
          </p:nvPr>
        </p:nvSpPr>
        <p:spPr>
          <a:xfrm>
            <a:off x="7304405" y="1044318"/>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8" name="Text Placeholder 36"/>
          <p:cNvSpPr>
            <a:spLocks noGrp="1"/>
          </p:cNvSpPr>
          <p:nvPr>
            <p:ph type="body" sz="quarter" idx="14" hasCustomPrompt="1"/>
          </p:nvPr>
        </p:nvSpPr>
        <p:spPr>
          <a:xfrm>
            <a:off x="7304404" y="63633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01</a:t>
            </a:r>
            <a:endParaRPr lang="ru-RU"/>
          </a:p>
        </p:txBody>
      </p:sp>
      <p:sp>
        <p:nvSpPr>
          <p:cNvPr id="13" name="Text Placeholder 33"/>
          <p:cNvSpPr>
            <a:spLocks noGrp="1"/>
          </p:cNvSpPr>
          <p:nvPr>
            <p:ph type="body" sz="quarter" idx="15" hasCustomPrompt="1"/>
          </p:nvPr>
        </p:nvSpPr>
        <p:spPr>
          <a:xfrm>
            <a:off x="7304405" y="2511782"/>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4" name="Text Placeholder 36"/>
          <p:cNvSpPr>
            <a:spLocks noGrp="1"/>
          </p:cNvSpPr>
          <p:nvPr>
            <p:ph type="body" sz="quarter" idx="16" hasCustomPrompt="1"/>
          </p:nvPr>
        </p:nvSpPr>
        <p:spPr>
          <a:xfrm>
            <a:off x="7304404" y="2103794"/>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02</a:t>
            </a:r>
            <a:endParaRPr lang="ru-RU"/>
          </a:p>
        </p:txBody>
      </p:sp>
      <p:sp>
        <p:nvSpPr>
          <p:cNvPr id="15" name="Text Placeholder 33"/>
          <p:cNvSpPr>
            <a:spLocks noGrp="1"/>
          </p:cNvSpPr>
          <p:nvPr>
            <p:ph type="body" sz="quarter" idx="17" hasCustomPrompt="1"/>
          </p:nvPr>
        </p:nvSpPr>
        <p:spPr>
          <a:xfrm>
            <a:off x="7304405" y="3986620"/>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6" name="Text Placeholder 36"/>
          <p:cNvSpPr>
            <a:spLocks noGrp="1"/>
          </p:cNvSpPr>
          <p:nvPr>
            <p:ph type="body" sz="quarter" idx="18" hasCustomPrompt="1"/>
          </p:nvPr>
        </p:nvSpPr>
        <p:spPr>
          <a:xfrm>
            <a:off x="7304404" y="3578632"/>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03</a:t>
            </a:r>
            <a:endParaRPr lang="ru-RU"/>
          </a:p>
        </p:txBody>
      </p:sp>
      <p:sp>
        <p:nvSpPr>
          <p:cNvPr id="17" name="Text Placeholder 33"/>
          <p:cNvSpPr>
            <a:spLocks noGrp="1"/>
          </p:cNvSpPr>
          <p:nvPr>
            <p:ph type="body" sz="quarter" idx="19" hasCustomPrompt="1"/>
          </p:nvPr>
        </p:nvSpPr>
        <p:spPr>
          <a:xfrm>
            <a:off x="7304405" y="5461458"/>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8" name="Text Placeholder 36"/>
          <p:cNvSpPr>
            <a:spLocks noGrp="1"/>
          </p:cNvSpPr>
          <p:nvPr>
            <p:ph type="body" sz="quarter" idx="20" hasCustomPrompt="1"/>
          </p:nvPr>
        </p:nvSpPr>
        <p:spPr>
          <a:xfrm>
            <a:off x="7304404" y="505347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04</a:t>
            </a:r>
            <a:endParaRPr lang="ru-RU"/>
          </a:p>
        </p:txBody>
      </p:sp>
    </p:spTree>
    <p:extLst>
      <p:ext uri="{BB962C8B-B14F-4D97-AF65-F5344CB8AC3E}">
        <p14:creationId xmlns:p14="http://schemas.microsoft.com/office/powerpoint/2010/main" val="14763761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7885" y="1727200"/>
            <a:ext cx="10073273" cy="4398964"/>
          </a:xfrm>
        </p:spPr>
        <p:txBody>
          <a:bodyPr/>
          <a:lstStyle>
            <a:lvl1pPr>
              <a:defRPr sz="1350">
                <a:latin typeface="Arial"/>
                <a:cs typeface="Arial"/>
              </a:defRPr>
            </a:lvl1pPr>
            <a:lvl2pPr>
              <a:defRPr sz="1200">
                <a:latin typeface="Arial"/>
                <a:cs typeface="Arial"/>
              </a:defRPr>
            </a:lvl2pPr>
            <a:lvl3pPr>
              <a:defRPr sz="1050">
                <a:latin typeface="Arial"/>
                <a:cs typeface="Arial"/>
              </a:defRPr>
            </a:lvl3pPr>
            <a:lvl4pPr>
              <a:defRPr sz="900">
                <a:latin typeface="Arial"/>
                <a:cs typeface="Arial"/>
              </a:defRPr>
            </a:lvl4pPr>
            <a:lvl5pPr>
              <a:defRPr sz="825">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itle Placeholder 1"/>
          <p:cNvSpPr>
            <a:spLocks noGrp="1"/>
          </p:cNvSpPr>
          <p:nvPr>
            <p:ph type="title"/>
          </p:nvPr>
        </p:nvSpPr>
        <p:spPr>
          <a:xfrm>
            <a:off x="3452175" y="694460"/>
            <a:ext cx="7768983" cy="356081"/>
          </a:xfrm>
          <a:prstGeom prst="rect">
            <a:avLst/>
          </a:prstGeom>
        </p:spPr>
        <p:txBody>
          <a:bodyPr vert="horz" lIns="0" tIns="0" rIns="0" bIns="0" rtlCol="0" anchor="t" anchorCtr="0">
            <a:normAutofit/>
          </a:bodyPr>
          <a:lstStyle>
            <a:lvl1pPr>
              <a:defRPr>
                <a:latin typeface="Arial"/>
                <a:cs typeface="Arial"/>
              </a:defRPr>
            </a:lvl1pPr>
          </a:lstStyle>
          <a:p>
            <a:r>
              <a:rPr lang="en-GB"/>
              <a:t>Click to edit Master title style</a:t>
            </a:r>
            <a:endParaRPr lang="en-US"/>
          </a:p>
        </p:txBody>
      </p:sp>
      <p:sp>
        <p:nvSpPr>
          <p:cNvPr id="10" name="Subtitle 2"/>
          <p:cNvSpPr>
            <a:spLocks noGrp="1"/>
          </p:cNvSpPr>
          <p:nvPr>
            <p:ph type="subTitle" idx="13"/>
          </p:nvPr>
        </p:nvSpPr>
        <p:spPr>
          <a:xfrm>
            <a:off x="3452176" y="1093159"/>
            <a:ext cx="7768981" cy="307227"/>
          </a:xfrm>
        </p:spPr>
        <p:txBody>
          <a:bodyPr lIns="0" tIns="0" rIns="0" bIns="0" anchor="t" anchorCtr="0">
            <a:normAutofit/>
          </a:bodyPr>
          <a:lstStyle>
            <a:lvl1pPr marL="0" indent="0" algn="l">
              <a:spcBef>
                <a:spcPts val="0"/>
              </a:spcBef>
              <a:buNone/>
              <a:defRPr sz="1050" baseline="0">
                <a:solidFill>
                  <a:schemeClr val="tx1"/>
                </a:solidFill>
                <a:latin typeface="Arial"/>
                <a:cs typeface="Aria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a:p>
        </p:txBody>
      </p:sp>
      <p:pic>
        <p:nvPicPr>
          <p:cNvPr id="9" name="Picture 8"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9251" y="146296"/>
            <a:ext cx="2324927" cy="1238318"/>
          </a:xfrm>
          <a:prstGeom prst="rect">
            <a:avLst/>
          </a:prstGeom>
        </p:spPr>
      </p:pic>
      <p:cxnSp>
        <p:nvCxnSpPr>
          <p:cNvPr id="12" name="Straight Connector 11"/>
          <p:cNvCxnSpPr/>
          <p:nvPr userDrawn="1"/>
        </p:nvCxnSpPr>
        <p:spPr>
          <a:xfrm>
            <a:off x="1147885" y="1514141"/>
            <a:ext cx="10073273"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pic>
        <p:nvPicPr>
          <p:cNvPr id="8" name="Picture 7" descr="definitionLS.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579350"/>
            <a:ext cx="12192000" cy="278650"/>
          </a:xfrm>
          <a:prstGeom prst="rect">
            <a:avLst/>
          </a:prstGeom>
        </p:spPr>
      </p:pic>
    </p:spTree>
    <p:extLst>
      <p:ext uri="{BB962C8B-B14F-4D97-AF65-F5344CB8AC3E}">
        <p14:creationId xmlns:p14="http://schemas.microsoft.com/office/powerpoint/2010/main" val="6111555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05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81AEEE3-4735-4902-909D-E843295BA566}"/>
              </a:ext>
            </a:extLst>
          </p:cNvPr>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67CB28A-5243-42C0-BD1F-260092F8016D}" type="datetimeFigureOut">
              <a:rPr kumimoji="0" lang="en-US" sz="900" b="1" i="0" u="none" strike="noStrike" kern="1200" cap="none" spc="0" normalizeH="0" baseline="0" noProof="0" smtClean="0">
                <a:ln>
                  <a:noFill/>
                </a:ln>
                <a:solidFill>
                  <a:prstClr val="black"/>
                </a:solidFill>
                <a:effectLst/>
                <a:uLnTx/>
                <a:uFillTx/>
                <a:latin typeface="Adobe Garamond Pro"/>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10/23/2024</a:t>
            </a:fld>
            <a:endParaRPr kumimoji="0" lang="en-US" sz="900" b="1" i="0" u="none" strike="noStrike" kern="1200" cap="none" spc="0" normalizeH="0" baseline="0" noProof="0">
              <a:ln>
                <a:noFill/>
              </a:ln>
              <a:solidFill>
                <a:prstClr val="black"/>
              </a:solidFill>
              <a:effectLst/>
              <a:uLnTx/>
              <a:uFillTx/>
              <a:latin typeface="Adobe Garamond Pro"/>
              <a:ea typeface="+mn-ea"/>
              <a:cs typeface="+mn-cs"/>
            </a:endParaRPr>
          </a:p>
        </p:txBody>
      </p:sp>
      <p:sp>
        <p:nvSpPr>
          <p:cNvPr id="5" name="Slide Number Placeholder 5">
            <a:extLst>
              <a:ext uri="{FF2B5EF4-FFF2-40B4-BE49-F238E27FC236}">
                <a16:creationId xmlns:a16="http://schemas.microsoft.com/office/drawing/2014/main" id="{6F65ABBE-F1B4-47D9-AD0D-E1AA187F21DF}"/>
              </a:ext>
            </a:extLst>
          </p:cNvPr>
          <p:cNvSpPr>
            <a:spLocks noGrp="1"/>
          </p:cNvSpPr>
          <p:nvPr>
            <p:ph type="sldNum" sz="quarter" idx="11"/>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420EBE8-CDAD-4D48-A75F-F8EBEB53E6C7}" type="slidenum">
              <a:rPr kumimoji="0" lang="en-US" sz="900" b="1"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900" b="1"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1309975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6191" y="100082"/>
            <a:ext cx="9687340" cy="814318"/>
          </a:xfrm>
        </p:spPr>
        <p:txBody>
          <a:bodyPr/>
          <a:lstStyle>
            <a:lvl1pPr>
              <a:defRPr sz="1800"/>
            </a:lvl1pPr>
          </a:lstStyle>
          <a:p>
            <a:r>
              <a:rPr lang="en-US"/>
              <a:t>Click to edit Master title style</a:t>
            </a:r>
          </a:p>
        </p:txBody>
      </p:sp>
      <p:sp>
        <p:nvSpPr>
          <p:cNvPr id="3" name="Content Placeholder 2"/>
          <p:cNvSpPr>
            <a:spLocks noGrp="1"/>
          </p:cNvSpPr>
          <p:nvPr>
            <p:ph idx="1"/>
          </p:nvPr>
        </p:nvSpPr>
        <p:spPr>
          <a:xfrm>
            <a:off x="1166192" y="1152939"/>
            <a:ext cx="10187609" cy="50240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7D410A-2D54-4D13-87FA-005FC9DB7BC9}"/>
              </a:ext>
            </a:extLst>
          </p:cNvPr>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67CB28A-5243-42C0-BD1F-260092F8016D}" type="datetimeFigureOut">
              <a:rPr kumimoji="0" lang="en-US" sz="900" b="1" i="0" u="none" strike="noStrike" kern="1200" cap="none" spc="0" normalizeH="0" baseline="0" noProof="0" smtClean="0">
                <a:ln>
                  <a:noFill/>
                </a:ln>
                <a:solidFill>
                  <a:prstClr val="black"/>
                </a:solidFill>
                <a:effectLst/>
                <a:uLnTx/>
                <a:uFillTx/>
                <a:latin typeface="Adobe Garamond Pro"/>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10/23/2024</a:t>
            </a:fld>
            <a:endParaRPr kumimoji="0" lang="en-US" sz="900" b="1" i="0" u="none" strike="noStrike" kern="1200" cap="none" spc="0" normalizeH="0" baseline="0" noProof="0">
              <a:ln>
                <a:noFill/>
              </a:ln>
              <a:solidFill>
                <a:prstClr val="black"/>
              </a:solidFill>
              <a:effectLst/>
              <a:uLnTx/>
              <a:uFillTx/>
              <a:latin typeface="Adobe Garamond Pro"/>
              <a:ea typeface="+mn-ea"/>
              <a:cs typeface="+mn-cs"/>
            </a:endParaRPr>
          </a:p>
        </p:txBody>
      </p:sp>
      <p:sp>
        <p:nvSpPr>
          <p:cNvPr id="5" name="Slide Number Placeholder 5">
            <a:extLst>
              <a:ext uri="{FF2B5EF4-FFF2-40B4-BE49-F238E27FC236}">
                <a16:creationId xmlns:a16="http://schemas.microsoft.com/office/drawing/2014/main" id="{C5C0D881-E34E-46D6-8AE9-1F3B4775DB7A}"/>
              </a:ext>
            </a:extLst>
          </p:cNvPr>
          <p:cNvSpPr>
            <a:spLocks noGrp="1"/>
          </p:cNvSpPr>
          <p:nvPr>
            <p:ph type="sldNum" sz="quarter" idx="11"/>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420EBE8-CDAD-4D48-A75F-F8EBEB53E6C7}" type="slidenum">
              <a:rPr kumimoji="0" lang="en-US" sz="900" b="1"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900" b="1"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2338990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05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81AEEE3-4735-4902-909D-E843295BA566}"/>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5" name="Slide Number Placeholder 5">
            <a:extLst>
              <a:ext uri="{FF2B5EF4-FFF2-40B4-BE49-F238E27FC236}">
                <a16:creationId xmlns:a16="http://schemas.microsoft.com/office/drawing/2014/main" id="{6F65ABBE-F1B4-47D9-AD0D-E1AA187F21DF}"/>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6227379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6191" y="100082"/>
            <a:ext cx="9687340" cy="814318"/>
          </a:xfrm>
        </p:spPr>
        <p:txBody>
          <a:bodyPr/>
          <a:lstStyle>
            <a:lvl1pPr>
              <a:defRPr sz="1800"/>
            </a:lvl1pPr>
          </a:lstStyle>
          <a:p>
            <a:r>
              <a:rPr lang="en-US"/>
              <a:t>Click to edit Master title style</a:t>
            </a:r>
          </a:p>
        </p:txBody>
      </p:sp>
      <p:sp>
        <p:nvSpPr>
          <p:cNvPr id="3" name="Content Placeholder 2"/>
          <p:cNvSpPr>
            <a:spLocks noGrp="1"/>
          </p:cNvSpPr>
          <p:nvPr>
            <p:ph idx="1"/>
          </p:nvPr>
        </p:nvSpPr>
        <p:spPr>
          <a:xfrm>
            <a:off x="1166192" y="1152939"/>
            <a:ext cx="10187609" cy="50240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7D410A-2D54-4D13-87FA-005FC9DB7BC9}"/>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5" name="Slide Number Placeholder 5">
            <a:extLst>
              <a:ext uri="{FF2B5EF4-FFF2-40B4-BE49-F238E27FC236}">
                <a16:creationId xmlns:a16="http://schemas.microsoft.com/office/drawing/2014/main" id="{C5C0D881-E34E-46D6-8AE9-1F3B4775DB7A}"/>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8874467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05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EBE130-5C66-48FE-B65C-F18B7EB7AC5F}"/>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5" name="Slide Number Placeholder 5">
            <a:extLst>
              <a:ext uri="{FF2B5EF4-FFF2-40B4-BE49-F238E27FC236}">
                <a16:creationId xmlns:a16="http://schemas.microsoft.com/office/drawing/2014/main" id="{8BC9C50D-34B0-494E-8603-639857644DF4}"/>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825319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AB6CEBEE-2C37-4259-842A-B98CC4D4C572}"/>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4" name="Slide Number Placeholder 5">
            <a:extLst>
              <a:ext uri="{FF2B5EF4-FFF2-40B4-BE49-F238E27FC236}">
                <a16:creationId xmlns:a16="http://schemas.microsoft.com/office/drawing/2014/main" id="{E4A1C96E-C6F1-401E-9D94-36B13EA2B88B}"/>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045899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26BB930-FB38-4E7F-B479-0AFD09FC69F2}"/>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3" name="Slide Number Placeholder 5">
            <a:extLst>
              <a:ext uri="{FF2B5EF4-FFF2-40B4-BE49-F238E27FC236}">
                <a16:creationId xmlns:a16="http://schemas.microsoft.com/office/drawing/2014/main" id="{3F7E669A-3D3B-476F-9B1B-0D0F9C69163C}"/>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4696557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404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BFF7D-CC3B-6FC3-86B6-1BDDBBA0A2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8995C68-DEE9-D634-7968-F5DDB84ED9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32B8E89-4BFB-AC0B-DC17-4DF65C897F63}"/>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5" name="Footer Placeholder 4">
            <a:extLst>
              <a:ext uri="{FF2B5EF4-FFF2-40B4-BE49-F238E27FC236}">
                <a16:creationId xmlns:a16="http://schemas.microsoft.com/office/drawing/2014/main" id="{3C030819-FE05-5CDE-F7C4-E59EF96EFD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80B391-50EB-FEAB-8BFA-6E4EACAAA9A9}"/>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42216871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08101"/>
            <a:ext cx="9144000" cy="2201863"/>
          </a:xfrm>
          <a:prstGeom prst="rect">
            <a:avLst/>
          </a:prstGeom>
        </p:spPr>
        <p:txBody>
          <a:bodyPr anchor="b"/>
          <a:lstStyle>
            <a:lvl1pPr algn="l">
              <a:defRPr sz="6000"/>
            </a:lvl1pPr>
          </a:lstStyle>
          <a:p>
            <a:r>
              <a:rPr lang="en-US"/>
              <a:t>Enter presentation title</a:t>
            </a:r>
          </a:p>
        </p:txBody>
      </p:sp>
      <p:sp>
        <p:nvSpPr>
          <p:cNvPr id="3" name="Subtitle 2"/>
          <p:cNvSpPr>
            <a:spLocks noGrp="1"/>
          </p:cNvSpPr>
          <p:nvPr>
            <p:ph type="subTitle" idx="1" hasCustomPrompt="1"/>
          </p:nvPr>
        </p:nvSpPr>
        <p:spPr>
          <a:xfrm>
            <a:off x="1524000" y="3602038"/>
            <a:ext cx="9144000" cy="1173162"/>
          </a:xfrm>
        </p:spPr>
        <p:txBody>
          <a:bodyPr/>
          <a:lstStyle>
            <a:lvl1pPr marL="0" indent="0" algn="l">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Enter presentation subtitle</a:t>
            </a:r>
          </a:p>
        </p:txBody>
      </p:sp>
      <p:sp>
        <p:nvSpPr>
          <p:cNvPr id="9" name="Text Placeholder 8"/>
          <p:cNvSpPr>
            <a:spLocks noGrp="1"/>
          </p:cNvSpPr>
          <p:nvPr>
            <p:ph type="body" sz="quarter" idx="13" hasCustomPrompt="1"/>
          </p:nvPr>
        </p:nvSpPr>
        <p:spPr>
          <a:xfrm>
            <a:off x="1524000" y="4867276"/>
            <a:ext cx="6400800" cy="1152524"/>
          </a:xfrm>
        </p:spPr>
        <p:txBody>
          <a:bodyPr anchor="b">
            <a:normAutofit/>
          </a:bodyPr>
          <a:lstStyle>
            <a:lvl1pPr marL="0" indent="0">
              <a:buNone/>
              <a:defRPr sz="2400" baseline="0"/>
            </a:lvl1pPr>
          </a:lstStyle>
          <a:p>
            <a:r>
              <a:rPr lang="en-US"/>
              <a:t>Weekday, Month DD, YYYY</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0282" y="5139157"/>
            <a:ext cx="2507719" cy="853236"/>
          </a:xfrm>
          <a:prstGeom prst="rect">
            <a:avLst/>
          </a:prstGeom>
        </p:spPr>
      </p:pic>
    </p:spTree>
    <p:extLst>
      <p:ext uri="{BB962C8B-B14F-4D97-AF65-F5344CB8AC3E}">
        <p14:creationId xmlns:p14="http://schemas.microsoft.com/office/powerpoint/2010/main" val="12549634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04 Options">
    <p:spTree>
      <p:nvGrpSpPr>
        <p:cNvPr id="1" name=""/>
        <p:cNvGrpSpPr/>
        <p:nvPr/>
      </p:nvGrpSpPr>
      <p:grpSpPr>
        <a:xfrm>
          <a:off x="0" y="0"/>
          <a:ext cx="0" cy="0"/>
          <a:chOff x="0" y="0"/>
          <a:chExt cx="0" cy="0"/>
        </a:xfrm>
      </p:grpSpPr>
      <p:sp>
        <p:nvSpPr>
          <p:cNvPr id="7" name="Text Placeholder 33"/>
          <p:cNvSpPr>
            <a:spLocks noGrp="1"/>
          </p:cNvSpPr>
          <p:nvPr>
            <p:ph type="body" sz="quarter" idx="11" hasCustomPrompt="1"/>
          </p:nvPr>
        </p:nvSpPr>
        <p:spPr>
          <a:xfrm>
            <a:off x="7304405" y="1044318"/>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8" name="Text Placeholder 36"/>
          <p:cNvSpPr>
            <a:spLocks noGrp="1"/>
          </p:cNvSpPr>
          <p:nvPr>
            <p:ph type="body" sz="quarter" idx="14" hasCustomPrompt="1"/>
          </p:nvPr>
        </p:nvSpPr>
        <p:spPr>
          <a:xfrm>
            <a:off x="7304404" y="63633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01</a:t>
            </a:r>
            <a:endParaRPr lang="ru-RU"/>
          </a:p>
        </p:txBody>
      </p:sp>
      <p:sp>
        <p:nvSpPr>
          <p:cNvPr id="13" name="Text Placeholder 33"/>
          <p:cNvSpPr>
            <a:spLocks noGrp="1"/>
          </p:cNvSpPr>
          <p:nvPr>
            <p:ph type="body" sz="quarter" idx="15" hasCustomPrompt="1"/>
          </p:nvPr>
        </p:nvSpPr>
        <p:spPr>
          <a:xfrm>
            <a:off x="7304405" y="2511782"/>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4" name="Text Placeholder 36"/>
          <p:cNvSpPr>
            <a:spLocks noGrp="1"/>
          </p:cNvSpPr>
          <p:nvPr>
            <p:ph type="body" sz="quarter" idx="16" hasCustomPrompt="1"/>
          </p:nvPr>
        </p:nvSpPr>
        <p:spPr>
          <a:xfrm>
            <a:off x="7304404" y="2103794"/>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02</a:t>
            </a:r>
            <a:endParaRPr lang="ru-RU"/>
          </a:p>
        </p:txBody>
      </p:sp>
      <p:sp>
        <p:nvSpPr>
          <p:cNvPr id="15" name="Text Placeholder 33"/>
          <p:cNvSpPr>
            <a:spLocks noGrp="1"/>
          </p:cNvSpPr>
          <p:nvPr>
            <p:ph type="body" sz="quarter" idx="17" hasCustomPrompt="1"/>
          </p:nvPr>
        </p:nvSpPr>
        <p:spPr>
          <a:xfrm>
            <a:off x="7304405" y="3986620"/>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6" name="Text Placeholder 36"/>
          <p:cNvSpPr>
            <a:spLocks noGrp="1"/>
          </p:cNvSpPr>
          <p:nvPr>
            <p:ph type="body" sz="quarter" idx="18" hasCustomPrompt="1"/>
          </p:nvPr>
        </p:nvSpPr>
        <p:spPr>
          <a:xfrm>
            <a:off x="7304404" y="3578632"/>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03</a:t>
            </a:r>
            <a:endParaRPr lang="ru-RU"/>
          </a:p>
        </p:txBody>
      </p:sp>
      <p:sp>
        <p:nvSpPr>
          <p:cNvPr id="17" name="Text Placeholder 33"/>
          <p:cNvSpPr>
            <a:spLocks noGrp="1"/>
          </p:cNvSpPr>
          <p:nvPr>
            <p:ph type="body" sz="quarter" idx="19" hasCustomPrompt="1"/>
          </p:nvPr>
        </p:nvSpPr>
        <p:spPr>
          <a:xfrm>
            <a:off x="7304405" y="5461458"/>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8" name="Text Placeholder 36"/>
          <p:cNvSpPr>
            <a:spLocks noGrp="1"/>
          </p:cNvSpPr>
          <p:nvPr>
            <p:ph type="body" sz="quarter" idx="20" hasCustomPrompt="1"/>
          </p:nvPr>
        </p:nvSpPr>
        <p:spPr>
          <a:xfrm>
            <a:off x="7304404" y="505347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04</a:t>
            </a:r>
            <a:endParaRPr lang="ru-RU"/>
          </a:p>
        </p:txBody>
      </p:sp>
    </p:spTree>
    <p:extLst>
      <p:ext uri="{BB962C8B-B14F-4D97-AF65-F5344CB8AC3E}">
        <p14:creationId xmlns:p14="http://schemas.microsoft.com/office/powerpoint/2010/main" val="21970847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7885" y="1727200"/>
            <a:ext cx="10073273" cy="4398964"/>
          </a:xfrm>
        </p:spPr>
        <p:txBody>
          <a:bodyPr/>
          <a:lstStyle>
            <a:lvl1pPr>
              <a:defRPr sz="1350">
                <a:latin typeface="Arial"/>
                <a:cs typeface="Arial"/>
              </a:defRPr>
            </a:lvl1pPr>
            <a:lvl2pPr>
              <a:defRPr sz="1200">
                <a:latin typeface="Arial"/>
                <a:cs typeface="Arial"/>
              </a:defRPr>
            </a:lvl2pPr>
            <a:lvl3pPr>
              <a:defRPr sz="1050">
                <a:latin typeface="Arial"/>
                <a:cs typeface="Arial"/>
              </a:defRPr>
            </a:lvl3pPr>
            <a:lvl4pPr>
              <a:defRPr sz="900">
                <a:latin typeface="Arial"/>
                <a:cs typeface="Arial"/>
              </a:defRPr>
            </a:lvl4pPr>
            <a:lvl5pPr>
              <a:defRPr sz="825">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itle Placeholder 1"/>
          <p:cNvSpPr>
            <a:spLocks noGrp="1"/>
          </p:cNvSpPr>
          <p:nvPr>
            <p:ph type="title"/>
          </p:nvPr>
        </p:nvSpPr>
        <p:spPr>
          <a:xfrm>
            <a:off x="3452175" y="694460"/>
            <a:ext cx="7768983" cy="356081"/>
          </a:xfrm>
          <a:prstGeom prst="rect">
            <a:avLst/>
          </a:prstGeom>
        </p:spPr>
        <p:txBody>
          <a:bodyPr vert="horz" lIns="0" tIns="0" rIns="0" bIns="0" rtlCol="0" anchor="t" anchorCtr="0">
            <a:normAutofit/>
          </a:bodyPr>
          <a:lstStyle>
            <a:lvl1pPr>
              <a:defRPr>
                <a:latin typeface="Arial"/>
                <a:cs typeface="Arial"/>
              </a:defRPr>
            </a:lvl1pPr>
          </a:lstStyle>
          <a:p>
            <a:r>
              <a:rPr lang="en-GB"/>
              <a:t>Click to edit Master title style</a:t>
            </a:r>
            <a:endParaRPr lang="en-US"/>
          </a:p>
        </p:txBody>
      </p:sp>
      <p:sp>
        <p:nvSpPr>
          <p:cNvPr id="10" name="Subtitle 2"/>
          <p:cNvSpPr>
            <a:spLocks noGrp="1"/>
          </p:cNvSpPr>
          <p:nvPr>
            <p:ph type="subTitle" idx="13"/>
          </p:nvPr>
        </p:nvSpPr>
        <p:spPr>
          <a:xfrm>
            <a:off x="3452176" y="1093159"/>
            <a:ext cx="7768981" cy="307227"/>
          </a:xfrm>
        </p:spPr>
        <p:txBody>
          <a:bodyPr lIns="0" tIns="0" rIns="0" bIns="0" anchor="t" anchorCtr="0">
            <a:normAutofit/>
          </a:bodyPr>
          <a:lstStyle>
            <a:lvl1pPr marL="0" indent="0" algn="l">
              <a:spcBef>
                <a:spcPts val="0"/>
              </a:spcBef>
              <a:buNone/>
              <a:defRPr sz="1050" baseline="0">
                <a:solidFill>
                  <a:schemeClr val="tx1"/>
                </a:solidFill>
                <a:latin typeface="Arial"/>
                <a:cs typeface="Aria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a:p>
        </p:txBody>
      </p:sp>
      <p:pic>
        <p:nvPicPr>
          <p:cNvPr id="9" name="Picture 8"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9251" y="146296"/>
            <a:ext cx="2324927" cy="1238318"/>
          </a:xfrm>
          <a:prstGeom prst="rect">
            <a:avLst/>
          </a:prstGeom>
        </p:spPr>
      </p:pic>
      <p:cxnSp>
        <p:nvCxnSpPr>
          <p:cNvPr id="12" name="Straight Connector 11"/>
          <p:cNvCxnSpPr/>
          <p:nvPr userDrawn="1"/>
        </p:nvCxnSpPr>
        <p:spPr>
          <a:xfrm>
            <a:off x="1147885" y="1514141"/>
            <a:ext cx="10073273"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pic>
        <p:nvPicPr>
          <p:cNvPr id="8" name="Picture 7" descr="definitionLS.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579350"/>
            <a:ext cx="12192000" cy="278650"/>
          </a:xfrm>
          <a:prstGeom prst="rect">
            <a:avLst/>
          </a:prstGeom>
        </p:spPr>
      </p:pic>
    </p:spTree>
    <p:extLst>
      <p:ext uri="{BB962C8B-B14F-4D97-AF65-F5344CB8AC3E}">
        <p14:creationId xmlns:p14="http://schemas.microsoft.com/office/powerpoint/2010/main" val="21375124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4D4A4-6E4F-3830-6C76-40A5882541AB}"/>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952BF887-65FB-6FAA-0795-023BDF2E8B9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Content Placeholder 3">
            <a:extLst>
              <a:ext uri="{FF2B5EF4-FFF2-40B4-BE49-F238E27FC236}">
                <a16:creationId xmlns:a16="http://schemas.microsoft.com/office/drawing/2014/main" id="{7C3DA751-C238-1BC6-E33B-424B504B7C0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Date Placeholder 4">
            <a:extLst>
              <a:ext uri="{FF2B5EF4-FFF2-40B4-BE49-F238E27FC236}">
                <a16:creationId xmlns:a16="http://schemas.microsoft.com/office/drawing/2014/main" id="{DE531A2E-F0B2-6DD2-FB5D-8D3FA95AF755}"/>
              </a:ext>
            </a:extLst>
          </p:cNvPr>
          <p:cNvSpPr>
            <a:spLocks noGrp="1"/>
          </p:cNvSpPr>
          <p:nvPr>
            <p:ph type="dt" sz="half" idx="10"/>
          </p:nvPr>
        </p:nvSpPr>
        <p:spPr/>
        <p:txBody>
          <a:bodyPr/>
          <a:lstStyle/>
          <a:p>
            <a:fld id="{64CD85F5-B0B8-4689-B19A-55DBA7F56FB6}" type="datetimeFigureOut">
              <a:rPr lang="en-KE" smtClean="0"/>
              <a:t>10/23/2024</a:t>
            </a:fld>
            <a:endParaRPr lang="en-KE"/>
          </a:p>
        </p:txBody>
      </p:sp>
      <p:sp>
        <p:nvSpPr>
          <p:cNvPr id="6" name="Footer Placeholder 5">
            <a:extLst>
              <a:ext uri="{FF2B5EF4-FFF2-40B4-BE49-F238E27FC236}">
                <a16:creationId xmlns:a16="http://schemas.microsoft.com/office/drawing/2014/main" id="{DFB58FBA-EE8D-BF42-7A42-FD0CB57B4F17}"/>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0FC229FF-3ABD-E492-F4F1-70E201E91F5A}"/>
              </a:ext>
            </a:extLst>
          </p:cNvPr>
          <p:cNvSpPr>
            <a:spLocks noGrp="1"/>
          </p:cNvSpPr>
          <p:nvPr>
            <p:ph type="sldNum" sz="quarter" idx="12"/>
          </p:nvPr>
        </p:nvSpPr>
        <p:spPr/>
        <p:txBody>
          <a:bodyPr/>
          <a:lstStyle/>
          <a:p>
            <a:fld id="{C2670D2A-950D-46B5-99CA-9AB1AC0EB6D1}" type="slidenum">
              <a:rPr lang="en-KE" smtClean="0"/>
              <a:t>‹#›</a:t>
            </a:fld>
            <a:endParaRPr lang="en-KE"/>
          </a:p>
        </p:txBody>
      </p:sp>
    </p:spTree>
    <p:extLst>
      <p:ext uri="{BB962C8B-B14F-4D97-AF65-F5344CB8AC3E}">
        <p14:creationId xmlns:p14="http://schemas.microsoft.com/office/powerpoint/2010/main" val="12872259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4CF82-1257-984E-CA33-88EB38E348C5}"/>
              </a:ext>
            </a:extLst>
          </p:cNvPr>
          <p:cNvSpPr>
            <a:spLocks noGrp="1"/>
          </p:cNvSpPr>
          <p:nvPr>
            <p:ph type="title"/>
          </p:nvPr>
        </p:nvSpPr>
        <p:spPr>
          <a:xfrm>
            <a:off x="839788" y="365125"/>
            <a:ext cx="10515600" cy="1325563"/>
          </a:xfrm>
        </p:spPr>
        <p:txBody>
          <a:bodyPr/>
          <a:lstStyle/>
          <a:p>
            <a:r>
              <a:rPr lang="en-US"/>
              <a:t>Click to edit Master title style</a:t>
            </a:r>
            <a:endParaRPr lang="en-KE"/>
          </a:p>
        </p:txBody>
      </p:sp>
      <p:sp>
        <p:nvSpPr>
          <p:cNvPr id="3" name="Text Placeholder 2">
            <a:extLst>
              <a:ext uri="{FF2B5EF4-FFF2-40B4-BE49-F238E27FC236}">
                <a16:creationId xmlns:a16="http://schemas.microsoft.com/office/drawing/2014/main" id="{8B654B9D-38D4-E0C0-9A74-31B62E236F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978912-85F0-7E0B-4EAF-706C2AD9350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Text Placeholder 4">
            <a:extLst>
              <a:ext uri="{FF2B5EF4-FFF2-40B4-BE49-F238E27FC236}">
                <a16:creationId xmlns:a16="http://schemas.microsoft.com/office/drawing/2014/main" id="{260BCB95-5552-E19A-C0CD-043EEA2998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EA026AD-C7CE-18BD-7266-078BB782E05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7" name="Date Placeholder 6">
            <a:extLst>
              <a:ext uri="{FF2B5EF4-FFF2-40B4-BE49-F238E27FC236}">
                <a16:creationId xmlns:a16="http://schemas.microsoft.com/office/drawing/2014/main" id="{41083419-2852-DC66-1237-7492FDCD3632}"/>
              </a:ext>
            </a:extLst>
          </p:cNvPr>
          <p:cNvSpPr>
            <a:spLocks noGrp="1"/>
          </p:cNvSpPr>
          <p:nvPr>
            <p:ph type="dt" sz="half" idx="10"/>
          </p:nvPr>
        </p:nvSpPr>
        <p:spPr/>
        <p:txBody>
          <a:bodyPr/>
          <a:lstStyle/>
          <a:p>
            <a:fld id="{64CD85F5-B0B8-4689-B19A-55DBA7F56FB6}" type="datetimeFigureOut">
              <a:rPr lang="en-KE" smtClean="0"/>
              <a:t>10/23/2024</a:t>
            </a:fld>
            <a:endParaRPr lang="en-KE"/>
          </a:p>
        </p:txBody>
      </p:sp>
      <p:sp>
        <p:nvSpPr>
          <p:cNvPr id="8" name="Footer Placeholder 7">
            <a:extLst>
              <a:ext uri="{FF2B5EF4-FFF2-40B4-BE49-F238E27FC236}">
                <a16:creationId xmlns:a16="http://schemas.microsoft.com/office/drawing/2014/main" id="{A4644D98-9B10-9C83-3217-866516538546}"/>
              </a:ext>
            </a:extLst>
          </p:cNvPr>
          <p:cNvSpPr>
            <a:spLocks noGrp="1"/>
          </p:cNvSpPr>
          <p:nvPr>
            <p:ph type="ftr" sz="quarter" idx="11"/>
          </p:nvPr>
        </p:nvSpPr>
        <p:spPr/>
        <p:txBody>
          <a:bodyPr/>
          <a:lstStyle/>
          <a:p>
            <a:endParaRPr lang="en-KE"/>
          </a:p>
        </p:txBody>
      </p:sp>
      <p:sp>
        <p:nvSpPr>
          <p:cNvPr id="9" name="Slide Number Placeholder 8">
            <a:extLst>
              <a:ext uri="{FF2B5EF4-FFF2-40B4-BE49-F238E27FC236}">
                <a16:creationId xmlns:a16="http://schemas.microsoft.com/office/drawing/2014/main" id="{022669E6-1F6F-CDF7-34D2-399EEE85CBE5}"/>
              </a:ext>
            </a:extLst>
          </p:cNvPr>
          <p:cNvSpPr>
            <a:spLocks noGrp="1"/>
          </p:cNvSpPr>
          <p:nvPr>
            <p:ph type="sldNum" sz="quarter" idx="12"/>
          </p:nvPr>
        </p:nvSpPr>
        <p:spPr/>
        <p:txBody>
          <a:bodyPr/>
          <a:lstStyle/>
          <a:p>
            <a:fld id="{C2670D2A-950D-46B5-99CA-9AB1AC0EB6D1}" type="slidenum">
              <a:rPr lang="en-KE" smtClean="0"/>
              <a:t>‹#›</a:t>
            </a:fld>
            <a:endParaRPr lang="en-KE"/>
          </a:p>
        </p:txBody>
      </p:sp>
    </p:spTree>
    <p:extLst>
      <p:ext uri="{BB962C8B-B14F-4D97-AF65-F5344CB8AC3E}">
        <p14:creationId xmlns:p14="http://schemas.microsoft.com/office/powerpoint/2010/main" val="27844780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End Slide - Black">
    <p:bg>
      <p:bgPr>
        <a:solidFill>
          <a:schemeClr val="tx1"/>
        </a:solidFill>
        <a:effectLst/>
      </p:bgPr>
    </p:bg>
    <p:spTree>
      <p:nvGrpSpPr>
        <p:cNvPr id="1" name=""/>
        <p:cNvGrpSpPr/>
        <p:nvPr/>
      </p:nvGrpSpPr>
      <p:grpSpPr>
        <a:xfrm>
          <a:off x="0" y="0"/>
          <a:ext cx="0" cy="0"/>
          <a:chOff x="0" y="0"/>
          <a:chExt cx="0" cy="0"/>
        </a:xfrm>
      </p:grpSpPr>
      <p:sp>
        <p:nvSpPr>
          <p:cNvPr id="8" name="Footer Placeholder 4"/>
          <p:cNvSpPr txBox="1">
            <a:spLocks/>
          </p:cNvSpPr>
          <p:nvPr userDrawn="1"/>
        </p:nvSpPr>
        <p:spPr>
          <a:xfrm>
            <a:off x="8475788" y="6510645"/>
            <a:ext cx="3303292" cy="347356"/>
          </a:xfrm>
          <a:prstGeom prst="rect">
            <a:avLst/>
          </a:prstGeom>
        </p:spPr>
        <p:txBody>
          <a:bodyPr vert="horz" lIns="0" tIns="0" rIns="0" bIns="0" rtlCol="0" anchor="t" anchorCtr="0">
            <a:noAutofit/>
          </a:bodyPr>
          <a:lstStyle>
            <a:defPPr>
              <a:defRPr lang="en-US"/>
            </a:defPPr>
            <a:lvl1pPr marL="0" algn="l" defTabSz="914400" rtl="0" eaLnBrk="1" latinLnBrk="0" hangingPunct="1">
              <a:defRPr sz="8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AU" sz="1000">
                <a:solidFill>
                  <a:schemeClr val="bg1"/>
                </a:solidFill>
              </a:rPr>
              <a:t>www.thepalladiumgroup.com</a:t>
            </a:r>
            <a:endParaRPr lang="en-GB" sz="1000">
              <a:solidFill>
                <a:schemeClr val="bg1"/>
              </a:solidFill>
            </a:endParaRPr>
          </a:p>
        </p:txBody>
      </p:sp>
      <p:sp>
        <p:nvSpPr>
          <p:cNvPr id="3" name="Text Placeholder 2"/>
          <p:cNvSpPr>
            <a:spLocks noGrp="1"/>
          </p:cNvSpPr>
          <p:nvPr>
            <p:ph type="body" sz="quarter" idx="10" hasCustomPrompt="1"/>
          </p:nvPr>
        </p:nvSpPr>
        <p:spPr>
          <a:xfrm>
            <a:off x="334801" y="4775200"/>
            <a:ext cx="6805246" cy="1277938"/>
          </a:xfrm>
        </p:spPr>
        <p:txBody>
          <a:bodyPr/>
          <a:lstStyle>
            <a:lvl1pPr marL="0" indent="0">
              <a:buNone/>
              <a:defRPr sz="1400">
                <a:solidFill>
                  <a:schemeClr val="bg1"/>
                </a:solidFill>
              </a:defRPr>
            </a:lvl1pPr>
          </a:lstStyle>
          <a:p>
            <a:pPr lvl="0"/>
            <a:r>
              <a:rPr lang="en-AU"/>
              <a:t>Contact Details (if any)</a:t>
            </a:r>
          </a:p>
        </p:txBody>
      </p:sp>
      <p:pic>
        <p:nvPicPr>
          <p:cNvPr id="7" name="Picture 6"/>
          <p:cNvPicPr>
            <a:picLocks noChangeAspect="1"/>
          </p:cNvPicPr>
          <p:nvPr userDrawn="1"/>
        </p:nvPicPr>
        <p:blipFill>
          <a:blip r:embed="rId2"/>
          <a:stretch>
            <a:fillRect/>
          </a:stretch>
        </p:blipFill>
        <p:spPr>
          <a:xfrm>
            <a:off x="1446763" y="2862657"/>
            <a:ext cx="9298474" cy="1122525"/>
          </a:xfrm>
          <a:prstGeom prst="rect">
            <a:avLst/>
          </a:prstGeom>
        </p:spPr>
      </p:pic>
      <p:sp>
        <p:nvSpPr>
          <p:cNvPr id="9" name="TextBox 8">
            <a:extLst>
              <a:ext uri="{FF2B5EF4-FFF2-40B4-BE49-F238E27FC236}">
                <a16:creationId xmlns:a16="http://schemas.microsoft.com/office/drawing/2014/main" id="{396C11C9-3A8E-4032-9622-9E7A4499CB4F}"/>
              </a:ext>
            </a:extLst>
          </p:cNvPr>
          <p:cNvSpPr txBox="1"/>
          <p:nvPr userDrawn="1"/>
        </p:nvSpPr>
        <p:spPr>
          <a:xfrm>
            <a:off x="617492" y="6663109"/>
            <a:ext cx="781235" cy="123111"/>
          </a:xfrm>
          <a:prstGeom prst="rect">
            <a:avLst/>
          </a:prstGeom>
          <a:solidFill>
            <a:schemeClr val="tx1"/>
          </a:solidFill>
        </p:spPr>
        <p:txBody>
          <a:bodyPr wrap="square" lIns="0" tIns="0" rIns="0" bIns="0" rtlCol="0" anchor="ctr">
            <a:spAutoFit/>
          </a:bodyPr>
          <a:lstStyle/>
          <a:p>
            <a:fld id="{892BBDA6-0EFC-41C4-A84A-90A9A3B24EE7}" type="datetime1">
              <a:rPr lang="en-GB" sz="800" smtClean="0">
                <a:solidFill>
                  <a:schemeClr val="bg1"/>
                </a:solidFill>
                <a:latin typeface="Arial" panose="020B0604020202020204" pitchFamily="34" charset="0"/>
                <a:cs typeface="Arial" panose="020B0604020202020204" pitchFamily="34" charset="0"/>
              </a:rPr>
              <a:t>23/10/2024</a:t>
            </a:fld>
            <a:endParaRPr lang="en-GB" sz="800">
              <a:solidFill>
                <a:schemeClr val="bg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6F9D26F-3187-4195-A8A8-AC303711EA23}"/>
              </a:ext>
            </a:extLst>
          </p:cNvPr>
          <p:cNvSpPr txBox="1"/>
          <p:nvPr userDrawn="1"/>
        </p:nvSpPr>
        <p:spPr>
          <a:xfrm>
            <a:off x="334801" y="6663109"/>
            <a:ext cx="568169" cy="123111"/>
          </a:xfrm>
          <a:prstGeom prst="rect">
            <a:avLst/>
          </a:prstGeom>
          <a:solidFill>
            <a:schemeClr val="tx1"/>
          </a:solidFill>
        </p:spPr>
        <p:txBody>
          <a:bodyPr wrap="square" lIns="0" tIns="0" rIns="0" bIns="0" rtlCol="0" anchor="ctr">
            <a:spAutoFit/>
          </a:bodyPr>
          <a:lstStyle/>
          <a:p>
            <a:r>
              <a:rPr lang="en-GB" sz="800">
                <a:solidFill>
                  <a:schemeClr val="bg1"/>
                </a:solidFill>
                <a:latin typeface="Arial" panose="020B0604020202020204" pitchFamily="34" charset="0"/>
                <a:cs typeface="Arial" panose="020B0604020202020204" pitchFamily="34" charset="0"/>
              </a:rPr>
              <a:t>© Palladium</a:t>
            </a:r>
          </a:p>
        </p:txBody>
      </p:sp>
    </p:spTree>
    <p:extLst>
      <p:ext uri="{BB962C8B-B14F-4D97-AF65-F5344CB8AC3E}">
        <p14:creationId xmlns:p14="http://schemas.microsoft.com/office/powerpoint/2010/main" val="2398585696"/>
      </p:ext>
    </p:extLst>
  </p:cSld>
  <p:clrMapOvr>
    <a:masterClrMapping/>
  </p:clrMapOvr>
  <p:extLst>
    <p:ext uri="{DCECCB84-F9BA-43D5-87BE-67443E8EF086}">
      <p15:sldGuideLst xmlns:p15="http://schemas.microsoft.com/office/powerpoint/2012/main">
        <p15:guide id="1" pos="3840">
          <p15:clr>
            <a:srgbClr val="FBAE40"/>
          </p15:clr>
        </p15:guide>
        <p15:guide id="2" orient="horz" pos="21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08101"/>
            <a:ext cx="9144000" cy="2201863"/>
          </a:xfrm>
          <a:prstGeom prst="rect">
            <a:avLst/>
          </a:prstGeom>
        </p:spPr>
        <p:txBody>
          <a:bodyPr anchor="b"/>
          <a:lstStyle>
            <a:lvl1pPr algn="l">
              <a:defRPr sz="6000"/>
            </a:lvl1pPr>
          </a:lstStyle>
          <a:p>
            <a:r>
              <a:rPr lang="en-US"/>
              <a:t>Enter presentation title</a:t>
            </a:r>
          </a:p>
        </p:txBody>
      </p:sp>
      <p:sp>
        <p:nvSpPr>
          <p:cNvPr id="3" name="Subtitle 2"/>
          <p:cNvSpPr>
            <a:spLocks noGrp="1"/>
          </p:cNvSpPr>
          <p:nvPr>
            <p:ph type="subTitle" idx="1" hasCustomPrompt="1"/>
          </p:nvPr>
        </p:nvSpPr>
        <p:spPr>
          <a:xfrm>
            <a:off x="1524000" y="3602038"/>
            <a:ext cx="9144000" cy="1173162"/>
          </a:xfrm>
        </p:spPr>
        <p:txBody>
          <a:bodyPr/>
          <a:lstStyle>
            <a:lvl1pPr marL="0" indent="0" algn="l">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Enter presentation subtitle</a:t>
            </a:r>
          </a:p>
        </p:txBody>
      </p:sp>
      <p:sp>
        <p:nvSpPr>
          <p:cNvPr id="9" name="Text Placeholder 8"/>
          <p:cNvSpPr>
            <a:spLocks noGrp="1"/>
          </p:cNvSpPr>
          <p:nvPr>
            <p:ph type="body" sz="quarter" idx="13" hasCustomPrompt="1"/>
          </p:nvPr>
        </p:nvSpPr>
        <p:spPr>
          <a:xfrm>
            <a:off x="1524000" y="4867276"/>
            <a:ext cx="6400800" cy="1152524"/>
          </a:xfrm>
        </p:spPr>
        <p:txBody>
          <a:bodyPr anchor="b">
            <a:normAutofit/>
          </a:bodyPr>
          <a:lstStyle>
            <a:lvl1pPr marL="0" indent="0">
              <a:buNone/>
              <a:defRPr sz="2400" baseline="0"/>
            </a:lvl1pPr>
          </a:lstStyle>
          <a:p>
            <a:r>
              <a:rPr lang="en-US"/>
              <a:t>Weekday, Month DD, YYYY</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0282" y="5139157"/>
            <a:ext cx="2507719" cy="853236"/>
          </a:xfrm>
          <a:prstGeom prst="rect">
            <a:avLst/>
          </a:prstGeom>
        </p:spPr>
      </p:pic>
    </p:spTree>
    <p:extLst>
      <p:ext uri="{BB962C8B-B14F-4D97-AF65-F5344CB8AC3E}">
        <p14:creationId xmlns:p14="http://schemas.microsoft.com/office/powerpoint/2010/main" val="18921790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4"/>
            <a:ext cx="9144000" cy="2387600"/>
          </a:xfrm>
        </p:spPr>
        <p:txBody>
          <a:bodyPr anchor="b"/>
          <a:lstStyle>
            <a:lvl1pPr algn="ctr">
              <a:defRPr sz="3873"/>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1721"/>
            </a:lvl1pPr>
            <a:lvl2pPr marL="327920" indent="0" algn="ctr">
              <a:buNone/>
              <a:defRPr sz="1435"/>
            </a:lvl2pPr>
            <a:lvl3pPr marL="655841" indent="0" algn="ctr">
              <a:buNone/>
              <a:defRPr sz="1291"/>
            </a:lvl3pPr>
            <a:lvl4pPr marL="983761" indent="0" algn="ctr">
              <a:buNone/>
              <a:defRPr sz="1148"/>
            </a:lvl4pPr>
            <a:lvl5pPr marL="1311682" indent="0" algn="ctr">
              <a:buNone/>
              <a:defRPr sz="1148"/>
            </a:lvl5pPr>
            <a:lvl6pPr marL="1639603" indent="0" algn="ctr">
              <a:buNone/>
              <a:defRPr sz="1148"/>
            </a:lvl6pPr>
            <a:lvl7pPr marL="1967523" indent="0" algn="ctr">
              <a:buNone/>
              <a:defRPr sz="1148"/>
            </a:lvl7pPr>
            <a:lvl8pPr marL="2295443" indent="0" algn="ctr">
              <a:buNone/>
              <a:defRPr sz="1148"/>
            </a:lvl8pPr>
            <a:lvl9pPr marL="2623363" indent="0" algn="ctr">
              <a:buNone/>
              <a:defRPr sz="1148"/>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81AEEE3-4735-4902-909D-E843295BA566}"/>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5" name="Slide Number Placeholder 5">
            <a:extLst>
              <a:ext uri="{FF2B5EF4-FFF2-40B4-BE49-F238E27FC236}">
                <a16:creationId xmlns:a16="http://schemas.microsoft.com/office/drawing/2014/main" id="{6F65ABBE-F1B4-47D9-AD0D-E1AA187F21DF}"/>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10514315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6192" y="100082"/>
            <a:ext cx="9687340" cy="814318"/>
          </a:xfrm>
        </p:spPr>
        <p:txBody>
          <a:bodyPr/>
          <a:lstStyle>
            <a:lvl1pPr>
              <a:defRPr sz="1721"/>
            </a:lvl1pPr>
          </a:lstStyle>
          <a:p>
            <a:r>
              <a:rPr lang="en-GB"/>
              <a:t>Click to edit Master title style</a:t>
            </a:r>
            <a:endParaRPr lang="en-US"/>
          </a:p>
        </p:txBody>
      </p:sp>
      <p:sp>
        <p:nvSpPr>
          <p:cNvPr id="3" name="Content Placeholder 2"/>
          <p:cNvSpPr>
            <a:spLocks noGrp="1"/>
          </p:cNvSpPr>
          <p:nvPr>
            <p:ph idx="1"/>
          </p:nvPr>
        </p:nvSpPr>
        <p:spPr>
          <a:xfrm>
            <a:off x="1166192" y="1152940"/>
            <a:ext cx="10187609" cy="502402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87D410A-2D54-4D13-87FA-005FC9DB7BC9}"/>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5" name="Slide Number Placeholder 5">
            <a:extLst>
              <a:ext uri="{FF2B5EF4-FFF2-40B4-BE49-F238E27FC236}">
                <a16:creationId xmlns:a16="http://schemas.microsoft.com/office/drawing/2014/main" id="{C5C0D881-E34E-46D6-8AE9-1F3B4775DB7A}"/>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349485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1"/>
            <a:ext cx="10515600" cy="2852737"/>
          </a:xfrm>
        </p:spPr>
        <p:txBody>
          <a:bodyPr anchor="b"/>
          <a:lstStyle>
            <a:lvl1pPr>
              <a:defRPr sz="3873"/>
            </a:lvl1pPr>
          </a:lstStyle>
          <a:p>
            <a:r>
              <a:rPr lang="en-GB"/>
              <a:t>Click to edit Master title style</a:t>
            </a:r>
            <a:endParaRPr lang="en-US"/>
          </a:p>
        </p:txBody>
      </p:sp>
      <p:sp>
        <p:nvSpPr>
          <p:cNvPr id="3" name="Text Placeholder 2"/>
          <p:cNvSpPr>
            <a:spLocks noGrp="1"/>
          </p:cNvSpPr>
          <p:nvPr>
            <p:ph type="body" idx="1"/>
          </p:nvPr>
        </p:nvSpPr>
        <p:spPr>
          <a:xfrm>
            <a:off x="831851" y="4589466"/>
            <a:ext cx="10515600" cy="1500187"/>
          </a:xfrm>
        </p:spPr>
        <p:txBody>
          <a:bodyPr/>
          <a:lstStyle>
            <a:lvl1pPr marL="0" indent="0">
              <a:buNone/>
              <a:defRPr sz="1721">
                <a:solidFill>
                  <a:schemeClr val="tx1">
                    <a:tint val="75000"/>
                  </a:schemeClr>
                </a:solidFill>
              </a:defRPr>
            </a:lvl1pPr>
            <a:lvl2pPr marL="327920" indent="0">
              <a:buNone/>
              <a:defRPr sz="1435">
                <a:solidFill>
                  <a:schemeClr val="tx1">
                    <a:tint val="75000"/>
                  </a:schemeClr>
                </a:solidFill>
              </a:defRPr>
            </a:lvl2pPr>
            <a:lvl3pPr marL="655841" indent="0">
              <a:buNone/>
              <a:defRPr sz="1291">
                <a:solidFill>
                  <a:schemeClr val="tx1">
                    <a:tint val="75000"/>
                  </a:schemeClr>
                </a:solidFill>
              </a:defRPr>
            </a:lvl3pPr>
            <a:lvl4pPr marL="983761" indent="0">
              <a:buNone/>
              <a:defRPr sz="1148">
                <a:solidFill>
                  <a:schemeClr val="tx1">
                    <a:tint val="75000"/>
                  </a:schemeClr>
                </a:solidFill>
              </a:defRPr>
            </a:lvl4pPr>
            <a:lvl5pPr marL="1311682" indent="0">
              <a:buNone/>
              <a:defRPr sz="1148">
                <a:solidFill>
                  <a:schemeClr val="tx1">
                    <a:tint val="75000"/>
                  </a:schemeClr>
                </a:solidFill>
              </a:defRPr>
            </a:lvl5pPr>
            <a:lvl6pPr marL="1639603" indent="0">
              <a:buNone/>
              <a:defRPr sz="1148">
                <a:solidFill>
                  <a:schemeClr val="tx1">
                    <a:tint val="75000"/>
                  </a:schemeClr>
                </a:solidFill>
              </a:defRPr>
            </a:lvl6pPr>
            <a:lvl7pPr marL="1967523" indent="0">
              <a:buNone/>
              <a:defRPr sz="1148">
                <a:solidFill>
                  <a:schemeClr val="tx1">
                    <a:tint val="75000"/>
                  </a:schemeClr>
                </a:solidFill>
              </a:defRPr>
            </a:lvl7pPr>
            <a:lvl8pPr marL="2295443" indent="0">
              <a:buNone/>
              <a:defRPr sz="1148">
                <a:solidFill>
                  <a:schemeClr val="tx1">
                    <a:tint val="75000"/>
                  </a:schemeClr>
                </a:solidFill>
              </a:defRPr>
            </a:lvl8pPr>
            <a:lvl9pPr marL="2623363" indent="0">
              <a:buNone/>
              <a:defRPr sz="1148">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DEBE130-5C66-48FE-B65C-F18B7EB7AC5F}"/>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5" name="Slide Number Placeholder 5">
            <a:extLst>
              <a:ext uri="{FF2B5EF4-FFF2-40B4-BE49-F238E27FC236}">
                <a16:creationId xmlns:a16="http://schemas.microsoft.com/office/drawing/2014/main" id="{8BC9C50D-34B0-494E-8603-639857644DF4}"/>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3638693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1769B-E9AD-515D-FBAD-C74A522AE1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66190F-190F-38F2-6976-CE60088E468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37CF3F9-7C34-3F65-E7E4-3E5DF27BD4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75A199-740F-1FCF-2401-C6E60A3B882E}"/>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6" name="Footer Placeholder 5">
            <a:extLst>
              <a:ext uri="{FF2B5EF4-FFF2-40B4-BE49-F238E27FC236}">
                <a16:creationId xmlns:a16="http://schemas.microsoft.com/office/drawing/2014/main" id="{F8A47492-5627-1695-48E8-DF2B92F28C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445A00-FC57-9F8A-DC5E-F84D1E1EDF53}"/>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330765789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1103246" y="1272210"/>
            <a:ext cx="4916556" cy="490475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3" y="1272210"/>
            <a:ext cx="4694583" cy="490475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D7526BA1-65B4-482F-AAE2-C4F4B971845E}"/>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6" name="Slide Number Placeholder 5">
            <a:extLst>
              <a:ext uri="{FF2B5EF4-FFF2-40B4-BE49-F238E27FC236}">
                <a16:creationId xmlns:a16="http://schemas.microsoft.com/office/drawing/2014/main" id="{19DE064F-8516-4005-A42C-C5780D7BE0CF}"/>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12454486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a:extLst>
              <a:ext uri="{FF2B5EF4-FFF2-40B4-BE49-F238E27FC236}">
                <a16:creationId xmlns:a16="http://schemas.microsoft.com/office/drawing/2014/main" id="{AB6CEBEE-2C37-4259-842A-B98CC4D4C572}"/>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4" name="Slide Number Placeholder 5">
            <a:extLst>
              <a:ext uri="{FF2B5EF4-FFF2-40B4-BE49-F238E27FC236}">
                <a16:creationId xmlns:a16="http://schemas.microsoft.com/office/drawing/2014/main" id="{E4A1C96E-C6F1-401E-9D94-36B13EA2B88B}"/>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39916748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26BB930-FB38-4E7F-B479-0AFD09FC69F2}"/>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3" name="Slide Number Placeholder 5">
            <a:extLst>
              <a:ext uri="{FF2B5EF4-FFF2-40B4-BE49-F238E27FC236}">
                <a16:creationId xmlns:a16="http://schemas.microsoft.com/office/drawing/2014/main" id="{3F7E669A-3D3B-476F-9B1B-0D0F9C69163C}"/>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14728395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2295"/>
            </a:lvl1pPr>
          </a:lstStyle>
          <a:p>
            <a:r>
              <a:rPr lang="en-GB"/>
              <a:t>Click to edit Master title style</a:t>
            </a:r>
            <a:endParaRPr lang="en-US"/>
          </a:p>
        </p:txBody>
      </p:sp>
      <p:sp>
        <p:nvSpPr>
          <p:cNvPr id="3" name="Content Placeholder 2"/>
          <p:cNvSpPr>
            <a:spLocks noGrp="1"/>
          </p:cNvSpPr>
          <p:nvPr>
            <p:ph idx="1"/>
          </p:nvPr>
        </p:nvSpPr>
        <p:spPr>
          <a:xfrm>
            <a:off x="5183188" y="987428"/>
            <a:ext cx="6172200" cy="4873625"/>
          </a:xfrm>
        </p:spPr>
        <p:txBody>
          <a:bodyPr/>
          <a:lstStyle>
            <a:lvl1pPr>
              <a:defRPr sz="2295"/>
            </a:lvl1pPr>
            <a:lvl2pPr>
              <a:defRPr sz="2008"/>
            </a:lvl2pPr>
            <a:lvl3pPr>
              <a:defRPr sz="1721"/>
            </a:lvl3pPr>
            <a:lvl4pPr>
              <a:defRPr sz="1435"/>
            </a:lvl4pPr>
            <a:lvl5pPr>
              <a:defRPr sz="1435"/>
            </a:lvl5pPr>
            <a:lvl6pPr>
              <a:defRPr sz="1435"/>
            </a:lvl6pPr>
            <a:lvl7pPr>
              <a:defRPr sz="1435"/>
            </a:lvl7pPr>
            <a:lvl8pPr>
              <a:defRPr sz="1435"/>
            </a:lvl8pPr>
            <a:lvl9pPr>
              <a:defRPr sz="143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148"/>
            </a:lvl1pPr>
            <a:lvl2pPr marL="327920" indent="0">
              <a:buNone/>
              <a:defRPr sz="1004"/>
            </a:lvl2pPr>
            <a:lvl3pPr marL="655841" indent="0">
              <a:buNone/>
              <a:defRPr sz="861"/>
            </a:lvl3pPr>
            <a:lvl4pPr marL="983761" indent="0">
              <a:buNone/>
              <a:defRPr sz="717"/>
            </a:lvl4pPr>
            <a:lvl5pPr marL="1311682" indent="0">
              <a:buNone/>
              <a:defRPr sz="717"/>
            </a:lvl5pPr>
            <a:lvl6pPr marL="1639603" indent="0">
              <a:buNone/>
              <a:defRPr sz="717"/>
            </a:lvl6pPr>
            <a:lvl7pPr marL="1967523" indent="0">
              <a:buNone/>
              <a:defRPr sz="717"/>
            </a:lvl7pPr>
            <a:lvl8pPr marL="2295443" indent="0">
              <a:buNone/>
              <a:defRPr sz="717"/>
            </a:lvl8pPr>
            <a:lvl9pPr marL="2623363" indent="0">
              <a:buNone/>
              <a:defRPr sz="717"/>
            </a:lvl9pPr>
          </a:lstStyle>
          <a:p>
            <a:pPr lvl="0"/>
            <a:r>
              <a:rPr lang="en-GB"/>
              <a:t>Click to edit Master text styles</a:t>
            </a:r>
          </a:p>
        </p:txBody>
      </p:sp>
      <p:sp>
        <p:nvSpPr>
          <p:cNvPr id="5" name="Date Placeholder 3">
            <a:extLst>
              <a:ext uri="{FF2B5EF4-FFF2-40B4-BE49-F238E27FC236}">
                <a16:creationId xmlns:a16="http://schemas.microsoft.com/office/drawing/2014/main" id="{3553F58E-F3F2-4836-9338-9AF7BD3BDCA9}"/>
              </a:ext>
            </a:extLst>
          </p:cNvPr>
          <p:cNvSpPr>
            <a:spLocks noGrp="1"/>
          </p:cNvSpPr>
          <p:nvPr>
            <p:ph type="dt" sz="half" idx="10"/>
          </p:nvPr>
        </p:nvSpPr>
        <p:spPr/>
        <p:txBody>
          <a:bodyPr/>
          <a:lstStyle>
            <a:lvl1pPr>
              <a:defRPr/>
            </a:lvl1pPr>
          </a:lstStyle>
          <a:p>
            <a:fld id="{F67CB28A-5243-42C0-BD1F-260092F8016D}" type="datetimeFigureOut">
              <a:rPr lang="en-US" smtClean="0"/>
              <a:t>10/23/2024</a:t>
            </a:fld>
            <a:endParaRPr lang="en-US"/>
          </a:p>
        </p:txBody>
      </p:sp>
      <p:sp>
        <p:nvSpPr>
          <p:cNvPr id="6" name="Slide Number Placeholder 5">
            <a:extLst>
              <a:ext uri="{FF2B5EF4-FFF2-40B4-BE49-F238E27FC236}">
                <a16:creationId xmlns:a16="http://schemas.microsoft.com/office/drawing/2014/main" id="{5F3C5424-AF38-45D3-96B4-5AF803BD9F0D}"/>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31654745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1"/>
        <p:cNvGrpSpPr/>
        <p:nvPr/>
      </p:nvGrpSpPr>
      <p:grpSpPr>
        <a:xfrm>
          <a:off x="0" y="0"/>
          <a:ext cx="0" cy="0"/>
          <a:chOff x="0" y="0"/>
          <a:chExt cx="0" cy="0"/>
        </a:xfrm>
      </p:grpSpPr>
      <p:sp>
        <p:nvSpPr>
          <p:cNvPr id="13" name="Google Shape;13;p3"/>
          <p:cNvSpPr txBox="1">
            <a:spLocks noGrp="1"/>
          </p:cNvSpPr>
          <p:nvPr>
            <p:ph type="title"/>
          </p:nvPr>
        </p:nvSpPr>
        <p:spPr>
          <a:xfrm>
            <a:off x="2720667" y="2348951"/>
            <a:ext cx="4887600" cy="22308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sz="6376"/>
            </a:lvl1pPr>
            <a:lvl2pPr lvl="1" algn="ctr">
              <a:spcBef>
                <a:spcPts val="0"/>
              </a:spcBef>
              <a:spcAft>
                <a:spcPts val="0"/>
              </a:spcAft>
              <a:buSzPts val="3600"/>
              <a:buNone/>
              <a:defRPr sz="4591"/>
            </a:lvl2pPr>
            <a:lvl3pPr lvl="2" algn="ctr">
              <a:spcBef>
                <a:spcPts val="0"/>
              </a:spcBef>
              <a:spcAft>
                <a:spcPts val="0"/>
              </a:spcAft>
              <a:buSzPts val="3600"/>
              <a:buNone/>
              <a:defRPr sz="4591"/>
            </a:lvl3pPr>
            <a:lvl4pPr lvl="3" algn="ctr">
              <a:spcBef>
                <a:spcPts val="0"/>
              </a:spcBef>
              <a:spcAft>
                <a:spcPts val="0"/>
              </a:spcAft>
              <a:buSzPts val="3600"/>
              <a:buNone/>
              <a:defRPr sz="4591"/>
            </a:lvl4pPr>
            <a:lvl5pPr lvl="4" algn="ctr">
              <a:spcBef>
                <a:spcPts val="0"/>
              </a:spcBef>
              <a:spcAft>
                <a:spcPts val="0"/>
              </a:spcAft>
              <a:buSzPts val="3600"/>
              <a:buNone/>
              <a:defRPr sz="4591"/>
            </a:lvl5pPr>
            <a:lvl6pPr lvl="5" algn="ctr">
              <a:spcBef>
                <a:spcPts val="0"/>
              </a:spcBef>
              <a:spcAft>
                <a:spcPts val="0"/>
              </a:spcAft>
              <a:buSzPts val="3600"/>
              <a:buNone/>
              <a:defRPr sz="4591"/>
            </a:lvl6pPr>
            <a:lvl7pPr lvl="6" algn="ctr">
              <a:spcBef>
                <a:spcPts val="0"/>
              </a:spcBef>
              <a:spcAft>
                <a:spcPts val="0"/>
              </a:spcAft>
              <a:buSzPts val="3600"/>
              <a:buNone/>
              <a:defRPr sz="4591"/>
            </a:lvl7pPr>
            <a:lvl8pPr lvl="7" algn="ctr">
              <a:spcBef>
                <a:spcPts val="0"/>
              </a:spcBef>
              <a:spcAft>
                <a:spcPts val="0"/>
              </a:spcAft>
              <a:buSzPts val="3600"/>
              <a:buNone/>
              <a:defRPr sz="4591"/>
            </a:lvl8pPr>
            <a:lvl9pPr lvl="8" algn="ctr">
              <a:spcBef>
                <a:spcPts val="0"/>
              </a:spcBef>
              <a:spcAft>
                <a:spcPts val="0"/>
              </a:spcAft>
              <a:buSzPts val="3600"/>
              <a:buNone/>
              <a:defRPr sz="4591"/>
            </a:lvl9pPr>
          </a:lstStyle>
          <a:p>
            <a:endParaRPr/>
          </a:p>
        </p:txBody>
      </p:sp>
      <p:sp>
        <p:nvSpPr>
          <p:cNvPr id="14" name="Google Shape;14;p3"/>
          <p:cNvSpPr txBox="1">
            <a:spLocks noGrp="1"/>
          </p:cNvSpPr>
          <p:nvPr>
            <p:ph type="title" idx="2" hasCustomPrompt="1"/>
          </p:nvPr>
        </p:nvSpPr>
        <p:spPr>
          <a:xfrm>
            <a:off x="960000" y="2703634"/>
            <a:ext cx="1630800" cy="1630800"/>
          </a:xfrm>
          <a:prstGeom prst="rect">
            <a:avLst/>
          </a:prstGeom>
          <a:solidFill>
            <a:schemeClr val="dk1"/>
          </a:solidFill>
          <a:ln>
            <a:noFill/>
          </a:ln>
        </p:spPr>
        <p:txBody>
          <a:bodyPr spcFirstLastPara="1" wrap="square" lIns="91425" tIns="91425" rIns="91425" bIns="91425" anchor="ctr" anchorCtr="0">
            <a:noAutofit/>
          </a:bodyPr>
          <a:lstStyle>
            <a:lvl1pPr lvl="0" algn="ctr" rtl="0">
              <a:spcBef>
                <a:spcPts val="0"/>
              </a:spcBef>
              <a:spcAft>
                <a:spcPts val="0"/>
              </a:spcAft>
              <a:buSzPts val="10000"/>
              <a:buNone/>
              <a:defRPr sz="7650">
                <a:solidFill>
                  <a:schemeClr val="lt1"/>
                </a:solidFill>
              </a:defRPr>
            </a:lvl1pPr>
            <a:lvl2pPr lvl="1" algn="ctr" rtl="0">
              <a:spcBef>
                <a:spcPts val="0"/>
              </a:spcBef>
              <a:spcAft>
                <a:spcPts val="0"/>
              </a:spcAft>
              <a:buSzPts val="10000"/>
              <a:buNone/>
              <a:defRPr sz="12751"/>
            </a:lvl2pPr>
            <a:lvl3pPr lvl="2" algn="ctr" rtl="0">
              <a:spcBef>
                <a:spcPts val="0"/>
              </a:spcBef>
              <a:spcAft>
                <a:spcPts val="0"/>
              </a:spcAft>
              <a:buSzPts val="10000"/>
              <a:buNone/>
              <a:defRPr sz="12751"/>
            </a:lvl3pPr>
            <a:lvl4pPr lvl="3" algn="ctr" rtl="0">
              <a:spcBef>
                <a:spcPts val="0"/>
              </a:spcBef>
              <a:spcAft>
                <a:spcPts val="0"/>
              </a:spcAft>
              <a:buSzPts val="10000"/>
              <a:buNone/>
              <a:defRPr sz="12751"/>
            </a:lvl4pPr>
            <a:lvl5pPr lvl="4" algn="ctr" rtl="0">
              <a:spcBef>
                <a:spcPts val="0"/>
              </a:spcBef>
              <a:spcAft>
                <a:spcPts val="0"/>
              </a:spcAft>
              <a:buSzPts val="10000"/>
              <a:buNone/>
              <a:defRPr sz="12751"/>
            </a:lvl5pPr>
            <a:lvl6pPr lvl="5" algn="ctr" rtl="0">
              <a:spcBef>
                <a:spcPts val="0"/>
              </a:spcBef>
              <a:spcAft>
                <a:spcPts val="0"/>
              </a:spcAft>
              <a:buSzPts val="10000"/>
              <a:buNone/>
              <a:defRPr sz="12751"/>
            </a:lvl6pPr>
            <a:lvl7pPr lvl="6" algn="ctr" rtl="0">
              <a:spcBef>
                <a:spcPts val="0"/>
              </a:spcBef>
              <a:spcAft>
                <a:spcPts val="0"/>
              </a:spcAft>
              <a:buSzPts val="10000"/>
              <a:buNone/>
              <a:defRPr sz="12751"/>
            </a:lvl7pPr>
            <a:lvl8pPr lvl="7" algn="ctr" rtl="0">
              <a:spcBef>
                <a:spcPts val="0"/>
              </a:spcBef>
              <a:spcAft>
                <a:spcPts val="0"/>
              </a:spcAft>
              <a:buSzPts val="10000"/>
              <a:buNone/>
              <a:defRPr sz="12751"/>
            </a:lvl8pPr>
            <a:lvl9pPr lvl="8" algn="ctr" rtl="0">
              <a:spcBef>
                <a:spcPts val="0"/>
              </a:spcBef>
              <a:spcAft>
                <a:spcPts val="0"/>
              </a:spcAft>
              <a:buSzPts val="10000"/>
              <a:buNone/>
              <a:defRPr sz="12751"/>
            </a:lvl9pPr>
          </a:lstStyle>
          <a:p>
            <a:r>
              <a:t>xx%</a:t>
            </a:r>
          </a:p>
        </p:txBody>
      </p:sp>
      <p:sp>
        <p:nvSpPr>
          <p:cNvPr id="15" name="Google Shape;15;p3"/>
          <p:cNvSpPr txBox="1">
            <a:spLocks noGrp="1"/>
          </p:cNvSpPr>
          <p:nvPr>
            <p:ph type="subTitle" idx="1"/>
          </p:nvPr>
        </p:nvSpPr>
        <p:spPr>
          <a:xfrm>
            <a:off x="960000" y="5020700"/>
            <a:ext cx="6472800" cy="7980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229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34047988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341"/>
        <p:cNvGrpSpPr/>
        <p:nvPr/>
      </p:nvGrpSpPr>
      <p:grpSpPr>
        <a:xfrm>
          <a:off x="0" y="0"/>
          <a:ext cx="0" cy="0"/>
          <a:chOff x="0" y="0"/>
          <a:chExt cx="0" cy="0"/>
        </a:xfrm>
      </p:grpSpPr>
      <p:sp>
        <p:nvSpPr>
          <p:cNvPr id="342" name="Google Shape;342;p24"/>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43" name="Google Shape;343;p24"/>
          <p:cNvSpPr txBox="1">
            <a:spLocks noGrp="1"/>
          </p:cNvSpPr>
          <p:nvPr>
            <p:ph type="subTitle" idx="1"/>
          </p:nvPr>
        </p:nvSpPr>
        <p:spPr>
          <a:xfrm>
            <a:off x="1102101" y="3791868"/>
            <a:ext cx="3131600" cy="24080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44" name="Google Shape;344;p24"/>
          <p:cNvSpPr txBox="1">
            <a:spLocks noGrp="1"/>
          </p:cNvSpPr>
          <p:nvPr>
            <p:ph type="subTitle" idx="2"/>
          </p:nvPr>
        </p:nvSpPr>
        <p:spPr>
          <a:xfrm>
            <a:off x="4528699" y="3791868"/>
            <a:ext cx="3131600" cy="24080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45" name="Google Shape;345;p24"/>
          <p:cNvSpPr txBox="1">
            <a:spLocks noGrp="1"/>
          </p:cNvSpPr>
          <p:nvPr>
            <p:ph type="subTitle" idx="3"/>
          </p:nvPr>
        </p:nvSpPr>
        <p:spPr>
          <a:xfrm>
            <a:off x="7955300" y="3791868"/>
            <a:ext cx="3131600" cy="24080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46" name="Google Shape;346;p24"/>
          <p:cNvSpPr txBox="1">
            <a:spLocks noGrp="1"/>
          </p:cNvSpPr>
          <p:nvPr>
            <p:ph type="subTitle" idx="4"/>
          </p:nvPr>
        </p:nvSpPr>
        <p:spPr>
          <a:xfrm>
            <a:off x="1101865" y="2816667"/>
            <a:ext cx="3131600" cy="9752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2550" b="1">
                <a:solidFill>
                  <a:schemeClr val="lt2"/>
                </a:solidFill>
                <a:latin typeface="Epilogue"/>
                <a:ea typeface="Epilogue"/>
                <a:cs typeface="Epilogue"/>
                <a:sym typeface="Epilogue"/>
              </a:defRPr>
            </a:lvl1pPr>
            <a:lvl2pPr lvl="1" algn="ctr" rtl="0">
              <a:lnSpc>
                <a:spcPct val="100000"/>
              </a:lnSpc>
              <a:spcBef>
                <a:spcPts val="0"/>
              </a:spcBef>
              <a:spcAft>
                <a:spcPts val="0"/>
              </a:spcAft>
              <a:buSzPts val="2400"/>
              <a:buFont typeface="Bebas Neue"/>
              <a:buNone/>
              <a:defRPr sz="306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06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06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06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06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06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06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060">
                <a:latin typeface="Bebas Neue"/>
                <a:ea typeface="Bebas Neue"/>
                <a:cs typeface="Bebas Neue"/>
                <a:sym typeface="Bebas Neue"/>
              </a:defRPr>
            </a:lvl9pPr>
          </a:lstStyle>
          <a:p>
            <a:endParaRPr/>
          </a:p>
        </p:txBody>
      </p:sp>
      <p:sp>
        <p:nvSpPr>
          <p:cNvPr id="347" name="Google Shape;347;p24"/>
          <p:cNvSpPr txBox="1">
            <a:spLocks noGrp="1"/>
          </p:cNvSpPr>
          <p:nvPr>
            <p:ph type="subTitle" idx="5"/>
          </p:nvPr>
        </p:nvSpPr>
        <p:spPr>
          <a:xfrm>
            <a:off x="4531702" y="2816667"/>
            <a:ext cx="3131600" cy="9752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2550" b="1">
                <a:solidFill>
                  <a:schemeClr val="lt2"/>
                </a:solidFill>
                <a:latin typeface="Epilogue"/>
                <a:ea typeface="Epilogue"/>
                <a:cs typeface="Epilogue"/>
                <a:sym typeface="Epilogue"/>
              </a:defRPr>
            </a:lvl1pPr>
            <a:lvl2pPr lvl="1" algn="ctr" rtl="0">
              <a:lnSpc>
                <a:spcPct val="100000"/>
              </a:lnSpc>
              <a:spcBef>
                <a:spcPts val="0"/>
              </a:spcBef>
              <a:spcAft>
                <a:spcPts val="0"/>
              </a:spcAft>
              <a:buSzPts val="2400"/>
              <a:buFont typeface="Bebas Neue"/>
              <a:buNone/>
              <a:defRPr sz="306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06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06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06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06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06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06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060">
                <a:latin typeface="Bebas Neue"/>
                <a:ea typeface="Bebas Neue"/>
                <a:cs typeface="Bebas Neue"/>
                <a:sym typeface="Bebas Neue"/>
              </a:defRPr>
            </a:lvl9pPr>
          </a:lstStyle>
          <a:p>
            <a:endParaRPr/>
          </a:p>
        </p:txBody>
      </p:sp>
      <p:sp>
        <p:nvSpPr>
          <p:cNvPr id="348" name="Google Shape;348;p24"/>
          <p:cNvSpPr txBox="1">
            <a:spLocks noGrp="1"/>
          </p:cNvSpPr>
          <p:nvPr>
            <p:ph type="subTitle" idx="6"/>
          </p:nvPr>
        </p:nvSpPr>
        <p:spPr>
          <a:xfrm>
            <a:off x="7958299" y="2816667"/>
            <a:ext cx="3131600" cy="9752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2400"/>
              <a:buFont typeface="Bebas Neue"/>
              <a:buNone/>
              <a:defRPr sz="2550" b="1">
                <a:solidFill>
                  <a:schemeClr val="lt2"/>
                </a:solidFill>
                <a:latin typeface="Epilogue"/>
                <a:ea typeface="Epilogue"/>
                <a:cs typeface="Epilogue"/>
                <a:sym typeface="Epilogue"/>
              </a:defRPr>
            </a:lvl1pPr>
            <a:lvl2pPr lvl="1" algn="ctr" rtl="0">
              <a:lnSpc>
                <a:spcPct val="100000"/>
              </a:lnSpc>
              <a:spcBef>
                <a:spcPts val="0"/>
              </a:spcBef>
              <a:spcAft>
                <a:spcPts val="0"/>
              </a:spcAft>
              <a:buSzPts val="2400"/>
              <a:buFont typeface="Bebas Neue"/>
              <a:buNone/>
              <a:defRPr sz="3060">
                <a:latin typeface="Bebas Neue"/>
                <a:ea typeface="Bebas Neue"/>
                <a:cs typeface="Bebas Neue"/>
                <a:sym typeface="Bebas Neue"/>
              </a:defRPr>
            </a:lvl2pPr>
            <a:lvl3pPr lvl="2" algn="ctr" rtl="0">
              <a:lnSpc>
                <a:spcPct val="100000"/>
              </a:lnSpc>
              <a:spcBef>
                <a:spcPts val="0"/>
              </a:spcBef>
              <a:spcAft>
                <a:spcPts val="0"/>
              </a:spcAft>
              <a:buSzPts val="2400"/>
              <a:buFont typeface="Bebas Neue"/>
              <a:buNone/>
              <a:defRPr sz="3060">
                <a:latin typeface="Bebas Neue"/>
                <a:ea typeface="Bebas Neue"/>
                <a:cs typeface="Bebas Neue"/>
                <a:sym typeface="Bebas Neue"/>
              </a:defRPr>
            </a:lvl3pPr>
            <a:lvl4pPr lvl="3" algn="ctr" rtl="0">
              <a:lnSpc>
                <a:spcPct val="100000"/>
              </a:lnSpc>
              <a:spcBef>
                <a:spcPts val="0"/>
              </a:spcBef>
              <a:spcAft>
                <a:spcPts val="0"/>
              </a:spcAft>
              <a:buSzPts val="2400"/>
              <a:buFont typeface="Bebas Neue"/>
              <a:buNone/>
              <a:defRPr sz="3060">
                <a:latin typeface="Bebas Neue"/>
                <a:ea typeface="Bebas Neue"/>
                <a:cs typeface="Bebas Neue"/>
                <a:sym typeface="Bebas Neue"/>
              </a:defRPr>
            </a:lvl4pPr>
            <a:lvl5pPr lvl="4" algn="ctr" rtl="0">
              <a:lnSpc>
                <a:spcPct val="100000"/>
              </a:lnSpc>
              <a:spcBef>
                <a:spcPts val="0"/>
              </a:spcBef>
              <a:spcAft>
                <a:spcPts val="0"/>
              </a:spcAft>
              <a:buSzPts val="2400"/>
              <a:buFont typeface="Bebas Neue"/>
              <a:buNone/>
              <a:defRPr sz="3060">
                <a:latin typeface="Bebas Neue"/>
                <a:ea typeface="Bebas Neue"/>
                <a:cs typeface="Bebas Neue"/>
                <a:sym typeface="Bebas Neue"/>
              </a:defRPr>
            </a:lvl5pPr>
            <a:lvl6pPr lvl="5" algn="ctr" rtl="0">
              <a:lnSpc>
                <a:spcPct val="100000"/>
              </a:lnSpc>
              <a:spcBef>
                <a:spcPts val="0"/>
              </a:spcBef>
              <a:spcAft>
                <a:spcPts val="0"/>
              </a:spcAft>
              <a:buSzPts val="2400"/>
              <a:buFont typeface="Bebas Neue"/>
              <a:buNone/>
              <a:defRPr sz="3060">
                <a:latin typeface="Bebas Neue"/>
                <a:ea typeface="Bebas Neue"/>
                <a:cs typeface="Bebas Neue"/>
                <a:sym typeface="Bebas Neue"/>
              </a:defRPr>
            </a:lvl6pPr>
            <a:lvl7pPr lvl="6" algn="ctr" rtl="0">
              <a:lnSpc>
                <a:spcPct val="100000"/>
              </a:lnSpc>
              <a:spcBef>
                <a:spcPts val="0"/>
              </a:spcBef>
              <a:spcAft>
                <a:spcPts val="0"/>
              </a:spcAft>
              <a:buSzPts val="2400"/>
              <a:buFont typeface="Bebas Neue"/>
              <a:buNone/>
              <a:defRPr sz="3060">
                <a:latin typeface="Bebas Neue"/>
                <a:ea typeface="Bebas Neue"/>
                <a:cs typeface="Bebas Neue"/>
                <a:sym typeface="Bebas Neue"/>
              </a:defRPr>
            </a:lvl7pPr>
            <a:lvl8pPr lvl="7" algn="ctr" rtl="0">
              <a:lnSpc>
                <a:spcPct val="100000"/>
              </a:lnSpc>
              <a:spcBef>
                <a:spcPts val="0"/>
              </a:spcBef>
              <a:spcAft>
                <a:spcPts val="0"/>
              </a:spcAft>
              <a:buSzPts val="2400"/>
              <a:buFont typeface="Bebas Neue"/>
              <a:buNone/>
              <a:defRPr sz="3060">
                <a:latin typeface="Bebas Neue"/>
                <a:ea typeface="Bebas Neue"/>
                <a:cs typeface="Bebas Neue"/>
                <a:sym typeface="Bebas Neue"/>
              </a:defRPr>
            </a:lvl8pPr>
            <a:lvl9pPr lvl="8" algn="ctr" rtl="0">
              <a:lnSpc>
                <a:spcPct val="100000"/>
              </a:lnSpc>
              <a:spcBef>
                <a:spcPts val="0"/>
              </a:spcBef>
              <a:spcAft>
                <a:spcPts val="0"/>
              </a:spcAft>
              <a:buSzPts val="2400"/>
              <a:buFont typeface="Bebas Neue"/>
              <a:buNone/>
              <a:defRPr sz="3060">
                <a:latin typeface="Bebas Neue"/>
                <a:ea typeface="Bebas Neue"/>
                <a:cs typeface="Bebas Neue"/>
                <a:sym typeface="Bebas Neue"/>
              </a:defRPr>
            </a:lvl9pPr>
          </a:lstStyle>
          <a:p>
            <a:endParaRPr/>
          </a:p>
        </p:txBody>
      </p:sp>
    </p:spTree>
    <p:extLst>
      <p:ext uri="{BB962C8B-B14F-4D97-AF65-F5344CB8AC3E}">
        <p14:creationId xmlns:p14="http://schemas.microsoft.com/office/powerpoint/2010/main" val="4561737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10"/>
        <p:cNvGrpSpPr/>
        <p:nvPr/>
      </p:nvGrpSpPr>
      <p:grpSpPr>
        <a:xfrm>
          <a:off x="0" y="0"/>
          <a:ext cx="0" cy="0"/>
          <a:chOff x="0" y="0"/>
          <a:chExt cx="0" cy="0"/>
        </a:xfrm>
      </p:grpSpPr>
      <p:sp>
        <p:nvSpPr>
          <p:cNvPr id="111" name="Google Shape;111;p7"/>
          <p:cNvSpPr txBox="1">
            <a:spLocks noGrp="1"/>
          </p:cNvSpPr>
          <p:nvPr>
            <p:ph type="title"/>
          </p:nvPr>
        </p:nvSpPr>
        <p:spPr>
          <a:xfrm>
            <a:off x="1016801" y="1033301"/>
            <a:ext cx="4886800" cy="16476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12" name="Google Shape;112;p7"/>
          <p:cNvSpPr txBox="1">
            <a:spLocks noGrp="1"/>
          </p:cNvSpPr>
          <p:nvPr>
            <p:ph type="subTitle" idx="1"/>
          </p:nvPr>
        </p:nvSpPr>
        <p:spPr>
          <a:xfrm>
            <a:off x="1016801" y="2731401"/>
            <a:ext cx="5726400" cy="3215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200"/>
              <a:buFont typeface="Nunito Light"/>
              <a:buAutoNum type="arabicPeriod"/>
              <a:defRPr/>
            </a:lvl1pPr>
            <a:lvl2pPr lvl="1" algn="ctr" rtl="0">
              <a:lnSpc>
                <a:spcPct val="100000"/>
              </a:lnSpc>
              <a:spcBef>
                <a:spcPts val="0"/>
              </a:spcBef>
              <a:spcAft>
                <a:spcPts val="0"/>
              </a:spcAft>
              <a:buClr>
                <a:srgbClr val="E76A28"/>
              </a:buClr>
              <a:buSzPts val="1200"/>
              <a:buFont typeface="Nunito Light"/>
              <a:buAutoNum type="alphaLcPeriod"/>
              <a:defRPr/>
            </a:lvl2pPr>
            <a:lvl3pPr lvl="2" algn="ctr" rtl="0">
              <a:lnSpc>
                <a:spcPct val="100000"/>
              </a:lnSpc>
              <a:spcBef>
                <a:spcPts val="0"/>
              </a:spcBef>
              <a:spcAft>
                <a:spcPts val="0"/>
              </a:spcAft>
              <a:buClr>
                <a:srgbClr val="E76A28"/>
              </a:buClr>
              <a:buSzPts val="1200"/>
              <a:buFont typeface="Nunito Light"/>
              <a:buAutoNum type="romanLcPeriod"/>
              <a:defRPr/>
            </a:lvl3pPr>
            <a:lvl4pPr lvl="3" algn="ctr" rtl="0">
              <a:lnSpc>
                <a:spcPct val="100000"/>
              </a:lnSpc>
              <a:spcBef>
                <a:spcPts val="0"/>
              </a:spcBef>
              <a:spcAft>
                <a:spcPts val="0"/>
              </a:spcAft>
              <a:buClr>
                <a:srgbClr val="E76A28"/>
              </a:buClr>
              <a:buSzPts val="1200"/>
              <a:buFont typeface="Nunito Light"/>
              <a:buAutoNum type="arabicPeriod"/>
              <a:defRPr/>
            </a:lvl4pPr>
            <a:lvl5pPr lvl="4" algn="ctr" rtl="0">
              <a:lnSpc>
                <a:spcPct val="100000"/>
              </a:lnSpc>
              <a:spcBef>
                <a:spcPts val="0"/>
              </a:spcBef>
              <a:spcAft>
                <a:spcPts val="0"/>
              </a:spcAft>
              <a:buClr>
                <a:srgbClr val="E76A28"/>
              </a:buClr>
              <a:buSzPts val="1200"/>
              <a:buFont typeface="Nunito Light"/>
              <a:buAutoNum type="alphaLcPeriod"/>
              <a:defRPr/>
            </a:lvl5pPr>
            <a:lvl6pPr lvl="5" algn="ctr" rtl="0">
              <a:lnSpc>
                <a:spcPct val="100000"/>
              </a:lnSpc>
              <a:spcBef>
                <a:spcPts val="0"/>
              </a:spcBef>
              <a:spcAft>
                <a:spcPts val="0"/>
              </a:spcAft>
              <a:buClr>
                <a:srgbClr val="999999"/>
              </a:buClr>
              <a:buSzPts val="1200"/>
              <a:buFont typeface="Nunito Light"/>
              <a:buAutoNum type="romanLcPeriod"/>
              <a:defRPr/>
            </a:lvl6pPr>
            <a:lvl7pPr lvl="6" algn="ctr" rtl="0">
              <a:lnSpc>
                <a:spcPct val="100000"/>
              </a:lnSpc>
              <a:spcBef>
                <a:spcPts val="0"/>
              </a:spcBef>
              <a:spcAft>
                <a:spcPts val="0"/>
              </a:spcAft>
              <a:buClr>
                <a:srgbClr val="999999"/>
              </a:buClr>
              <a:buSzPts val="1200"/>
              <a:buFont typeface="Nunito Light"/>
              <a:buAutoNum type="arabicPeriod"/>
              <a:defRPr/>
            </a:lvl7pPr>
            <a:lvl8pPr lvl="7" algn="ctr" rtl="0">
              <a:lnSpc>
                <a:spcPct val="100000"/>
              </a:lnSpc>
              <a:spcBef>
                <a:spcPts val="0"/>
              </a:spcBef>
              <a:spcAft>
                <a:spcPts val="0"/>
              </a:spcAft>
              <a:buClr>
                <a:srgbClr val="999999"/>
              </a:buClr>
              <a:buSzPts val="1200"/>
              <a:buFont typeface="Nunito Light"/>
              <a:buAutoNum type="alphaLcPeriod"/>
              <a:defRPr/>
            </a:lvl8pPr>
            <a:lvl9pPr lvl="8" algn="ctr" rtl="0">
              <a:lnSpc>
                <a:spcPct val="100000"/>
              </a:lnSpc>
              <a:spcBef>
                <a:spcPts val="0"/>
              </a:spcBef>
              <a:spcAft>
                <a:spcPts val="0"/>
              </a:spcAft>
              <a:buClr>
                <a:srgbClr val="999999"/>
              </a:buClr>
              <a:buSzPts val="1200"/>
              <a:buFont typeface="Nunito Light"/>
              <a:buAutoNum type="romanLcPeriod"/>
              <a:defRPr/>
            </a:lvl9pPr>
          </a:lstStyle>
          <a:p>
            <a:endParaRPr/>
          </a:p>
        </p:txBody>
      </p:sp>
      <p:sp>
        <p:nvSpPr>
          <p:cNvPr id="133" name="Google Shape;133;p7"/>
          <p:cNvSpPr>
            <a:spLocks noGrp="1"/>
          </p:cNvSpPr>
          <p:nvPr>
            <p:ph type="pic" idx="2"/>
          </p:nvPr>
        </p:nvSpPr>
        <p:spPr>
          <a:xfrm rot="351">
            <a:off x="6978567" y="1471900"/>
            <a:ext cx="3917200" cy="4352800"/>
          </a:xfrm>
          <a:prstGeom prst="roundRect">
            <a:avLst>
              <a:gd name="adj" fmla="val 0"/>
            </a:avLst>
          </a:prstGeom>
          <a:noFill/>
          <a:ln>
            <a:noFill/>
          </a:ln>
        </p:spPr>
      </p:sp>
    </p:spTree>
    <p:extLst>
      <p:ext uri="{BB962C8B-B14F-4D97-AF65-F5344CB8AC3E}">
        <p14:creationId xmlns:p14="http://schemas.microsoft.com/office/powerpoint/2010/main" val="7329337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Large Text lay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4804" y="1393204"/>
            <a:ext cx="11522236" cy="5124141"/>
          </a:xfrm>
        </p:spPr>
        <p:txBody>
          <a:bodyPr/>
          <a:lstStyle>
            <a:lvl1pPr marL="266730" indent="-266730">
              <a:lnSpc>
                <a:spcPct val="100000"/>
              </a:lnSpc>
              <a:spcBef>
                <a:spcPts val="0"/>
              </a:spcBef>
              <a:spcAft>
                <a:spcPts val="1200"/>
              </a:spcAft>
              <a:buClr>
                <a:schemeClr val="accent1"/>
              </a:buClr>
              <a:buFont typeface="Arial" panose="020B0604020202020204" pitchFamily="34" charset="0"/>
              <a:buChar char="•"/>
              <a:defRPr sz="3400">
                <a:solidFill>
                  <a:schemeClr val="tx1"/>
                </a:solidFill>
              </a:defRPr>
            </a:lvl1pPr>
            <a:lvl2pPr marL="630313" indent="-363581">
              <a:lnSpc>
                <a:spcPct val="100000"/>
              </a:lnSpc>
              <a:spcBef>
                <a:spcPts val="0"/>
              </a:spcBef>
              <a:spcAft>
                <a:spcPts val="1200"/>
              </a:spcAft>
              <a:buClr>
                <a:schemeClr val="accent2"/>
              </a:buClr>
              <a:buFont typeface="Arial" panose="020B0604020202020204" pitchFamily="34" charset="0"/>
              <a:buChar char="•"/>
              <a:defRPr sz="3400">
                <a:solidFill>
                  <a:schemeClr val="tx1"/>
                </a:solidFill>
              </a:defRPr>
            </a:lvl2pPr>
            <a:lvl3pPr marL="985956" indent="-355643">
              <a:lnSpc>
                <a:spcPct val="100000"/>
              </a:lnSpc>
              <a:spcBef>
                <a:spcPts val="0"/>
              </a:spcBef>
              <a:spcAft>
                <a:spcPts val="1200"/>
              </a:spcAft>
              <a:buClr>
                <a:schemeClr val="accent3"/>
              </a:buClr>
              <a:buFont typeface="Arial" panose="020B0604020202020204" pitchFamily="34" charset="0"/>
              <a:buChar char="•"/>
              <a:defRPr sz="3200">
                <a:solidFill>
                  <a:schemeClr val="tx1"/>
                </a:solidFill>
              </a:defRPr>
            </a:lvl3pPr>
            <a:lvl4pPr marL="1438445" indent="-452492">
              <a:lnSpc>
                <a:spcPct val="100000"/>
              </a:lnSpc>
              <a:spcBef>
                <a:spcPts val="0"/>
              </a:spcBef>
              <a:spcAft>
                <a:spcPts val="1200"/>
              </a:spcAft>
              <a:buClr>
                <a:schemeClr val="accent4"/>
              </a:buClr>
              <a:buFont typeface="Arial" panose="020B0604020202020204" pitchFamily="34" charset="0"/>
              <a:buChar char="•"/>
              <a:defRPr sz="2800">
                <a:solidFill>
                  <a:schemeClr val="tx1"/>
                </a:solidFill>
              </a:defRPr>
            </a:lvl4pPr>
            <a:lvl5pPr marL="1794088" indent="-355643">
              <a:lnSpc>
                <a:spcPct val="100000"/>
              </a:lnSpc>
              <a:spcBef>
                <a:spcPts val="0"/>
              </a:spcBef>
              <a:spcAft>
                <a:spcPts val="1200"/>
              </a:spcAft>
              <a:buClr>
                <a:schemeClr val="accent5"/>
              </a:buClr>
              <a:buFont typeface="Arial" panose="020B0604020202020204" pitchFamily="34" charset="0"/>
              <a:buChar char="•"/>
              <a:defRPr sz="2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p:cNvSpPr>
            <a:spLocks noGrp="1"/>
          </p:cNvSpPr>
          <p:nvPr>
            <p:ph type="title" hasCustomPrompt="1"/>
          </p:nvPr>
        </p:nvSpPr>
        <p:spPr>
          <a:xfrm>
            <a:off x="0" y="1"/>
            <a:ext cx="12191999" cy="1066800"/>
          </a:xfrm>
          <a:solidFill>
            <a:srgbClr val="002060"/>
          </a:solidFill>
        </p:spPr>
        <p:txBody>
          <a:bodyPr/>
          <a:lstStyle>
            <a:lvl1pPr algn="ctr">
              <a:defRPr sz="3200" b="1" baseline="0">
                <a:solidFill>
                  <a:schemeClr val="bg1"/>
                </a:solidFill>
              </a:defRPr>
            </a:lvl1pPr>
          </a:lstStyle>
          <a:p>
            <a:br>
              <a:rPr lang="en-US"/>
            </a:br>
            <a:r>
              <a:rPr lang="en-US"/>
              <a:t>Standard Slide with large text - Click to change</a:t>
            </a:r>
            <a:endParaRPr lang="en-GB"/>
          </a:p>
        </p:txBody>
      </p:sp>
      <p:sp>
        <p:nvSpPr>
          <p:cNvPr id="12" name="Slide Number Placeholder 5"/>
          <p:cNvSpPr>
            <a:spLocks noGrp="1"/>
          </p:cNvSpPr>
          <p:nvPr>
            <p:ph type="sldNum" sz="quarter" idx="4"/>
          </p:nvPr>
        </p:nvSpPr>
        <p:spPr>
          <a:xfrm>
            <a:off x="11211873" y="6654089"/>
            <a:ext cx="645169" cy="141167"/>
          </a:xfrm>
          <a:prstGeom prst="rect">
            <a:avLst/>
          </a:prstGeom>
        </p:spPr>
        <p:txBody>
          <a:bodyPr anchor="ctr"/>
          <a:lstStyle>
            <a:lvl1pPr algn="r">
              <a:defRPr sz="799">
                <a:solidFill>
                  <a:schemeClr val="tx1">
                    <a:lumMod val="50000"/>
                    <a:lumOff val="50000"/>
                  </a:schemeClr>
                </a:solidFill>
              </a:defRPr>
            </a:lvl1pPr>
          </a:lstStyle>
          <a:p>
            <a:r>
              <a:rPr lang="en-GB"/>
              <a:t>- </a:t>
            </a:r>
            <a:fld id="{C05884CA-5403-4569-B873-2F7B596D59BB}" type="slidenum">
              <a:rPr lang="en-GB" smtClean="0"/>
              <a:pPr/>
              <a:t>‹#›</a:t>
            </a:fld>
            <a:r>
              <a:rPr lang="en-GB"/>
              <a:t> -</a:t>
            </a:r>
          </a:p>
        </p:txBody>
      </p:sp>
    </p:spTree>
    <p:extLst>
      <p:ext uri="{BB962C8B-B14F-4D97-AF65-F5344CB8AC3E}">
        <p14:creationId xmlns:p14="http://schemas.microsoft.com/office/powerpoint/2010/main" val="21564746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ntent_Dark Blue Header">
  <p:cSld name="Content_Dark Blue Header">
    <p:spTree>
      <p:nvGrpSpPr>
        <p:cNvPr id="1" name="Shape 15"/>
        <p:cNvGrpSpPr/>
        <p:nvPr/>
      </p:nvGrpSpPr>
      <p:grpSpPr>
        <a:xfrm>
          <a:off x="0" y="0"/>
          <a:ext cx="0" cy="0"/>
          <a:chOff x="0" y="0"/>
          <a:chExt cx="0" cy="0"/>
        </a:xfrm>
      </p:grpSpPr>
      <p:sp>
        <p:nvSpPr>
          <p:cNvPr id="16" name="Google Shape;16;p11"/>
          <p:cNvSpPr/>
          <p:nvPr/>
        </p:nvSpPr>
        <p:spPr>
          <a:xfrm>
            <a:off x="0" y="0"/>
            <a:ext cx="12192000" cy="1097600"/>
          </a:xfrm>
          <a:prstGeom prst="rect">
            <a:avLst/>
          </a:prstGeom>
          <a:solidFill>
            <a:schemeClr val="accent1"/>
          </a:solidFill>
          <a:ln>
            <a:noFill/>
          </a:ln>
        </p:spPr>
        <p:txBody>
          <a:bodyPr spcFirstLastPara="1" wrap="square" lIns="91433" tIns="45700" rIns="91433"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chemeClr val="lt1"/>
              </a:solidFill>
              <a:latin typeface="Calibri"/>
              <a:ea typeface="Calibri"/>
              <a:cs typeface="Calibri"/>
              <a:sym typeface="Calibri"/>
            </a:endParaRPr>
          </a:p>
        </p:txBody>
      </p:sp>
      <p:sp>
        <p:nvSpPr>
          <p:cNvPr id="17" name="Google Shape;17;p11"/>
          <p:cNvSpPr txBox="1">
            <a:spLocks noGrp="1"/>
          </p:cNvSpPr>
          <p:nvPr>
            <p:ph type="body" idx="1"/>
          </p:nvPr>
        </p:nvSpPr>
        <p:spPr>
          <a:xfrm>
            <a:off x="300908" y="160020"/>
            <a:ext cx="11688000" cy="777200"/>
          </a:xfrm>
          <a:prstGeom prst="rect">
            <a:avLst/>
          </a:prstGeom>
          <a:noFill/>
          <a:ln>
            <a:noFill/>
          </a:ln>
        </p:spPr>
        <p:txBody>
          <a:bodyPr spcFirstLastPara="1" wrap="square" lIns="0" tIns="0" rIns="0" bIns="0" anchor="ctr" anchorCtr="0">
            <a:normAutofit/>
          </a:bodyPr>
          <a:lstStyle>
            <a:lvl1pPr marL="609585" marR="0" lvl="0" indent="-304792" algn="l">
              <a:lnSpc>
                <a:spcPct val="90000"/>
              </a:lnSpc>
              <a:spcBef>
                <a:spcPts val="1067"/>
              </a:spcBef>
              <a:spcAft>
                <a:spcPts val="0"/>
              </a:spcAft>
              <a:buClr>
                <a:schemeClr val="lt1"/>
              </a:buClr>
              <a:buSzPts val="2400"/>
              <a:buFont typeface="Arial"/>
              <a:buNone/>
              <a:defRPr sz="3200" b="1" i="0" u="none" strike="noStrike" cap="none">
                <a:solidFill>
                  <a:schemeClr val="lt1"/>
                </a:solidFill>
                <a:latin typeface="Calibri"/>
                <a:ea typeface="Calibri"/>
                <a:cs typeface="Calibri"/>
                <a:sym typeface="Calibri"/>
              </a:defRPr>
            </a:lvl1pPr>
            <a:lvl2pPr marL="1219170" marR="0" lvl="1" indent="-457189" algn="l">
              <a:lnSpc>
                <a:spcPct val="90000"/>
              </a:lnSpc>
              <a:spcBef>
                <a:spcPts val="16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828754" marR="0" lvl="2" indent="-431789" algn="l">
              <a:lnSpc>
                <a:spcPct val="90000"/>
              </a:lnSpc>
              <a:spcBef>
                <a:spcPts val="1600"/>
              </a:spcBef>
              <a:spcAft>
                <a:spcPts val="0"/>
              </a:spcAft>
              <a:buClr>
                <a:schemeClr val="dk1"/>
              </a:buClr>
              <a:buSzPts val="1500"/>
              <a:buFont typeface="Arial"/>
              <a:buChar char="•"/>
              <a:defRPr sz="2000" b="0" i="0" u="none" strike="noStrike" cap="none">
                <a:solidFill>
                  <a:schemeClr val="dk1"/>
                </a:solidFill>
                <a:latin typeface="Calibri"/>
                <a:ea typeface="Calibri"/>
                <a:cs typeface="Calibri"/>
                <a:sym typeface="Calibri"/>
              </a:defRPr>
            </a:lvl3pPr>
            <a:lvl4pPr marL="2438339" marR="0" lvl="3"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4pPr>
            <a:lvl5pPr marL="3047924" marR="0" lvl="4"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5pPr>
            <a:lvl6pPr marL="3657509" marR="0" lvl="5"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1600"/>
              </a:spcBef>
              <a:spcAft>
                <a:spcPts val="160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18" name="Google Shape;18;p11"/>
          <p:cNvSpPr txBox="1">
            <a:spLocks noGrp="1"/>
          </p:cNvSpPr>
          <p:nvPr>
            <p:ph type="body" idx="2"/>
          </p:nvPr>
        </p:nvSpPr>
        <p:spPr>
          <a:xfrm>
            <a:off x="1613459" y="6553707"/>
            <a:ext cx="7732800" cy="154800"/>
          </a:xfrm>
          <a:prstGeom prst="rect">
            <a:avLst/>
          </a:prstGeom>
          <a:noFill/>
          <a:ln>
            <a:noFill/>
          </a:ln>
        </p:spPr>
        <p:txBody>
          <a:bodyPr spcFirstLastPara="1" wrap="square" lIns="0" tIns="0" rIns="0" bIns="0" anchor="b" anchorCtr="0">
            <a:normAutofit/>
          </a:bodyPr>
          <a:lstStyle>
            <a:lvl1pPr marL="609585" marR="0" lvl="0" indent="-304792" algn="l">
              <a:lnSpc>
                <a:spcPct val="90000"/>
              </a:lnSpc>
              <a:spcBef>
                <a:spcPts val="1067"/>
              </a:spcBef>
              <a:spcAft>
                <a:spcPts val="0"/>
              </a:spcAft>
              <a:buClr>
                <a:srgbClr val="494949"/>
              </a:buClr>
              <a:buSzPts val="600"/>
              <a:buFont typeface="Arial"/>
              <a:buNone/>
              <a:defRPr sz="800" b="0" i="0" u="none" strike="noStrike" cap="none">
                <a:solidFill>
                  <a:srgbClr val="494949"/>
                </a:solidFill>
                <a:latin typeface="Calibri"/>
                <a:ea typeface="Calibri"/>
                <a:cs typeface="Calibri"/>
                <a:sym typeface="Calibri"/>
              </a:defRPr>
            </a:lvl1pPr>
            <a:lvl2pPr marL="1219170" marR="0" lvl="1" indent="-457189" algn="l">
              <a:lnSpc>
                <a:spcPct val="90000"/>
              </a:lnSpc>
              <a:spcBef>
                <a:spcPts val="16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828754" marR="0" lvl="2" indent="-431789" algn="l">
              <a:lnSpc>
                <a:spcPct val="90000"/>
              </a:lnSpc>
              <a:spcBef>
                <a:spcPts val="1600"/>
              </a:spcBef>
              <a:spcAft>
                <a:spcPts val="0"/>
              </a:spcAft>
              <a:buClr>
                <a:schemeClr val="dk1"/>
              </a:buClr>
              <a:buSzPts val="1500"/>
              <a:buFont typeface="Arial"/>
              <a:buChar char="•"/>
              <a:defRPr sz="2000" b="0" i="0" u="none" strike="noStrike" cap="none">
                <a:solidFill>
                  <a:schemeClr val="dk1"/>
                </a:solidFill>
                <a:latin typeface="Calibri"/>
                <a:ea typeface="Calibri"/>
                <a:cs typeface="Calibri"/>
                <a:sym typeface="Calibri"/>
              </a:defRPr>
            </a:lvl3pPr>
            <a:lvl4pPr marL="2438339" marR="0" lvl="3"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4pPr>
            <a:lvl5pPr marL="3047924" marR="0" lvl="4"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5pPr>
            <a:lvl6pPr marL="3657509" marR="0" lvl="5"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1600"/>
              </a:spcBef>
              <a:spcAft>
                <a:spcPts val="160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19" name="Google Shape;19;p11"/>
          <p:cNvSpPr txBox="1"/>
          <p:nvPr/>
        </p:nvSpPr>
        <p:spPr>
          <a:xfrm>
            <a:off x="11529565" y="6488208"/>
            <a:ext cx="588400" cy="365200"/>
          </a:xfrm>
          <a:prstGeom prst="rect">
            <a:avLst/>
          </a:prstGeom>
          <a:noFill/>
          <a:ln>
            <a:noFill/>
          </a:ln>
        </p:spPr>
        <p:txBody>
          <a:bodyPr spcFirstLastPara="1" wrap="square" lIns="91433" tIns="45700" rIns="91433" bIns="45700" anchor="ctr" anchorCtr="0">
            <a:noAutofit/>
          </a:bodyPr>
          <a:lstStyle/>
          <a:p>
            <a:pPr marL="0" marR="0" lvl="0" indent="0" algn="r" rtl="0">
              <a:lnSpc>
                <a:spcPct val="100000"/>
              </a:lnSpc>
              <a:spcBef>
                <a:spcPts val="0"/>
              </a:spcBef>
              <a:spcAft>
                <a:spcPts val="0"/>
              </a:spcAft>
              <a:buClr>
                <a:srgbClr val="000000"/>
              </a:buClr>
              <a:buSzPts val="700"/>
              <a:buFont typeface="Arial"/>
              <a:buNone/>
            </a:pPr>
            <a:fld id="{00000000-1234-1234-1234-123412341234}" type="slidenum">
              <a:rPr lang="en" sz="933" b="0" i="0" u="none" strike="noStrike" cap="none">
                <a:solidFill>
                  <a:srgbClr val="494949"/>
                </a:solidFill>
                <a:latin typeface="Calibri"/>
                <a:ea typeface="Calibri"/>
                <a:cs typeface="Calibri"/>
                <a:sym typeface="Calibri"/>
              </a:rPr>
              <a:pPr marL="0" marR="0" lvl="0" indent="0" algn="r" rtl="0">
                <a:lnSpc>
                  <a:spcPct val="100000"/>
                </a:lnSpc>
                <a:spcBef>
                  <a:spcPts val="0"/>
                </a:spcBef>
                <a:spcAft>
                  <a:spcPts val="0"/>
                </a:spcAft>
                <a:buClr>
                  <a:srgbClr val="000000"/>
                </a:buClr>
                <a:buSzPts val="700"/>
                <a:buFont typeface="Arial"/>
                <a:buNone/>
              </a:pPr>
              <a:t>‹#›</a:t>
            </a:fld>
            <a:endParaRPr sz="933" b="0" i="0" u="none" strike="noStrike" cap="none">
              <a:solidFill>
                <a:srgbClr val="494949"/>
              </a:solidFill>
              <a:latin typeface="Calibri"/>
              <a:ea typeface="Calibri"/>
              <a:cs typeface="Calibri"/>
              <a:sym typeface="Calibri"/>
            </a:endParaRPr>
          </a:p>
        </p:txBody>
      </p:sp>
      <p:sp>
        <p:nvSpPr>
          <p:cNvPr id="20" name="Google Shape;20;p11"/>
          <p:cNvSpPr txBox="1">
            <a:spLocks noGrp="1"/>
          </p:cNvSpPr>
          <p:nvPr>
            <p:ph type="body" idx="3"/>
          </p:nvPr>
        </p:nvSpPr>
        <p:spPr>
          <a:xfrm>
            <a:off x="286729" y="1183589"/>
            <a:ext cx="11702000" cy="4910000"/>
          </a:xfrm>
          <a:prstGeom prst="rect">
            <a:avLst/>
          </a:prstGeom>
          <a:noFill/>
          <a:ln>
            <a:noFill/>
          </a:ln>
        </p:spPr>
        <p:txBody>
          <a:bodyPr spcFirstLastPara="1" wrap="square" lIns="68575" tIns="34275" rIns="68575" bIns="34275" anchor="t" anchorCtr="0">
            <a:normAutofit/>
          </a:bodyPr>
          <a:lstStyle>
            <a:lvl1pPr marL="609585" marR="0" lvl="0" indent="-406390" algn="l">
              <a:lnSpc>
                <a:spcPct val="100000"/>
              </a:lnSpc>
              <a:spcBef>
                <a:spcPts val="667"/>
              </a:spcBef>
              <a:spcAft>
                <a:spcPts val="0"/>
              </a:spcAft>
              <a:buClr>
                <a:srgbClr val="494949"/>
              </a:buClr>
              <a:buSzPts val="1200"/>
              <a:buFont typeface="Arial"/>
              <a:buChar char="•"/>
              <a:defRPr sz="1600" b="0" i="0" u="none" strike="noStrike" cap="none">
                <a:solidFill>
                  <a:srgbClr val="020C13"/>
                </a:solidFill>
                <a:latin typeface="Calibri"/>
                <a:ea typeface="Calibri"/>
                <a:cs typeface="Calibri"/>
                <a:sym typeface="Calibri"/>
              </a:defRPr>
            </a:lvl1pPr>
            <a:lvl2pPr marL="1219170" marR="0" lvl="1" indent="-406390" algn="l">
              <a:lnSpc>
                <a:spcPct val="100000"/>
              </a:lnSpc>
              <a:spcBef>
                <a:spcPts val="667"/>
              </a:spcBef>
              <a:spcAft>
                <a:spcPts val="0"/>
              </a:spcAft>
              <a:buClr>
                <a:srgbClr val="494949"/>
              </a:buClr>
              <a:buSzPts val="1200"/>
              <a:buFont typeface="Arial"/>
              <a:buChar char="–"/>
              <a:defRPr sz="1600" b="0" i="0" u="none" strike="noStrike" cap="none">
                <a:solidFill>
                  <a:srgbClr val="020C13"/>
                </a:solidFill>
                <a:latin typeface="Calibri"/>
                <a:ea typeface="Calibri"/>
                <a:cs typeface="Calibri"/>
                <a:sym typeface="Calibri"/>
              </a:defRPr>
            </a:lvl2pPr>
            <a:lvl3pPr marL="1828754" marR="0" lvl="2" indent="-406390" algn="l">
              <a:lnSpc>
                <a:spcPct val="100000"/>
              </a:lnSpc>
              <a:spcBef>
                <a:spcPts val="667"/>
              </a:spcBef>
              <a:spcAft>
                <a:spcPts val="0"/>
              </a:spcAft>
              <a:buClr>
                <a:srgbClr val="494949"/>
              </a:buClr>
              <a:buSzPts val="1200"/>
              <a:buFont typeface="Arial"/>
              <a:buChar char="&gt;"/>
              <a:defRPr sz="1600" b="0" i="0" u="none" strike="noStrike" cap="none">
                <a:solidFill>
                  <a:srgbClr val="020C13"/>
                </a:solidFill>
                <a:latin typeface="Calibri"/>
                <a:ea typeface="Calibri"/>
                <a:cs typeface="Calibri"/>
                <a:sym typeface="Calibri"/>
              </a:defRPr>
            </a:lvl3pPr>
            <a:lvl4pPr marL="2438339" marR="0" lvl="3" indent="-406390" algn="l">
              <a:lnSpc>
                <a:spcPct val="100000"/>
              </a:lnSpc>
              <a:spcBef>
                <a:spcPts val="667"/>
              </a:spcBef>
              <a:spcAft>
                <a:spcPts val="0"/>
              </a:spcAft>
              <a:buClr>
                <a:srgbClr val="494949"/>
              </a:buClr>
              <a:buSzPts val="1200"/>
              <a:buFont typeface="Noto Sans Symbols"/>
              <a:buChar char="▪"/>
              <a:defRPr sz="1600" b="0" i="0" u="none" strike="noStrike" cap="none">
                <a:solidFill>
                  <a:srgbClr val="020C13"/>
                </a:solidFill>
                <a:latin typeface="Calibri"/>
                <a:ea typeface="Calibri"/>
                <a:cs typeface="Calibri"/>
                <a:sym typeface="Calibri"/>
              </a:defRPr>
            </a:lvl4pPr>
            <a:lvl5pPr marL="3047924" marR="0" lvl="4" indent="-406390" algn="l">
              <a:lnSpc>
                <a:spcPct val="100000"/>
              </a:lnSpc>
              <a:spcBef>
                <a:spcPts val="667"/>
              </a:spcBef>
              <a:spcAft>
                <a:spcPts val="0"/>
              </a:spcAft>
              <a:buClr>
                <a:srgbClr val="494949"/>
              </a:buClr>
              <a:buSzPts val="1200"/>
              <a:buFont typeface="Arial"/>
              <a:buChar char="»"/>
              <a:defRPr sz="1600" b="0" i="0" u="none" strike="noStrike" cap="none">
                <a:solidFill>
                  <a:srgbClr val="020C13"/>
                </a:solidFill>
                <a:latin typeface="Calibri"/>
                <a:ea typeface="Calibri"/>
                <a:cs typeface="Calibri"/>
                <a:sym typeface="Calibri"/>
              </a:defRPr>
            </a:lvl5pPr>
            <a:lvl6pPr marL="3657509" marR="0" lvl="5" indent="-423323" algn="l">
              <a:lnSpc>
                <a:spcPct val="90000"/>
              </a:lnSpc>
              <a:spcBef>
                <a:spcPts val="667"/>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1600"/>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1600"/>
              </a:spcBef>
              <a:spcAft>
                <a:spcPts val="160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457873506"/>
      </p:ext>
    </p:extLst>
  </p:cSld>
  <p:clrMapOvr>
    <a:masterClrMapping/>
  </p:clrMapOvr>
  <p:extLst>
    <p:ext uri="{DCECCB84-F9BA-43D5-87BE-67443E8EF086}">
      <p15:sldGuideLst xmlns:p15="http://schemas.microsoft.com/office/powerpoint/2012/main">
        <p15:guide id="1" pos="2880">
          <p15:clr>
            <a:srgbClr val="FBAE40"/>
          </p15:clr>
        </p15:guide>
        <p15:guide id="2" pos="5664">
          <p15:clr>
            <a:srgbClr val="FBAE40"/>
          </p15:clr>
        </p15:guide>
        <p15:guide id="3" pos="96">
          <p15:clr>
            <a:srgbClr val="FBAE40"/>
          </p15:clr>
        </p15:guide>
        <p15:guide id="4" orient="horz" pos="108">
          <p15:clr>
            <a:srgbClr val="FBAE40"/>
          </p15:clr>
        </p15:guide>
        <p15:guide id="5" orient="horz" pos="316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6753C-22F0-96E4-B912-C1AFF4548F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A34AACE-7DD1-53AB-17F6-27D6720317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6C486FA-8DF8-848C-1717-D361886F60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F60AFF-F232-F013-2C92-DB776CEF69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42D00D-2FF3-2839-B2D0-436F3FDB20F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0F9BF18-FA63-F267-6613-F3421ED9E0B9}"/>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8" name="Footer Placeholder 7">
            <a:extLst>
              <a:ext uri="{FF2B5EF4-FFF2-40B4-BE49-F238E27FC236}">
                <a16:creationId xmlns:a16="http://schemas.microsoft.com/office/drawing/2014/main" id="{E0B81D9E-E6CC-861C-A838-25F82F48ECC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E3D0532-AD0D-89A3-0EEC-F455E840047E}"/>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263319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36A09-C06E-983E-335A-DE2350B2742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8BD09A-31F9-A886-9F9C-FB489FDB166E}"/>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4" name="Footer Placeholder 3">
            <a:extLst>
              <a:ext uri="{FF2B5EF4-FFF2-40B4-BE49-F238E27FC236}">
                <a16:creationId xmlns:a16="http://schemas.microsoft.com/office/drawing/2014/main" id="{5B94FEEA-8843-85A8-4C64-7802353F55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640460C-A497-ED13-891B-F1627AE82394}"/>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3096516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6225DA-800C-3393-6E6A-7F82E0DBD222}"/>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3" name="Footer Placeholder 2">
            <a:extLst>
              <a:ext uri="{FF2B5EF4-FFF2-40B4-BE49-F238E27FC236}">
                <a16:creationId xmlns:a16="http://schemas.microsoft.com/office/drawing/2014/main" id="{505EFD49-457F-73EF-9CCE-09C9CAAC6BE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DAAC0E9-8784-E2CE-E737-2A20E3B20109}"/>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2074326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B0782-178C-16B8-74FC-38A5ED8E46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5CEC6E5-F7AC-DD03-D0A9-B30994E46F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F85EC2-6788-FC55-A77D-ECA035F1A3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9EBC7C-2828-A7C3-FEBC-DBBEBC16792F}"/>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6" name="Footer Placeholder 5">
            <a:extLst>
              <a:ext uri="{FF2B5EF4-FFF2-40B4-BE49-F238E27FC236}">
                <a16:creationId xmlns:a16="http://schemas.microsoft.com/office/drawing/2014/main" id="{3ED5CA9C-87BD-5310-E069-30A71C30E6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DA4994-04D2-10F5-79A1-583BBEDE9768}"/>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246776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0733F-DA08-B135-E5B7-F76D52E15E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354C72B-9A6B-BF0A-378D-F818790938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EC5576E-53F2-B18E-77B6-BB257B897F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4C4009-0C0B-75C1-3476-DD22D9AE2B9F}"/>
              </a:ext>
            </a:extLst>
          </p:cNvPr>
          <p:cNvSpPr>
            <a:spLocks noGrp="1"/>
          </p:cNvSpPr>
          <p:nvPr>
            <p:ph type="dt" sz="half" idx="10"/>
          </p:nvPr>
        </p:nvSpPr>
        <p:spPr/>
        <p:txBody>
          <a:bodyPr/>
          <a:lstStyle/>
          <a:p>
            <a:fld id="{14F64012-2531-4F03-ACA6-7259C21E650E}" type="datetimeFigureOut">
              <a:rPr lang="en-US" smtClean="0"/>
              <a:t>10/23/2024</a:t>
            </a:fld>
            <a:endParaRPr lang="en-US"/>
          </a:p>
        </p:txBody>
      </p:sp>
      <p:sp>
        <p:nvSpPr>
          <p:cNvPr id="6" name="Footer Placeholder 5">
            <a:extLst>
              <a:ext uri="{FF2B5EF4-FFF2-40B4-BE49-F238E27FC236}">
                <a16:creationId xmlns:a16="http://schemas.microsoft.com/office/drawing/2014/main" id="{D21C58BC-098A-0938-160D-4D4CBEEF99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75028F-86B4-3E44-0235-70A992E81D15}"/>
              </a:ext>
            </a:extLst>
          </p:cNvPr>
          <p:cNvSpPr>
            <a:spLocks noGrp="1"/>
          </p:cNvSpPr>
          <p:nvPr>
            <p:ph type="sldNum" sz="quarter" idx="12"/>
          </p:nvPr>
        </p:nvSpPr>
        <p:spPr/>
        <p:txBody>
          <a:bodyPr/>
          <a:lstStyle/>
          <a:p>
            <a:fld id="{0DBEBF43-90E2-4833-A6AE-84748F1EACE4}" type="slidenum">
              <a:rPr lang="en-US" smtClean="0"/>
              <a:t>‹#›</a:t>
            </a:fld>
            <a:endParaRPr lang="en-US"/>
          </a:p>
        </p:txBody>
      </p:sp>
    </p:spTree>
    <p:extLst>
      <p:ext uri="{BB962C8B-B14F-4D97-AF65-F5344CB8AC3E}">
        <p14:creationId xmlns:p14="http://schemas.microsoft.com/office/powerpoint/2010/main" val="1670398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oleObject" Target="../embeddings/oleObject1.bin"/><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image" Target="../media/image3.gif"/><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ags" Target="../tags/tag1.xml"/><Relationship Id="rId5" Type="http://schemas.openxmlformats.org/officeDocument/2006/relationships/slideLayout" Target="../slideLayouts/slideLayout17.xml"/><Relationship Id="rId10"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4.emf"/></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7" Type="http://schemas.openxmlformats.org/officeDocument/2006/relationships/image" Target="../media/image4.emf"/><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oleObject" Target="../embeddings/oleObject2.bin"/><Relationship Id="rId5" Type="http://schemas.openxmlformats.org/officeDocument/2006/relationships/image" Target="../media/image3.gif"/><Relationship Id="rId4" Type="http://schemas.openxmlformats.org/officeDocument/2006/relationships/tags" Target="../tags/tag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image" Target="../media/image4.emf"/><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oleObject" Target="../embeddings/oleObject3.bin"/><Relationship Id="rId2" Type="http://schemas.openxmlformats.org/officeDocument/2006/relationships/slideLayout" Target="../slideLayouts/slideLayout25.xml"/><Relationship Id="rId16" Type="http://schemas.openxmlformats.org/officeDocument/2006/relationships/image" Target="../media/image3.gif"/><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ags" Target="../tags/tag3.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5.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image" Target="../media/image4.emf"/><Relationship Id="rId2" Type="http://schemas.openxmlformats.org/officeDocument/2006/relationships/slideLayout" Target="../slideLayouts/slideLayout38.xml"/><Relationship Id="rId16" Type="http://schemas.openxmlformats.org/officeDocument/2006/relationships/oleObject" Target="../embeddings/oleObject4.bin"/><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3.gif"/><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7B467B-C43F-F6CB-D9D7-1F9F1E4D3A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C8D16C5-820E-11BB-D923-B342FD833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EA1D50-05F2-D02F-AC67-080A55B3CA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F64012-2531-4F03-ACA6-7259C21E650E}" type="datetimeFigureOut">
              <a:rPr lang="en-US" smtClean="0"/>
              <a:t>10/23/2024</a:t>
            </a:fld>
            <a:endParaRPr lang="en-US"/>
          </a:p>
        </p:txBody>
      </p:sp>
      <p:sp>
        <p:nvSpPr>
          <p:cNvPr id="5" name="Footer Placeholder 4">
            <a:extLst>
              <a:ext uri="{FF2B5EF4-FFF2-40B4-BE49-F238E27FC236}">
                <a16:creationId xmlns:a16="http://schemas.microsoft.com/office/drawing/2014/main" id="{7B86EEDF-D9FB-E5D9-C4BF-13C347DB50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3B08F00-554A-F265-C740-800E865FBE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BEBF43-90E2-4833-A6AE-84748F1EACE4}" type="slidenum">
              <a:rPr lang="en-US" smtClean="0"/>
              <a:t>‹#›</a:t>
            </a:fld>
            <a:endParaRPr lang="en-US"/>
          </a:p>
        </p:txBody>
      </p:sp>
    </p:spTree>
    <p:extLst>
      <p:ext uri="{BB962C8B-B14F-4D97-AF65-F5344CB8AC3E}">
        <p14:creationId xmlns:p14="http://schemas.microsoft.com/office/powerpoint/2010/main" val="1683950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9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lum/>
          </a:blip>
          <a:srcRect/>
          <a:stretch>
            <a:fillRect/>
          </a:stretch>
        </a:blipFill>
        <a:effectLst/>
      </p:bgPr>
    </p:bg>
    <p:spTree>
      <p:nvGrpSpPr>
        <p:cNvPr id="1" name=""/>
        <p:cNvGrpSpPr/>
        <p:nvPr/>
      </p:nvGrpSpPr>
      <p:grpSpPr>
        <a:xfrm>
          <a:off x="0" y="0"/>
          <a:ext cx="0" cy="0"/>
          <a:chOff x="0" y="0"/>
          <a:chExt cx="0" cy="0"/>
        </a:xfrm>
      </p:grpSpPr>
      <p:graphicFrame>
        <p:nvGraphicFramePr>
          <p:cNvPr id="1026" name="Object 1" hidden="1">
            <a:extLst>
              <a:ext uri="{FF2B5EF4-FFF2-40B4-BE49-F238E27FC236}">
                <a16:creationId xmlns:a16="http://schemas.microsoft.com/office/drawing/2014/main" id="{D051F82C-D3ED-41B5-8C69-241802CAD85A}"/>
              </a:ext>
            </a:extLst>
          </p:cNvPr>
          <p:cNvGraphicFramePr>
            <a:graphicFrameLocks noChangeAspect="1"/>
          </p:cNvGraphicFramePr>
          <p:nvPr>
            <p:custDataLst>
              <p:tags r:id="rId11"/>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13" imgW="360" imgH="360" progId="TCLayout.ActiveDocument.1">
                  <p:embed/>
                </p:oleObj>
              </mc:Choice>
              <mc:Fallback>
                <p:oleObj name="think-cell Slide" r:id="rId13" imgW="360" imgH="360" progId="TCLayout.ActiveDocument.1">
                  <p:embed/>
                  <p:pic>
                    <p:nvPicPr>
                      <p:cNvPr id="1026" name="Object 1" hidden="1">
                        <a:extLst>
                          <a:ext uri="{FF2B5EF4-FFF2-40B4-BE49-F238E27FC236}">
                            <a16:creationId xmlns:a16="http://schemas.microsoft.com/office/drawing/2014/main" id="{D051F82C-D3ED-41B5-8C69-241802CAD85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118" y="1589"/>
                        <a:ext cx="2116"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Title Placeholder 1">
            <a:extLst>
              <a:ext uri="{FF2B5EF4-FFF2-40B4-BE49-F238E27FC236}">
                <a16:creationId xmlns:a16="http://schemas.microsoft.com/office/drawing/2014/main" id="{1B4359E5-34CD-46C7-BF9A-DD4B1A9C2A53}"/>
              </a:ext>
            </a:extLst>
          </p:cNvPr>
          <p:cNvSpPr>
            <a:spLocks noGrp="1"/>
          </p:cNvSpPr>
          <p:nvPr>
            <p:ph type="title"/>
          </p:nvPr>
        </p:nvSpPr>
        <p:spPr bwMode="auto">
          <a:xfrm>
            <a:off x="1102785" y="112714"/>
            <a:ext cx="976418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9" name="Text Placeholder 2">
            <a:extLst>
              <a:ext uri="{FF2B5EF4-FFF2-40B4-BE49-F238E27FC236}">
                <a16:creationId xmlns:a16="http://schemas.microsoft.com/office/drawing/2014/main" id="{1BE6AC0F-6DB4-4C22-9AC8-2D15DACAC31E}"/>
              </a:ext>
            </a:extLst>
          </p:cNvPr>
          <p:cNvSpPr>
            <a:spLocks noGrp="1"/>
          </p:cNvSpPr>
          <p:nvPr>
            <p:ph type="body" idx="1"/>
          </p:nvPr>
        </p:nvSpPr>
        <p:spPr bwMode="auto">
          <a:xfrm>
            <a:off x="1102784" y="1046163"/>
            <a:ext cx="10251016"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F2DCEAF-F466-473D-A1B0-6B8614282FFF}"/>
              </a:ext>
            </a:extLst>
          </p:cNvPr>
          <p:cNvSpPr>
            <a:spLocks noGrp="1"/>
          </p:cNvSpPr>
          <p:nvPr>
            <p:ph type="dt" sz="half" idx="2"/>
          </p:nvPr>
        </p:nvSpPr>
        <p:spPr>
          <a:xfrm>
            <a:off x="110067" y="6492876"/>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900" b="1" smtClean="0">
                <a:solidFill>
                  <a:schemeClr val="tx1"/>
                </a:solidFill>
                <a:latin typeface="+mn-lt"/>
                <a:cs typeface="+mn-cs"/>
              </a:defRPr>
            </a:lvl1pPr>
          </a:lstStyle>
          <a:p>
            <a:fld id="{F67CB28A-5243-42C0-BD1F-260092F8016D}" type="datetimeFigureOut">
              <a:rPr lang="en-US" smtClean="0"/>
              <a:t>10/23/2024</a:t>
            </a:fld>
            <a:endParaRPr lang="en-US"/>
          </a:p>
        </p:txBody>
      </p:sp>
      <p:sp>
        <p:nvSpPr>
          <p:cNvPr id="6" name="Slide Number Placeholder 5">
            <a:extLst>
              <a:ext uri="{FF2B5EF4-FFF2-40B4-BE49-F238E27FC236}">
                <a16:creationId xmlns:a16="http://schemas.microsoft.com/office/drawing/2014/main" id="{C773944A-568A-420E-93D1-2196EAD8CC14}"/>
              </a:ext>
            </a:extLst>
          </p:cNvPr>
          <p:cNvSpPr>
            <a:spLocks noGrp="1"/>
          </p:cNvSpPr>
          <p:nvPr>
            <p:ph type="sldNum" sz="quarter" idx="4"/>
          </p:nvPr>
        </p:nvSpPr>
        <p:spPr>
          <a:xfrm>
            <a:off x="9448800" y="6457951"/>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b="1"/>
            </a:lvl1pPr>
          </a:lstStyle>
          <a:p>
            <a:fld id="{D420EBE8-CDAD-4D48-A75F-F8EBEB53E6C7}" type="slidenum">
              <a:rPr lang="en-US" smtClean="0"/>
              <a:t>‹#›</a:t>
            </a:fld>
            <a:endParaRPr lang="en-US"/>
          </a:p>
        </p:txBody>
      </p:sp>
    </p:spTree>
    <p:extLst>
      <p:ext uri="{BB962C8B-B14F-4D97-AF65-F5344CB8AC3E}">
        <p14:creationId xmlns:p14="http://schemas.microsoft.com/office/powerpoint/2010/main" val="3514406449"/>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Lst>
  <p:txStyles>
    <p:titleStyle>
      <a:lvl1pPr algn="l" rtl="0" eaLnBrk="1" fontAlgn="base" hangingPunct="1">
        <a:lnSpc>
          <a:spcPct val="90000"/>
        </a:lnSpc>
        <a:spcBef>
          <a:spcPct val="0"/>
        </a:spcBef>
        <a:spcAft>
          <a:spcPct val="0"/>
        </a:spcAft>
        <a:defRPr b="1" kern="1200">
          <a:solidFill>
            <a:schemeClr val="tx1"/>
          </a:solidFill>
          <a:latin typeface="+mj-lt"/>
          <a:ea typeface="+mj-ea"/>
          <a:cs typeface="+mj-cs"/>
        </a:defRPr>
      </a:lvl1pPr>
      <a:lvl2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2pPr>
      <a:lvl3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3pPr>
      <a:lvl4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4pPr>
      <a:lvl5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5pPr>
      <a:lvl6pPr marL="3429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6pPr>
      <a:lvl7pPr marL="6858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7pPr>
      <a:lvl8pPr marL="10287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8pPr>
      <a:lvl9pPr marL="13716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9pPr>
    </p:titleStyle>
    <p:bodyStyle>
      <a:lvl1pPr marL="171450" indent="-171450" algn="l" rtl="0" eaLnBrk="1" fontAlgn="base" hangingPunct="1">
        <a:lnSpc>
          <a:spcPct val="90000"/>
        </a:lnSpc>
        <a:spcBef>
          <a:spcPts val="750"/>
        </a:spcBef>
        <a:spcAft>
          <a:spcPct val="0"/>
        </a:spcAft>
        <a:buFont typeface="Arial" panose="020B0604020202020204" pitchFamily="34" charset="0"/>
        <a:buChar char="•"/>
        <a:defRPr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1026" name="Object 1" hidden="1">
            <a:extLst>
              <a:ext uri="{FF2B5EF4-FFF2-40B4-BE49-F238E27FC236}">
                <a16:creationId xmlns:a16="http://schemas.microsoft.com/office/drawing/2014/main" id="{D051F82C-D3ED-41B5-8C69-241802CAD85A}"/>
              </a:ext>
            </a:extLst>
          </p:cNvPr>
          <p:cNvGraphicFramePr>
            <a:graphicFrameLocks noChangeAspect="1"/>
          </p:cNvGraphicFramePr>
          <p:nvPr>
            <p:custDataLst>
              <p:tags r:id="rId4"/>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6" imgW="360" imgH="360" progId="TCLayout.ActiveDocument.1">
                  <p:embed/>
                </p:oleObj>
              </mc:Choice>
              <mc:Fallback>
                <p:oleObj name="think-cell Slide" r:id="rId6" imgW="360" imgH="360" progId="TCLayout.ActiveDocument.1">
                  <p:embed/>
                  <p:pic>
                    <p:nvPicPr>
                      <p:cNvPr id="1026" name="Object 1" hidden="1">
                        <a:extLst>
                          <a:ext uri="{FF2B5EF4-FFF2-40B4-BE49-F238E27FC236}">
                            <a16:creationId xmlns:a16="http://schemas.microsoft.com/office/drawing/2014/main" id="{D051F82C-D3ED-41B5-8C69-241802CAD85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18" y="1589"/>
                        <a:ext cx="2116"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Title Placeholder 1">
            <a:extLst>
              <a:ext uri="{FF2B5EF4-FFF2-40B4-BE49-F238E27FC236}">
                <a16:creationId xmlns:a16="http://schemas.microsoft.com/office/drawing/2014/main" id="{1B4359E5-34CD-46C7-BF9A-DD4B1A9C2A53}"/>
              </a:ext>
            </a:extLst>
          </p:cNvPr>
          <p:cNvSpPr>
            <a:spLocks noGrp="1"/>
          </p:cNvSpPr>
          <p:nvPr>
            <p:ph type="title"/>
          </p:nvPr>
        </p:nvSpPr>
        <p:spPr bwMode="auto">
          <a:xfrm>
            <a:off x="1102785" y="112714"/>
            <a:ext cx="976418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9" name="Text Placeholder 2">
            <a:extLst>
              <a:ext uri="{FF2B5EF4-FFF2-40B4-BE49-F238E27FC236}">
                <a16:creationId xmlns:a16="http://schemas.microsoft.com/office/drawing/2014/main" id="{1BE6AC0F-6DB4-4C22-9AC8-2D15DACAC31E}"/>
              </a:ext>
            </a:extLst>
          </p:cNvPr>
          <p:cNvSpPr>
            <a:spLocks noGrp="1"/>
          </p:cNvSpPr>
          <p:nvPr>
            <p:ph type="body" idx="1"/>
          </p:nvPr>
        </p:nvSpPr>
        <p:spPr bwMode="auto">
          <a:xfrm>
            <a:off x="1102784" y="1046163"/>
            <a:ext cx="10251016"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F2DCEAF-F466-473D-A1B0-6B8614282FFF}"/>
              </a:ext>
            </a:extLst>
          </p:cNvPr>
          <p:cNvSpPr>
            <a:spLocks noGrp="1"/>
          </p:cNvSpPr>
          <p:nvPr>
            <p:ph type="dt" sz="half" idx="2"/>
          </p:nvPr>
        </p:nvSpPr>
        <p:spPr>
          <a:xfrm>
            <a:off x="110067" y="6492876"/>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900" b="1" smtClean="0">
                <a:solidFill>
                  <a:schemeClr val="tx1"/>
                </a:solidFill>
                <a:latin typeface="+mn-lt"/>
                <a:cs typeface="+mn-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67CB28A-5243-42C0-BD1F-260092F8016D}" type="datetimeFigureOut">
              <a:rPr kumimoji="0" lang="en-US" sz="900" b="1" i="0" u="none" strike="noStrike" kern="1200" cap="none" spc="0" normalizeH="0" baseline="0" noProof="0" smtClean="0">
                <a:ln>
                  <a:noFill/>
                </a:ln>
                <a:solidFill>
                  <a:prstClr val="black"/>
                </a:solidFill>
                <a:effectLst/>
                <a:uLnTx/>
                <a:uFillTx/>
                <a:latin typeface="Adobe Garamond Pro"/>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10/23/2024</a:t>
            </a:fld>
            <a:endParaRPr kumimoji="0" lang="en-US" sz="900" b="1" i="0" u="none" strike="noStrike" kern="1200" cap="none" spc="0" normalizeH="0" baseline="0" noProof="0">
              <a:ln>
                <a:noFill/>
              </a:ln>
              <a:solidFill>
                <a:prstClr val="black"/>
              </a:solidFill>
              <a:effectLst/>
              <a:uLnTx/>
              <a:uFillTx/>
              <a:latin typeface="Adobe Garamond Pro"/>
              <a:ea typeface="+mn-ea"/>
              <a:cs typeface="+mn-cs"/>
            </a:endParaRPr>
          </a:p>
        </p:txBody>
      </p:sp>
      <p:sp>
        <p:nvSpPr>
          <p:cNvPr id="6" name="Slide Number Placeholder 5">
            <a:extLst>
              <a:ext uri="{FF2B5EF4-FFF2-40B4-BE49-F238E27FC236}">
                <a16:creationId xmlns:a16="http://schemas.microsoft.com/office/drawing/2014/main" id="{C773944A-568A-420E-93D1-2196EAD8CC14}"/>
              </a:ext>
            </a:extLst>
          </p:cNvPr>
          <p:cNvSpPr>
            <a:spLocks noGrp="1"/>
          </p:cNvSpPr>
          <p:nvPr>
            <p:ph type="sldNum" sz="quarter" idx="4"/>
          </p:nvPr>
        </p:nvSpPr>
        <p:spPr>
          <a:xfrm>
            <a:off x="9448800" y="6457951"/>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b="1"/>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420EBE8-CDAD-4D48-A75F-F8EBEB53E6C7}" type="slidenum">
              <a:rPr kumimoji="0" lang="en-US" sz="900" b="1"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900" b="1"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1293407464"/>
      </p:ext>
    </p:extLst>
  </p:cSld>
  <p:clrMap bg1="lt1" tx1="dk1" bg2="lt2" tx2="dk2" accent1="accent1" accent2="accent2" accent3="accent3" accent4="accent4" accent5="accent5" accent6="accent6" hlink="hlink" folHlink="folHlink"/>
  <p:sldLayoutIdLst>
    <p:sldLayoutId id="2147483704" r:id="rId1"/>
    <p:sldLayoutId id="2147483705" r:id="rId2"/>
  </p:sldLayoutIdLst>
  <p:txStyles>
    <p:titleStyle>
      <a:lvl1pPr algn="l" rtl="0" eaLnBrk="1" fontAlgn="base" hangingPunct="1">
        <a:lnSpc>
          <a:spcPct val="90000"/>
        </a:lnSpc>
        <a:spcBef>
          <a:spcPct val="0"/>
        </a:spcBef>
        <a:spcAft>
          <a:spcPct val="0"/>
        </a:spcAft>
        <a:defRPr b="1" kern="1200">
          <a:solidFill>
            <a:schemeClr val="tx1"/>
          </a:solidFill>
          <a:latin typeface="+mj-lt"/>
          <a:ea typeface="+mj-ea"/>
          <a:cs typeface="+mj-cs"/>
        </a:defRPr>
      </a:lvl1pPr>
      <a:lvl2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2pPr>
      <a:lvl3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3pPr>
      <a:lvl4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4pPr>
      <a:lvl5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5pPr>
      <a:lvl6pPr marL="3429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6pPr>
      <a:lvl7pPr marL="6858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7pPr>
      <a:lvl8pPr marL="10287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8pPr>
      <a:lvl9pPr marL="13716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9pPr>
    </p:titleStyle>
    <p:bodyStyle>
      <a:lvl1pPr marL="171450" indent="-171450" algn="l" rtl="0" eaLnBrk="1" fontAlgn="base" hangingPunct="1">
        <a:lnSpc>
          <a:spcPct val="90000"/>
        </a:lnSpc>
        <a:spcBef>
          <a:spcPts val="750"/>
        </a:spcBef>
        <a:spcAft>
          <a:spcPct val="0"/>
        </a:spcAft>
        <a:buFont typeface="Arial" panose="020B0604020202020204" pitchFamily="34" charset="0"/>
        <a:buChar char="•"/>
        <a:defRPr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lum/>
          </a:blip>
          <a:srcRect/>
          <a:stretch>
            <a:fillRect/>
          </a:stretch>
        </a:blipFill>
        <a:effectLst/>
      </p:bgPr>
    </p:bg>
    <p:spTree>
      <p:nvGrpSpPr>
        <p:cNvPr id="1" name=""/>
        <p:cNvGrpSpPr/>
        <p:nvPr/>
      </p:nvGrpSpPr>
      <p:grpSpPr>
        <a:xfrm>
          <a:off x="0" y="0"/>
          <a:ext cx="0" cy="0"/>
          <a:chOff x="0" y="0"/>
          <a:chExt cx="0" cy="0"/>
        </a:xfrm>
      </p:grpSpPr>
      <p:graphicFrame>
        <p:nvGraphicFramePr>
          <p:cNvPr id="1026" name="Object 1" hidden="1">
            <a:extLst>
              <a:ext uri="{FF2B5EF4-FFF2-40B4-BE49-F238E27FC236}">
                <a16:creationId xmlns:a16="http://schemas.microsoft.com/office/drawing/2014/main" id="{D051F82C-D3ED-41B5-8C69-241802CAD85A}"/>
              </a:ext>
            </a:extLst>
          </p:cNvPr>
          <p:cNvGraphicFramePr>
            <a:graphicFrameLocks noChangeAspect="1"/>
          </p:cNvGraphicFramePr>
          <p:nvPr>
            <p:custDataLst>
              <p:tags r:id="rId15"/>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17" imgW="360" imgH="360" progId="TCLayout.ActiveDocument.1">
                  <p:embed/>
                </p:oleObj>
              </mc:Choice>
              <mc:Fallback>
                <p:oleObj name="think-cell Slide" r:id="rId17" imgW="360" imgH="360" progId="TCLayout.ActiveDocument.1">
                  <p:embed/>
                  <p:pic>
                    <p:nvPicPr>
                      <p:cNvPr id="1026" name="Object 1" hidden="1">
                        <a:extLst>
                          <a:ext uri="{FF2B5EF4-FFF2-40B4-BE49-F238E27FC236}">
                            <a16:creationId xmlns:a16="http://schemas.microsoft.com/office/drawing/2014/main" id="{D051F82C-D3ED-41B5-8C69-241802CAD85A}"/>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118" y="1589"/>
                        <a:ext cx="2116"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Title Placeholder 1">
            <a:extLst>
              <a:ext uri="{FF2B5EF4-FFF2-40B4-BE49-F238E27FC236}">
                <a16:creationId xmlns:a16="http://schemas.microsoft.com/office/drawing/2014/main" id="{1B4359E5-34CD-46C7-BF9A-DD4B1A9C2A53}"/>
              </a:ext>
            </a:extLst>
          </p:cNvPr>
          <p:cNvSpPr>
            <a:spLocks noGrp="1"/>
          </p:cNvSpPr>
          <p:nvPr>
            <p:ph type="title"/>
          </p:nvPr>
        </p:nvSpPr>
        <p:spPr bwMode="auto">
          <a:xfrm>
            <a:off x="1102785" y="112714"/>
            <a:ext cx="976418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9" name="Text Placeholder 2">
            <a:extLst>
              <a:ext uri="{FF2B5EF4-FFF2-40B4-BE49-F238E27FC236}">
                <a16:creationId xmlns:a16="http://schemas.microsoft.com/office/drawing/2014/main" id="{1BE6AC0F-6DB4-4C22-9AC8-2D15DACAC31E}"/>
              </a:ext>
            </a:extLst>
          </p:cNvPr>
          <p:cNvSpPr>
            <a:spLocks noGrp="1"/>
          </p:cNvSpPr>
          <p:nvPr>
            <p:ph type="body" idx="1"/>
          </p:nvPr>
        </p:nvSpPr>
        <p:spPr bwMode="auto">
          <a:xfrm>
            <a:off x="1102784" y="1046163"/>
            <a:ext cx="10251016"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F2DCEAF-F466-473D-A1B0-6B8614282FFF}"/>
              </a:ext>
            </a:extLst>
          </p:cNvPr>
          <p:cNvSpPr>
            <a:spLocks noGrp="1"/>
          </p:cNvSpPr>
          <p:nvPr>
            <p:ph type="dt" sz="half" idx="2"/>
          </p:nvPr>
        </p:nvSpPr>
        <p:spPr>
          <a:xfrm>
            <a:off x="110067" y="6492876"/>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900" b="1" smtClean="0">
                <a:solidFill>
                  <a:schemeClr val="tx1"/>
                </a:solidFill>
                <a:latin typeface="+mn-lt"/>
                <a:cs typeface="+mn-cs"/>
              </a:defRPr>
            </a:lvl1pPr>
          </a:lstStyle>
          <a:p>
            <a:fld id="{F67CB28A-5243-42C0-BD1F-260092F8016D}" type="datetimeFigureOut">
              <a:rPr lang="en-US" smtClean="0"/>
              <a:t>10/23/2024</a:t>
            </a:fld>
            <a:endParaRPr lang="en-US"/>
          </a:p>
        </p:txBody>
      </p:sp>
      <p:sp>
        <p:nvSpPr>
          <p:cNvPr id="6" name="Slide Number Placeholder 5">
            <a:extLst>
              <a:ext uri="{FF2B5EF4-FFF2-40B4-BE49-F238E27FC236}">
                <a16:creationId xmlns:a16="http://schemas.microsoft.com/office/drawing/2014/main" id="{C773944A-568A-420E-93D1-2196EAD8CC14}"/>
              </a:ext>
            </a:extLst>
          </p:cNvPr>
          <p:cNvSpPr>
            <a:spLocks noGrp="1"/>
          </p:cNvSpPr>
          <p:nvPr>
            <p:ph type="sldNum" sz="quarter" idx="4"/>
          </p:nvPr>
        </p:nvSpPr>
        <p:spPr>
          <a:xfrm>
            <a:off x="9448800" y="6457951"/>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b="1"/>
            </a:lvl1pPr>
          </a:lstStyle>
          <a:p>
            <a:fld id="{D420EBE8-CDAD-4D48-A75F-F8EBEB53E6C7}" type="slidenum">
              <a:rPr lang="en-US" smtClean="0"/>
              <a:t>‹#›</a:t>
            </a:fld>
            <a:endParaRPr lang="en-US"/>
          </a:p>
        </p:txBody>
      </p:sp>
    </p:spTree>
    <p:extLst>
      <p:ext uri="{BB962C8B-B14F-4D97-AF65-F5344CB8AC3E}">
        <p14:creationId xmlns:p14="http://schemas.microsoft.com/office/powerpoint/2010/main" val="276113458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Lst>
  <p:txStyles>
    <p:titleStyle>
      <a:lvl1pPr algn="l" rtl="0" eaLnBrk="1" fontAlgn="base" hangingPunct="1">
        <a:lnSpc>
          <a:spcPct val="90000"/>
        </a:lnSpc>
        <a:spcBef>
          <a:spcPct val="0"/>
        </a:spcBef>
        <a:spcAft>
          <a:spcPct val="0"/>
        </a:spcAft>
        <a:defRPr b="1" kern="1200">
          <a:solidFill>
            <a:schemeClr val="tx1"/>
          </a:solidFill>
          <a:latin typeface="+mj-lt"/>
          <a:ea typeface="+mj-ea"/>
          <a:cs typeface="+mj-cs"/>
        </a:defRPr>
      </a:lvl1pPr>
      <a:lvl2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2pPr>
      <a:lvl3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3pPr>
      <a:lvl4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4pPr>
      <a:lvl5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5pPr>
      <a:lvl6pPr marL="3429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6pPr>
      <a:lvl7pPr marL="6858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7pPr>
      <a:lvl8pPr marL="10287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8pPr>
      <a:lvl9pPr marL="13716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9pPr>
    </p:titleStyle>
    <p:bodyStyle>
      <a:lvl1pPr marL="171450" indent="-171450" algn="l" rtl="0" eaLnBrk="1" fontAlgn="base" hangingPunct="1">
        <a:lnSpc>
          <a:spcPct val="90000"/>
        </a:lnSpc>
        <a:spcBef>
          <a:spcPts val="750"/>
        </a:spcBef>
        <a:spcAft>
          <a:spcPct val="0"/>
        </a:spcAft>
        <a:buFont typeface="Arial" panose="020B0604020202020204" pitchFamily="34" charset="0"/>
        <a:buChar char="•"/>
        <a:defRPr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lum/>
          </a:blip>
          <a:srcRect/>
          <a:stretch>
            <a:fillRect/>
          </a:stretch>
        </a:blipFill>
        <a:effectLst/>
      </p:bgPr>
    </p:bg>
    <p:spTree>
      <p:nvGrpSpPr>
        <p:cNvPr id="1" name=""/>
        <p:cNvGrpSpPr/>
        <p:nvPr/>
      </p:nvGrpSpPr>
      <p:grpSpPr>
        <a:xfrm>
          <a:off x="0" y="0"/>
          <a:ext cx="0" cy="0"/>
          <a:chOff x="0" y="0"/>
          <a:chExt cx="0" cy="0"/>
        </a:xfrm>
      </p:grpSpPr>
      <p:graphicFrame>
        <p:nvGraphicFramePr>
          <p:cNvPr id="1026" name="Object 1" hidden="1">
            <a:extLst>
              <a:ext uri="{FF2B5EF4-FFF2-40B4-BE49-F238E27FC236}">
                <a16:creationId xmlns:a16="http://schemas.microsoft.com/office/drawing/2014/main" id="{D051F82C-D3ED-41B5-8C69-241802CAD85A}"/>
              </a:ext>
            </a:extLst>
          </p:cNvPr>
          <p:cNvGraphicFramePr>
            <a:graphicFrameLocks noChangeAspect="1"/>
          </p:cNvGraphicFramePr>
          <p:nvPr>
            <p:custDataLst>
              <p:tags r:id="rId14"/>
            </p:custDataLst>
          </p:nvPr>
        </p:nvGraphicFramePr>
        <p:xfrm>
          <a:off x="2118" y="1590"/>
          <a:ext cx="2116" cy="1587"/>
        </p:xfrm>
        <a:graphic>
          <a:graphicData uri="http://schemas.openxmlformats.org/presentationml/2006/ole">
            <mc:AlternateContent xmlns:mc="http://schemas.openxmlformats.org/markup-compatibility/2006">
              <mc:Choice xmlns:v="urn:schemas-microsoft-com:vml" Requires="v">
                <p:oleObj name="think-cell Slide" r:id="rId16" imgW="360" imgH="360" progId="TCLayout.ActiveDocument.1">
                  <p:embed/>
                </p:oleObj>
              </mc:Choice>
              <mc:Fallback>
                <p:oleObj name="think-cell Slide" r:id="rId16" imgW="360" imgH="360" progId="TCLayout.ActiveDocument.1">
                  <p:embed/>
                  <p:pic>
                    <p:nvPicPr>
                      <p:cNvPr id="1026" name="Object 1" hidden="1">
                        <a:extLst>
                          <a:ext uri="{FF2B5EF4-FFF2-40B4-BE49-F238E27FC236}">
                            <a16:creationId xmlns:a16="http://schemas.microsoft.com/office/drawing/2014/main" id="{D051F82C-D3ED-41B5-8C69-241802CAD85A}"/>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118" y="1590"/>
                        <a:ext cx="2116"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Title Placeholder 1">
            <a:extLst>
              <a:ext uri="{FF2B5EF4-FFF2-40B4-BE49-F238E27FC236}">
                <a16:creationId xmlns:a16="http://schemas.microsoft.com/office/drawing/2014/main" id="{1B4359E5-34CD-46C7-BF9A-DD4B1A9C2A53}"/>
              </a:ext>
            </a:extLst>
          </p:cNvPr>
          <p:cNvSpPr>
            <a:spLocks noGrp="1"/>
          </p:cNvSpPr>
          <p:nvPr>
            <p:ph type="title"/>
          </p:nvPr>
        </p:nvSpPr>
        <p:spPr bwMode="auto">
          <a:xfrm>
            <a:off x="1102785" y="112715"/>
            <a:ext cx="976418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4099" name="Text Placeholder 2">
            <a:extLst>
              <a:ext uri="{FF2B5EF4-FFF2-40B4-BE49-F238E27FC236}">
                <a16:creationId xmlns:a16="http://schemas.microsoft.com/office/drawing/2014/main" id="{1BE6AC0F-6DB4-4C22-9AC8-2D15DACAC31E}"/>
              </a:ext>
            </a:extLst>
          </p:cNvPr>
          <p:cNvSpPr>
            <a:spLocks noGrp="1"/>
          </p:cNvSpPr>
          <p:nvPr>
            <p:ph type="body" idx="1"/>
          </p:nvPr>
        </p:nvSpPr>
        <p:spPr bwMode="auto">
          <a:xfrm>
            <a:off x="1102785" y="1046164"/>
            <a:ext cx="10251016"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9F2DCEAF-F466-473D-A1B0-6B8614282FFF}"/>
              </a:ext>
            </a:extLst>
          </p:cNvPr>
          <p:cNvSpPr>
            <a:spLocks noGrp="1"/>
          </p:cNvSpPr>
          <p:nvPr>
            <p:ph type="dt" sz="half" idx="2"/>
          </p:nvPr>
        </p:nvSpPr>
        <p:spPr>
          <a:xfrm>
            <a:off x="110067" y="6492877"/>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861" b="1" smtClean="0">
                <a:solidFill>
                  <a:schemeClr val="tx1"/>
                </a:solidFill>
                <a:latin typeface="+mn-lt"/>
                <a:cs typeface="+mn-cs"/>
              </a:defRPr>
            </a:lvl1pPr>
          </a:lstStyle>
          <a:p>
            <a:fld id="{F67CB28A-5243-42C0-BD1F-260092F8016D}" type="datetimeFigureOut">
              <a:rPr lang="en-US" smtClean="0"/>
              <a:t>10/23/2024</a:t>
            </a:fld>
            <a:endParaRPr lang="en-US"/>
          </a:p>
        </p:txBody>
      </p:sp>
      <p:sp>
        <p:nvSpPr>
          <p:cNvPr id="6" name="Slide Number Placeholder 5">
            <a:extLst>
              <a:ext uri="{FF2B5EF4-FFF2-40B4-BE49-F238E27FC236}">
                <a16:creationId xmlns:a16="http://schemas.microsoft.com/office/drawing/2014/main" id="{C773944A-568A-420E-93D1-2196EAD8CC14}"/>
              </a:ext>
            </a:extLst>
          </p:cNvPr>
          <p:cNvSpPr>
            <a:spLocks noGrp="1"/>
          </p:cNvSpPr>
          <p:nvPr>
            <p:ph type="sldNum" sz="quarter" idx="4"/>
          </p:nvPr>
        </p:nvSpPr>
        <p:spPr>
          <a:xfrm>
            <a:off x="9448800" y="6457952"/>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861" b="1"/>
            </a:lvl1pPr>
          </a:lstStyle>
          <a:p>
            <a:fld id="{D420EBE8-CDAD-4D48-A75F-F8EBEB53E6C7}" type="slidenum">
              <a:rPr lang="en-US" smtClean="0"/>
              <a:t>‹#›</a:t>
            </a:fld>
            <a:endParaRPr lang="en-US"/>
          </a:p>
        </p:txBody>
      </p:sp>
    </p:spTree>
    <p:extLst>
      <p:ext uri="{BB962C8B-B14F-4D97-AF65-F5344CB8AC3E}">
        <p14:creationId xmlns:p14="http://schemas.microsoft.com/office/powerpoint/2010/main" val="123411276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rtl="0" eaLnBrk="1" fontAlgn="base" hangingPunct="1">
        <a:lnSpc>
          <a:spcPct val="90000"/>
        </a:lnSpc>
        <a:spcBef>
          <a:spcPct val="0"/>
        </a:spcBef>
        <a:spcAft>
          <a:spcPct val="0"/>
        </a:spcAft>
        <a:defRPr b="1" kern="1200">
          <a:solidFill>
            <a:schemeClr val="tx1"/>
          </a:solidFill>
          <a:latin typeface="+mj-lt"/>
          <a:ea typeface="+mj-ea"/>
          <a:cs typeface="+mj-cs"/>
        </a:defRPr>
      </a:lvl1pPr>
      <a:lvl2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2pPr>
      <a:lvl3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3pPr>
      <a:lvl4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4pPr>
      <a:lvl5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5pPr>
      <a:lvl6pPr marL="327920" algn="l" rtl="0" eaLnBrk="1" fontAlgn="base" hangingPunct="1">
        <a:lnSpc>
          <a:spcPct val="90000"/>
        </a:lnSpc>
        <a:spcBef>
          <a:spcPct val="0"/>
        </a:spcBef>
        <a:spcAft>
          <a:spcPct val="0"/>
        </a:spcAft>
        <a:defRPr sz="3156">
          <a:solidFill>
            <a:schemeClr val="tx1"/>
          </a:solidFill>
          <a:latin typeface="Adobe Jenson Pro" panose="020A0503050201030203" pitchFamily="18" charset="0"/>
        </a:defRPr>
      </a:lvl6pPr>
      <a:lvl7pPr marL="655841" algn="l" rtl="0" eaLnBrk="1" fontAlgn="base" hangingPunct="1">
        <a:lnSpc>
          <a:spcPct val="90000"/>
        </a:lnSpc>
        <a:spcBef>
          <a:spcPct val="0"/>
        </a:spcBef>
        <a:spcAft>
          <a:spcPct val="0"/>
        </a:spcAft>
        <a:defRPr sz="3156">
          <a:solidFill>
            <a:schemeClr val="tx1"/>
          </a:solidFill>
          <a:latin typeface="Adobe Jenson Pro" panose="020A0503050201030203" pitchFamily="18" charset="0"/>
        </a:defRPr>
      </a:lvl7pPr>
      <a:lvl8pPr marL="983761" algn="l" rtl="0" eaLnBrk="1" fontAlgn="base" hangingPunct="1">
        <a:lnSpc>
          <a:spcPct val="90000"/>
        </a:lnSpc>
        <a:spcBef>
          <a:spcPct val="0"/>
        </a:spcBef>
        <a:spcAft>
          <a:spcPct val="0"/>
        </a:spcAft>
        <a:defRPr sz="3156">
          <a:solidFill>
            <a:schemeClr val="tx1"/>
          </a:solidFill>
          <a:latin typeface="Adobe Jenson Pro" panose="020A0503050201030203" pitchFamily="18" charset="0"/>
        </a:defRPr>
      </a:lvl8pPr>
      <a:lvl9pPr marL="1311682" algn="l" rtl="0" eaLnBrk="1" fontAlgn="base" hangingPunct="1">
        <a:lnSpc>
          <a:spcPct val="90000"/>
        </a:lnSpc>
        <a:spcBef>
          <a:spcPct val="0"/>
        </a:spcBef>
        <a:spcAft>
          <a:spcPct val="0"/>
        </a:spcAft>
        <a:defRPr sz="3156">
          <a:solidFill>
            <a:schemeClr val="tx1"/>
          </a:solidFill>
          <a:latin typeface="Adobe Jenson Pro" panose="020A0503050201030203" pitchFamily="18" charset="0"/>
        </a:defRPr>
      </a:lvl9pPr>
    </p:titleStyle>
    <p:bodyStyle>
      <a:lvl1pPr marL="163961" indent="-163961" algn="l" rtl="0" eaLnBrk="1" fontAlgn="base" hangingPunct="1">
        <a:lnSpc>
          <a:spcPct val="90000"/>
        </a:lnSpc>
        <a:spcBef>
          <a:spcPts val="717"/>
        </a:spcBef>
        <a:spcAft>
          <a:spcPct val="0"/>
        </a:spcAft>
        <a:buFont typeface="Arial" panose="020B0604020202020204" pitchFamily="34" charset="0"/>
        <a:buChar char="•"/>
        <a:defRPr kern="1200">
          <a:solidFill>
            <a:schemeClr val="tx1"/>
          </a:solidFill>
          <a:latin typeface="+mn-lt"/>
          <a:ea typeface="+mn-ea"/>
          <a:cs typeface="+mn-cs"/>
        </a:defRPr>
      </a:lvl1pPr>
      <a:lvl2pPr marL="491881" indent="-163961" algn="l" rtl="0" eaLnBrk="1" fontAlgn="base" hangingPunct="1">
        <a:lnSpc>
          <a:spcPct val="90000"/>
        </a:lnSpc>
        <a:spcBef>
          <a:spcPts val="358"/>
        </a:spcBef>
        <a:spcAft>
          <a:spcPct val="0"/>
        </a:spcAft>
        <a:buFont typeface="Arial" panose="020B0604020202020204" pitchFamily="34" charset="0"/>
        <a:buChar char="•"/>
        <a:defRPr sz="1435" kern="1200">
          <a:solidFill>
            <a:schemeClr val="tx1"/>
          </a:solidFill>
          <a:latin typeface="+mn-lt"/>
          <a:ea typeface="+mn-ea"/>
          <a:cs typeface="+mn-cs"/>
        </a:defRPr>
      </a:lvl2pPr>
      <a:lvl3pPr marL="819801" indent="-163961" algn="l" rtl="0" eaLnBrk="1" fontAlgn="base" hangingPunct="1">
        <a:lnSpc>
          <a:spcPct val="90000"/>
        </a:lnSpc>
        <a:spcBef>
          <a:spcPts val="358"/>
        </a:spcBef>
        <a:spcAft>
          <a:spcPct val="0"/>
        </a:spcAft>
        <a:buFont typeface="Arial" panose="020B0604020202020204" pitchFamily="34" charset="0"/>
        <a:buChar char="•"/>
        <a:defRPr sz="1243" kern="1200">
          <a:solidFill>
            <a:schemeClr val="tx1"/>
          </a:solidFill>
          <a:latin typeface="+mn-lt"/>
          <a:ea typeface="+mn-ea"/>
          <a:cs typeface="+mn-cs"/>
        </a:defRPr>
      </a:lvl3pPr>
      <a:lvl4pPr marL="1147722" indent="-163961" algn="l" rtl="0" eaLnBrk="1" fontAlgn="base" hangingPunct="1">
        <a:lnSpc>
          <a:spcPct val="90000"/>
        </a:lnSpc>
        <a:spcBef>
          <a:spcPts val="358"/>
        </a:spcBef>
        <a:spcAft>
          <a:spcPct val="0"/>
        </a:spcAft>
        <a:buFont typeface="Arial" panose="020B0604020202020204" pitchFamily="34" charset="0"/>
        <a:buChar char="•"/>
        <a:defRPr sz="1148" kern="1200">
          <a:solidFill>
            <a:schemeClr val="tx1"/>
          </a:solidFill>
          <a:latin typeface="+mn-lt"/>
          <a:ea typeface="+mn-ea"/>
          <a:cs typeface="+mn-cs"/>
        </a:defRPr>
      </a:lvl4pPr>
      <a:lvl5pPr marL="1475642" indent="-163961" algn="l" rtl="0" eaLnBrk="1" fontAlgn="base" hangingPunct="1">
        <a:lnSpc>
          <a:spcPct val="90000"/>
        </a:lnSpc>
        <a:spcBef>
          <a:spcPts val="358"/>
        </a:spcBef>
        <a:spcAft>
          <a:spcPct val="0"/>
        </a:spcAft>
        <a:buFont typeface="Arial" panose="020B0604020202020204" pitchFamily="34" charset="0"/>
        <a:buChar char="•"/>
        <a:defRPr sz="1148" kern="1200">
          <a:solidFill>
            <a:schemeClr val="tx1"/>
          </a:solidFill>
          <a:latin typeface="+mn-lt"/>
          <a:ea typeface="+mn-ea"/>
          <a:cs typeface="+mn-cs"/>
        </a:defRPr>
      </a:lvl5pPr>
      <a:lvl6pPr marL="1803562" indent="-163961" algn="l" defTabSz="655841" rtl="0" eaLnBrk="1" latinLnBrk="0" hangingPunct="1">
        <a:lnSpc>
          <a:spcPct val="90000"/>
        </a:lnSpc>
        <a:spcBef>
          <a:spcPts val="358"/>
        </a:spcBef>
        <a:buFont typeface="Arial" panose="020B0604020202020204" pitchFamily="34" charset="0"/>
        <a:buChar char="•"/>
        <a:defRPr sz="1291" kern="1200">
          <a:solidFill>
            <a:schemeClr val="tx1"/>
          </a:solidFill>
          <a:latin typeface="+mn-lt"/>
          <a:ea typeface="+mn-ea"/>
          <a:cs typeface="+mn-cs"/>
        </a:defRPr>
      </a:lvl6pPr>
      <a:lvl7pPr marL="2131483" indent="-163961" algn="l" defTabSz="655841" rtl="0" eaLnBrk="1" latinLnBrk="0" hangingPunct="1">
        <a:lnSpc>
          <a:spcPct val="90000"/>
        </a:lnSpc>
        <a:spcBef>
          <a:spcPts val="358"/>
        </a:spcBef>
        <a:buFont typeface="Arial" panose="020B0604020202020204" pitchFamily="34" charset="0"/>
        <a:buChar char="•"/>
        <a:defRPr sz="1291" kern="1200">
          <a:solidFill>
            <a:schemeClr val="tx1"/>
          </a:solidFill>
          <a:latin typeface="+mn-lt"/>
          <a:ea typeface="+mn-ea"/>
          <a:cs typeface="+mn-cs"/>
        </a:defRPr>
      </a:lvl7pPr>
      <a:lvl8pPr marL="2459404" indent="-163961" algn="l" defTabSz="655841" rtl="0" eaLnBrk="1" latinLnBrk="0" hangingPunct="1">
        <a:lnSpc>
          <a:spcPct val="90000"/>
        </a:lnSpc>
        <a:spcBef>
          <a:spcPts val="358"/>
        </a:spcBef>
        <a:buFont typeface="Arial" panose="020B0604020202020204" pitchFamily="34" charset="0"/>
        <a:buChar char="•"/>
        <a:defRPr sz="1291" kern="1200">
          <a:solidFill>
            <a:schemeClr val="tx1"/>
          </a:solidFill>
          <a:latin typeface="+mn-lt"/>
          <a:ea typeface="+mn-ea"/>
          <a:cs typeface="+mn-cs"/>
        </a:defRPr>
      </a:lvl8pPr>
      <a:lvl9pPr marL="2787324" indent="-163961" algn="l" defTabSz="655841" rtl="0" eaLnBrk="1" latinLnBrk="0" hangingPunct="1">
        <a:lnSpc>
          <a:spcPct val="90000"/>
        </a:lnSpc>
        <a:spcBef>
          <a:spcPts val="358"/>
        </a:spcBef>
        <a:buFont typeface="Arial" panose="020B0604020202020204" pitchFamily="34" charset="0"/>
        <a:buChar char="•"/>
        <a:defRPr sz="1291" kern="1200">
          <a:solidFill>
            <a:schemeClr val="tx1"/>
          </a:solidFill>
          <a:latin typeface="+mn-lt"/>
          <a:ea typeface="+mn-ea"/>
          <a:cs typeface="+mn-cs"/>
        </a:defRPr>
      </a:lvl9pPr>
    </p:bodyStyle>
    <p:otherStyle>
      <a:defPPr>
        <a:defRPr lang="en-US"/>
      </a:defPPr>
      <a:lvl1pPr marL="0" algn="l" defTabSz="655841" rtl="0" eaLnBrk="1" latinLnBrk="0" hangingPunct="1">
        <a:defRPr sz="1291" kern="1200">
          <a:solidFill>
            <a:schemeClr val="tx1"/>
          </a:solidFill>
          <a:latin typeface="+mn-lt"/>
          <a:ea typeface="+mn-ea"/>
          <a:cs typeface="+mn-cs"/>
        </a:defRPr>
      </a:lvl1pPr>
      <a:lvl2pPr marL="327920" algn="l" defTabSz="655841" rtl="0" eaLnBrk="1" latinLnBrk="0" hangingPunct="1">
        <a:defRPr sz="1291" kern="1200">
          <a:solidFill>
            <a:schemeClr val="tx1"/>
          </a:solidFill>
          <a:latin typeface="+mn-lt"/>
          <a:ea typeface="+mn-ea"/>
          <a:cs typeface="+mn-cs"/>
        </a:defRPr>
      </a:lvl2pPr>
      <a:lvl3pPr marL="655841" algn="l" defTabSz="655841" rtl="0" eaLnBrk="1" latinLnBrk="0" hangingPunct="1">
        <a:defRPr sz="1291" kern="1200">
          <a:solidFill>
            <a:schemeClr val="tx1"/>
          </a:solidFill>
          <a:latin typeface="+mn-lt"/>
          <a:ea typeface="+mn-ea"/>
          <a:cs typeface="+mn-cs"/>
        </a:defRPr>
      </a:lvl3pPr>
      <a:lvl4pPr marL="983761" algn="l" defTabSz="655841" rtl="0" eaLnBrk="1" latinLnBrk="0" hangingPunct="1">
        <a:defRPr sz="1291" kern="1200">
          <a:solidFill>
            <a:schemeClr val="tx1"/>
          </a:solidFill>
          <a:latin typeface="+mn-lt"/>
          <a:ea typeface="+mn-ea"/>
          <a:cs typeface="+mn-cs"/>
        </a:defRPr>
      </a:lvl4pPr>
      <a:lvl5pPr marL="1311682" algn="l" defTabSz="655841" rtl="0" eaLnBrk="1" latinLnBrk="0" hangingPunct="1">
        <a:defRPr sz="1291" kern="1200">
          <a:solidFill>
            <a:schemeClr val="tx1"/>
          </a:solidFill>
          <a:latin typeface="+mn-lt"/>
          <a:ea typeface="+mn-ea"/>
          <a:cs typeface="+mn-cs"/>
        </a:defRPr>
      </a:lvl5pPr>
      <a:lvl6pPr marL="1639603" algn="l" defTabSz="655841" rtl="0" eaLnBrk="1" latinLnBrk="0" hangingPunct="1">
        <a:defRPr sz="1291" kern="1200">
          <a:solidFill>
            <a:schemeClr val="tx1"/>
          </a:solidFill>
          <a:latin typeface="+mn-lt"/>
          <a:ea typeface="+mn-ea"/>
          <a:cs typeface="+mn-cs"/>
        </a:defRPr>
      </a:lvl6pPr>
      <a:lvl7pPr marL="1967523" algn="l" defTabSz="655841" rtl="0" eaLnBrk="1" latinLnBrk="0" hangingPunct="1">
        <a:defRPr sz="1291" kern="1200">
          <a:solidFill>
            <a:schemeClr val="tx1"/>
          </a:solidFill>
          <a:latin typeface="+mn-lt"/>
          <a:ea typeface="+mn-ea"/>
          <a:cs typeface="+mn-cs"/>
        </a:defRPr>
      </a:lvl7pPr>
      <a:lvl8pPr marL="2295443" algn="l" defTabSz="655841" rtl="0" eaLnBrk="1" latinLnBrk="0" hangingPunct="1">
        <a:defRPr sz="1291" kern="1200">
          <a:solidFill>
            <a:schemeClr val="tx1"/>
          </a:solidFill>
          <a:latin typeface="+mn-lt"/>
          <a:ea typeface="+mn-ea"/>
          <a:cs typeface="+mn-cs"/>
        </a:defRPr>
      </a:lvl8pPr>
      <a:lvl9pPr marL="2623363" algn="l" defTabSz="655841" rtl="0" eaLnBrk="1" latinLnBrk="0" hangingPunct="1">
        <a:defRPr sz="12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20.xml"/><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2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4.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3.xml"/><Relationship Id="rId4" Type="http://schemas.openxmlformats.org/officeDocument/2006/relationships/image" Target="../media/image67.pn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8.png"/><Relationship Id="rId2" Type="http://schemas.openxmlformats.org/officeDocument/2006/relationships/diagramData" Target="../diagrams/data2.xml"/><Relationship Id="rId1" Type="http://schemas.openxmlformats.org/officeDocument/2006/relationships/slideLayout" Target="../slideLayouts/slideLayout3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emf"/><Relationship Id="rId7" Type="http://schemas.openxmlformats.org/officeDocument/2006/relationships/image" Target="../media/image13.svg"/><Relationship Id="rId12" Type="http://schemas.openxmlformats.org/officeDocument/2006/relationships/image" Target="../media/image18.svg"/><Relationship Id="rId2" Type="http://schemas.openxmlformats.org/officeDocument/2006/relationships/notesSlide" Target="../notesSlides/notesSlide3.xml"/><Relationship Id="rId16" Type="http://schemas.openxmlformats.org/officeDocument/2006/relationships/image" Target="../media/image22.tiff"/><Relationship Id="rId1" Type="http://schemas.openxmlformats.org/officeDocument/2006/relationships/slideLayout" Target="../slideLayouts/slideLayout18.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tiff"/><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svg"/><Relationship Id="rId14" Type="http://schemas.openxmlformats.org/officeDocument/2006/relationships/image" Target="../media/image20.sv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94B58E5-489E-4135-9AD2-53492047B679}"/>
              </a:ext>
            </a:extLst>
          </p:cNvPr>
          <p:cNvSpPr>
            <a:spLocks noGrp="1"/>
          </p:cNvSpPr>
          <p:nvPr>
            <p:ph type="body" sz="quarter" idx="4294967295"/>
          </p:nvPr>
        </p:nvSpPr>
        <p:spPr>
          <a:xfrm>
            <a:off x="892629" y="5580252"/>
            <a:ext cx="3522423" cy="493712"/>
          </a:xfrm>
        </p:spPr>
        <p:txBody>
          <a:bodyPr>
            <a:normAutofit/>
          </a:bodyPr>
          <a:lstStyle/>
          <a:p>
            <a:pPr marL="0" indent="0">
              <a:buNone/>
            </a:pPr>
            <a:r>
              <a:rPr lang="en-US">
                <a:latin typeface="Maiandra GD"/>
              </a:rPr>
              <a:t>Wednesday October 23</a:t>
            </a:r>
            <a:r>
              <a:rPr lang="en-US" baseline="30000">
                <a:latin typeface="Maiandra GD"/>
              </a:rPr>
              <a:t>rd</a:t>
            </a:r>
            <a:r>
              <a:rPr lang="en-US">
                <a:latin typeface="Maiandra GD"/>
              </a:rPr>
              <a:t>, 2024</a:t>
            </a:r>
          </a:p>
        </p:txBody>
      </p:sp>
      <p:sp>
        <p:nvSpPr>
          <p:cNvPr id="3074" name="Title 1">
            <a:extLst>
              <a:ext uri="{FF2B5EF4-FFF2-40B4-BE49-F238E27FC236}">
                <a16:creationId xmlns:a16="http://schemas.microsoft.com/office/drawing/2014/main" id="{977F0785-3435-1571-BB02-741FD26E8449}"/>
              </a:ext>
            </a:extLst>
          </p:cNvPr>
          <p:cNvSpPr>
            <a:spLocks noGrp="1"/>
          </p:cNvSpPr>
          <p:nvPr>
            <p:ph type="ctrTitle"/>
          </p:nvPr>
        </p:nvSpPr>
        <p:spPr>
          <a:xfrm>
            <a:off x="1730829" y="1309975"/>
            <a:ext cx="9144000" cy="2808922"/>
          </a:xfrm>
        </p:spPr>
        <p:txBody>
          <a:bodyPr/>
          <a:lstStyle/>
          <a:p>
            <a:pPr algn="ctr"/>
            <a:r>
              <a:rPr lang="en-US" sz="4800" b="1">
                <a:effectLst/>
                <a:latin typeface="Maiandra GD"/>
                <a:ea typeface="Calibri"/>
                <a:cs typeface="Arial"/>
              </a:rPr>
              <a:t>Kenya’s approach to identifying and resolving data issues</a:t>
            </a:r>
            <a:br>
              <a:rPr lang="en-US" sz="4800" b="1">
                <a:effectLst/>
                <a:latin typeface="Maiandra GD"/>
                <a:ea typeface="Calibri"/>
                <a:cs typeface="Arial"/>
              </a:rPr>
            </a:br>
            <a:br>
              <a:rPr lang="en-US" sz="5400" b="1">
                <a:effectLst/>
                <a:latin typeface="Calibri" panose="020F0502020204030204" pitchFamily="34" charset="0"/>
                <a:ea typeface="Calibri" panose="020F0502020204030204" pitchFamily="34" charset="0"/>
                <a:cs typeface="Arial" panose="020B0604020202020204" pitchFamily="34" charset="0"/>
              </a:rPr>
            </a:br>
            <a:r>
              <a:rPr lang="en-US" sz="4000" b="1">
                <a:solidFill>
                  <a:schemeClr val="accent6">
                    <a:lumMod val="50000"/>
                  </a:schemeClr>
                </a:solidFill>
                <a:effectLst/>
                <a:latin typeface="Maiandra GD"/>
                <a:ea typeface="Calibri"/>
                <a:cs typeface="Arial"/>
              </a:rPr>
              <a:t>Experience from Kenya</a:t>
            </a:r>
            <a:endParaRPr lang="en-US" sz="4000" b="1">
              <a:solidFill>
                <a:schemeClr val="accent6">
                  <a:lumMod val="50000"/>
                </a:schemeClr>
              </a:solidFill>
              <a:latin typeface="Maiandra GD"/>
              <a:ea typeface="Calibri"/>
              <a:cs typeface="Arial"/>
            </a:endParaRPr>
          </a:p>
        </p:txBody>
      </p:sp>
      <p:sp>
        <p:nvSpPr>
          <p:cNvPr id="8" name="Subtitle 2">
            <a:extLst>
              <a:ext uri="{FF2B5EF4-FFF2-40B4-BE49-F238E27FC236}">
                <a16:creationId xmlns:a16="http://schemas.microsoft.com/office/drawing/2014/main" id="{BF30B1F4-08FD-0494-E7E7-DCB3FE86661E}"/>
              </a:ext>
            </a:extLst>
          </p:cNvPr>
          <p:cNvSpPr>
            <a:spLocks noGrp="1"/>
          </p:cNvSpPr>
          <p:nvPr>
            <p:ph type="subTitle" idx="1"/>
          </p:nvPr>
        </p:nvSpPr>
        <p:spPr>
          <a:xfrm>
            <a:off x="1730829" y="4186492"/>
            <a:ext cx="9144000" cy="1655762"/>
          </a:xfrm>
        </p:spPr>
        <p:txBody>
          <a:bodyPr/>
          <a:lstStyle/>
          <a:p>
            <a:pPr>
              <a:spcBef>
                <a:spcPts val="0"/>
              </a:spcBef>
              <a:spcAft>
                <a:spcPts val="600"/>
              </a:spcAft>
              <a:defRPr/>
            </a:pPr>
            <a:r>
              <a:rPr lang="en-US" sz="3000" b="1">
                <a:solidFill>
                  <a:srgbClr val="000000"/>
                </a:solidFill>
                <a:highlight>
                  <a:srgbClr val="FFFFFF"/>
                </a:highlight>
                <a:latin typeface="Maiandra GD" panose="020E0502030308020204" pitchFamily="34" charset="0"/>
                <a:ea typeface="Times New Roman" panose="02020603050405020304" pitchFamily="18" charset="0"/>
              </a:rPr>
              <a:t>Data Use Community Webinar </a:t>
            </a:r>
          </a:p>
        </p:txBody>
      </p:sp>
      <p:cxnSp>
        <p:nvCxnSpPr>
          <p:cNvPr id="12" name="Straight Connector 11">
            <a:extLst>
              <a:ext uri="{FF2B5EF4-FFF2-40B4-BE49-F238E27FC236}">
                <a16:creationId xmlns:a16="http://schemas.microsoft.com/office/drawing/2014/main" id="{6166F005-CE9F-B5DB-7A94-2F89A988F166}"/>
              </a:ext>
            </a:extLst>
          </p:cNvPr>
          <p:cNvCxnSpPr/>
          <p:nvPr/>
        </p:nvCxnSpPr>
        <p:spPr>
          <a:xfrm>
            <a:off x="3332617" y="4051300"/>
            <a:ext cx="59182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1194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BFE2E01-7534-E563-6BF0-FF8A0BF081DD}"/>
              </a:ext>
            </a:extLst>
          </p:cNvPr>
          <p:cNvSpPr txBox="1"/>
          <p:nvPr/>
        </p:nvSpPr>
        <p:spPr>
          <a:xfrm>
            <a:off x="1209040" y="0"/>
            <a:ext cx="9479280" cy="507831"/>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a:ln>
                  <a:noFill/>
                </a:ln>
                <a:solidFill>
                  <a:prstClr val="black">
                    <a:lumMod val="95000"/>
                    <a:lumOff val="5000"/>
                  </a:prstClr>
                </a:solidFill>
                <a:effectLst/>
                <a:uLnTx/>
                <a:uFillTx/>
                <a:latin typeface="Maiandra GD"/>
                <a:ea typeface="+mn-ea"/>
                <a:cs typeface="Calibri"/>
              </a:rPr>
              <a:t>DQA Chart Abstraction &amp; Follow-up</a:t>
            </a:r>
          </a:p>
        </p:txBody>
      </p:sp>
      <p:pic>
        <p:nvPicPr>
          <p:cNvPr id="2" name="Picture 1" descr="A screen shot of a graph&#10;&#10;Description automatically generated">
            <a:extLst>
              <a:ext uri="{FF2B5EF4-FFF2-40B4-BE49-F238E27FC236}">
                <a16:creationId xmlns:a16="http://schemas.microsoft.com/office/drawing/2014/main" id="{C534083D-18A0-94E2-00CA-00EACC777D7C}"/>
              </a:ext>
            </a:extLst>
          </p:cNvPr>
          <p:cNvPicPr>
            <a:picLocks noChangeAspect="1"/>
          </p:cNvPicPr>
          <p:nvPr/>
        </p:nvPicPr>
        <p:blipFill>
          <a:blip r:embed="rId2"/>
          <a:stretch>
            <a:fillRect/>
          </a:stretch>
        </p:blipFill>
        <p:spPr>
          <a:xfrm>
            <a:off x="1405551" y="1846818"/>
            <a:ext cx="4687880" cy="4239353"/>
          </a:xfrm>
          <a:prstGeom prst="rect">
            <a:avLst/>
          </a:prstGeom>
          <a:ln>
            <a:noFill/>
          </a:ln>
        </p:spPr>
      </p:pic>
      <p:sp>
        <p:nvSpPr>
          <p:cNvPr id="13" name="TextBox 12">
            <a:extLst>
              <a:ext uri="{FF2B5EF4-FFF2-40B4-BE49-F238E27FC236}">
                <a16:creationId xmlns:a16="http://schemas.microsoft.com/office/drawing/2014/main" id="{41CA9CC7-456F-F325-B095-99D64CBE10FB}"/>
              </a:ext>
            </a:extLst>
          </p:cNvPr>
          <p:cNvSpPr txBox="1"/>
          <p:nvPr/>
        </p:nvSpPr>
        <p:spPr>
          <a:xfrm>
            <a:off x="6162042" y="5952352"/>
            <a:ext cx="389728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Data Source :</a:t>
            </a:r>
            <a:r>
              <a:rPr kumimoji="0" lang="en-US" sz="12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DQA Tool  </a:t>
            </a:r>
            <a:r>
              <a:rPr kumimoji="0" lang="en-US" sz="12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Period :</a:t>
            </a:r>
            <a:r>
              <a:rPr kumimoji="0" lang="en-US" sz="12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Year 2023</a:t>
            </a:r>
          </a:p>
        </p:txBody>
      </p:sp>
      <p:grpSp>
        <p:nvGrpSpPr>
          <p:cNvPr id="5" name="Group 4">
            <a:extLst>
              <a:ext uri="{FF2B5EF4-FFF2-40B4-BE49-F238E27FC236}">
                <a16:creationId xmlns:a16="http://schemas.microsoft.com/office/drawing/2014/main" id="{F46A4948-4099-DDA2-3B6D-0DAB7BFA456C}"/>
              </a:ext>
            </a:extLst>
          </p:cNvPr>
          <p:cNvGrpSpPr/>
          <p:nvPr/>
        </p:nvGrpSpPr>
        <p:grpSpPr>
          <a:xfrm>
            <a:off x="6274874" y="1456908"/>
            <a:ext cx="4190787" cy="4110038"/>
            <a:chOff x="8130150" y="1239024"/>
            <a:chExt cx="4190787" cy="4110038"/>
          </a:xfrm>
        </p:grpSpPr>
        <p:sp>
          <p:nvSpPr>
            <p:cNvPr id="12" name="TextBox 11">
              <a:extLst>
                <a:ext uri="{FF2B5EF4-FFF2-40B4-BE49-F238E27FC236}">
                  <a16:creationId xmlns:a16="http://schemas.microsoft.com/office/drawing/2014/main" id="{FE891AB0-31EB-B89B-B620-EF3526CCE776}"/>
                </a:ext>
              </a:extLst>
            </p:cNvPr>
            <p:cNvSpPr txBox="1"/>
            <p:nvPr/>
          </p:nvSpPr>
          <p:spPr>
            <a:xfrm>
              <a:off x="8130150" y="1239024"/>
              <a:ext cx="4190787" cy="338554"/>
            </a:xfrm>
            <a:prstGeom prst="rect">
              <a:avLst/>
            </a:prstGeom>
            <a:solidFill>
              <a:schemeClr val="accent2">
                <a:lumMod val="60000"/>
                <a:lumOff val="40000"/>
              </a:schemeClr>
            </a:solidFill>
            <a:ln>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Follow up and action plans</a:t>
              </a:r>
            </a:p>
          </p:txBody>
        </p:sp>
        <p:pic>
          <p:nvPicPr>
            <p:cNvPr id="6" name="Picture 5" descr="A screenshot of a medical survey&#10;&#10;Description automatically generated">
              <a:extLst>
                <a:ext uri="{FF2B5EF4-FFF2-40B4-BE49-F238E27FC236}">
                  <a16:creationId xmlns:a16="http://schemas.microsoft.com/office/drawing/2014/main" id="{338D38E8-27FE-05BA-1CA5-BFD28B86563F}"/>
                </a:ext>
              </a:extLst>
            </p:cNvPr>
            <p:cNvPicPr>
              <a:picLocks noChangeAspect="1"/>
            </p:cNvPicPr>
            <p:nvPr/>
          </p:nvPicPr>
          <p:blipFill>
            <a:blip r:embed="rId3"/>
            <a:stretch>
              <a:fillRect/>
            </a:stretch>
          </p:blipFill>
          <p:spPr>
            <a:xfrm>
              <a:off x="8132510" y="1639820"/>
              <a:ext cx="4059490" cy="3709242"/>
            </a:xfrm>
            <a:prstGeom prst="rect">
              <a:avLst/>
            </a:prstGeom>
          </p:spPr>
        </p:pic>
      </p:grpSp>
      <p:sp>
        <p:nvSpPr>
          <p:cNvPr id="7" name="TextBox 6">
            <a:extLst>
              <a:ext uri="{FF2B5EF4-FFF2-40B4-BE49-F238E27FC236}">
                <a16:creationId xmlns:a16="http://schemas.microsoft.com/office/drawing/2014/main" id="{674114AD-582E-3226-79D8-23FAF58CE8F2}"/>
              </a:ext>
            </a:extLst>
          </p:cNvPr>
          <p:cNvSpPr txBox="1"/>
          <p:nvPr/>
        </p:nvSpPr>
        <p:spPr>
          <a:xfrm>
            <a:off x="1402942" y="530993"/>
            <a:ext cx="9062720" cy="923330"/>
          </a:xfrm>
          <a:prstGeom prst="rect">
            <a:avLst/>
          </a:prstGeom>
          <a:solidFill>
            <a:schemeClr val="accent1">
              <a:lumMod val="20000"/>
              <a:lumOff val="80000"/>
            </a:schemeClr>
          </a:solidFill>
        </p:spPr>
        <p:txBody>
          <a:bodyPr wrap="square" rtlCol="0">
            <a:spAutoFit/>
          </a:bodyPr>
          <a:lstStyle/>
          <a:p>
            <a:pPr marL="177800" marR="0" lvl="0" indent="-1778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Review and scoring of selected variables from sampled patient records</a:t>
            </a:r>
          </a:p>
          <a:p>
            <a:pPr marL="177800" marR="0" lvl="0" indent="-1778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Based on score, action plans developed </a:t>
            </a:r>
          </a:p>
          <a:p>
            <a:pPr marL="177800" marR="0" lvl="0" indent="-1778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Follow up of action implementation monitored remotely </a:t>
            </a:r>
          </a:p>
        </p:txBody>
      </p:sp>
      <p:sp>
        <p:nvSpPr>
          <p:cNvPr id="14" name="TextBox 13">
            <a:extLst>
              <a:ext uri="{FF2B5EF4-FFF2-40B4-BE49-F238E27FC236}">
                <a16:creationId xmlns:a16="http://schemas.microsoft.com/office/drawing/2014/main" id="{37A0D048-FB76-DE8E-3AE3-EA905271526F}"/>
              </a:ext>
            </a:extLst>
          </p:cNvPr>
          <p:cNvSpPr txBox="1"/>
          <p:nvPr/>
        </p:nvSpPr>
        <p:spPr>
          <a:xfrm>
            <a:off x="1402942" y="1454323"/>
            <a:ext cx="4682177" cy="338554"/>
          </a:xfrm>
          <a:prstGeom prst="rect">
            <a:avLst/>
          </a:prstGeom>
          <a:solidFill>
            <a:schemeClr val="accent2">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Maiandra GD"/>
                <a:ea typeface="+mn-ea"/>
                <a:cs typeface="+mn-cs"/>
              </a:rPr>
              <a:t>Chart Abstraction result by Age group</a:t>
            </a:r>
          </a:p>
        </p:txBody>
      </p:sp>
    </p:spTree>
    <p:extLst>
      <p:ext uri="{BB962C8B-B14F-4D97-AF65-F5344CB8AC3E}">
        <p14:creationId xmlns:p14="http://schemas.microsoft.com/office/powerpoint/2010/main" val="3896774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DF1DE76-C3EF-DA4E-FDAB-94679E72D343}"/>
              </a:ext>
            </a:extLst>
          </p:cNvPr>
          <p:cNvPicPr>
            <a:picLocks noChangeAspect="1"/>
          </p:cNvPicPr>
          <p:nvPr/>
        </p:nvPicPr>
        <p:blipFill>
          <a:blip r:embed="rId3"/>
          <a:stretch>
            <a:fillRect/>
          </a:stretch>
        </p:blipFill>
        <p:spPr>
          <a:xfrm>
            <a:off x="1312939" y="1134223"/>
            <a:ext cx="2037814" cy="2793195"/>
          </a:xfrm>
          <a:prstGeom prst="rect">
            <a:avLst/>
          </a:prstGeom>
        </p:spPr>
      </p:pic>
      <p:sp>
        <p:nvSpPr>
          <p:cNvPr id="3" name="TextBox 2">
            <a:extLst>
              <a:ext uri="{FF2B5EF4-FFF2-40B4-BE49-F238E27FC236}">
                <a16:creationId xmlns:a16="http://schemas.microsoft.com/office/drawing/2014/main" id="{1BFE2E01-7534-E563-6BF0-FF8A0BF081DD}"/>
              </a:ext>
            </a:extLst>
          </p:cNvPr>
          <p:cNvSpPr txBox="1"/>
          <p:nvPr/>
        </p:nvSpPr>
        <p:spPr>
          <a:xfrm>
            <a:off x="1127760" y="187200"/>
            <a:ext cx="9580880" cy="507831"/>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a:ln>
                  <a:noFill/>
                </a:ln>
                <a:solidFill>
                  <a:prstClr val="black">
                    <a:lumMod val="95000"/>
                    <a:lumOff val="5000"/>
                  </a:prstClr>
                </a:solidFill>
                <a:effectLst/>
                <a:uLnTx/>
                <a:uFillTx/>
                <a:latin typeface="Maiandra GD"/>
                <a:ea typeface="+mn-ea"/>
                <a:cs typeface="Calibri"/>
              </a:rPr>
              <a:t>Indicator Understanding</a:t>
            </a:r>
          </a:p>
        </p:txBody>
      </p:sp>
      <p:sp>
        <p:nvSpPr>
          <p:cNvPr id="13" name="TextBox 12">
            <a:extLst>
              <a:ext uri="{FF2B5EF4-FFF2-40B4-BE49-F238E27FC236}">
                <a16:creationId xmlns:a16="http://schemas.microsoft.com/office/drawing/2014/main" id="{41CA9CC7-456F-F325-B095-99D64CBE10FB}"/>
              </a:ext>
            </a:extLst>
          </p:cNvPr>
          <p:cNvSpPr txBox="1"/>
          <p:nvPr/>
        </p:nvSpPr>
        <p:spPr>
          <a:xfrm>
            <a:off x="8818880" y="5929095"/>
            <a:ext cx="320167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Data Source :</a:t>
            </a:r>
            <a:r>
              <a:rPr kumimoji="0" lang="en-US" sz="12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DQA Tool  </a:t>
            </a:r>
            <a:r>
              <a:rPr kumimoji="0" lang="en-US" sz="12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Period :</a:t>
            </a:r>
            <a:r>
              <a:rPr kumimoji="0" lang="en-US" sz="12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Year 2023</a:t>
            </a:r>
          </a:p>
        </p:txBody>
      </p:sp>
      <p:pic>
        <p:nvPicPr>
          <p:cNvPr id="7" name="Picture 6">
            <a:extLst>
              <a:ext uri="{FF2B5EF4-FFF2-40B4-BE49-F238E27FC236}">
                <a16:creationId xmlns:a16="http://schemas.microsoft.com/office/drawing/2014/main" id="{63B29BA7-4420-F201-2A50-A290D202559E}"/>
              </a:ext>
            </a:extLst>
          </p:cNvPr>
          <p:cNvPicPr>
            <a:picLocks noChangeAspect="1"/>
          </p:cNvPicPr>
          <p:nvPr/>
        </p:nvPicPr>
        <p:blipFill>
          <a:blip r:embed="rId4"/>
          <a:stretch>
            <a:fillRect/>
          </a:stretch>
        </p:blipFill>
        <p:spPr>
          <a:xfrm>
            <a:off x="3372956" y="2000986"/>
            <a:ext cx="1813755" cy="2494859"/>
          </a:xfrm>
          <a:prstGeom prst="rect">
            <a:avLst/>
          </a:prstGeom>
          <a:ln w="9525">
            <a:solidFill>
              <a:schemeClr val="tx1"/>
            </a:solidFill>
          </a:ln>
        </p:spPr>
      </p:pic>
      <p:pic>
        <p:nvPicPr>
          <p:cNvPr id="10" name="Picture 9">
            <a:extLst>
              <a:ext uri="{FF2B5EF4-FFF2-40B4-BE49-F238E27FC236}">
                <a16:creationId xmlns:a16="http://schemas.microsoft.com/office/drawing/2014/main" id="{7CA0F9E4-F159-7F49-CCE8-F0DFB1B5DE9E}"/>
              </a:ext>
            </a:extLst>
          </p:cNvPr>
          <p:cNvPicPr>
            <a:picLocks noChangeAspect="1"/>
          </p:cNvPicPr>
          <p:nvPr/>
        </p:nvPicPr>
        <p:blipFill>
          <a:blip r:embed="rId5"/>
          <a:stretch>
            <a:fillRect/>
          </a:stretch>
        </p:blipFill>
        <p:spPr>
          <a:xfrm>
            <a:off x="6018945" y="1091168"/>
            <a:ext cx="5981293" cy="2576592"/>
          </a:xfrm>
          <a:prstGeom prst="rect">
            <a:avLst/>
          </a:prstGeom>
        </p:spPr>
      </p:pic>
      <p:pic>
        <p:nvPicPr>
          <p:cNvPr id="9" name="Picture 8">
            <a:extLst>
              <a:ext uri="{FF2B5EF4-FFF2-40B4-BE49-F238E27FC236}">
                <a16:creationId xmlns:a16="http://schemas.microsoft.com/office/drawing/2014/main" id="{371C8E74-DBBB-2D85-90DF-6A4E83C39F26}"/>
              </a:ext>
            </a:extLst>
          </p:cNvPr>
          <p:cNvPicPr>
            <a:picLocks noChangeAspect="1"/>
          </p:cNvPicPr>
          <p:nvPr/>
        </p:nvPicPr>
        <p:blipFill>
          <a:blip r:embed="rId6"/>
          <a:stretch>
            <a:fillRect/>
          </a:stretch>
        </p:blipFill>
        <p:spPr>
          <a:xfrm>
            <a:off x="5880399" y="3667760"/>
            <a:ext cx="6189414" cy="2247742"/>
          </a:xfrm>
          <a:prstGeom prst="rect">
            <a:avLst/>
          </a:prstGeom>
        </p:spPr>
      </p:pic>
      <p:sp>
        <p:nvSpPr>
          <p:cNvPr id="12" name="TextBox 11">
            <a:extLst>
              <a:ext uri="{FF2B5EF4-FFF2-40B4-BE49-F238E27FC236}">
                <a16:creationId xmlns:a16="http://schemas.microsoft.com/office/drawing/2014/main" id="{928D5171-7588-9BD7-DF32-C746E8224292}"/>
              </a:ext>
            </a:extLst>
          </p:cNvPr>
          <p:cNvSpPr txBox="1"/>
          <p:nvPr/>
        </p:nvSpPr>
        <p:spPr>
          <a:xfrm>
            <a:off x="1062512" y="4546645"/>
            <a:ext cx="4742808" cy="132343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HCW understanding of HIV indicator definitions assessed during DQAs – system assessment module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Gaps identified corrected immediately, mentorship and facility-based CMEs</a:t>
            </a:r>
            <a:endParaRPr kumimoji="0" lang="en-KE"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spTree>
    <p:extLst>
      <p:ext uri="{BB962C8B-B14F-4D97-AF65-F5344CB8AC3E}">
        <p14:creationId xmlns:p14="http://schemas.microsoft.com/office/powerpoint/2010/main" val="4261562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BFE2E01-7534-E563-6BF0-FF8A0BF081DD}"/>
              </a:ext>
            </a:extLst>
          </p:cNvPr>
          <p:cNvSpPr txBox="1"/>
          <p:nvPr/>
        </p:nvSpPr>
        <p:spPr>
          <a:xfrm>
            <a:off x="1246822" y="207520"/>
            <a:ext cx="9461818" cy="507831"/>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a:ln>
                  <a:noFill/>
                </a:ln>
                <a:solidFill>
                  <a:prstClr val="black">
                    <a:lumMod val="95000"/>
                    <a:lumOff val="5000"/>
                  </a:prstClr>
                </a:solidFill>
                <a:effectLst/>
                <a:uLnTx/>
                <a:uFillTx/>
                <a:latin typeface="Maiandra GD"/>
                <a:ea typeface="+mn-ea"/>
                <a:cs typeface="Calibri"/>
              </a:rPr>
              <a:t>Reporting &amp; Data Validity Monitoring </a:t>
            </a:r>
          </a:p>
        </p:txBody>
      </p:sp>
      <p:sp>
        <p:nvSpPr>
          <p:cNvPr id="9" name="TextBox 8">
            <a:extLst>
              <a:ext uri="{FF2B5EF4-FFF2-40B4-BE49-F238E27FC236}">
                <a16:creationId xmlns:a16="http://schemas.microsoft.com/office/drawing/2014/main" id="{CB57F977-299F-3DB5-58F4-C7469A38BF98}"/>
              </a:ext>
            </a:extLst>
          </p:cNvPr>
          <p:cNvSpPr txBox="1"/>
          <p:nvPr/>
        </p:nvSpPr>
        <p:spPr>
          <a:xfrm>
            <a:off x="5572932" y="6013329"/>
            <a:ext cx="3022427" cy="253916"/>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Source:</a:t>
            </a:r>
            <a:r>
              <a:rPr kumimoji="0" lang="en-US" sz="105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KHIS, National HIV Dashboard</a:t>
            </a:r>
          </a:p>
        </p:txBody>
      </p:sp>
      <p:sp>
        <p:nvSpPr>
          <p:cNvPr id="21" name="TextBox 20">
            <a:extLst>
              <a:ext uri="{FF2B5EF4-FFF2-40B4-BE49-F238E27FC236}">
                <a16:creationId xmlns:a16="http://schemas.microsoft.com/office/drawing/2014/main" id="{BD0E61A9-E27A-E251-78A9-512397CFF465}"/>
              </a:ext>
            </a:extLst>
          </p:cNvPr>
          <p:cNvSpPr txBox="1"/>
          <p:nvPr/>
        </p:nvSpPr>
        <p:spPr>
          <a:xfrm>
            <a:off x="823998" y="3797811"/>
            <a:ext cx="2369231"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WHO Data Quality Tool </a:t>
            </a: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to monitor reporting rates, data completeness and integrity</a:t>
            </a:r>
          </a:p>
        </p:txBody>
      </p:sp>
      <p:grpSp>
        <p:nvGrpSpPr>
          <p:cNvPr id="4" name="Group 3">
            <a:extLst>
              <a:ext uri="{FF2B5EF4-FFF2-40B4-BE49-F238E27FC236}">
                <a16:creationId xmlns:a16="http://schemas.microsoft.com/office/drawing/2014/main" id="{7A22CFEE-1D84-1E72-BE6E-7C22F7D2FD02}"/>
              </a:ext>
            </a:extLst>
          </p:cNvPr>
          <p:cNvGrpSpPr/>
          <p:nvPr/>
        </p:nvGrpSpPr>
        <p:grpSpPr>
          <a:xfrm>
            <a:off x="3264349" y="1353352"/>
            <a:ext cx="4663440" cy="3748879"/>
            <a:chOff x="2209800" y="652089"/>
            <a:chExt cx="7772400" cy="4365007"/>
          </a:xfrm>
        </p:grpSpPr>
        <p:pic>
          <p:nvPicPr>
            <p:cNvPr id="8" name="Picture 7">
              <a:extLst>
                <a:ext uri="{FF2B5EF4-FFF2-40B4-BE49-F238E27FC236}">
                  <a16:creationId xmlns:a16="http://schemas.microsoft.com/office/drawing/2014/main" id="{7707FAB2-D275-364F-F3D6-B437FE42E6ED}"/>
                </a:ext>
              </a:extLst>
            </p:cNvPr>
            <p:cNvPicPr>
              <a:picLocks noChangeAspect="1"/>
            </p:cNvPicPr>
            <p:nvPr/>
          </p:nvPicPr>
          <p:blipFill>
            <a:blip r:embed="rId3"/>
            <a:stretch>
              <a:fillRect/>
            </a:stretch>
          </p:blipFill>
          <p:spPr>
            <a:xfrm>
              <a:off x="2209800" y="1840903"/>
              <a:ext cx="7772400" cy="3176193"/>
            </a:xfrm>
            <a:prstGeom prst="rect">
              <a:avLst/>
            </a:prstGeom>
          </p:spPr>
        </p:pic>
        <p:pic>
          <p:nvPicPr>
            <p:cNvPr id="10" name="Picture 9">
              <a:extLst>
                <a:ext uri="{FF2B5EF4-FFF2-40B4-BE49-F238E27FC236}">
                  <a16:creationId xmlns:a16="http://schemas.microsoft.com/office/drawing/2014/main" id="{856E784D-2AA7-A4F4-26AC-29BAA6C0105F}"/>
                </a:ext>
              </a:extLst>
            </p:cNvPr>
            <p:cNvPicPr>
              <a:picLocks noChangeAspect="1"/>
            </p:cNvPicPr>
            <p:nvPr/>
          </p:nvPicPr>
          <p:blipFill>
            <a:blip r:embed="rId4"/>
            <a:stretch>
              <a:fillRect/>
            </a:stretch>
          </p:blipFill>
          <p:spPr>
            <a:xfrm>
              <a:off x="2209800" y="942528"/>
              <a:ext cx="7772400" cy="898375"/>
            </a:xfrm>
            <a:prstGeom prst="rect">
              <a:avLst/>
            </a:prstGeom>
          </p:spPr>
        </p:pic>
        <p:pic>
          <p:nvPicPr>
            <p:cNvPr id="11" name="Picture 10">
              <a:extLst>
                <a:ext uri="{FF2B5EF4-FFF2-40B4-BE49-F238E27FC236}">
                  <a16:creationId xmlns:a16="http://schemas.microsoft.com/office/drawing/2014/main" id="{7CDF8AC4-E198-856A-FE74-11A648E42235}"/>
                </a:ext>
              </a:extLst>
            </p:cNvPr>
            <p:cNvPicPr>
              <a:picLocks noChangeAspect="1"/>
            </p:cNvPicPr>
            <p:nvPr/>
          </p:nvPicPr>
          <p:blipFill>
            <a:blip r:embed="rId5"/>
            <a:stretch>
              <a:fillRect/>
            </a:stretch>
          </p:blipFill>
          <p:spPr>
            <a:xfrm>
              <a:off x="2209800" y="652089"/>
              <a:ext cx="7772400" cy="290439"/>
            </a:xfrm>
            <a:prstGeom prst="rect">
              <a:avLst/>
            </a:prstGeom>
          </p:spPr>
        </p:pic>
      </p:grpSp>
      <p:pic>
        <p:nvPicPr>
          <p:cNvPr id="14" name="Picture 13">
            <a:extLst>
              <a:ext uri="{FF2B5EF4-FFF2-40B4-BE49-F238E27FC236}">
                <a16:creationId xmlns:a16="http://schemas.microsoft.com/office/drawing/2014/main" id="{8D03BAB3-CF73-9F7C-1AAF-34042170AD2A}"/>
              </a:ext>
            </a:extLst>
          </p:cNvPr>
          <p:cNvPicPr>
            <a:picLocks noChangeAspect="1"/>
          </p:cNvPicPr>
          <p:nvPr/>
        </p:nvPicPr>
        <p:blipFill>
          <a:blip r:embed="rId6"/>
          <a:srcRect t="7943"/>
          <a:stretch/>
        </p:blipFill>
        <p:spPr>
          <a:xfrm>
            <a:off x="7998171" y="1983117"/>
            <a:ext cx="4086795" cy="2762445"/>
          </a:xfrm>
          <a:prstGeom prst="rect">
            <a:avLst/>
          </a:prstGeom>
          <a:ln w="6350">
            <a:solidFill>
              <a:schemeClr val="tx1"/>
            </a:solidFill>
          </a:ln>
        </p:spPr>
      </p:pic>
      <p:sp>
        <p:nvSpPr>
          <p:cNvPr id="15" name="TextBox 14">
            <a:extLst>
              <a:ext uri="{FF2B5EF4-FFF2-40B4-BE49-F238E27FC236}">
                <a16:creationId xmlns:a16="http://schemas.microsoft.com/office/drawing/2014/main" id="{2AD7FB52-5F6F-8AD4-9012-8F43069796DF}"/>
              </a:ext>
            </a:extLst>
          </p:cNvPr>
          <p:cNvSpPr txBox="1"/>
          <p:nvPr/>
        </p:nvSpPr>
        <p:spPr>
          <a:xfrm>
            <a:off x="3254189" y="5081911"/>
            <a:ext cx="466344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National HIV Dashboard </a:t>
            </a: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to monitor under/non-reporting across program areas and facilities </a:t>
            </a:r>
          </a:p>
        </p:txBody>
      </p:sp>
      <p:sp>
        <p:nvSpPr>
          <p:cNvPr id="16" name="TextBox 15">
            <a:extLst>
              <a:ext uri="{FF2B5EF4-FFF2-40B4-BE49-F238E27FC236}">
                <a16:creationId xmlns:a16="http://schemas.microsoft.com/office/drawing/2014/main" id="{4B3C3715-C0B3-DE02-8AFD-1DC51CEDA67D}"/>
              </a:ext>
            </a:extLst>
          </p:cNvPr>
          <p:cNvSpPr txBox="1"/>
          <p:nvPr/>
        </p:nvSpPr>
        <p:spPr>
          <a:xfrm>
            <a:off x="8022219" y="4813474"/>
            <a:ext cx="4113941" cy="1477328"/>
          </a:xfrm>
          <a:prstGeom prst="rect">
            <a:avLst/>
          </a:prstGeom>
          <a:noFill/>
        </p:spPr>
        <p:txBody>
          <a:bodyPr wrap="square" rtlCol="0">
            <a:spAutoFit/>
          </a:bodyPr>
          <a:lstStyle/>
          <a:p>
            <a:pPr marL="92075"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PMTCT</a:t>
            </a: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a:t>
            </a:r>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Missed Opportunities Dashboard</a:t>
            </a: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for tracking and timely identification of documentation gaps and true missed opportunities for action.</a:t>
            </a:r>
          </a:p>
        </p:txBody>
      </p:sp>
      <p:grpSp>
        <p:nvGrpSpPr>
          <p:cNvPr id="17" name="Group 16">
            <a:extLst>
              <a:ext uri="{FF2B5EF4-FFF2-40B4-BE49-F238E27FC236}">
                <a16:creationId xmlns:a16="http://schemas.microsoft.com/office/drawing/2014/main" id="{8E082015-BA3C-2921-8E7B-8BEF32AAA140}"/>
              </a:ext>
            </a:extLst>
          </p:cNvPr>
          <p:cNvGrpSpPr/>
          <p:nvPr/>
        </p:nvGrpSpPr>
        <p:grpSpPr>
          <a:xfrm>
            <a:off x="834158" y="944880"/>
            <a:ext cx="2369231" cy="2727868"/>
            <a:chOff x="4419454" y="952458"/>
            <a:chExt cx="3375953" cy="5037084"/>
          </a:xfrm>
        </p:grpSpPr>
        <p:pic>
          <p:nvPicPr>
            <p:cNvPr id="18" name="Picture 17">
              <a:extLst>
                <a:ext uri="{FF2B5EF4-FFF2-40B4-BE49-F238E27FC236}">
                  <a16:creationId xmlns:a16="http://schemas.microsoft.com/office/drawing/2014/main" id="{92218BB3-379F-5BD8-0C19-126AD50FC037}"/>
                </a:ext>
              </a:extLst>
            </p:cNvPr>
            <p:cNvPicPr>
              <a:picLocks noChangeAspect="1"/>
            </p:cNvPicPr>
            <p:nvPr/>
          </p:nvPicPr>
          <p:blipFill>
            <a:blip r:embed="rId7"/>
            <a:srcRect l="976" t="11015" r="-1"/>
            <a:stretch/>
          </p:blipFill>
          <p:spPr>
            <a:xfrm>
              <a:off x="4429760" y="1432560"/>
              <a:ext cx="3365647" cy="4556982"/>
            </a:xfrm>
            <a:prstGeom prst="rect">
              <a:avLst/>
            </a:prstGeom>
            <a:ln>
              <a:solidFill>
                <a:schemeClr val="bg1">
                  <a:lumMod val="85000"/>
                </a:schemeClr>
              </a:solidFill>
            </a:ln>
          </p:spPr>
        </p:pic>
        <p:pic>
          <p:nvPicPr>
            <p:cNvPr id="19" name="Picture 18">
              <a:extLst>
                <a:ext uri="{FF2B5EF4-FFF2-40B4-BE49-F238E27FC236}">
                  <a16:creationId xmlns:a16="http://schemas.microsoft.com/office/drawing/2014/main" id="{8C531263-BD3D-4BA5-57EC-52E3FDE895CF}"/>
                </a:ext>
              </a:extLst>
            </p:cNvPr>
            <p:cNvPicPr>
              <a:picLocks noChangeAspect="1"/>
            </p:cNvPicPr>
            <p:nvPr/>
          </p:nvPicPr>
          <p:blipFill>
            <a:blip r:embed="rId8"/>
            <a:srcRect r="50000"/>
            <a:stretch/>
          </p:blipFill>
          <p:spPr>
            <a:xfrm>
              <a:off x="4419454" y="952458"/>
              <a:ext cx="3375953" cy="480102"/>
            </a:xfrm>
            <a:prstGeom prst="rect">
              <a:avLst/>
            </a:prstGeom>
          </p:spPr>
        </p:pic>
        <p:sp>
          <p:nvSpPr>
            <p:cNvPr id="20" name="Rectangle: Rounded Corners 19">
              <a:extLst>
                <a:ext uri="{FF2B5EF4-FFF2-40B4-BE49-F238E27FC236}">
                  <a16:creationId xmlns:a16="http://schemas.microsoft.com/office/drawing/2014/main" id="{2DECD1C8-4F66-C170-DFE1-8BC19A737A8A}"/>
                </a:ext>
              </a:extLst>
            </p:cNvPr>
            <p:cNvSpPr/>
            <p:nvPr/>
          </p:nvSpPr>
          <p:spPr>
            <a:xfrm>
              <a:off x="5679440" y="4003040"/>
              <a:ext cx="843280" cy="1117600"/>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white"/>
                </a:solidFill>
                <a:effectLst/>
                <a:uLnTx/>
                <a:uFillTx/>
                <a:latin typeface="Adobe Garamond Pro"/>
                <a:ea typeface="+mn-ea"/>
                <a:cs typeface="+mn-cs"/>
              </a:endParaRPr>
            </a:p>
          </p:txBody>
        </p:sp>
      </p:grpSp>
    </p:spTree>
    <p:extLst>
      <p:ext uri="{BB962C8B-B14F-4D97-AF65-F5344CB8AC3E}">
        <p14:creationId xmlns:p14="http://schemas.microsoft.com/office/powerpoint/2010/main" val="1676164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8"/>
          <p:cNvSpPr>
            <a:spLocks noEditPoints="1"/>
          </p:cNvSpPr>
          <p:nvPr/>
        </p:nvSpPr>
        <p:spPr bwMode="auto">
          <a:xfrm>
            <a:off x="4606925" y="5359718"/>
            <a:ext cx="552450" cy="552450"/>
          </a:xfrm>
          <a:custGeom>
            <a:avLst/>
            <a:gdLst>
              <a:gd name="T0" fmla="*/ 124 w 145"/>
              <a:gd name="T1" fmla="*/ 40 h 145"/>
              <a:gd name="T2" fmla="*/ 135 w 145"/>
              <a:gd name="T3" fmla="*/ 77 h 145"/>
              <a:gd name="T4" fmla="*/ 68 w 145"/>
              <a:gd name="T5" fmla="*/ 145 h 145"/>
              <a:gd name="T6" fmla="*/ 0 w 145"/>
              <a:gd name="T7" fmla="*/ 77 h 145"/>
              <a:gd name="T8" fmla="*/ 68 w 145"/>
              <a:gd name="T9" fmla="*/ 9 h 145"/>
              <a:gd name="T10" fmla="*/ 105 w 145"/>
              <a:gd name="T11" fmla="*/ 20 h 145"/>
              <a:gd name="T12" fmla="*/ 94 w 145"/>
              <a:gd name="T13" fmla="*/ 33 h 145"/>
              <a:gd name="T14" fmla="*/ 68 w 145"/>
              <a:gd name="T15" fmla="*/ 26 h 145"/>
              <a:gd name="T16" fmla="*/ 16 w 145"/>
              <a:gd name="T17" fmla="*/ 77 h 145"/>
              <a:gd name="T18" fmla="*/ 68 w 145"/>
              <a:gd name="T19" fmla="*/ 129 h 145"/>
              <a:gd name="T20" fmla="*/ 119 w 145"/>
              <a:gd name="T21" fmla="*/ 77 h 145"/>
              <a:gd name="T22" fmla="*/ 112 w 145"/>
              <a:gd name="T23" fmla="*/ 51 h 145"/>
              <a:gd name="T24" fmla="*/ 80 w 145"/>
              <a:gd name="T25" fmla="*/ 46 h 145"/>
              <a:gd name="T26" fmla="*/ 68 w 145"/>
              <a:gd name="T27" fmla="*/ 43 h 145"/>
              <a:gd name="T28" fmla="*/ 34 w 145"/>
              <a:gd name="T29" fmla="*/ 77 h 145"/>
              <a:gd name="T30" fmla="*/ 68 w 145"/>
              <a:gd name="T31" fmla="*/ 111 h 145"/>
              <a:gd name="T32" fmla="*/ 101 w 145"/>
              <a:gd name="T33" fmla="*/ 77 h 145"/>
              <a:gd name="T34" fmla="*/ 98 w 145"/>
              <a:gd name="T35" fmla="*/ 62 h 145"/>
              <a:gd name="T36" fmla="*/ 68 w 145"/>
              <a:gd name="T37" fmla="*/ 77 h 145"/>
              <a:gd name="T38" fmla="*/ 141 w 145"/>
              <a:gd name="T39" fmla="*/ 4 h 145"/>
              <a:gd name="T40" fmla="*/ 124 w 145"/>
              <a:gd name="T41" fmla="*/ 0 h 145"/>
              <a:gd name="T42" fmla="*/ 124 w 145"/>
              <a:gd name="T43" fmla="*/ 21 h 145"/>
              <a:gd name="T44" fmla="*/ 145 w 145"/>
              <a:gd name="T45" fmla="*/ 21 h 145"/>
              <a:gd name="T46" fmla="*/ 11 w 145"/>
              <a:gd name="T47" fmla="*/ 145 h 145"/>
              <a:gd name="T48" fmla="*/ 25 w 145"/>
              <a:gd name="T49" fmla="*/ 130 h 145"/>
              <a:gd name="T50" fmla="*/ 110 w 145"/>
              <a:gd name="T51" fmla="*/ 130 h 145"/>
              <a:gd name="T52" fmla="*/ 124 w 145"/>
              <a:gd name="T53"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 h="145">
                <a:moveTo>
                  <a:pt x="124" y="40"/>
                </a:moveTo>
                <a:cubicBezTo>
                  <a:pt x="131" y="50"/>
                  <a:pt x="135" y="63"/>
                  <a:pt x="135" y="77"/>
                </a:cubicBezTo>
                <a:cubicBezTo>
                  <a:pt x="135" y="115"/>
                  <a:pt x="105" y="145"/>
                  <a:pt x="68" y="145"/>
                </a:cubicBezTo>
                <a:cubicBezTo>
                  <a:pt x="30" y="145"/>
                  <a:pt x="0" y="115"/>
                  <a:pt x="0" y="77"/>
                </a:cubicBezTo>
                <a:cubicBezTo>
                  <a:pt x="0" y="39"/>
                  <a:pt x="30" y="9"/>
                  <a:pt x="68" y="9"/>
                </a:cubicBezTo>
                <a:cubicBezTo>
                  <a:pt x="81" y="9"/>
                  <a:pt x="94" y="13"/>
                  <a:pt x="105" y="20"/>
                </a:cubicBezTo>
                <a:moveTo>
                  <a:pt x="94" y="33"/>
                </a:moveTo>
                <a:cubicBezTo>
                  <a:pt x="86" y="28"/>
                  <a:pt x="77" y="26"/>
                  <a:pt x="68" y="26"/>
                </a:cubicBezTo>
                <a:cubicBezTo>
                  <a:pt x="39" y="26"/>
                  <a:pt x="16" y="49"/>
                  <a:pt x="16" y="77"/>
                </a:cubicBezTo>
                <a:cubicBezTo>
                  <a:pt x="16" y="105"/>
                  <a:pt x="39" y="129"/>
                  <a:pt x="68" y="129"/>
                </a:cubicBezTo>
                <a:cubicBezTo>
                  <a:pt x="96" y="129"/>
                  <a:pt x="119" y="105"/>
                  <a:pt x="119" y="77"/>
                </a:cubicBezTo>
                <a:cubicBezTo>
                  <a:pt x="119" y="68"/>
                  <a:pt x="116" y="59"/>
                  <a:pt x="112" y="51"/>
                </a:cubicBezTo>
                <a:moveTo>
                  <a:pt x="80" y="46"/>
                </a:moveTo>
                <a:cubicBezTo>
                  <a:pt x="76" y="44"/>
                  <a:pt x="72" y="43"/>
                  <a:pt x="68" y="43"/>
                </a:cubicBezTo>
                <a:cubicBezTo>
                  <a:pt x="49" y="43"/>
                  <a:pt x="34" y="59"/>
                  <a:pt x="34" y="77"/>
                </a:cubicBezTo>
                <a:cubicBezTo>
                  <a:pt x="34" y="96"/>
                  <a:pt x="49" y="111"/>
                  <a:pt x="68" y="111"/>
                </a:cubicBezTo>
                <a:cubicBezTo>
                  <a:pt x="86" y="111"/>
                  <a:pt x="101" y="96"/>
                  <a:pt x="101" y="77"/>
                </a:cubicBezTo>
                <a:cubicBezTo>
                  <a:pt x="101" y="72"/>
                  <a:pt x="100" y="67"/>
                  <a:pt x="98" y="62"/>
                </a:cubicBezTo>
                <a:moveTo>
                  <a:pt x="68" y="77"/>
                </a:moveTo>
                <a:cubicBezTo>
                  <a:pt x="141" y="4"/>
                  <a:pt x="141" y="4"/>
                  <a:pt x="141" y="4"/>
                </a:cubicBezTo>
                <a:moveTo>
                  <a:pt x="124" y="0"/>
                </a:moveTo>
                <a:cubicBezTo>
                  <a:pt x="124" y="21"/>
                  <a:pt x="124" y="21"/>
                  <a:pt x="124" y="21"/>
                </a:cubicBezTo>
                <a:cubicBezTo>
                  <a:pt x="145" y="21"/>
                  <a:pt x="145" y="21"/>
                  <a:pt x="145" y="21"/>
                </a:cubicBezTo>
                <a:moveTo>
                  <a:pt x="11" y="145"/>
                </a:moveTo>
                <a:cubicBezTo>
                  <a:pt x="25" y="130"/>
                  <a:pt x="25" y="130"/>
                  <a:pt x="25" y="130"/>
                </a:cubicBezTo>
                <a:moveTo>
                  <a:pt x="110" y="130"/>
                </a:moveTo>
                <a:cubicBezTo>
                  <a:pt x="124" y="145"/>
                  <a:pt x="124" y="145"/>
                  <a:pt x="124" y="145"/>
                </a:cubicBezTo>
              </a:path>
            </a:pathLst>
          </a:custGeom>
          <a:noFill/>
          <a:ln w="190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25" name="Freeform 32"/>
          <p:cNvSpPr>
            <a:spLocks noEditPoints="1"/>
          </p:cNvSpPr>
          <p:nvPr/>
        </p:nvSpPr>
        <p:spPr bwMode="auto">
          <a:xfrm>
            <a:off x="4495800" y="1370330"/>
            <a:ext cx="735013" cy="414337"/>
          </a:xfrm>
          <a:custGeom>
            <a:avLst/>
            <a:gdLst>
              <a:gd name="T0" fmla="*/ 45 w 193"/>
              <a:gd name="T1" fmla="*/ 89 h 109"/>
              <a:gd name="T2" fmla="*/ 45 w 193"/>
              <a:gd name="T3" fmla="*/ 81 h 109"/>
              <a:gd name="T4" fmla="*/ 56 w 193"/>
              <a:gd name="T5" fmla="*/ 71 h 109"/>
              <a:gd name="T6" fmla="*/ 63 w 193"/>
              <a:gd name="T7" fmla="*/ 76 h 109"/>
              <a:gd name="T8" fmla="*/ 54 w 193"/>
              <a:gd name="T9" fmla="*/ 89 h 109"/>
              <a:gd name="T10" fmla="*/ 117 w 193"/>
              <a:gd name="T11" fmla="*/ 79 h 109"/>
              <a:gd name="T12" fmla="*/ 141 w 193"/>
              <a:gd name="T13" fmla="*/ 89 h 109"/>
              <a:gd name="T14" fmla="*/ 142 w 193"/>
              <a:gd name="T15" fmla="*/ 79 h 109"/>
              <a:gd name="T16" fmla="*/ 118 w 193"/>
              <a:gd name="T17" fmla="*/ 97 h 109"/>
              <a:gd name="T18" fmla="*/ 129 w 193"/>
              <a:gd name="T19" fmla="*/ 98 h 109"/>
              <a:gd name="T20" fmla="*/ 131 w 193"/>
              <a:gd name="T21" fmla="*/ 89 h 109"/>
              <a:gd name="T22" fmla="*/ 105 w 193"/>
              <a:gd name="T23" fmla="*/ 105 h 109"/>
              <a:gd name="T24" fmla="*/ 116 w 193"/>
              <a:gd name="T25" fmla="*/ 105 h 109"/>
              <a:gd name="T26" fmla="*/ 118 w 193"/>
              <a:gd name="T27" fmla="*/ 97 h 109"/>
              <a:gd name="T28" fmla="*/ 90 w 193"/>
              <a:gd name="T29" fmla="*/ 107 h 109"/>
              <a:gd name="T30" fmla="*/ 103 w 193"/>
              <a:gd name="T31" fmla="*/ 106 h 109"/>
              <a:gd name="T32" fmla="*/ 61 w 193"/>
              <a:gd name="T33" fmla="*/ 97 h 109"/>
              <a:gd name="T34" fmla="*/ 74 w 193"/>
              <a:gd name="T35" fmla="*/ 74 h 109"/>
              <a:gd name="T36" fmla="*/ 66 w 193"/>
              <a:gd name="T37" fmla="*/ 75 h 109"/>
              <a:gd name="T38" fmla="*/ 53 w 193"/>
              <a:gd name="T39" fmla="*/ 98 h 109"/>
              <a:gd name="T40" fmla="*/ 61 w 193"/>
              <a:gd name="T41" fmla="*/ 97 h 109"/>
              <a:gd name="T42" fmla="*/ 84 w 193"/>
              <a:gd name="T43" fmla="*/ 89 h 109"/>
              <a:gd name="T44" fmla="*/ 79 w 193"/>
              <a:gd name="T45" fmla="*/ 79 h 109"/>
              <a:gd name="T46" fmla="*/ 64 w 193"/>
              <a:gd name="T47" fmla="*/ 95 h 109"/>
              <a:gd name="T48" fmla="*/ 69 w 193"/>
              <a:gd name="T49" fmla="*/ 104 h 109"/>
              <a:gd name="T50" fmla="*/ 89 w 193"/>
              <a:gd name="T51" fmla="*/ 101 h 109"/>
              <a:gd name="T52" fmla="*/ 90 w 193"/>
              <a:gd name="T53" fmla="*/ 91 h 109"/>
              <a:gd name="T54" fmla="*/ 82 w 193"/>
              <a:gd name="T55" fmla="*/ 91 h 109"/>
              <a:gd name="T56" fmla="*/ 75 w 193"/>
              <a:gd name="T57" fmla="*/ 107 h 109"/>
              <a:gd name="T58" fmla="*/ 84 w 193"/>
              <a:gd name="T59" fmla="*/ 107 h 109"/>
              <a:gd name="T60" fmla="*/ 166 w 193"/>
              <a:gd name="T61" fmla="*/ 1 h 109"/>
              <a:gd name="T62" fmla="*/ 160 w 193"/>
              <a:gd name="T63" fmla="*/ 65 h 109"/>
              <a:gd name="T64" fmla="*/ 193 w 193"/>
              <a:gd name="T65" fmla="*/ 52 h 109"/>
              <a:gd name="T66" fmla="*/ 104 w 193"/>
              <a:gd name="T67" fmla="*/ 28 h 109"/>
              <a:gd name="T68" fmla="*/ 95 w 193"/>
              <a:gd name="T69" fmla="*/ 29 h 109"/>
              <a:gd name="T70" fmla="*/ 66 w 193"/>
              <a:gd name="T71" fmla="*/ 42 h 109"/>
              <a:gd name="T72" fmla="*/ 92 w 193"/>
              <a:gd name="T73" fmla="*/ 49 h 109"/>
              <a:gd name="T74" fmla="*/ 142 w 193"/>
              <a:gd name="T75" fmla="*/ 79 h 109"/>
              <a:gd name="T76" fmla="*/ 150 w 193"/>
              <a:gd name="T77" fmla="*/ 68 h 109"/>
              <a:gd name="T78" fmla="*/ 142 w 193"/>
              <a:gd name="T79" fmla="*/ 79 h 109"/>
              <a:gd name="T80" fmla="*/ 49 w 193"/>
              <a:gd name="T81" fmla="*/ 78 h 109"/>
              <a:gd name="T82" fmla="*/ 28 w 193"/>
              <a:gd name="T83" fmla="*/ 72 h 109"/>
              <a:gd name="T84" fmla="*/ 40 w 193"/>
              <a:gd name="T85" fmla="*/ 0 h 109"/>
              <a:gd name="T86" fmla="*/ 46 w 193"/>
              <a:gd name="T87" fmla="*/ 79 h 109"/>
              <a:gd name="T88" fmla="*/ 64 w 193"/>
              <a:gd name="T89" fmla="*/ 2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3" h="109">
                <a:moveTo>
                  <a:pt x="50" y="90"/>
                </a:moveTo>
                <a:cubicBezTo>
                  <a:pt x="48" y="91"/>
                  <a:pt x="47" y="90"/>
                  <a:pt x="45" y="89"/>
                </a:cubicBezTo>
                <a:cubicBezTo>
                  <a:pt x="44" y="88"/>
                  <a:pt x="44" y="87"/>
                  <a:pt x="43" y="85"/>
                </a:cubicBezTo>
                <a:cubicBezTo>
                  <a:pt x="43" y="83"/>
                  <a:pt x="44" y="82"/>
                  <a:pt x="45" y="81"/>
                </a:cubicBezTo>
                <a:cubicBezTo>
                  <a:pt x="52" y="72"/>
                  <a:pt x="52" y="72"/>
                  <a:pt x="52" y="72"/>
                </a:cubicBezTo>
                <a:cubicBezTo>
                  <a:pt x="53" y="71"/>
                  <a:pt x="55" y="71"/>
                  <a:pt x="56" y="71"/>
                </a:cubicBezTo>
                <a:cubicBezTo>
                  <a:pt x="58" y="70"/>
                  <a:pt x="59" y="71"/>
                  <a:pt x="61" y="72"/>
                </a:cubicBezTo>
                <a:cubicBezTo>
                  <a:pt x="62" y="73"/>
                  <a:pt x="62" y="74"/>
                  <a:pt x="63" y="76"/>
                </a:cubicBezTo>
                <a:cubicBezTo>
                  <a:pt x="63" y="78"/>
                  <a:pt x="62" y="79"/>
                  <a:pt x="61" y="80"/>
                </a:cubicBezTo>
                <a:cubicBezTo>
                  <a:pt x="54" y="89"/>
                  <a:pt x="54" y="89"/>
                  <a:pt x="54" y="89"/>
                </a:cubicBezTo>
                <a:cubicBezTo>
                  <a:pt x="53" y="90"/>
                  <a:pt x="51" y="90"/>
                  <a:pt x="50" y="90"/>
                </a:cubicBezTo>
                <a:close/>
                <a:moveTo>
                  <a:pt x="117" y="79"/>
                </a:moveTo>
                <a:cubicBezTo>
                  <a:pt x="117" y="79"/>
                  <a:pt x="131" y="91"/>
                  <a:pt x="135" y="91"/>
                </a:cubicBezTo>
                <a:cubicBezTo>
                  <a:pt x="138" y="92"/>
                  <a:pt x="139" y="91"/>
                  <a:pt x="141" y="89"/>
                </a:cubicBezTo>
                <a:cubicBezTo>
                  <a:pt x="142" y="88"/>
                  <a:pt x="143" y="86"/>
                  <a:pt x="143" y="83"/>
                </a:cubicBezTo>
                <a:cubicBezTo>
                  <a:pt x="143" y="82"/>
                  <a:pt x="143" y="80"/>
                  <a:pt x="142" y="79"/>
                </a:cubicBezTo>
                <a:moveTo>
                  <a:pt x="106" y="87"/>
                </a:moveTo>
                <a:cubicBezTo>
                  <a:pt x="118" y="97"/>
                  <a:pt x="118" y="97"/>
                  <a:pt x="118" y="97"/>
                </a:cubicBezTo>
                <a:cubicBezTo>
                  <a:pt x="119" y="99"/>
                  <a:pt x="121" y="99"/>
                  <a:pt x="123" y="100"/>
                </a:cubicBezTo>
                <a:cubicBezTo>
                  <a:pt x="125" y="100"/>
                  <a:pt x="127" y="99"/>
                  <a:pt x="129" y="98"/>
                </a:cubicBezTo>
                <a:cubicBezTo>
                  <a:pt x="131" y="96"/>
                  <a:pt x="131" y="94"/>
                  <a:pt x="131" y="92"/>
                </a:cubicBezTo>
                <a:cubicBezTo>
                  <a:pt x="131" y="91"/>
                  <a:pt x="131" y="90"/>
                  <a:pt x="131" y="89"/>
                </a:cubicBezTo>
                <a:moveTo>
                  <a:pt x="99" y="99"/>
                </a:moveTo>
                <a:cubicBezTo>
                  <a:pt x="105" y="105"/>
                  <a:pt x="105" y="105"/>
                  <a:pt x="105" y="105"/>
                </a:cubicBezTo>
                <a:cubicBezTo>
                  <a:pt x="106" y="106"/>
                  <a:pt x="108" y="107"/>
                  <a:pt x="110" y="107"/>
                </a:cubicBezTo>
                <a:cubicBezTo>
                  <a:pt x="112" y="107"/>
                  <a:pt x="114" y="107"/>
                  <a:pt x="116" y="105"/>
                </a:cubicBezTo>
                <a:cubicBezTo>
                  <a:pt x="118" y="104"/>
                  <a:pt x="119" y="101"/>
                  <a:pt x="118" y="99"/>
                </a:cubicBezTo>
                <a:cubicBezTo>
                  <a:pt x="118" y="98"/>
                  <a:pt x="118" y="98"/>
                  <a:pt x="118" y="97"/>
                </a:cubicBezTo>
                <a:moveTo>
                  <a:pt x="86" y="104"/>
                </a:moveTo>
                <a:cubicBezTo>
                  <a:pt x="90" y="107"/>
                  <a:pt x="90" y="107"/>
                  <a:pt x="90" y="107"/>
                </a:cubicBezTo>
                <a:cubicBezTo>
                  <a:pt x="91" y="107"/>
                  <a:pt x="94" y="108"/>
                  <a:pt x="97" y="108"/>
                </a:cubicBezTo>
                <a:cubicBezTo>
                  <a:pt x="99" y="107"/>
                  <a:pt x="101" y="107"/>
                  <a:pt x="103" y="106"/>
                </a:cubicBezTo>
                <a:cubicBezTo>
                  <a:pt x="103" y="105"/>
                  <a:pt x="104" y="104"/>
                  <a:pt x="104" y="104"/>
                </a:cubicBezTo>
                <a:moveTo>
                  <a:pt x="61" y="97"/>
                </a:moveTo>
                <a:cubicBezTo>
                  <a:pt x="75" y="83"/>
                  <a:pt x="75" y="83"/>
                  <a:pt x="75" y="83"/>
                </a:cubicBezTo>
                <a:cubicBezTo>
                  <a:pt x="77" y="80"/>
                  <a:pt x="76" y="76"/>
                  <a:pt x="74" y="74"/>
                </a:cubicBezTo>
                <a:cubicBezTo>
                  <a:pt x="73" y="73"/>
                  <a:pt x="71" y="73"/>
                  <a:pt x="69" y="73"/>
                </a:cubicBezTo>
                <a:cubicBezTo>
                  <a:pt x="68" y="73"/>
                  <a:pt x="67" y="74"/>
                  <a:pt x="66" y="75"/>
                </a:cubicBezTo>
                <a:cubicBezTo>
                  <a:pt x="53" y="89"/>
                  <a:pt x="53" y="89"/>
                  <a:pt x="53" y="89"/>
                </a:cubicBezTo>
                <a:cubicBezTo>
                  <a:pt x="51" y="92"/>
                  <a:pt x="51" y="96"/>
                  <a:pt x="53" y="98"/>
                </a:cubicBezTo>
                <a:cubicBezTo>
                  <a:pt x="54" y="99"/>
                  <a:pt x="56" y="99"/>
                  <a:pt x="58" y="99"/>
                </a:cubicBezTo>
                <a:cubicBezTo>
                  <a:pt x="59" y="99"/>
                  <a:pt x="60" y="98"/>
                  <a:pt x="61" y="97"/>
                </a:cubicBezTo>
                <a:close/>
                <a:moveTo>
                  <a:pt x="72" y="102"/>
                </a:moveTo>
                <a:cubicBezTo>
                  <a:pt x="84" y="89"/>
                  <a:pt x="84" y="89"/>
                  <a:pt x="84" y="89"/>
                </a:cubicBezTo>
                <a:cubicBezTo>
                  <a:pt x="87" y="87"/>
                  <a:pt x="86" y="83"/>
                  <a:pt x="84" y="81"/>
                </a:cubicBezTo>
                <a:cubicBezTo>
                  <a:pt x="83" y="80"/>
                  <a:pt x="81" y="79"/>
                  <a:pt x="79" y="79"/>
                </a:cubicBezTo>
                <a:cubicBezTo>
                  <a:pt x="78" y="79"/>
                  <a:pt x="77" y="80"/>
                  <a:pt x="76" y="81"/>
                </a:cubicBezTo>
                <a:cubicBezTo>
                  <a:pt x="64" y="95"/>
                  <a:pt x="64" y="95"/>
                  <a:pt x="64" y="95"/>
                </a:cubicBezTo>
                <a:cubicBezTo>
                  <a:pt x="61" y="97"/>
                  <a:pt x="62" y="101"/>
                  <a:pt x="64" y="103"/>
                </a:cubicBezTo>
                <a:cubicBezTo>
                  <a:pt x="65" y="104"/>
                  <a:pt x="67" y="105"/>
                  <a:pt x="69" y="104"/>
                </a:cubicBezTo>
                <a:cubicBezTo>
                  <a:pt x="70" y="104"/>
                  <a:pt x="71" y="103"/>
                  <a:pt x="72" y="102"/>
                </a:cubicBezTo>
                <a:close/>
                <a:moveTo>
                  <a:pt x="89" y="101"/>
                </a:moveTo>
                <a:cubicBezTo>
                  <a:pt x="91" y="99"/>
                  <a:pt x="91" y="99"/>
                  <a:pt x="91" y="99"/>
                </a:cubicBezTo>
                <a:cubicBezTo>
                  <a:pt x="93" y="97"/>
                  <a:pt x="93" y="93"/>
                  <a:pt x="90" y="91"/>
                </a:cubicBezTo>
                <a:cubicBezTo>
                  <a:pt x="89" y="90"/>
                  <a:pt x="87" y="89"/>
                  <a:pt x="86" y="90"/>
                </a:cubicBezTo>
                <a:cubicBezTo>
                  <a:pt x="84" y="90"/>
                  <a:pt x="83" y="90"/>
                  <a:pt x="82" y="91"/>
                </a:cubicBezTo>
                <a:cubicBezTo>
                  <a:pt x="75" y="99"/>
                  <a:pt x="75" y="99"/>
                  <a:pt x="75" y="99"/>
                </a:cubicBezTo>
                <a:cubicBezTo>
                  <a:pt x="73" y="102"/>
                  <a:pt x="73" y="105"/>
                  <a:pt x="75" y="107"/>
                </a:cubicBezTo>
                <a:cubicBezTo>
                  <a:pt x="77" y="109"/>
                  <a:pt x="78" y="109"/>
                  <a:pt x="80" y="109"/>
                </a:cubicBezTo>
                <a:cubicBezTo>
                  <a:pt x="82" y="109"/>
                  <a:pt x="83" y="108"/>
                  <a:pt x="84" y="107"/>
                </a:cubicBezTo>
                <a:lnTo>
                  <a:pt x="89" y="101"/>
                </a:lnTo>
                <a:close/>
                <a:moveTo>
                  <a:pt x="166" y="1"/>
                </a:moveTo>
                <a:cubicBezTo>
                  <a:pt x="153" y="7"/>
                  <a:pt x="136" y="16"/>
                  <a:pt x="133" y="18"/>
                </a:cubicBezTo>
                <a:cubicBezTo>
                  <a:pt x="135" y="22"/>
                  <a:pt x="147" y="41"/>
                  <a:pt x="160" y="65"/>
                </a:cubicBezTo>
                <a:cubicBezTo>
                  <a:pt x="162" y="68"/>
                  <a:pt x="162" y="68"/>
                  <a:pt x="162" y="68"/>
                </a:cubicBezTo>
                <a:cubicBezTo>
                  <a:pt x="193" y="52"/>
                  <a:pt x="193" y="52"/>
                  <a:pt x="193" y="52"/>
                </a:cubicBezTo>
                <a:moveTo>
                  <a:pt x="137" y="25"/>
                </a:moveTo>
                <a:cubicBezTo>
                  <a:pt x="121" y="19"/>
                  <a:pt x="113" y="28"/>
                  <a:pt x="104" y="28"/>
                </a:cubicBezTo>
                <a:cubicBezTo>
                  <a:pt x="100" y="28"/>
                  <a:pt x="97" y="28"/>
                  <a:pt x="95" y="29"/>
                </a:cubicBezTo>
                <a:cubicBezTo>
                  <a:pt x="95" y="29"/>
                  <a:pt x="95" y="29"/>
                  <a:pt x="95" y="29"/>
                </a:cubicBezTo>
                <a:cubicBezTo>
                  <a:pt x="94" y="29"/>
                  <a:pt x="93" y="29"/>
                  <a:pt x="92" y="29"/>
                </a:cubicBezTo>
                <a:cubicBezTo>
                  <a:pt x="66" y="42"/>
                  <a:pt x="66" y="42"/>
                  <a:pt x="66" y="42"/>
                </a:cubicBezTo>
                <a:cubicBezTo>
                  <a:pt x="54" y="49"/>
                  <a:pt x="66" y="58"/>
                  <a:pt x="70" y="57"/>
                </a:cubicBezTo>
                <a:cubicBezTo>
                  <a:pt x="74" y="56"/>
                  <a:pt x="85" y="52"/>
                  <a:pt x="92" y="49"/>
                </a:cubicBezTo>
                <a:cubicBezTo>
                  <a:pt x="96" y="47"/>
                  <a:pt x="101" y="48"/>
                  <a:pt x="104" y="51"/>
                </a:cubicBezTo>
                <a:cubicBezTo>
                  <a:pt x="116" y="59"/>
                  <a:pt x="140" y="77"/>
                  <a:pt x="142" y="79"/>
                </a:cubicBezTo>
                <a:moveTo>
                  <a:pt x="159" y="63"/>
                </a:moveTo>
                <a:cubicBezTo>
                  <a:pt x="157" y="64"/>
                  <a:pt x="152" y="67"/>
                  <a:pt x="150" y="68"/>
                </a:cubicBezTo>
                <a:cubicBezTo>
                  <a:pt x="150" y="69"/>
                  <a:pt x="149" y="70"/>
                  <a:pt x="148" y="72"/>
                </a:cubicBezTo>
                <a:cubicBezTo>
                  <a:pt x="146" y="75"/>
                  <a:pt x="144" y="78"/>
                  <a:pt x="142" y="79"/>
                </a:cubicBezTo>
                <a:moveTo>
                  <a:pt x="49" y="78"/>
                </a:moveTo>
                <a:cubicBezTo>
                  <a:pt x="49" y="78"/>
                  <a:pt x="49" y="78"/>
                  <a:pt x="49" y="78"/>
                </a:cubicBezTo>
                <a:moveTo>
                  <a:pt x="0" y="49"/>
                </a:moveTo>
                <a:cubicBezTo>
                  <a:pt x="28" y="72"/>
                  <a:pt x="28" y="72"/>
                  <a:pt x="28" y="72"/>
                </a:cubicBezTo>
                <a:cubicBezTo>
                  <a:pt x="67" y="23"/>
                  <a:pt x="67" y="23"/>
                  <a:pt x="67" y="23"/>
                </a:cubicBezTo>
                <a:cubicBezTo>
                  <a:pt x="40" y="0"/>
                  <a:pt x="40" y="0"/>
                  <a:pt x="40" y="0"/>
                </a:cubicBezTo>
                <a:moveTo>
                  <a:pt x="31" y="69"/>
                </a:moveTo>
                <a:cubicBezTo>
                  <a:pt x="38" y="75"/>
                  <a:pt x="46" y="79"/>
                  <a:pt x="46" y="79"/>
                </a:cubicBezTo>
                <a:moveTo>
                  <a:pt x="83" y="34"/>
                </a:moveTo>
                <a:cubicBezTo>
                  <a:pt x="79" y="32"/>
                  <a:pt x="71" y="29"/>
                  <a:pt x="64" y="27"/>
                </a:cubicBezTo>
              </a:path>
            </a:pathLst>
          </a:custGeom>
          <a:noFill/>
          <a:ln w="190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33" name="Text Placeholder 32"/>
          <p:cNvSpPr>
            <a:spLocks noGrp="1"/>
          </p:cNvSpPr>
          <p:nvPr>
            <p:ph type="body" sz="quarter" idx="11"/>
          </p:nvPr>
        </p:nvSpPr>
        <p:spPr>
          <a:xfrm>
            <a:off x="1016967" y="1378811"/>
            <a:ext cx="5500809" cy="557711"/>
          </a:xfrm>
          <a:solidFill>
            <a:schemeClr val="bg1">
              <a:lumMod val="95000"/>
            </a:schemeClr>
          </a:solidFill>
        </p:spPr>
        <p:txBody>
          <a:bodyPr/>
          <a:lstStyle/>
          <a:p>
            <a:pPr marL="285750" lvl="0" indent="-285750">
              <a:lnSpc>
                <a:spcPct val="100000"/>
              </a:lnSpc>
              <a:spcBef>
                <a:spcPts val="400"/>
              </a:spcBef>
              <a:buFont typeface="Arial" panose="020B0604020202020204" pitchFamily="34" charset="0"/>
              <a:buChar char="•"/>
            </a:pPr>
            <a:r>
              <a:rPr lang="en-US" sz="1400">
                <a:latin typeface="Maiandra GD"/>
                <a:ea typeface="Open Sans"/>
                <a:cs typeface="Open Sans"/>
              </a:rPr>
              <a:t>Systematic examination of program indicators. </a:t>
            </a:r>
          </a:p>
          <a:p>
            <a:pPr marL="285750" lvl="0" indent="-285750">
              <a:lnSpc>
                <a:spcPct val="100000"/>
              </a:lnSpc>
              <a:spcBef>
                <a:spcPts val="400"/>
              </a:spcBef>
              <a:buFont typeface="Arial" panose="020B0604020202020204" pitchFamily="34" charset="0"/>
              <a:buChar char="•"/>
            </a:pPr>
            <a:r>
              <a:rPr lang="en-US" sz="1400">
                <a:latin typeface="Maiandra GD"/>
                <a:ea typeface="Open Sans"/>
                <a:cs typeface="Open Sans"/>
              </a:rPr>
              <a:t>Mapping of indicators to D/SQA modules mapping </a:t>
            </a:r>
          </a:p>
        </p:txBody>
      </p:sp>
      <p:sp>
        <p:nvSpPr>
          <p:cNvPr id="34" name="Text Placeholder 33"/>
          <p:cNvSpPr>
            <a:spLocks noGrp="1"/>
          </p:cNvSpPr>
          <p:nvPr>
            <p:ph type="body" sz="quarter" idx="14"/>
          </p:nvPr>
        </p:nvSpPr>
        <p:spPr>
          <a:xfrm>
            <a:off x="1005853" y="1050552"/>
            <a:ext cx="5511923" cy="290169"/>
          </a:xfrm>
          <a:solidFill>
            <a:schemeClr val="accent5">
              <a:lumMod val="20000"/>
              <a:lumOff val="80000"/>
            </a:schemeClr>
          </a:solidFill>
          <a:ln>
            <a:solidFill>
              <a:schemeClr val="accent5">
                <a:lumMod val="50000"/>
              </a:schemeClr>
            </a:solidFill>
          </a:ln>
        </p:spPr>
        <p:txBody>
          <a:bodyPr/>
          <a:lstStyle/>
          <a:p>
            <a:r>
              <a:rPr lang="en-US" sz="1800">
                <a:latin typeface="Maiandra GD" panose="020E0502030308020204" pitchFamily="34" charset="0"/>
              </a:rPr>
              <a:t>Step 1 : Review and Mapping of the Indicators</a:t>
            </a:r>
            <a:endParaRPr lang="ru-RU" sz="1800">
              <a:latin typeface="Garamond" panose="02020404030301010803" pitchFamily="18" charset="0"/>
            </a:endParaRPr>
          </a:p>
        </p:txBody>
      </p:sp>
      <p:sp>
        <p:nvSpPr>
          <p:cNvPr id="35" name="Text Placeholder 34"/>
          <p:cNvSpPr>
            <a:spLocks noGrp="1"/>
          </p:cNvSpPr>
          <p:nvPr>
            <p:ph type="body" sz="quarter" idx="15"/>
          </p:nvPr>
        </p:nvSpPr>
        <p:spPr>
          <a:xfrm>
            <a:off x="1004946" y="2285973"/>
            <a:ext cx="5496330" cy="523442"/>
          </a:xfrm>
          <a:solidFill>
            <a:schemeClr val="bg1">
              <a:lumMod val="95000"/>
            </a:schemeClr>
          </a:solidFill>
        </p:spPr>
        <p:txBody>
          <a:bodyPr/>
          <a:lstStyle/>
          <a:p>
            <a:pPr marL="285750" indent="-285750">
              <a:lnSpc>
                <a:spcPct val="100000"/>
              </a:lnSpc>
              <a:spcBef>
                <a:spcPts val="400"/>
              </a:spcBef>
              <a:buChar char="•"/>
            </a:pPr>
            <a:r>
              <a:rPr lang="en-US" sz="1400">
                <a:latin typeface="Maiandra GD"/>
                <a:ea typeface="Open Sans"/>
                <a:cs typeface="Open Sans"/>
              </a:rPr>
              <a:t>Systematic gathering of relevant data from the database ensuring that all necessary information is compiled for further analysis.</a:t>
            </a:r>
            <a:endParaRPr lang="ru-RU" sz="1400">
              <a:ea typeface="Open Sans"/>
              <a:cs typeface="Open Sans"/>
            </a:endParaRPr>
          </a:p>
        </p:txBody>
      </p:sp>
      <p:sp>
        <p:nvSpPr>
          <p:cNvPr id="36" name="Text Placeholder 35"/>
          <p:cNvSpPr>
            <a:spLocks noGrp="1"/>
          </p:cNvSpPr>
          <p:nvPr>
            <p:ph type="body" sz="quarter" idx="16"/>
          </p:nvPr>
        </p:nvSpPr>
        <p:spPr>
          <a:xfrm>
            <a:off x="1009904" y="1981719"/>
            <a:ext cx="5493402" cy="304427"/>
          </a:xfrm>
          <a:solidFill>
            <a:schemeClr val="accent1">
              <a:lumMod val="20000"/>
              <a:lumOff val="80000"/>
            </a:schemeClr>
          </a:solidFill>
          <a:ln>
            <a:solidFill>
              <a:schemeClr val="accent5">
                <a:lumMod val="50000"/>
              </a:schemeClr>
            </a:solidFill>
          </a:ln>
        </p:spPr>
        <p:txBody>
          <a:bodyPr/>
          <a:lstStyle/>
          <a:p>
            <a:r>
              <a:rPr lang="en-US" sz="1800">
                <a:latin typeface="Maiandra GD" panose="020E0502030308020204" pitchFamily="34" charset="0"/>
              </a:rPr>
              <a:t>Step 2 : Data extraction</a:t>
            </a:r>
            <a:endParaRPr lang="ru-RU" sz="1800"/>
          </a:p>
        </p:txBody>
      </p:sp>
      <p:sp>
        <p:nvSpPr>
          <p:cNvPr id="37" name="Text Placeholder 36"/>
          <p:cNvSpPr>
            <a:spLocks noGrp="1"/>
          </p:cNvSpPr>
          <p:nvPr>
            <p:ph type="body" sz="quarter" idx="17"/>
          </p:nvPr>
        </p:nvSpPr>
        <p:spPr>
          <a:xfrm>
            <a:off x="987254" y="3163214"/>
            <a:ext cx="5516988" cy="730443"/>
          </a:xfrm>
          <a:solidFill>
            <a:schemeClr val="bg1">
              <a:lumMod val="95000"/>
            </a:schemeClr>
          </a:solidFill>
        </p:spPr>
        <p:txBody>
          <a:bodyPr/>
          <a:lstStyle/>
          <a:p>
            <a:pPr marL="175895" indent="-175895">
              <a:lnSpc>
                <a:spcPct val="100000"/>
              </a:lnSpc>
              <a:spcBef>
                <a:spcPts val="400"/>
              </a:spcBef>
              <a:buFont typeface="Arial" panose="020B0604020202020204" pitchFamily="34" charset="0"/>
              <a:buChar char="•"/>
            </a:pPr>
            <a:r>
              <a:rPr lang="en-US" sz="1400">
                <a:latin typeface="Maiandra GD"/>
                <a:ea typeface="Open Sans"/>
                <a:cs typeface="Open Sans"/>
              </a:rPr>
              <a:t>Examination and interpretation of collected data </a:t>
            </a:r>
            <a:endParaRPr lang="ru-RU" sz="1400">
              <a:ea typeface="Open Sans"/>
              <a:cs typeface="Open Sans"/>
            </a:endParaRPr>
          </a:p>
          <a:p>
            <a:pPr marL="175895" lvl="0" indent="-175895">
              <a:lnSpc>
                <a:spcPct val="100000"/>
              </a:lnSpc>
              <a:spcBef>
                <a:spcPts val="400"/>
              </a:spcBef>
              <a:buFont typeface="Arial" panose="020B0604020202020204" pitchFamily="34" charset="0"/>
              <a:buChar char="•"/>
            </a:pPr>
            <a:r>
              <a:rPr lang="en-US" sz="1400">
                <a:latin typeface="Maiandra GD"/>
                <a:ea typeface="Open Sans"/>
                <a:cs typeface="Open Sans"/>
              </a:rPr>
              <a:t>Packaging of results in a clear and accessible format for reporting and decision-making</a:t>
            </a:r>
            <a:endParaRPr lang="ru-RU" sz="1400">
              <a:ea typeface="Open Sans"/>
              <a:cs typeface="Open Sans"/>
            </a:endParaRPr>
          </a:p>
        </p:txBody>
      </p:sp>
      <p:sp>
        <p:nvSpPr>
          <p:cNvPr id="38" name="Text Placeholder 37"/>
          <p:cNvSpPr>
            <a:spLocks noGrp="1"/>
          </p:cNvSpPr>
          <p:nvPr>
            <p:ph type="body" sz="quarter" idx="18"/>
          </p:nvPr>
        </p:nvSpPr>
        <p:spPr>
          <a:xfrm>
            <a:off x="992474" y="2852159"/>
            <a:ext cx="5517896" cy="316050"/>
          </a:xfrm>
          <a:solidFill>
            <a:schemeClr val="accent1">
              <a:lumMod val="20000"/>
              <a:lumOff val="80000"/>
            </a:schemeClr>
          </a:solidFill>
          <a:ln>
            <a:solidFill>
              <a:schemeClr val="accent5">
                <a:lumMod val="50000"/>
              </a:schemeClr>
            </a:solidFill>
          </a:ln>
        </p:spPr>
        <p:txBody>
          <a:bodyPr/>
          <a:lstStyle/>
          <a:p>
            <a:r>
              <a:rPr lang="en-US" sz="1800">
                <a:latin typeface="Maiandra GD" panose="020E0502030308020204" pitchFamily="34" charset="0"/>
              </a:rPr>
              <a:t>Step 3 : Data analysis and presentation</a:t>
            </a:r>
            <a:endParaRPr lang="ru-RU" sz="1800"/>
          </a:p>
        </p:txBody>
      </p:sp>
      <p:sp>
        <p:nvSpPr>
          <p:cNvPr id="39" name="Text Placeholder 38"/>
          <p:cNvSpPr>
            <a:spLocks noGrp="1"/>
          </p:cNvSpPr>
          <p:nvPr>
            <p:ph type="body" sz="quarter" idx="19"/>
          </p:nvPr>
        </p:nvSpPr>
        <p:spPr>
          <a:xfrm>
            <a:off x="1002159" y="4288773"/>
            <a:ext cx="5499625" cy="1652844"/>
          </a:xfrm>
          <a:solidFill>
            <a:schemeClr val="bg1">
              <a:lumMod val="95000"/>
            </a:schemeClr>
          </a:solidFill>
        </p:spPr>
        <p:txBody>
          <a:bodyPr/>
          <a:lstStyle/>
          <a:p>
            <a:pPr marL="285750" indent="-285750">
              <a:lnSpc>
                <a:spcPct val="100000"/>
              </a:lnSpc>
              <a:spcBef>
                <a:spcPts val="400"/>
              </a:spcBef>
              <a:buFont typeface="Arial" panose="020B0604020202020204" pitchFamily="34" charset="0"/>
              <a:buChar char="•"/>
            </a:pPr>
            <a:r>
              <a:rPr lang="en-US" sz="1400">
                <a:latin typeface="Maiandra GD"/>
                <a:ea typeface="Open Sans"/>
                <a:cs typeface="Open Sans"/>
              </a:rPr>
              <a:t>D/SQA Results dissemination (narrative &amp; power-point presentation) to relevant stakeholders for informed decision-making and action. </a:t>
            </a:r>
          </a:p>
          <a:p>
            <a:pPr marL="285750" indent="-285750">
              <a:lnSpc>
                <a:spcPct val="100000"/>
              </a:lnSpc>
              <a:spcBef>
                <a:spcPts val="400"/>
              </a:spcBef>
              <a:buFont typeface="Arial" panose="020B0604020202020204" pitchFamily="34" charset="0"/>
              <a:buChar char="•"/>
            </a:pPr>
            <a:r>
              <a:rPr lang="en-US" sz="1400">
                <a:latin typeface="Maiandra GD"/>
                <a:ea typeface="Open Sans"/>
                <a:cs typeface="Open Sans"/>
              </a:rPr>
              <a:t>Insights in the D/SQA module within the National HIV Dashboard </a:t>
            </a:r>
            <a:endParaRPr lang="ru-RU" sz="1400">
              <a:ea typeface="Open Sans"/>
              <a:cs typeface="Open Sans"/>
            </a:endParaRPr>
          </a:p>
          <a:p>
            <a:pPr marL="285750" indent="-285750">
              <a:lnSpc>
                <a:spcPct val="100000"/>
              </a:lnSpc>
              <a:spcBef>
                <a:spcPts val="400"/>
              </a:spcBef>
              <a:buFont typeface="Arial" panose="020B0604020202020204" pitchFamily="34" charset="0"/>
              <a:buChar char="•"/>
            </a:pPr>
            <a:r>
              <a:rPr lang="ru-RU" sz="1400" err="1">
                <a:latin typeface="Open Sans"/>
                <a:ea typeface="Open Sans"/>
                <a:cs typeface="Open Sans"/>
              </a:rPr>
              <a:t>Facility</a:t>
            </a:r>
            <a:r>
              <a:rPr lang="ru-RU" sz="1400">
                <a:latin typeface="Open Sans"/>
                <a:ea typeface="Open Sans"/>
                <a:cs typeface="Open Sans"/>
              </a:rPr>
              <a:t> </a:t>
            </a:r>
            <a:r>
              <a:rPr lang="ru-RU" sz="1400" err="1">
                <a:latin typeface="Open Sans"/>
                <a:ea typeface="Open Sans"/>
                <a:cs typeface="Open Sans"/>
              </a:rPr>
              <a:t>specific</a:t>
            </a:r>
            <a:r>
              <a:rPr lang="ru-RU" sz="1400">
                <a:latin typeface="Open Sans"/>
                <a:ea typeface="Open Sans"/>
                <a:cs typeface="Open Sans"/>
              </a:rPr>
              <a:t> </a:t>
            </a:r>
            <a:r>
              <a:rPr lang="ru-RU" sz="1400" err="1">
                <a:latin typeface="Open Sans"/>
                <a:ea typeface="Open Sans"/>
                <a:cs typeface="Open Sans"/>
              </a:rPr>
              <a:t>reports</a:t>
            </a:r>
            <a:r>
              <a:rPr lang="ru-RU" sz="1400">
                <a:latin typeface="Open Sans"/>
                <a:ea typeface="Open Sans"/>
                <a:cs typeface="Open Sans"/>
              </a:rPr>
              <a:t> </a:t>
            </a:r>
            <a:r>
              <a:rPr lang="ru-RU" sz="1400" err="1">
                <a:latin typeface="Open Sans"/>
                <a:ea typeface="Open Sans"/>
                <a:cs typeface="Open Sans"/>
              </a:rPr>
              <a:t>submitted</a:t>
            </a:r>
            <a:r>
              <a:rPr lang="ru-RU" sz="1400">
                <a:latin typeface="Open Sans"/>
                <a:ea typeface="Open Sans"/>
                <a:cs typeface="Open Sans"/>
              </a:rPr>
              <a:t> </a:t>
            </a:r>
            <a:r>
              <a:rPr lang="ru-RU" sz="1400" err="1">
                <a:latin typeface="Open Sans"/>
                <a:ea typeface="Open Sans"/>
                <a:cs typeface="Open Sans"/>
              </a:rPr>
              <a:t>via</a:t>
            </a:r>
            <a:r>
              <a:rPr lang="ru-RU" sz="1400">
                <a:latin typeface="Open Sans"/>
                <a:ea typeface="Open Sans"/>
                <a:cs typeface="Open Sans"/>
              </a:rPr>
              <a:t> </a:t>
            </a:r>
            <a:r>
              <a:rPr lang="ru-RU" sz="1400" err="1">
                <a:latin typeface="Open Sans"/>
                <a:ea typeface="Open Sans"/>
                <a:cs typeface="Open Sans"/>
              </a:rPr>
              <a:t>email</a:t>
            </a:r>
            <a:r>
              <a:rPr lang="ru-RU" sz="1400">
                <a:latin typeface="Open Sans"/>
                <a:ea typeface="Open Sans"/>
                <a:cs typeface="Open Sans"/>
              </a:rPr>
              <a:t> </a:t>
            </a:r>
            <a:r>
              <a:rPr lang="en-GB" sz="1400">
                <a:latin typeface="Open Sans"/>
                <a:ea typeface="Open Sans"/>
                <a:cs typeface="Open Sans"/>
              </a:rPr>
              <a:t>for</a:t>
            </a:r>
            <a:r>
              <a:rPr lang="ru-RU" sz="1400">
                <a:latin typeface="Open Sans"/>
                <a:ea typeface="Open Sans"/>
                <a:cs typeface="Open Sans"/>
              </a:rPr>
              <a:t> </a:t>
            </a:r>
            <a:r>
              <a:rPr lang="ru-RU" sz="1400" err="1">
                <a:latin typeface="Open Sans"/>
                <a:ea typeface="Open Sans"/>
                <a:cs typeface="Open Sans"/>
              </a:rPr>
              <a:t>action</a:t>
            </a:r>
            <a:r>
              <a:rPr lang="ru-RU" sz="1400">
                <a:latin typeface="Open Sans"/>
                <a:ea typeface="Open Sans"/>
                <a:cs typeface="Open Sans"/>
              </a:rPr>
              <a:t> </a:t>
            </a:r>
            <a:r>
              <a:rPr lang="ru-RU" sz="1400" err="1">
                <a:latin typeface="Open Sans"/>
                <a:ea typeface="Open Sans"/>
                <a:cs typeface="Open Sans"/>
              </a:rPr>
              <a:t>planning</a:t>
            </a:r>
            <a:endParaRPr lang="ru-RU" sz="1400" err="1">
              <a:ea typeface="Open Sans"/>
              <a:cs typeface="Open Sans"/>
            </a:endParaRPr>
          </a:p>
        </p:txBody>
      </p:sp>
      <p:sp>
        <p:nvSpPr>
          <p:cNvPr id="40" name="Text Placeholder 39"/>
          <p:cNvSpPr>
            <a:spLocks noGrp="1"/>
          </p:cNvSpPr>
          <p:nvPr>
            <p:ph type="body" sz="quarter" idx="20"/>
          </p:nvPr>
        </p:nvSpPr>
        <p:spPr>
          <a:xfrm>
            <a:off x="987254" y="3965151"/>
            <a:ext cx="5511049" cy="318034"/>
          </a:xfrm>
          <a:solidFill>
            <a:schemeClr val="accent1">
              <a:lumMod val="20000"/>
              <a:lumOff val="80000"/>
            </a:schemeClr>
          </a:solidFill>
          <a:ln>
            <a:solidFill>
              <a:schemeClr val="accent5">
                <a:lumMod val="50000"/>
              </a:schemeClr>
            </a:solidFill>
          </a:ln>
        </p:spPr>
        <p:txBody>
          <a:bodyPr/>
          <a:lstStyle/>
          <a:p>
            <a:r>
              <a:rPr lang="en-US" sz="1800">
                <a:latin typeface="Maiandra GD" panose="020E0502030308020204" pitchFamily="34" charset="0"/>
              </a:rPr>
              <a:t>Step 4 : Report Dissemination &amp; Action </a:t>
            </a:r>
            <a:endParaRPr lang="ru-RU" sz="1800"/>
          </a:p>
        </p:txBody>
      </p:sp>
      <p:sp>
        <p:nvSpPr>
          <p:cNvPr id="41" name="Text Placeholder 33">
            <a:extLst>
              <a:ext uri="{FF2B5EF4-FFF2-40B4-BE49-F238E27FC236}">
                <a16:creationId xmlns:a16="http://schemas.microsoft.com/office/drawing/2014/main" id="{722C5FAA-12B9-4AA2-8239-D1A5F25A0FA8}"/>
              </a:ext>
            </a:extLst>
          </p:cNvPr>
          <p:cNvSpPr txBox="1">
            <a:spLocks/>
          </p:cNvSpPr>
          <p:nvPr/>
        </p:nvSpPr>
        <p:spPr>
          <a:xfrm>
            <a:off x="1160585" y="204847"/>
            <a:ext cx="9671538" cy="541338"/>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base" latinLnBrk="0" hangingPunct="1">
              <a:lnSpc>
                <a:spcPct val="90000"/>
              </a:lnSpc>
              <a:spcBef>
                <a:spcPts val="1000"/>
              </a:spcBef>
              <a:spcAft>
                <a:spcPct val="0"/>
              </a:spcAft>
              <a:buClrTx/>
              <a:buSzTx/>
              <a:buFont typeface="Arial" panose="020B0604020202020204" pitchFamily="34" charset="0"/>
              <a:buNone/>
              <a:tabLst/>
              <a:defRPr/>
            </a:pPr>
            <a:r>
              <a:rPr kumimoji="0" lang="en-GB" sz="34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Remote D/SQA &amp; Follow Up</a:t>
            </a:r>
            <a:endParaRPr kumimoji="0" lang="en-IN" sz="34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pic>
        <p:nvPicPr>
          <p:cNvPr id="2" name="Picture 1">
            <a:extLst>
              <a:ext uri="{FF2B5EF4-FFF2-40B4-BE49-F238E27FC236}">
                <a16:creationId xmlns:a16="http://schemas.microsoft.com/office/drawing/2014/main" id="{58ED9B94-09F9-61FF-5CDF-C5EC4F34B1B5}"/>
              </a:ext>
            </a:extLst>
          </p:cNvPr>
          <p:cNvPicPr>
            <a:picLocks noChangeAspect="1"/>
          </p:cNvPicPr>
          <p:nvPr/>
        </p:nvPicPr>
        <p:blipFill>
          <a:blip r:embed="rId3"/>
          <a:srcRect l="15889" t="2543" r="9219"/>
          <a:stretch/>
        </p:blipFill>
        <p:spPr>
          <a:xfrm>
            <a:off x="6736512" y="1432698"/>
            <a:ext cx="4165918" cy="4021254"/>
          </a:xfrm>
          <a:prstGeom prst="rect">
            <a:avLst/>
          </a:prstGeom>
          <a:ln>
            <a:solidFill>
              <a:srgbClr val="0070C0"/>
            </a:solidFill>
          </a:ln>
        </p:spPr>
      </p:pic>
      <p:sp>
        <p:nvSpPr>
          <p:cNvPr id="3" name="TextBox 2">
            <a:extLst>
              <a:ext uri="{FF2B5EF4-FFF2-40B4-BE49-F238E27FC236}">
                <a16:creationId xmlns:a16="http://schemas.microsoft.com/office/drawing/2014/main" id="{9235D15E-86F8-7F76-7214-CE813A090698}"/>
              </a:ext>
            </a:extLst>
          </p:cNvPr>
          <p:cNvSpPr txBox="1"/>
          <p:nvPr/>
        </p:nvSpPr>
        <p:spPr>
          <a:xfrm>
            <a:off x="6736512" y="1063366"/>
            <a:ext cx="4165918" cy="369332"/>
          </a:xfrm>
          <a:prstGeom prst="rect">
            <a:avLst/>
          </a:prstGeom>
          <a:solidFill>
            <a:schemeClr val="accent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white"/>
                </a:solidFill>
                <a:effectLst/>
                <a:uLnTx/>
                <a:uFillTx/>
                <a:latin typeface="Maiandra GD" panose="020E0502030308020204" pitchFamily="34" charset="0"/>
                <a:ea typeface="+mn-ea"/>
                <a:cs typeface="+mn-cs"/>
              </a:rPr>
              <a:t>Remote DQA Results</a:t>
            </a:r>
          </a:p>
        </p:txBody>
      </p:sp>
      <p:pic>
        <p:nvPicPr>
          <p:cNvPr id="5" name="Picture 4">
            <a:extLst>
              <a:ext uri="{FF2B5EF4-FFF2-40B4-BE49-F238E27FC236}">
                <a16:creationId xmlns:a16="http://schemas.microsoft.com/office/drawing/2014/main" id="{525F0D5D-A39F-D280-226D-7C3EB1CC426F}"/>
              </a:ext>
            </a:extLst>
          </p:cNvPr>
          <p:cNvPicPr>
            <a:picLocks noChangeAspect="1"/>
          </p:cNvPicPr>
          <p:nvPr/>
        </p:nvPicPr>
        <p:blipFill>
          <a:blip r:embed="rId4"/>
          <a:stretch>
            <a:fillRect/>
          </a:stretch>
        </p:blipFill>
        <p:spPr>
          <a:xfrm>
            <a:off x="6637370" y="3620414"/>
            <a:ext cx="5504287" cy="2552825"/>
          </a:xfrm>
          <a:prstGeom prst="rect">
            <a:avLst/>
          </a:prstGeom>
        </p:spPr>
      </p:pic>
    </p:spTree>
    <p:extLst>
      <p:ext uri="{BB962C8B-B14F-4D97-AF65-F5344CB8AC3E}">
        <p14:creationId xmlns:p14="http://schemas.microsoft.com/office/powerpoint/2010/main" val="4203472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D9BEB-A5D0-C135-BE3B-ADB516A90B45}"/>
              </a:ext>
            </a:extLst>
          </p:cNvPr>
          <p:cNvSpPr>
            <a:spLocks noGrp="1"/>
          </p:cNvSpPr>
          <p:nvPr>
            <p:ph type="ctrTitle"/>
          </p:nvPr>
        </p:nvSpPr>
        <p:spPr/>
        <p:txBody>
          <a:bodyPr/>
          <a:lstStyle/>
          <a:p>
            <a:r>
              <a:rPr lang="en-GB" sz="6000">
                <a:latin typeface="Maiandra GD" panose="020E0502030308020204" pitchFamily="34" charset="0"/>
              </a:rPr>
              <a:t>Identifying and Resolving Data Issues</a:t>
            </a:r>
            <a:endParaRPr lang="en-KE" sz="6000">
              <a:latin typeface="Maiandra GD" panose="020E0502030308020204" pitchFamily="34" charset="0"/>
            </a:endParaRPr>
          </a:p>
        </p:txBody>
      </p:sp>
      <p:sp>
        <p:nvSpPr>
          <p:cNvPr id="3" name="Subtitle 2">
            <a:extLst>
              <a:ext uri="{FF2B5EF4-FFF2-40B4-BE49-F238E27FC236}">
                <a16:creationId xmlns:a16="http://schemas.microsoft.com/office/drawing/2014/main" id="{7D299662-E73E-02CF-C56A-9FCB89B2262A}"/>
              </a:ext>
            </a:extLst>
          </p:cNvPr>
          <p:cNvSpPr>
            <a:spLocks noGrp="1"/>
          </p:cNvSpPr>
          <p:nvPr>
            <p:ph type="subTitle" idx="1"/>
          </p:nvPr>
        </p:nvSpPr>
        <p:spPr>
          <a:xfrm>
            <a:off x="1524000" y="4079875"/>
            <a:ext cx="9144000" cy="1655762"/>
          </a:xfrm>
        </p:spPr>
        <p:txBody>
          <a:bodyPr/>
          <a:lstStyle/>
          <a:p>
            <a:r>
              <a:rPr lang="en-GB" sz="3600" b="1">
                <a:latin typeface="Maiandra GD" panose="020E0502030308020204" pitchFamily="34" charset="0"/>
              </a:rPr>
              <a:t>Individual Level Data Systems </a:t>
            </a:r>
          </a:p>
          <a:p>
            <a:endParaRPr lang="en-GB" sz="3600">
              <a:latin typeface="Maiandra GD" panose="020E0502030308020204" pitchFamily="34" charset="0"/>
            </a:endParaRPr>
          </a:p>
          <a:p>
            <a:r>
              <a:rPr lang="en-GB" sz="3200" err="1">
                <a:latin typeface="Maiandra GD" panose="020E0502030308020204" pitchFamily="34" charset="0"/>
              </a:rPr>
              <a:t>KenyaEMR</a:t>
            </a:r>
            <a:r>
              <a:rPr lang="en-GB" sz="3200">
                <a:latin typeface="Maiandra GD" panose="020E0502030308020204" pitchFamily="34" charset="0"/>
              </a:rPr>
              <a:t> and Datawarehouse solutions</a:t>
            </a:r>
            <a:endParaRPr lang="en-KE" sz="3200">
              <a:latin typeface="Maiandra GD" panose="020E0502030308020204" pitchFamily="34" charset="0"/>
            </a:endParaRPr>
          </a:p>
        </p:txBody>
      </p:sp>
      <p:cxnSp>
        <p:nvCxnSpPr>
          <p:cNvPr id="5" name="Straight Connector 4">
            <a:extLst>
              <a:ext uri="{FF2B5EF4-FFF2-40B4-BE49-F238E27FC236}">
                <a16:creationId xmlns:a16="http://schemas.microsoft.com/office/drawing/2014/main" id="{FED3D7A1-0312-460E-B87D-A62572D41450}"/>
              </a:ext>
            </a:extLst>
          </p:cNvPr>
          <p:cNvCxnSpPr/>
          <p:nvPr/>
        </p:nvCxnSpPr>
        <p:spPr>
          <a:xfrm>
            <a:off x="2286000" y="4937760"/>
            <a:ext cx="8026400" cy="0"/>
          </a:xfrm>
          <a:prstGeom prst="line">
            <a:avLst/>
          </a:prstGeom>
          <a:ln w="3492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783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B828-CC6C-9A1D-2A4D-6673F2F2DC93}"/>
              </a:ext>
            </a:extLst>
          </p:cNvPr>
          <p:cNvSpPr>
            <a:spLocks noGrp="1"/>
          </p:cNvSpPr>
          <p:nvPr>
            <p:ph type="title"/>
          </p:nvPr>
        </p:nvSpPr>
        <p:spPr/>
        <p:txBody>
          <a:bodyPr/>
          <a:lstStyle/>
          <a:p>
            <a:r>
              <a:rPr lang="en-US" sz="4000"/>
              <a:t>Outline</a:t>
            </a:r>
          </a:p>
        </p:txBody>
      </p:sp>
      <p:sp>
        <p:nvSpPr>
          <p:cNvPr id="3" name="Content Placeholder 2">
            <a:extLst>
              <a:ext uri="{FF2B5EF4-FFF2-40B4-BE49-F238E27FC236}">
                <a16:creationId xmlns:a16="http://schemas.microsoft.com/office/drawing/2014/main" id="{E318EE06-F7A1-AC24-4F1B-1CA6F8AA5621}"/>
              </a:ext>
            </a:extLst>
          </p:cNvPr>
          <p:cNvSpPr>
            <a:spLocks noGrp="1"/>
          </p:cNvSpPr>
          <p:nvPr>
            <p:ph idx="1"/>
          </p:nvPr>
        </p:nvSpPr>
        <p:spPr/>
        <p:txBody>
          <a:bodyPr/>
          <a:lstStyle/>
          <a:p>
            <a:pPr lvl="0"/>
            <a:r>
              <a:rPr lang="en-GB" sz="3600">
                <a:latin typeface="Maiandra GD" panose="020E0502030308020204" pitchFamily="34" charset="0"/>
              </a:rPr>
              <a:t>Identifying and resolving data issues</a:t>
            </a:r>
            <a:endParaRPr lang="en-KE" sz="3600">
              <a:latin typeface="Maiandra GD" panose="020E0502030308020204" pitchFamily="34" charset="0"/>
            </a:endParaRPr>
          </a:p>
          <a:p>
            <a:pPr lvl="1"/>
            <a:r>
              <a:rPr lang="en-US" sz="2800">
                <a:latin typeface="Maiandra GD" panose="020E0502030308020204" pitchFamily="34" charset="0"/>
              </a:rPr>
              <a:t>At source (EMR)</a:t>
            </a:r>
            <a:endParaRPr lang="en-KE" sz="2800">
              <a:latin typeface="Maiandra GD" panose="020E0502030308020204" pitchFamily="34" charset="0"/>
            </a:endParaRPr>
          </a:p>
          <a:p>
            <a:pPr lvl="1"/>
            <a:r>
              <a:rPr lang="en-US" sz="2800">
                <a:latin typeface="Maiandra GD" panose="020E0502030308020204" pitchFamily="34" charset="0"/>
              </a:rPr>
              <a:t>During transmission</a:t>
            </a:r>
            <a:endParaRPr lang="en-KE" sz="2800">
              <a:latin typeface="Maiandra GD" panose="020E0502030308020204" pitchFamily="34" charset="0"/>
            </a:endParaRPr>
          </a:p>
          <a:p>
            <a:pPr lvl="1"/>
            <a:r>
              <a:rPr lang="en-US" sz="2800">
                <a:latin typeface="Maiandra GD" panose="020E0502030308020204" pitchFamily="34" charset="0"/>
              </a:rPr>
              <a:t>At national level</a:t>
            </a:r>
            <a:endParaRPr lang="en-KE" sz="2800">
              <a:latin typeface="Maiandra GD" panose="020E0502030308020204" pitchFamily="34" charset="0"/>
            </a:endParaRPr>
          </a:p>
          <a:p>
            <a:pPr lvl="2"/>
            <a:r>
              <a:rPr lang="en-US" sz="2400">
                <a:latin typeface="Maiandra GD" panose="020E0502030308020204" pitchFamily="34" charset="0"/>
              </a:rPr>
              <a:t>Single Point Of Truth (SPOT)</a:t>
            </a:r>
            <a:endParaRPr lang="en-KE" sz="2400">
              <a:latin typeface="Maiandra GD" panose="020E0502030308020204" pitchFamily="34" charset="0"/>
            </a:endParaRPr>
          </a:p>
          <a:p>
            <a:pPr lvl="2"/>
            <a:r>
              <a:rPr lang="en-US" sz="2400">
                <a:latin typeface="Maiandra GD" panose="020E0502030308020204" pitchFamily="34" charset="0"/>
              </a:rPr>
              <a:t>Indicator concordance analysis</a:t>
            </a:r>
            <a:endParaRPr lang="en-KE" sz="2400">
              <a:latin typeface="Maiandra GD" panose="020E0502030308020204" pitchFamily="34" charset="0"/>
            </a:endParaRPr>
          </a:p>
          <a:p>
            <a:pPr lvl="2"/>
            <a:r>
              <a:rPr lang="en-US" sz="2400">
                <a:latin typeface="Maiandra GD" panose="020E0502030308020204" pitchFamily="34" charset="0"/>
              </a:rPr>
              <a:t>Data use &amp; feedback</a:t>
            </a:r>
            <a:endParaRPr lang="en-KE" sz="2400">
              <a:latin typeface="Maiandra GD" panose="020E0502030308020204" pitchFamily="34" charset="0"/>
            </a:endParaRPr>
          </a:p>
          <a:p>
            <a:pPr lvl="2"/>
            <a:r>
              <a:rPr lang="en-GB" sz="2400">
                <a:latin typeface="Maiandra GD" panose="020E0502030308020204" pitchFamily="34" charset="0"/>
              </a:rPr>
              <a:t>Bidirectional communication between NDW and EMR</a:t>
            </a:r>
            <a:endParaRPr lang="en-KE" sz="2400">
              <a:latin typeface="Maiandra GD" panose="020E0502030308020204" pitchFamily="34" charset="0"/>
            </a:endParaRPr>
          </a:p>
          <a:p>
            <a:endParaRPr lang="en-US" sz="3600"/>
          </a:p>
          <a:p>
            <a:endParaRPr lang="en-US" sz="3600"/>
          </a:p>
        </p:txBody>
      </p:sp>
    </p:spTree>
    <p:extLst>
      <p:ext uri="{BB962C8B-B14F-4D97-AF65-F5344CB8AC3E}">
        <p14:creationId xmlns:p14="http://schemas.microsoft.com/office/powerpoint/2010/main" val="1222198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5917E-26C2-87A9-7C34-2D899E4DF417}"/>
              </a:ext>
            </a:extLst>
          </p:cNvPr>
          <p:cNvSpPr>
            <a:spLocks noGrp="1"/>
          </p:cNvSpPr>
          <p:nvPr>
            <p:ph type="title"/>
          </p:nvPr>
        </p:nvSpPr>
        <p:spPr/>
        <p:txBody>
          <a:bodyPr/>
          <a:lstStyle/>
          <a:p>
            <a:r>
              <a:rPr lang="en-GB" sz="2400">
                <a:latin typeface="Maiandra GD" panose="020E0502030308020204" pitchFamily="34" charset="0"/>
              </a:rPr>
              <a:t>Prevention of data issues in the EMR </a:t>
            </a:r>
            <a:endParaRPr lang="en-KE" sz="2400">
              <a:latin typeface="Maiandra GD" panose="020E0502030308020204" pitchFamily="34" charset="0"/>
            </a:endParaRPr>
          </a:p>
        </p:txBody>
      </p:sp>
      <p:sp>
        <p:nvSpPr>
          <p:cNvPr id="6" name="Content Placeholder 5">
            <a:extLst>
              <a:ext uri="{FF2B5EF4-FFF2-40B4-BE49-F238E27FC236}">
                <a16:creationId xmlns:a16="http://schemas.microsoft.com/office/drawing/2014/main" id="{3F861517-0241-A124-EDEE-DEA004956831}"/>
              </a:ext>
            </a:extLst>
          </p:cNvPr>
          <p:cNvSpPr>
            <a:spLocks noGrp="1"/>
          </p:cNvSpPr>
          <p:nvPr>
            <p:ph idx="1"/>
          </p:nvPr>
        </p:nvSpPr>
        <p:spPr>
          <a:xfrm>
            <a:off x="1041991" y="1401416"/>
            <a:ext cx="10311809" cy="4340165"/>
          </a:xfrm>
        </p:spPr>
        <p:txBody>
          <a:bodyPr/>
          <a:lstStyle/>
          <a:p>
            <a:pPr lvl="0">
              <a:lnSpc>
                <a:spcPct val="150000"/>
              </a:lnSpc>
            </a:pPr>
            <a:r>
              <a:rPr lang="en-GB" sz="2000">
                <a:latin typeface="Maiandra GD" panose="020E0502030308020204" pitchFamily="34" charset="0"/>
              </a:rPr>
              <a:t>Use of EMR as Point of Care which reduces the risk of transcription errors, allows completeness in data collection, accommodates for data verification across programs</a:t>
            </a:r>
            <a:endParaRPr lang="en-US" sz="2000">
              <a:latin typeface="Maiandra GD" panose="020E0502030308020204" pitchFamily="34" charset="0"/>
            </a:endParaRPr>
          </a:p>
          <a:p>
            <a:pPr lvl="0">
              <a:lnSpc>
                <a:spcPct val="150000"/>
              </a:lnSpc>
            </a:pPr>
            <a:r>
              <a:rPr lang="en-KE" sz="2000">
                <a:latin typeface="Maiandra GD" panose="020E0502030308020204" pitchFamily="34" charset="0"/>
              </a:rPr>
              <a:t>The EMR has </a:t>
            </a:r>
            <a:r>
              <a:rPr lang="en-US" sz="2000">
                <a:latin typeface="Maiandra GD" panose="020E0502030308020204" pitchFamily="34" charset="0"/>
              </a:rPr>
              <a:t>other features for preventing data issues at the EMR level including;</a:t>
            </a:r>
          </a:p>
          <a:p>
            <a:pPr lvl="1">
              <a:lnSpc>
                <a:spcPct val="150000"/>
              </a:lnSpc>
            </a:pPr>
            <a:r>
              <a:rPr lang="en-US" sz="2000">
                <a:latin typeface="Maiandra GD" panose="020E0502030308020204" pitchFamily="34" charset="0"/>
              </a:rPr>
              <a:t>User interface controls (</a:t>
            </a:r>
            <a:r>
              <a:rPr lang="en-KE" sz="2000">
                <a:latin typeface="Maiandra GD" panose="020E0502030308020204" pitchFamily="34" charset="0"/>
              </a:rPr>
              <a:t>Checkboxes, Dropdown</a:t>
            </a:r>
            <a:r>
              <a:rPr lang="en-US" sz="2000">
                <a:latin typeface="Maiandra GD" panose="020E0502030308020204" pitchFamily="34" charset="0"/>
              </a:rPr>
              <a:t> Lists and </a:t>
            </a:r>
            <a:r>
              <a:rPr lang="en-KE" sz="2000">
                <a:latin typeface="Maiandra GD" panose="020E0502030308020204" pitchFamily="34" charset="0"/>
              </a:rPr>
              <a:t>Buttons</a:t>
            </a:r>
            <a:r>
              <a:rPr lang="en-US" sz="2000">
                <a:latin typeface="Maiandra GD" panose="020E0502030308020204" pitchFamily="34" charset="0"/>
              </a:rPr>
              <a:t>) that reduce </a:t>
            </a:r>
            <a:r>
              <a:rPr lang="en-KE" sz="2000">
                <a:latin typeface="Maiandra GD" panose="020E0502030308020204" pitchFamily="34" charset="0"/>
              </a:rPr>
              <a:t>data entry errors.</a:t>
            </a:r>
            <a:endParaRPr lang="en-US" sz="2000">
              <a:latin typeface="Maiandra GD" panose="020E0502030308020204" pitchFamily="34" charset="0"/>
            </a:endParaRPr>
          </a:p>
          <a:p>
            <a:pPr lvl="1">
              <a:lnSpc>
                <a:spcPct val="150000"/>
              </a:lnSpc>
            </a:pPr>
            <a:r>
              <a:rPr lang="en-GB" sz="2000">
                <a:latin typeface="Maiandra GD" panose="020E0502030308020204" pitchFamily="34" charset="0"/>
              </a:rPr>
              <a:t>Range checks and logic checks that do not allow user to enter incorrect data, save a form without filling the required fields, and validates information to be documented as per the laid down business rules. </a:t>
            </a:r>
            <a:endParaRPr lang="en-US" sz="2000">
              <a:latin typeface="Maiandra GD" panose="020E0502030308020204" pitchFamily="34" charset="0"/>
            </a:endParaRPr>
          </a:p>
        </p:txBody>
      </p:sp>
    </p:spTree>
    <p:extLst>
      <p:ext uri="{BB962C8B-B14F-4D97-AF65-F5344CB8AC3E}">
        <p14:creationId xmlns:p14="http://schemas.microsoft.com/office/powerpoint/2010/main" val="1304669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151F0-DED1-DB1D-8E4A-FA03B16DEAE7}"/>
            </a:ext>
          </a:extLst>
        </p:cNvPr>
        <p:cNvGrpSpPr/>
        <p:nvPr/>
      </p:nvGrpSpPr>
      <p:grpSpPr>
        <a:xfrm>
          <a:off x="0" y="0"/>
          <a:ext cx="0" cy="0"/>
          <a:chOff x="0" y="0"/>
          <a:chExt cx="0" cy="0"/>
        </a:xfrm>
      </p:grpSpPr>
      <p:sp>
        <p:nvSpPr>
          <p:cNvPr id="19" name="Title 18">
            <a:extLst>
              <a:ext uri="{FF2B5EF4-FFF2-40B4-BE49-F238E27FC236}">
                <a16:creationId xmlns:a16="http://schemas.microsoft.com/office/drawing/2014/main" id="{2F2009AC-D4E5-A12E-6827-3C110EF00562}"/>
              </a:ext>
            </a:extLst>
          </p:cNvPr>
          <p:cNvSpPr>
            <a:spLocks noGrp="1"/>
          </p:cNvSpPr>
          <p:nvPr>
            <p:ph type="title"/>
          </p:nvPr>
        </p:nvSpPr>
        <p:spPr/>
        <p:txBody>
          <a:bodyPr/>
          <a:lstStyle/>
          <a:p>
            <a:r>
              <a:rPr lang="en-GB" sz="2400">
                <a:ea typeface="+mj-lt"/>
                <a:cs typeface="+mj-lt"/>
              </a:rPr>
              <a:t>Detection of data issues in the EMR</a:t>
            </a:r>
            <a:endParaRPr lang="en-US" sz="2400"/>
          </a:p>
        </p:txBody>
      </p:sp>
      <p:grpSp>
        <p:nvGrpSpPr>
          <p:cNvPr id="20" name="Group 19">
            <a:extLst>
              <a:ext uri="{FF2B5EF4-FFF2-40B4-BE49-F238E27FC236}">
                <a16:creationId xmlns:a16="http://schemas.microsoft.com/office/drawing/2014/main" id="{310F5B4A-10E5-192E-C652-4BAA0C9852DC}"/>
              </a:ext>
            </a:extLst>
          </p:cNvPr>
          <p:cNvGrpSpPr/>
          <p:nvPr/>
        </p:nvGrpSpPr>
        <p:grpSpPr>
          <a:xfrm>
            <a:off x="887230" y="914481"/>
            <a:ext cx="6686337" cy="4339064"/>
            <a:chOff x="199573" y="1599593"/>
            <a:chExt cx="4003734" cy="3766933"/>
          </a:xfrm>
        </p:grpSpPr>
        <p:grpSp>
          <p:nvGrpSpPr>
            <p:cNvPr id="21" name="Group 20">
              <a:extLst>
                <a:ext uri="{FF2B5EF4-FFF2-40B4-BE49-F238E27FC236}">
                  <a16:creationId xmlns:a16="http://schemas.microsoft.com/office/drawing/2014/main" id="{16E0B88E-02CA-8C1C-E7CC-FD3D6910DC8D}"/>
                </a:ext>
              </a:extLst>
            </p:cNvPr>
            <p:cNvGrpSpPr/>
            <p:nvPr/>
          </p:nvGrpSpPr>
          <p:grpSpPr>
            <a:xfrm>
              <a:off x="222852" y="1599593"/>
              <a:ext cx="3980455" cy="3766933"/>
              <a:chOff x="222852" y="1599593"/>
              <a:chExt cx="3980455" cy="3766933"/>
            </a:xfrm>
          </p:grpSpPr>
          <p:pic>
            <p:nvPicPr>
              <p:cNvPr id="27" name="Picture 26">
                <a:extLst>
                  <a:ext uri="{FF2B5EF4-FFF2-40B4-BE49-F238E27FC236}">
                    <a16:creationId xmlns:a16="http://schemas.microsoft.com/office/drawing/2014/main" id="{1734DCC3-7866-4C5F-2A9C-FB5FF5652A69}"/>
                  </a:ext>
                </a:extLst>
              </p:cNvPr>
              <p:cNvPicPr>
                <a:picLocks noChangeAspect="1"/>
              </p:cNvPicPr>
              <p:nvPr/>
            </p:nvPicPr>
            <p:blipFill>
              <a:blip r:embed="rId2"/>
              <a:stretch>
                <a:fillRect/>
              </a:stretch>
            </p:blipFill>
            <p:spPr>
              <a:xfrm>
                <a:off x="226123" y="1599593"/>
                <a:ext cx="3977184" cy="1627830"/>
              </a:xfrm>
              <a:prstGeom prst="rect">
                <a:avLst/>
              </a:prstGeom>
            </p:spPr>
          </p:pic>
          <p:pic>
            <p:nvPicPr>
              <p:cNvPr id="31" name="Picture 30">
                <a:extLst>
                  <a:ext uri="{FF2B5EF4-FFF2-40B4-BE49-F238E27FC236}">
                    <a16:creationId xmlns:a16="http://schemas.microsoft.com/office/drawing/2014/main" id="{088FA413-6449-30E3-8745-D90E1484BEA9}"/>
                  </a:ext>
                </a:extLst>
              </p:cNvPr>
              <p:cNvPicPr>
                <a:picLocks noChangeAspect="1"/>
              </p:cNvPicPr>
              <p:nvPr/>
            </p:nvPicPr>
            <p:blipFill>
              <a:blip r:embed="rId3"/>
              <a:stretch>
                <a:fillRect/>
              </a:stretch>
            </p:blipFill>
            <p:spPr>
              <a:xfrm>
                <a:off x="222852" y="4808700"/>
                <a:ext cx="1950088" cy="557826"/>
              </a:xfrm>
              <a:prstGeom prst="rect">
                <a:avLst/>
              </a:prstGeom>
            </p:spPr>
          </p:pic>
        </p:grpSp>
        <p:pic>
          <p:nvPicPr>
            <p:cNvPr id="22" name="Picture 21">
              <a:extLst>
                <a:ext uri="{FF2B5EF4-FFF2-40B4-BE49-F238E27FC236}">
                  <a16:creationId xmlns:a16="http://schemas.microsoft.com/office/drawing/2014/main" id="{4458CDCA-A075-D739-9048-ACFCB7EFB164}"/>
                </a:ext>
              </a:extLst>
            </p:cNvPr>
            <p:cNvPicPr>
              <a:picLocks noChangeAspect="1"/>
            </p:cNvPicPr>
            <p:nvPr/>
          </p:nvPicPr>
          <p:blipFill>
            <a:blip r:embed="rId4"/>
            <a:stretch>
              <a:fillRect/>
            </a:stretch>
          </p:blipFill>
          <p:spPr>
            <a:xfrm>
              <a:off x="224744" y="3316328"/>
              <a:ext cx="2056171" cy="620270"/>
            </a:xfrm>
            <a:prstGeom prst="rect">
              <a:avLst/>
            </a:prstGeom>
          </p:spPr>
        </p:pic>
        <p:pic>
          <p:nvPicPr>
            <p:cNvPr id="23" name="Picture 22">
              <a:extLst>
                <a:ext uri="{FF2B5EF4-FFF2-40B4-BE49-F238E27FC236}">
                  <a16:creationId xmlns:a16="http://schemas.microsoft.com/office/drawing/2014/main" id="{090A448C-0618-9368-0AC7-E645E465FBC0}"/>
                </a:ext>
              </a:extLst>
            </p:cNvPr>
            <p:cNvPicPr>
              <a:picLocks noChangeAspect="1"/>
            </p:cNvPicPr>
            <p:nvPr/>
          </p:nvPicPr>
          <p:blipFill>
            <a:blip r:embed="rId5"/>
            <a:stretch>
              <a:fillRect/>
            </a:stretch>
          </p:blipFill>
          <p:spPr>
            <a:xfrm>
              <a:off x="222852" y="3990646"/>
              <a:ext cx="2056172" cy="384013"/>
            </a:xfrm>
            <a:prstGeom prst="rect">
              <a:avLst/>
            </a:prstGeom>
          </p:spPr>
        </p:pic>
        <p:pic>
          <p:nvPicPr>
            <p:cNvPr id="24" name="Picture 23">
              <a:extLst>
                <a:ext uri="{FF2B5EF4-FFF2-40B4-BE49-F238E27FC236}">
                  <a16:creationId xmlns:a16="http://schemas.microsoft.com/office/drawing/2014/main" id="{B540E592-80C2-CDC1-A098-105BF6E167BE}"/>
                </a:ext>
              </a:extLst>
            </p:cNvPr>
            <p:cNvPicPr>
              <a:picLocks noChangeAspect="1"/>
            </p:cNvPicPr>
            <p:nvPr/>
          </p:nvPicPr>
          <p:blipFill>
            <a:blip r:embed="rId6"/>
            <a:stretch>
              <a:fillRect/>
            </a:stretch>
          </p:blipFill>
          <p:spPr>
            <a:xfrm>
              <a:off x="199573" y="4392543"/>
              <a:ext cx="2044765" cy="393410"/>
            </a:xfrm>
            <a:prstGeom prst="rect">
              <a:avLst/>
            </a:prstGeom>
          </p:spPr>
        </p:pic>
      </p:grpSp>
      <p:sp>
        <p:nvSpPr>
          <p:cNvPr id="10" name="TextBox 6">
            <a:extLst>
              <a:ext uri="{FF2B5EF4-FFF2-40B4-BE49-F238E27FC236}">
                <a16:creationId xmlns:a16="http://schemas.microsoft.com/office/drawing/2014/main" id="{E75FE323-57FA-B8E9-930F-7488ED8E1FA6}"/>
              </a:ext>
            </a:extLst>
          </p:cNvPr>
          <p:cNvSpPr txBox="1"/>
          <p:nvPr/>
        </p:nvSpPr>
        <p:spPr>
          <a:xfrm>
            <a:off x="7691348" y="1383280"/>
            <a:ext cx="4404659" cy="3103863"/>
          </a:xfrm>
          <a:prstGeom prst="rect">
            <a:avLst/>
          </a:prstGeom>
          <a:noFill/>
        </p:spPr>
        <p:txBody>
          <a:bodyPr wrap="square" lIns="91440" tIns="45720" rIns="91440" bIns="45720" anchor="t">
            <a:spAutoFit/>
          </a:bodyPr>
          <a:lst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90000"/>
              </a:lnSpc>
              <a:spcBef>
                <a:spcPts val="750"/>
              </a:spcBef>
              <a:spcAft>
                <a:spcPct val="0"/>
              </a:spcAft>
              <a:buClrTx/>
              <a:buSzTx/>
              <a:buFont typeface="Arial"/>
              <a:buChar char="•"/>
              <a:tabLst/>
              <a:defRPr/>
            </a:pPr>
            <a:r>
              <a:rPr kumimoji="0" lang="en-US" sz="1800" b="0" i="0" u="none" strike="noStrike" kern="1200" cap="none" spc="0" normalizeH="0" baseline="0" noProof="0">
                <a:ln>
                  <a:noFill/>
                </a:ln>
                <a:solidFill>
                  <a:prstClr val="black"/>
                </a:solidFill>
                <a:effectLst/>
                <a:uLnTx/>
                <a:uFillTx/>
                <a:latin typeface="Calibri"/>
                <a:ea typeface="Calibri" panose="020F0502020204030204" pitchFamily="34" charset="0"/>
                <a:cs typeface="Arial"/>
              </a:rPr>
              <a:t>Availability of RQDA report, SIMS report and</a:t>
            </a:r>
            <a:r>
              <a:rPr kumimoji="0" lang="en-US" sz="1800" b="0" i="0" u="none" strike="noStrike" kern="1200" cap="none" spc="0" normalizeH="0" baseline="0" noProof="0">
                <a:ln>
                  <a:noFill/>
                </a:ln>
                <a:solidFill>
                  <a:srgbClr val="ED7D31"/>
                </a:solidFill>
                <a:effectLst/>
                <a:uLnTx/>
                <a:uFillTx/>
                <a:latin typeface="Calibri"/>
                <a:ea typeface="Calibri" panose="020F0502020204030204" pitchFamily="34" charset="0"/>
                <a:cs typeface="Arial"/>
              </a:rPr>
              <a:t> </a:t>
            </a:r>
            <a:r>
              <a:rPr kumimoji="0" lang="en-US" sz="1800" b="0" i="0" u="none" strike="noStrike" kern="1200" cap="none" spc="0" normalizeH="0" baseline="0" noProof="0">
                <a:ln>
                  <a:noFill/>
                </a:ln>
                <a:solidFill>
                  <a:srgbClr val="000000"/>
                </a:solidFill>
                <a:effectLst/>
                <a:uLnTx/>
                <a:uFillTx/>
                <a:latin typeface="Calibri"/>
                <a:ea typeface="Calibri" panose="020F0502020204030204" pitchFamily="34" charset="0"/>
                <a:cs typeface="Arial"/>
              </a:rPr>
              <a:t>Comparison of TX_CURR from two reporting periods which  </a:t>
            </a:r>
            <a:r>
              <a:rPr kumimoji="0" lang="en-US" sz="1800" b="0" i="0" u="none" strike="noStrike" kern="1200" cap="none" spc="0" normalizeH="0" baseline="0" noProof="0">
                <a:ln>
                  <a:noFill/>
                </a:ln>
                <a:solidFill>
                  <a:srgbClr val="000000"/>
                </a:solidFill>
                <a:effectLst/>
                <a:uLnTx/>
                <a:uFillTx/>
                <a:latin typeface="Calibri"/>
                <a:ea typeface="Calibri" panose="020F0502020204030204" pitchFamily="34" charset="0"/>
                <a:cs typeface="Calibri"/>
              </a:rPr>
              <a:t>allow users to access data with quality gaps for corrective action.</a:t>
            </a:r>
            <a:endParaRPr kumimoji="0" lang="en-US" sz="1800" b="0" i="0" u="none" strike="noStrike" kern="1200" cap="none" spc="0" normalizeH="0" baseline="0" noProof="0">
              <a:ln>
                <a:noFill/>
              </a:ln>
              <a:solidFill>
                <a:srgbClr val="000000"/>
              </a:solidFill>
              <a:effectLst/>
              <a:uLnTx/>
              <a:uFillTx/>
              <a:latin typeface="Calibri"/>
              <a:ea typeface="Calibri" panose="020F0502020204030204" pitchFamily="34" charset="0"/>
              <a:cs typeface="Arial"/>
            </a:endParaRP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
        <p:nvSpPr>
          <p:cNvPr id="13" name="Arrow: Right 12">
            <a:extLst>
              <a:ext uri="{FF2B5EF4-FFF2-40B4-BE49-F238E27FC236}">
                <a16:creationId xmlns:a16="http://schemas.microsoft.com/office/drawing/2014/main" id="{D37A34C5-9DE4-3E5C-7256-107888686413}"/>
              </a:ext>
            </a:extLst>
          </p:cNvPr>
          <p:cNvSpPr/>
          <p:nvPr/>
        </p:nvSpPr>
        <p:spPr>
          <a:xfrm>
            <a:off x="5976848" y="4049619"/>
            <a:ext cx="736600" cy="2536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K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white"/>
              </a:solidFill>
              <a:effectLst/>
              <a:uLnTx/>
              <a:uFillTx/>
              <a:latin typeface="Adobe Garamond Pro"/>
              <a:ea typeface="+mn-ea"/>
              <a:cs typeface="+mn-cs"/>
            </a:endParaRPr>
          </a:p>
        </p:txBody>
      </p:sp>
      <p:pic>
        <p:nvPicPr>
          <p:cNvPr id="2" name="Picture 1" descr="A screenshot of a report&#10;&#10;Description automatically generated">
            <a:extLst>
              <a:ext uri="{FF2B5EF4-FFF2-40B4-BE49-F238E27FC236}">
                <a16:creationId xmlns:a16="http://schemas.microsoft.com/office/drawing/2014/main" id="{F5510A66-35B2-0F8C-13A1-9E1398CF76AE}"/>
              </a:ext>
            </a:extLst>
          </p:cNvPr>
          <p:cNvPicPr>
            <a:picLocks noChangeAspect="1"/>
          </p:cNvPicPr>
          <p:nvPr/>
        </p:nvPicPr>
        <p:blipFill>
          <a:blip r:embed="rId7"/>
          <a:stretch>
            <a:fillRect/>
          </a:stretch>
        </p:blipFill>
        <p:spPr>
          <a:xfrm>
            <a:off x="4634474" y="2844332"/>
            <a:ext cx="2945467" cy="2312336"/>
          </a:xfrm>
          <a:prstGeom prst="rect">
            <a:avLst/>
          </a:prstGeom>
        </p:spPr>
      </p:pic>
      <p:sp>
        <p:nvSpPr>
          <p:cNvPr id="3" name="Rectangle 2">
            <a:extLst>
              <a:ext uri="{FF2B5EF4-FFF2-40B4-BE49-F238E27FC236}">
                <a16:creationId xmlns:a16="http://schemas.microsoft.com/office/drawing/2014/main" id="{D53D9D7E-427E-735E-B3C1-6BB172E778AB}"/>
              </a:ext>
            </a:extLst>
          </p:cNvPr>
          <p:cNvSpPr/>
          <p:nvPr/>
        </p:nvSpPr>
        <p:spPr>
          <a:xfrm>
            <a:off x="4612106" y="2811316"/>
            <a:ext cx="2938042" cy="3181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K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white"/>
              </a:solidFill>
              <a:effectLst/>
              <a:uLnTx/>
              <a:uFillTx/>
              <a:latin typeface="Adobe Garamond Pro"/>
              <a:ea typeface="+mn-ea"/>
              <a:cs typeface="+mn-cs"/>
            </a:endParaRPr>
          </a:p>
        </p:txBody>
      </p:sp>
      <p:sp>
        <p:nvSpPr>
          <p:cNvPr id="8" name="Rectangle 7">
            <a:extLst>
              <a:ext uri="{FF2B5EF4-FFF2-40B4-BE49-F238E27FC236}">
                <a16:creationId xmlns:a16="http://schemas.microsoft.com/office/drawing/2014/main" id="{4175719E-CC21-B395-A5FF-083EBBCB4562}"/>
              </a:ext>
            </a:extLst>
          </p:cNvPr>
          <p:cNvSpPr/>
          <p:nvPr/>
        </p:nvSpPr>
        <p:spPr>
          <a:xfrm>
            <a:off x="4567282" y="4324111"/>
            <a:ext cx="3016483" cy="2396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K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white"/>
              </a:solidFill>
              <a:effectLst/>
              <a:uLnTx/>
              <a:uFillTx/>
              <a:latin typeface="Adobe Garamond Pro"/>
              <a:ea typeface="+mn-ea"/>
              <a:cs typeface="+mn-cs"/>
            </a:endParaRPr>
          </a:p>
        </p:txBody>
      </p:sp>
      <p:pic>
        <p:nvPicPr>
          <p:cNvPr id="6" name="Picture 5" descr="A close-up of a yellow and black text&#10;&#10;Description automatically generated">
            <a:extLst>
              <a:ext uri="{FF2B5EF4-FFF2-40B4-BE49-F238E27FC236}">
                <a16:creationId xmlns:a16="http://schemas.microsoft.com/office/drawing/2014/main" id="{AA6559FD-2148-9993-CA39-74D9B4F35DC4}"/>
              </a:ext>
            </a:extLst>
          </p:cNvPr>
          <p:cNvPicPr>
            <a:picLocks noChangeAspect="1"/>
          </p:cNvPicPr>
          <p:nvPr/>
        </p:nvPicPr>
        <p:blipFill>
          <a:blip r:embed="rId8"/>
          <a:stretch>
            <a:fillRect/>
          </a:stretch>
        </p:blipFill>
        <p:spPr>
          <a:xfrm>
            <a:off x="940453" y="5232027"/>
            <a:ext cx="4405592" cy="764241"/>
          </a:xfrm>
          <a:prstGeom prst="rect">
            <a:avLst/>
          </a:prstGeom>
        </p:spPr>
      </p:pic>
      <p:sp>
        <p:nvSpPr>
          <p:cNvPr id="7" name="Rectangle 6">
            <a:extLst>
              <a:ext uri="{FF2B5EF4-FFF2-40B4-BE49-F238E27FC236}">
                <a16:creationId xmlns:a16="http://schemas.microsoft.com/office/drawing/2014/main" id="{CD1B255F-CBFC-7D45-CD8D-CFDC9396F2C9}"/>
              </a:ext>
            </a:extLst>
          </p:cNvPr>
          <p:cNvSpPr/>
          <p:nvPr/>
        </p:nvSpPr>
        <p:spPr>
          <a:xfrm>
            <a:off x="936575" y="5254198"/>
            <a:ext cx="4406012" cy="6991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K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white"/>
              </a:solidFill>
              <a:effectLst/>
              <a:uLnTx/>
              <a:uFillTx/>
              <a:latin typeface="Adobe Garamond Pro"/>
              <a:ea typeface="+mn-ea"/>
              <a:cs typeface="+mn-cs"/>
            </a:endParaRPr>
          </a:p>
        </p:txBody>
      </p:sp>
    </p:spTree>
    <p:extLst>
      <p:ext uri="{BB962C8B-B14F-4D97-AF65-F5344CB8AC3E}">
        <p14:creationId xmlns:p14="http://schemas.microsoft.com/office/powerpoint/2010/main" val="12668353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BE60E-64D8-1C03-D2DD-6F8D5436C471}"/>
              </a:ext>
            </a:extLst>
          </p:cNvPr>
          <p:cNvSpPr>
            <a:spLocks noGrp="1"/>
          </p:cNvSpPr>
          <p:nvPr>
            <p:ph type="title"/>
          </p:nvPr>
        </p:nvSpPr>
        <p:spPr>
          <a:xfrm>
            <a:off x="1166191" y="100082"/>
            <a:ext cx="9687340" cy="619990"/>
          </a:xfrm>
        </p:spPr>
        <p:txBody>
          <a:bodyPr/>
          <a:lstStyle/>
          <a:p>
            <a:r>
              <a:rPr lang="en-GB" sz="2400">
                <a:latin typeface="Maiandra GD" panose="020E0502030308020204" pitchFamily="34" charset="0"/>
              </a:rPr>
              <a:t>Detection of data issues in the EMR </a:t>
            </a:r>
            <a:endParaRPr lang="en-KE" sz="2400">
              <a:latin typeface="Maiandra GD" panose="020E0502030308020204" pitchFamily="34" charset="0"/>
            </a:endParaRPr>
          </a:p>
        </p:txBody>
      </p:sp>
      <p:sp>
        <p:nvSpPr>
          <p:cNvPr id="5" name="Text Placeholder 3">
            <a:extLst>
              <a:ext uri="{FF2B5EF4-FFF2-40B4-BE49-F238E27FC236}">
                <a16:creationId xmlns:a16="http://schemas.microsoft.com/office/drawing/2014/main" id="{5E7A1176-93AD-48C2-A698-612095F9F25C}"/>
              </a:ext>
            </a:extLst>
          </p:cNvPr>
          <p:cNvSpPr>
            <a:spLocks noGrp="1"/>
          </p:cNvSpPr>
          <p:nvPr/>
        </p:nvSpPr>
        <p:spPr>
          <a:xfrm>
            <a:off x="5574684" y="720687"/>
            <a:ext cx="5384799" cy="1697405"/>
          </a:xfrm>
          <a:prstGeom prst="rect">
            <a:avLst/>
          </a:prstGeom>
        </p:spPr>
        <p:txBody>
          <a:bodyPr vert="horz" lIns="91440" tIns="45720" rIns="91440" bIns="45720" rtlCol="0" anchor="ctr">
            <a:normAutofit fontScale="8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rPr>
              <a:t>Provides a one stop point for gaps identification in areas of high priority for the program</a:t>
            </a:r>
          </a:p>
          <a:p>
            <a:pPr marL="28575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rPr>
              <a:t>Form a basis for quality improvement team discussions</a:t>
            </a:r>
          </a:p>
          <a:p>
            <a:pPr marL="28575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rPr>
              <a:t>As with other standard reports, allows for drill down to patient levels</a:t>
            </a:r>
          </a:p>
          <a:p>
            <a:pPr marL="28575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rPr>
              <a:t>It's a call to action for health care providers to achieve improved health outcomes</a:t>
            </a:r>
          </a:p>
        </p:txBody>
      </p:sp>
      <p:pic>
        <p:nvPicPr>
          <p:cNvPr id="6" name="Picture 5">
            <a:extLst>
              <a:ext uri="{FF2B5EF4-FFF2-40B4-BE49-F238E27FC236}">
                <a16:creationId xmlns:a16="http://schemas.microsoft.com/office/drawing/2014/main" id="{2B59CD7C-AF45-AD55-47B8-AAD6CAA86469}"/>
              </a:ext>
            </a:extLst>
          </p:cNvPr>
          <p:cNvPicPr>
            <a:picLocks noGrp="1" noChangeAspect="1"/>
          </p:cNvPicPr>
          <p:nvPr/>
        </p:nvPicPr>
        <p:blipFill>
          <a:blip r:embed="rId2"/>
          <a:stretch>
            <a:fillRect/>
          </a:stretch>
        </p:blipFill>
        <p:spPr>
          <a:xfrm>
            <a:off x="872662" y="2172929"/>
            <a:ext cx="4800552" cy="4029576"/>
          </a:xfrm>
          <a:prstGeom prst="rect">
            <a:avLst/>
          </a:prstGeom>
        </p:spPr>
      </p:pic>
      <p:grpSp>
        <p:nvGrpSpPr>
          <p:cNvPr id="7" name="Group 6">
            <a:extLst>
              <a:ext uri="{FF2B5EF4-FFF2-40B4-BE49-F238E27FC236}">
                <a16:creationId xmlns:a16="http://schemas.microsoft.com/office/drawing/2014/main" id="{88B6BFE7-0563-1F51-5A24-B3D8C1AE9A95}"/>
              </a:ext>
            </a:extLst>
          </p:cNvPr>
          <p:cNvGrpSpPr/>
          <p:nvPr/>
        </p:nvGrpSpPr>
        <p:grpSpPr>
          <a:xfrm>
            <a:off x="5673215" y="2418707"/>
            <a:ext cx="6498298" cy="3744022"/>
            <a:chOff x="6010219" y="2676139"/>
            <a:chExt cx="5986239" cy="4042643"/>
          </a:xfrm>
        </p:grpSpPr>
        <p:pic>
          <p:nvPicPr>
            <p:cNvPr id="8" name="Picture 7">
              <a:extLst>
                <a:ext uri="{FF2B5EF4-FFF2-40B4-BE49-F238E27FC236}">
                  <a16:creationId xmlns:a16="http://schemas.microsoft.com/office/drawing/2014/main" id="{71328D41-EECC-5F04-C1CF-CA3C1A463857}"/>
                </a:ext>
              </a:extLst>
            </p:cNvPr>
            <p:cNvPicPr>
              <a:picLocks noChangeAspect="1"/>
            </p:cNvPicPr>
            <p:nvPr/>
          </p:nvPicPr>
          <p:blipFill>
            <a:blip r:embed="rId3"/>
            <a:stretch>
              <a:fillRect/>
            </a:stretch>
          </p:blipFill>
          <p:spPr>
            <a:xfrm>
              <a:off x="6010219" y="2676139"/>
              <a:ext cx="5986239" cy="4042643"/>
            </a:xfrm>
            <a:prstGeom prst="rect">
              <a:avLst/>
            </a:prstGeom>
          </p:spPr>
        </p:pic>
        <p:sp>
          <p:nvSpPr>
            <p:cNvPr id="9" name="Rectangle 8">
              <a:extLst>
                <a:ext uri="{FF2B5EF4-FFF2-40B4-BE49-F238E27FC236}">
                  <a16:creationId xmlns:a16="http://schemas.microsoft.com/office/drawing/2014/main" id="{F2D5C9C7-7E63-FDB2-171C-8D37052782D2}"/>
                </a:ext>
              </a:extLst>
            </p:cNvPr>
            <p:cNvSpPr/>
            <p:nvPr/>
          </p:nvSpPr>
          <p:spPr>
            <a:xfrm>
              <a:off x="8584565" y="3721398"/>
              <a:ext cx="591333" cy="24242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K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white"/>
                </a:solidFill>
                <a:effectLst/>
                <a:uLnTx/>
                <a:uFillTx/>
                <a:latin typeface="Adobe Garamond Pro"/>
                <a:ea typeface="+mn-ea"/>
                <a:cs typeface="+mn-cs"/>
              </a:endParaRPr>
            </a:p>
          </p:txBody>
        </p:sp>
      </p:grpSp>
      <p:sp>
        <p:nvSpPr>
          <p:cNvPr id="12" name="Title 1">
            <a:extLst>
              <a:ext uri="{FF2B5EF4-FFF2-40B4-BE49-F238E27FC236}">
                <a16:creationId xmlns:a16="http://schemas.microsoft.com/office/drawing/2014/main" id="{CF5FFE82-C0C4-2C2C-2592-0FAB070EB858}"/>
              </a:ext>
            </a:extLst>
          </p:cNvPr>
          <p:cNvSpPr>
            <a:spLocks noGrp="1"/>
          </p:cNvSpPr>
          <p:nvPr/>
        </p:nvSpPr>
        <p:spPr>
          <a:xfrm>
            <a:off x="766710" y="720687"/>
            <a:ext cx="4807973" cy="16459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a:ln>
                  <a:noFill/>
                </a:ln>
                <a:solidFill>
                  <a:prstClr val="black"/>
                </a:solidFill>
                <a:effectLst/>
                <a:uLnTx/>
                <a:uFillTx/>
                <a:latin typeface="Maiandra GD" panose="020E0502030308020204" pitchFamily="34" charset="0"/>
              </a:rPr>
              <a:t>Actionable oriented reports:</a:t>
            </a:r>
            <a:br>
              <a:rPr kumimoji="0" lang="en-US" sz="3200" b="1" i="0" u="none" strike="noStrike" kern="1200" cap="none" spc="0" normalizeH="0" baseline="0" noProof="0">
                <a:ln>
                  <a:noFill/>
                </a:ln>
                <a:solidFill>
                  <a:prstClr val="black"/>
                </a:solidFill>
                <a:effectLst/>
                <a:uLnTx/>
                <a:uFillTx/>
                <a:latin typeface="Maiandra GD" panose="020E0502030308020204" pitchFamily="34" charset="0"/>
              </a:rPr>
            </a:br>
            <a:r>
              <a:rPr kumimoji="0" lang="en-US" sz="3200" b="1" i="0" u="none" strike="noStrike" kern="1200" cap="none" spc="0" normalizeH="0" baseline="0" noProof="0">
                <a:ln>
                  <a:noFill/>
                </a:ln>
                <a:solidFill>
                  <a:prstClr val="black"/>
                </a:solidFill>
                <a:effectLst/>
                <a:uLnTx/>
                <a:uFillTx/>
                <a:latin typeface="Maiandra GD" panose="020E0502030308020204" pitchFamily="34" charset="0"/>
              </a:rPr>
              <a:t>Clinical Action Report</a:t>
            </a:r>
          </a:p>
        </p:txBody>
      </p:sp>
    </p:spTree>
    <p:extLst>
      <p:ext uri="{BB962C8B-B14F-4D97-AF65-F5344CB8AC3E}">
        <p14:creationId xmlns:p14="http://schemas.microsoft.com/office/powerpoint/2010/main" val="2070628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77E16-C38D-DEC0-E5BF-FA27BF182705}"/>
              </a:ext>
            </a:extLst>
          </p:cNvPr>
          <p:cNvSpPr>
            <a:spLocks noGrp="1"/>
          </p:cNvSpPr>
          <p:nvPr>
            <p:ph type="title"/>
          </p:nvPr>
        </p:nvSpPr>
        <p:spPr>
          <a:xfrm>
            <a:off x="1159841" y="119132"/>
            <a:ext cx="9687340" cy="814318"/>
          </a:xfrm>
        </p:spPr>
        <p:txBody>
          <a:bodyPr/>
          <a:lstStyle/>
          <a:p>
            <a:r>
              <a:rPr lang="en-GB" sz="2400">
                <a:latin typeface="Maiandra GD" panose="020E0502030308020204" pitchFamily="34" charset="0"/>
              </a:rPr>
              <a:t>Identifying and resolving data issues at Data transmission - DWAPI</a:t>
            </a:r>
            <a:br>
              <a:rPr lang="en-GB">
                <a:latin typeface="Maiandra GD" panose="020E0502030308020204" pitchFamily="34" charset="0"/>
              </a:rPr>
            </a:br>
            <a:endParaRPr lang="en-KE">
              <a:latin typeface="Maiandra GD" panose="020E0502030308020204" pitchFamily="34" charset="0"/>
            </a:endParaRPr>
          </a:p>
        </p:txBody>
      </p:sp>
      <p:sp>
        <p:nvSpPr>
          <p:cNvPr id="3" name="Content Placeholder 2">
            <a:extLst>
              <a:ext uri="{FF2B5EF4-FFF2-40B4-BE49-F238E27FC236}">
                <a16:creationId xmlns:a16="http://schemas.microsoft.com/office/drawing/2014/main" id="{15D474B2-9E4A-7D8D-A0CB-7407BB8BE5FE}"/>
              </a:ext>
            </a:extLst>
          </p:cNvPr>
          <p:cNvSpPr>
            <a:spLocks noGrp="1"/>
          </p:cNvSpPr>
          <p:nvPr>
            <p:ph idx="1"/>
          </p:nvPr>
        </p:nvSpPr>
        <p:spPr>
          <a:xfrm>
            <a:off x="9354257" y="1246406"/>
            <a:ext cx="2619271" cy="5236733"/>
          </a:xfrm>
        </p:spPr>
        <p:txBody>
          <a:bodyPr/>
          <a:lstStyle/>
          <a:p>
            <a:pPr marL="0" indent="0" algn="ctr">
              <a:lnSpc>
                <a:spcPct val="100000"/>
              </a:lnSpc>
              <a:spcBef>
                <a:spcPts val="0"/>
              </a:spcBef>
              <a:spcAft>
                <a:spcPts val="0"/>
              </a:spcAft>
              <a:buNone/>
            </a:pPr>
            <a:r>
              <a:rPr lang="en-US" sz="2400">
                <a:solidFill>
                  <a:srgbClr val="0070C0"/>
                </a:solidFill>
                <a:latin typeface="Maiandra GD" panose="020E0502030308020204" pitchFamily="34" charset="0"/>
              </a:rPr>
              <a:t>The NDW utilizes checks on stale database and the last refreshed ETL to ensure the </a:t>
            </a:r>
            <a:r>
              <a:rPr lang="en-US" sz="2400">
                <a:solidFill>
                  <a:srgbClr val="FF0000"/>
                </a:solidFill>
                <a:latin typeface="Maiandra GD" panose="020E0502030308020204" pitchFamily="34" charset="0"/>
              </a:rPr>
              <a:t>Timeliness and Completeness metrics </a:t>
            </a:r>
            <a:r>
              <a:rPr lang="en-US" sz="2400">
                <a:solidFill>
                  <a:srgbClr val="0070C0"/>
                </a:solidFill>
                <a:latin typeface="Maiandra GD" panose="020E0502030308020204" pitchFamily="34" charset="0"/>
              </a:rPr>
              <a:t>of the data in the NDW</a:t>
            </a:r>
            <a:endParaRPr lang="en-US" sz="2400">
              <a:latin typeface="Maiandra GD" panose="020E0502030308020204" pitchFamily="34" charset="0"/>
            </a:endParaRPr>
          </a:p>
          <a:p>
            <a:pPr algn="ctr">
              <a:lnSpc>
                <a:spcPct val="100000"/>
              </a:lnSpc>
              <a:spcBef>
                <a:spcPts val="0"/>
              </a:spcBef>
              <a:spcAft>
                <a:spcPts val="0"/>
              </a:spcAft>
            </a:pPr>
            <a:endParaRPr lang="en-US" sz="2400">
              <a:latin typeface="Aptos"/>
            </a:endParaRPr>
          </a:p>
          <a:p>
            <a:endParaRPr lang="en-KE"/>
          </a:p>
        </p:txBody>
      </p:sp>
      <p:graphicFrame>
        <p:nvGraphicFramePr>
          <p:cNvPr id="4" name="Content Placeholder 2">
            <a:extLst>
              <a:ext uri="{FF2B5EF4-FFF2-40B4-BE49-F238E27FC236}">
                <a16:creationId xmlns:a16="http://schemas.microsoft.com/office/drawing/2014/main" id="{C06F73E2-E662-B29F-5169-0999734BCE8C}"/>
              </a:ext>
            </a:extLst>
          </p:cNvPr>
          <p:cNvGraphicFramePr>
            <a:graphicFrameLocks noGrp="1"/>
          </p:cNvGraphicFramePr>
          <p:nvPr>
            <p:extLst>
              <p:ext uri="{D42A27DB-BD31-4B8C-83A1-F6EECF244321}">
                <p14:modId xmlns:p14="http://schemas.microsoft.com/office/powerpoint/2010/main" val="3287933057"/>
              </p:ext>
            </p:extLst>
          </p:nvPr>
        </p:nvGraphicFramePr>
        <p:xfrm>
          <a:off x="1024127" y="731520"/>
          <a:ext cx="8444337" cy="53583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0561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2"/>
          <p:cNvSpPr txBox="1"/>
          <p:nvPr/>
        </p:nvSpPr>
        <p:spPr>
          <a:xfrm>
            <a:off x="813476" y="2866626"/>
            <a:ext cx="2942095" cy="1529613"/>
          </a:xfrm>
          <a:prstGeom prst="rect">
            <a:avLst/>
          </a:prstGeom>
          <a:noFill/>
          <a:ln>
            <a:noFill/>
          </a:ln>
        </p:spPr>
        <p:txBody>
          <a:bodyPr spcFirstLastPara="1" wrap="square" lIns="91400" tIns="91400" rIns="91400" bIns="91400" anchor="b" anchorCtr="0">
            <a:noAutofit/>
          </a:bodyPr>
          <a:lstStyle/>
          <a:p>
            <a:pPr defTabSz="1219170">
              <a:buClr>
                <a:srgbClr val="000000"/>
              </a:buClr>
            </a:pPr>
            <a:r>
              <a:rPr lang="en" sz="2400" b="1" kern="0">
                <a:solidFill>
                  <a:srgbClr val="263238"/>
                </a:solidFill>
                <a:latin typeface="Maiandra GD"/>
                <a:ea typeface="Arial"/>
                <a:cs typeface="Arial"/>
                <a:sym typeface="Arial"/>
              </a:rPr>
              <a:t>Each lettered gate represents an opportunity to identify data issues</a:t>
            </a:r>
            <a:endParaRPr lang="en-US" sz="2400" kern="0">
              <a:solidFill>
                <a:srgbClr val="263238"/>
              </a:solidFill>
              <a:latin typeface="Maiandra GD"/>
              <a:ea typeface="Arial"/>
              <a:cs typeface="Arial"/>
            </a:endParaRPr>
          </a:p>
        </p:txBody>
      </p:sp>
      <p:grpSp>
        <p:nvGrpSpPr>
          <p:cNvPr id="13" name="Group 12">
            <a:extLst>
              <a:ext uri="{FF2B5EF4-FFF2-40B4-BE49-F238E27FC236}">
                <a16:creationId xmlns:a16="http://schemas.microsoft.com/office/drawing/2014/main" id="{1D59DA63-D772-F401-3621-86FF13381643}"/>
              </a:ext>
            </a:extLst>
          </p:cNvPr>
          <p:cNvGrpSpPr/>
          <p:nvPr/>
        </p:nvGrpSpPr>
        <p:grpSpPr>
          <a:xfrm>
            <a:off x="4027714" y="0"/>
            <a:ext cx="8164286" cy="6139543"/>
            <a:chOff x="3526971" y="0"/>
            <a:chExt cx="8330242" cy="6858000"/>
          </a:xfrm>
        </p:grpSpPr>
        <p:grpSp>
          <p:nvGrpSpPr>
            <p:cNvPr id="4" name="Group 3">
              <a:extLst>
                <a:ext uri="{FF2B5EF4-FFF2-40B4-BE49-F238E27FC236}">
                  <a16:creationId xmlns:a16="http://schemas.microsoft.com/office/drawing/2014/main" id="{33335AED-E5C3-10D0-67FD-1CF8EE7FC206}"/>
                </a:ext>
              </a:extLst>
            </p:cNvPr>
            <p:cNvGrpSpPr/>
            <p:nvPr/>
          </p:nvGrpSpPr>
          <p:grpSpPr>
            <a:xfrm>
              <a:off x="3526971" y="0"/>
              <a:ext cx="8330242" cy="6858000"/>
              <a:chOff x="3526971" y="0"/>
              <a:chExt cx="8330242" cy="6858000"/>
            </a:xfrm>
          </p:grpSpPr>
          <p:pic>
            <p:nvPicPr>
              <p:cNvPr id="233" name="Google Shape;233;p42"/>
              <p:cNvPicPr preferRelativeResize="0"/>
              <p:nvPr/>
            </p:nvPicPr>
            <p:blipFill rotWithShape="1">
              <a:blip r:embed="rId3">
                <a:alphaModFix/>
              </a:blip>
              <a:srcRect/>
              <a:stretch/>
            </p:blipFill>
            <p:spPr>
              <a:xfrm>
                <a:off x="3526971" y="0"/>
                <a:ext cx="8330242" cy="6858000"/>
              </a:xfrm>
              <a:prstGeom prst="rect">
                <a:avLst/>
              </a:prstGeom>
              <a:noFill/>
              <a:ln>
                <a:noFill/>
              </a:ln>
            </p:spPr>
          </p:pic>
          <p:sp>
            <p:nvSpPr>
              <p:cNvPr id="2" name="Rectangle 1">
                <a:extLst>
                  <a:ext uri="{FF2B5EF4-FFF2-40B4-BE49-F238E27FC236}">
                    <a16:creationId xmlns:a16="http://schemas.microsoft.com/office/drawing/2014/main" id="{EE520519-D47A-2666-AF2E-2560A2F443B3}"/>
                  </a:ext>
                </a:extLst>
              </p:cNvPr>
              <p:cNvSpPr/>
              <p:nvPr/>
            </p:nvSpPr>
            <p:spPr>
              <a:xfrm>
                <a:off x="6036313" y="5040087"/>
                <a:ext cx="2302144" cy="1718492"/>
              </a:xfrm>
              <a:prstGeom prst="rect">
                <a:avLst/>
              </a:prstGeom>
              <a:solidFill>
                <a:schemeClr val="tx1">
                  <a:lumMod val="10000"/>
                  <a:lumOff val="90000"/>
                  <a:alpha val="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A7173DC-01A9-2CF9-C636-6AA578B94271}"/>
                  </a:ext>
                </a:extLst>
              </p:cNvPr>
              <p:cNvSpPr/>
              <p:nvPr/>
            </p:nvSpPr>
            <p:spPr>
              <a:xfrm>
                <a:off x="9645720" y="4385353"/>
                <a:ext cx="1489753" cy="2338244"/>
              </a:xfrm>
              <a:prstGeom prst="rect">
                <a:avLst/>
              </a:prstGeom>
              <a:solidFill>
                <a:schemeClr val="tx1">
                  <a:lumMod val="10000"/>
                  <a:lumOff val="90000"/>
                  <a:alpha val="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3CCFDFBA-8F4A-EA09-0086-084589300B48}"/>
                </a:ext>
              </a:extLst>
            </p:cNvPr>
            <p:cNvSpPr txBox="1"/>
            <p:nvPr/>
          </p:nvSpPr>
          <p:spPr>
            <a:xfrm>
              <a:off x="6542314" y="6368143"/>
              <a:ext cx="481608" cy="230832"/>
            </a:xfrm>
            <a:prstGeom prst="rect">
              <a:avLst/>
            </a:prstGeom>
            <a:noFill/>
          </p:spPr>
          <p:txBody>
            <a:bodyPr wrap="square" rtlCol="0">
              <a:spAutoFit/>
            </a:bodyPr>
            <a:lstStyle/>
            <a:p>
              <a:r>
                <a:rPr lang="en-US" sz="900">
                  <a:solidFill>
                    <a:schemeClr val="tx1">
                      <a:lumMod val="65000"/>
                      <a:lumOff val="35000"/>
                    </a:schemeClr>
                  </a:solidFill>
                </a:rPr>
                <a:t>NDW</a:t>
              </a:r>
            </a:p>
          </p:txBody>
        </p:sp>
        <p:sp>
          <p:nvSpPr>
            <p:cNvPr id="6" name="TextBox 5">
              <a:extLst>
                <a:ext uri="{FF2B5EF4-FFF2-40B4-BE49-F238E27FC236}">
                  <a16:creationId xmlns:a16="http://schemas.microsoft.com/office/drawing/2014/main" id="{334846EA-4AFD-684B-3E9D-2B716C9F0EA1}"/>
                </a:ext>
              </a:extLst>
            </p:cNvPr>
            <p:cNvSpPr txBox="1"/>
            <p:nvPr/>
          </p:nvSpPr>
          <p:spPr>
            <a:xfrm>
              <a:off x="7497265" y="6346371"/>
              <a:ext cx="481608" cy="230832"/>
            </a:xfrm>
            <a:prstGeom prst="rect">
              <a:avLst/>
            </a:prstGeom>
            <a:noFill/>
          </p:spPr>
          <p:txBody>
            <a:bodyPr wrap="square" rtlCol="0">
              <a:spAutoFit/>
            </a:bodyPr>
            <a:lstStyle/>
            <a:p>
              <a:r>
                <a:rPr lang="en-US" sz="900">
                  <a:solidFill>
                    <a:schemeClr val="bg1"/>
                  </a:solidFill>
                </a:rPr>
                <a:t>KHIS</a:t>
              </a:r>
            </a:p>
          </p:txBody>
        </p:sp>
        <p:sp>
          <p:nvSpPr>
            <p:cNvPr id="7" name="TextBox 6">
              <a:extLst>
                <a:ext uri="{FF2B5EF4-FFF2-40B4-BE49-F238E27FC236}">
                  <a16:creationId xmlns:a16="http://schemas.microsoft.com/office/drawing/2014/main" id="{2A14D57B-7E4D-E51E-6327-B408408548E5}"/>
                </a:ext>
              </a:extLst>
            </p:cNvPr>
            <p:cNvSpPr txBox="1"/>
            <p:nvPr/>
          </p:nvSpPr>
          <p:spPr>
            <a:xfrm>
              <a:off x="10255624" y="6355016"/>
              <a:ext cx="481608" cy="230832"/>
            </a:xfrm>
            <a:prstGeom prst="rect">
              <a:avLst/>
            </a:prstGeom>
            <a:noFill/>
          </p:spPr>
          <p:txBody>
            <a:bodyPr wrap="square" rtlCol="0">
              <a:spAutoFit/>
            </a:bodyPr>
            <a:lstStyle/>
            <a:p>
              <a:r>
                <a:rPr lang="en-US" sz="900">
                  <a:solidFill>
                    <a:schemeClr val="bg1"/>
                  </a:solidFill>
                </a:rPr>
                <a:t>KHIS</a:t>
              </a: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23A97-CA68-B72D-1821-ACF0085CD7D9}"/>
              </a:ext>
            </a:extLst>
          </p:cNvPr>
          <p:cNvSpPr>
            <a:spLocks noGrp="1"/>
          </p:cNvSpPr>
          <p:nvPr>
            <p:ph type="title"/>
          </p:nvPr>
        </p:nvSpPr>
        <p:spPr/>
        <p:txBody>
          <a:bodyPr/>
          <a:lstStyle/>
          <a:p>
            <a:r>
              <a:rPr lang="en-GB" sz="2400">
                <a:latin typeface="Maiandra GD" panose="020E0502030308020204" pitchFamily="34" charset="0"/>
              </a:rPr>
              <a:t>E</a:t>
            </a:r>
            <a:r>
              <a:rPr lang="en-US" sz="2400" err="1">
                <a:latin typeface="Maiandra GD" panose="020E0502030308020204" pitchFamily="34" charset="0"/>
              </a:rPr>
              <a:t>xample</a:t>
            </a:r>
            <a:r>
              <a:rPr lang="en-US" sz="2400">
                <a:latin typeface="Maiandra GD" panose="020E0502030308020204" pitchFamily="34" charset="0"/>
              </a:rPr>
              <a:t> stale DB warning check</a:t>
            </a:r>
            <a:endParaRPr lang="en-GB" sz="2400" b="0">
              <a:latin typeface="Maiandra GD" panose="020E0502030308020204" pitchFamily="34" charset="0"/>
            </a:endParaRPr>
          </a:p>
          <a:p>
            <a:br>
              <a:rPr lang="en-GB"/>
            </a:br>
            <a:endParaRPr lang="en-KE"/>
          </a:p>
        </p:txBody>
      </p:sp>
      <p:pic>
        <p:nvPicPr>
          <p:cNvPr id="4" name="Content Placeholder 3" descr="A screenshot of a computer&#10;&#10;Description automatically generated">
            <a:extLst>
              <a:ext uri="{FF2B5EF4-FFF2-40B4-BE49-F238E27FC236}">
                <a16:creationId xmlns:a16="http://schemas.microsoft.com/office/drawing/2014/main" id="{E8ECD07F-3D5C-4FD9-D20F-E73E51A55567}"/>
              </a:ext>
            </a:extLst>
          </p:cNvPr>
          <p:cNvPicPr>
            <a:picLocks noGrp="1" noChangeAspect="1"/>
          </p:cNvPicPr>
          <p:nvPr>
            <p:ph idx="1"/>
          </p:nvPr>
        </p:nvPicPr>
        <p:blipFill>
          <a:blip r:embed="rId3"/>
          <a:stretch>
            <a:fillRect/>
          </a:stretch>
        </p:blipFill>
        <p:spPr>
          <a:xfrm>
            <a:off x="1166192" y="1299306"/>
            <a:ext cx="10187609" cy="4731289"/>
          </a:xfrm>
        </p:spPr>
      </p:pic>
    </p:spTree>
    <p:extLst>
      <p:ext uri="{BB962C8B-B14F-4D97-AF65-F5344CB8AC3E}">
        <p14:creationId xmlns:p14="http://schemas.microsoft.com/office/powerpoint/2010/main" val="3008208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23A97-CA68-B72D-1821-ACF0085CD7D9}"/>
              </a:ext>
            </a:extLst>
          </p:cNvPr>
          <p:cNvSpPr>
            <a:spLocks noGrp="1"/>
          </p:cNvSpPr>
          <p:nvPr>
            <p:ph type="title"/>
          </p:nvPr>
        </p:nvSpPr>
        <p:spPr/>
        <p:txBody>
          <a:bodyPr/>
          <a:lstStyle/>
          <a:p>
            <a:r>
              <a:rPr lang="en-GB" sz="2400">
                <a:latin typeface="Maiandra GD" panose="020E0502030308020204" pitchFamily="34" charset="0"/>
              </a:rPr>
              <a:t>Identifying and resolving data issues at NDW - SPOT</a:t>
            </a:r>
            <a:br>
              <a:rPr lang="en-GB">
                <a:latin typeface="Maiandra GD" panose="020E0502030308020204" pitchFamily="34" charset="0"/>
              </a:rPr>
            </a:br>
            <a:endParaRPr lang="en-KE">
              <a:latin typeface="Maiandra GD" panose="020E0502030308020204" pitchFamily="34" charset="0"/>
            </a:endParaRPr>
          </a:p>
        </p:txBody>
      </p:sp>
      <p:sp>
        <p:nvSpPr>
          <p:cNvPr id="3" name="Content Placeholder 2">
            <a:extLst>
              <a:ext uri="{FF2B5EF4-FFF2-40B4-BE49-F238E27FC236}">
                <a16:creationId xmlns:a16="http://schemas.microsoft.com/office/drawing/2014/main" id="{D238521A-678F-D2A0-F70A-3A1D37621696}"/>
              </a:ext>
            </a:extLst>
          </p:cNvPr>
          <p:cNvSpPr>
            <a:spLocks noGrp="1"/>
          </p:cNvSpPr>
          <p:nvPr>
            <p:ph idx="1"/>
          </p:nvPr>
        </p:nvSpPr>
        <p:spPr>
          <a:xfrm>
            <a:off x="10038735" y="1484671"/>
            <a:ext cx="1900174" cy="4501792"/>
          </a:xfrm>
        </p:spPr>
        <p:txBody>
          <a:bodyPr/>
          <a:lstStyle/>
          <a:p>
            <a:r>
              <a:rPr lang="en-US">
                <a:solidFill>
                  <a:srgbClr val="0070C0"/>
                </a:solidFill>
                <a:latin typeface="Maiandra GD" panose="020E0502030308020204" pitchFamily="34" charset="0"/>
              </a:rPr>
              <a:t>SPOT is used to display metrics collected from the EMR </a:t>
            </a:r>
            <a:r>
              <a:rPr lang="en-US" err="1">
                <a:solidFill>
                  <a:srgbClr val="0070C0"/>
                </a:solidFill>
                <a:latin typeface="Maiandra GD" panose="020E0502030308020204" pitchFamily="34" charset="0"/>
              </a:rPr>
              <a:t>eg</a:t>
            </a:r>
            <a:r>
              <a:rPr lang="en-US">
                <a:solidFill>
                  <a:srgbClr val="0070C0"/>
                </a:solidFill>
                <a:latin typeface="Maiandra GD" panose="020E0502030308020204" pitchFamily="34" charset="0"/>
              </a:rPr>
              <a:t> </a:t>
            </a:r>
            <a:r>
              <a:rPr lang="en-US" err="1">
                <a:solidFill>
                  <a:srgbClr val="0070C0"/>
                </a:solidFill>
                <a:latin typeface="Maiandra GD" panose="020E0502030308020204" pitchFamily="34" charset="0"/>
              </a:rPr>
              <a:t>Tx_Curr</a:t>
            </a:r>
            <a:r>
              <a:rPr lang="en-US">
                <a:solidFill>
                  <a:srgbClr val="0070C0"/>
                </a:solidFill>
                <a:latin typeface="Maiandra GD" panose="020E0502030308020204" pitchFamily="34" charset="0"/>
              </a:rPr>
              <a:t> and compare the NDW calculation of the same metrics based on the data received in NDW.</a:t>
            </a:r>
            <a:endParaRPr lang="en-US">
              <a:latin typeface="Maiandra GD" panose="020E0502030308020204" pitchFamily="34" charset="0"/>
            </a:endParaRPr>
          </a:p>
        </p:txBody>
      </p:sp>
      <p:pic>
        <p:nvPicPr>
          <p:cNvPr id="25" name="Picture 24" descr="A screenshot of a report&#10;&#10;Description automatically generated">
            <a:extLst>
              <a:ext uri="{FF2B5EF4-FFF2-40B4-BE49-F238E27FC236}">
                <a16:creationId xmlns:a16="http://schemas.microsoft.com/office/drawing/2014/main" id="{94200E2E-AAF7-B238-B9E9-479A1FD53DF5}"/>
              </a:ext>
            </a:extLst>
          </p:cNvPr>
          <p:cNvPicPr>
            <a:picLocks noChangeAspect="1"/>
          </p:cNvPicPr>
          <p:nvPr/>
        </p:nvPicPr>
        <p:blipFill>
          <a:blip r:embed="rId2"/>
          <a:stretch>
            <a:fillRect/>
          </a:stretch>
        </p:blipFill>
        <p:spPr>
          <a:xfrm>
            <a:off x="903575" y="914400"/>
            <a:ext cx="9135160" cy="5220929"/>
          </a:xfrm>
          <a:prstGeom prst="rect">
            <a:avLst/>
          </a:prstGeom>
        </p:spPr>
      </p:pic>
    </p:spTree>
    <p:extLst>
      <p:ext uri="{BB962C8B-B14F-4D97-AF65-F5344CB8AC3E}">
        <p14:creationId xmlns:p14="http://schemas.microsoft.com/office/powerpoint/2010/main" val="12895053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BC85B-4AF2-8114-7260-8DC1D0407D4F}"/>
              </a:ext>
            </a:extLst>
          </p:cNvPr>
          <p:cNvSpPr>
            <a:spLocks noGrp="1"/>
          </p:cNvSpPr>
          <p:nvPr>
            <p:ph type="title"/>
          </p:nvPr>
        </p:nvSpPr>
        <p:spPr>
          <a:xfrm>
            <a:off x="1036980" y="100082"/>
            <a:ext cx="10319279" cy="645678"/>
          </a:xfrm>
        </p:spPr>
        <p:txBody>
          <a:bodyPr/>
          <a:lstStyle/>
          <a:p>
            <a:pPr algn="ctr"/>
            <a:r>
              <a:rPr lang="en-GB" sz="2400">
                <a:latin typeface="Maiandra GD" panose="020E0502030308020204" pitchFamily="34" charset="0"/>
              </a:rPr>
              <a:t>Identifying and resolving data issues through tracking EMR vs NDW concordance  </a:t>
            </a:r>
            <a:endParaRPr lang="en-KE" sz="2400">
              <a:latin typeface="Maiandra GD" panose="020E0502030308020204" pitchFamily="34" charset="0"/>
            </a:endParaRPr>
          </a:p>
        </p:txBody>
      </p:sp>
      <p:pic>
        <p:nvPicPr>
          <p:cNvPr id="4" name="Picture 3">
            <a:extLst>
              <a:ext uri="{FF2B5EF4-FFF2-40B4-BE49-F238E27FC236}">
                <a16:creationId xmlns:a16="http://schemas.microsoft.com/office/drawing/2014/main" id="{16E6DC1D-82D1-156B-D250-0F9E34CF04C8}"/>
              </a:ext>
            </a:extLst>
          </p:cNvPr>
          <p:cNvPicPr>
            <a:picLocks noChangeAspect="1"/>
          </p:cNvPicPr>
          <p:nvPr/>
        </p:nvPicPr>
        <p:blipFill>
          <a:blip r:embed="rId2"/>
          <a:stretch>
            <a:fillRect/>
          </a:stretch>
        </p:blipFill>
        <p:spPr>
          <a:xfrm>
            <a:off x="835741" y="745760"/>
            <a:ext cx="6709338" cy="2683240"/>
          </a:xfrm>
          <a:prstGeom prst="rect">
            <a:avLst/>
          </a:prstGeom>
        </p:spPr>
      </p:pic>
      <p:pic>
        <p:nvPicPr>
          <p:cNvPr id="5" name="Picture 4">
            <a:extLst>
              <a:ext uri="{FF2B5EF4-FFF2-40B4-BE49-F238E27FC236}">
                <a16:creationId xmlns:a16="http://schemas.microsoft.com/office/drawing/2014/main" id="{E5069C4B-C4EA-138B-CA55-303D374649AD}"/>
              </a:ext>
            </a:extLst>
          </p:cNvPr>
          <p:cNvPicPr>
            <a:picLocks noChangeAspect="1"/>
          </p:cNvPicPr>
          <p:nvPr/>
        </p:nvPicPr>
        <p:blipFill>
          <a:blip r:embed="rId3"/>
          <a:stretch>
            <a:fillRect/>
          </a:stretch>
        </p:blipFill>
        <p:spPr>
          <a:xfrm>
            <a:off x="835742" y="3428999"/>
            <a:ext cx="6636774" cy="2765323"/>
          </a:xfrm>
          <a:prstGeom prst="rect">
            <a:avLst/>
          </a:prstGeom>
        </p:spPr>
      </p:pic>
      <p:sp>
        <p:nvSpPr>
          <p:cNvPr id="6" name="Rectangle: Rounded Corners 5">
            <a:extLst>
              <a:ext uri="{FF2B5EF4-FFF2-40B4-BE49-F238E27FC236}">
                <a16:creationId xmlns:a16="http://schemas.microsoft.com/office/drawing/2014/main" id="{EED76481-0218-E7B7-64E4-39FEDDF39D34}"/>
              </a:ext>
            </a:extLst>
          </p:cNvPr>
          <p:cNvSpPr/>
          <p:nvPr/>
        </p:nvSpPr>
        <p:spPr>
          <a:xfrm>
            <a:off x="7649497" y="1462376"/>
            <a:ext cx="4413686" cy="3627060"/>
          </a:xfrm>
          <a:prstGeom prst="roundRect">
            <a:avLst/>
          </a:prstGeom>
          <a:solidFill>
            <a:sysClr val="window" lastClr="FFFFFF"/>
          </a:solidFill>
          <a:ln w="19050" cap="flat" cmpd="sng" algn="ctr">
            <a:solidFill>
              <a:srgbClr val="156082">
                <a:shade val="15000"/>
              </a:srgbClr>
            </a:solidFill>
            <a:prstDash val="solid"/>
            <a:miter lim="800000"/>
          </a:ln>
          <a:effectLst/>
        </p:spPr>
        <p:txBody>
          <a:bodyPr rtlCol="0" anchor="ctr"/>
          <a:lstStyle/>
          <a:p>
            <a:pPr marL="2857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r>
              <a:rPr kumimoji="0" lang="en-US" sz="1800" b="0" i="0" u="none" strike="noStrike" kern="0" cap="none" spc="0" normalizeH="0" baseline="0" noProof="0">
                <a:ln>
                  <a:noFill/>
                </a:ln>
                <a:solidFill>
                  <a:srgbClr val="0070C0"/>
                </a:solidFill>
                <a:effectLst/>
                <a:uLnTx/>
                <a:uFillTx/>
                <a:latin typeface="Maiandra GD" panose="020E0502030308020204" pitchFamily="34" charset="0"/>
              </a:rPr>
              <a:t>These are concordance reports that track variations between key indicators of interest in the EMR and NDW</a:t>
            </a:r>
          </a:p>
          <a:p>
            <a:pPr marL="2857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endParaRPr kumimoji="0" lang="en-US" sz="1800" b="0" i="0" u="none" strike="noStrike" kern="0" cap="none" spc="0" normalizeH="0" baseline="0" noProof="0">
              <a:ln>
                <a:noFill/>
              </a:ln>
              <a:solidFill>
                <a:srgbClr val="0070C0"/>
              </a:solidFill>
              <a:effectLst/>
              <a:uLnTx/>
              <a:uFillTx/>
              <a:latin typeface="Maiandra GD" panose="020E0502030308020204" pitchFamily="34" charset="0"/>
            </a:endParaRPr>
          </a:p>
          <a:p>
            <a:pPr marL="2857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r>
              <a:rPr kumimoji="0" lang="en-US" sz="1800" b="0" i="0" u="none" strike="noStrike" kern="0" cap="none" spc="0" normalizeH="0" baseline="0" noProof="0">
                <a:ln>
                  <a:noFill/>
                </a:ln>
                <a:solidFill>
                  <a:srgbClr val="0070C0"/>
                </a:solidFill>
                <a:effectLst/>
                <a:uLnTx/>
                <a:uFillTx/>
                <a:latin typeface="Maiandra GD" panose="020E0502030308020204" pitchFamily="34" charset="0"/>
              </a:rPr>
              <a:t>The reports aid in showing data quality gaps at an aggregate level &amp; also broken down at facility, partner and county levels</a:t>
            </a:r>
          </a:p>
        </p:txBody>
      </p:sp>
    </p:spTree>
    <p:extLst>
      <p:ext uri="{BB962C8B-B14F-4D97-AF65-F5344CB8AC3E}">
        <p14:creationId xmlns:p14="http://schemas.microsoft.com/office/powerpoint/2010/main" val="19156252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12CD0-A62F-DD92-54C9-C49516738B4D}"/>
              </a:ext>
            </a:extLst>
          </p:cNvPr>
          <p:cNvSpPr>
            <a:spLocks noGrp="1"/>
          </p:cNvSpPr>
          <p:nvPr>
            <p:ph type="title"/>
          </p:nvPr>
        </p:nvSpPr>
        <p:spPr>
          <a:xfrm>
            <a:off x="1166191" y="100082"/>
            <a:ext cx="5431459" cy="814318"/>
          </a:xfrm>
        </p:spPr>
        <p:txBody>
          <a:bodyPr/>
          <a:lstStyle/>
          <a:p>
            <a:r>
              <a:rPr kumimoji="0" lang="en-GB" sz="1800" b="1" i="0" u="none" strike="noStrike" kern="1200" cap="none" spc="0" normalizeH="0" baseline="0" noProof="0">
                <a:ln>
                  <a:noFill/>
                </a:ln>
                <a:solidFill>
                  <a:prstClr val="black"/>
                </a:solidFill>
                <a:effectLst/>
                <a:uLnTx/>
                <a:uFillTx/>
                <a:latin typeface="Maiandra GD" panose="020E0502030308020204" pitchFamily="34" charset="0"/>
              </a:rPr>
              <a:t>Identifying and resolving data issues through data use &amp; feedback (1/3)</a:t>
            </a:r>
            <a:endParaRPr lang="en-US"/>
          </a:p>
        </p:txBody>
      </p:sp>
      <p:sp>
        <p:nvSpPr>
          <p:cNvPr id="3" name="Content Placeholder 2">
            <a:extLst>
              <a:ext uri="{FF2B5EF4-FFF2-40B4-BE49-F238E27FC236}">
                <a16:creationId xmlns:a16="http://schemas.microsoft.com/office/drawing/2014/main" id="{BB740607-430F-3344-1D4C-62255804D44D}"/>
              </a:ext>
            </a:extLst>
          </p:cNvPr>
          <p:cNvSpPr>
            <a:spLocks noGrp="1"/>
          </p:cNvSpPr>
          <p:nvPr>
            <p:ph idx="1"/>
          </p:nvPr>
        </p:nvSpPr>
        <p:spPr>
          <a:xfrm>
            <a:off x="785194" y="838200"/>
            <a:ext cx="5596557" cy="2838450"/>
          </a:xfrm>
        </p:spPr>
        <p:txBody>
          <a:bodyPr/>
          <a:lstStyle/>
          <a:p>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j-ea"/>
                <a:cs typeface="+mj-cs"/>
              </a:rPr>
              <a:t>Monthly Bulletins - </a:t>
            </a:r>
            <a:r>
              <a:rPr lang="en-US" sz="1800">
                <a:latin typeface="Maiandra GD" panose="020E0502030308020204" pitchFamily="34" charset="0"/>
              </a:rPr>
              <a:t>Later automated as dashboards</a:t>
            </a:r>
          </a:p>
          <a:p>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j-ea"/>
                <a:cs typeface="+mj-cs"/>
              </a:rPr>
              <a:t>NDW Reporting Rates Dashboards</a:t>
            </a:r>
          </a:p>
          <a:p>
            <a:pPr marL="571500" lvl="1" indent="-228600" fontAlgn="auto">
              <a:spcBef>
                <a:spcPts val="1000"/>
              </a:spcBef>
              <a:spcAft>
                <a:spcPts val="0"/>
              </a:spcAft>
              <a:defRPr/>
            </a:pPr>
            <a:r>
              <a:rPr kumimoji="0" lang="en-US" sz="1400" b="0" i="0" u="none" strike="noStrike" kern="1200" cap="none" spc="0" normalizeH="0" baseline="0" noProof="0">
                <a:ln>
                  <a:noFill/>
                </a:ln>
                <a:solidFill>
                  <a:sysClr val="windowText" lastClr="000000"/>
                </a:solidFill>
                <a:effectLst/>
                <a:uLnTx/>
                <a:uFillTx/>
                <a:latin typeface="Maiandra GD" panose="020E0502030308020204" pitchFamily="34" charset="0"/>
              </a:rPr>
              <a:t>Tracks monthly</a:t>
            </a:r>
          </a:p>
          <a:p>
            <a:pPr marL="1028700" lvl="2" indent="-228600" fontAlgn="auto">
              <a:spcBef>
                <a:spcPts val="500"/>
              </a:spcBef>
              <a:spcAft>
                <a:spcPts val="0"/>
              </a:spcAft>
              <a:defRPr/>
            </a:pPr>
            <a:r>
              <a:rPr kumimoji="0" lang="en-US" sz="1500" b="0" i="0" u="none" strike="noStrike" kern="1200" cap="none" spc="0" normalizeH="0" baseline="0" noProof="0">
                <a:ln>
                  <a:noFill/>
                </a:ln>
                <a:solidFill>
                  <a:sysClr val="windowText" lastClr="000000"/>
                </a:solidFill>
                <a:effectLst/>
                <a:uLnTx/>
                <a:uFillTx/>
                <a:latin typeface="Maiandra GD" panose="020E0502030308020204" pitchFamily="34" charset="0"/>
              </a:rPr>
              <a:t>Reporting rates</a:t>
            </a:r>
          </a:p>
          <a:p>
            <a:pPr marL="1028700" lvl="2" indent="-228600" fontAlgn="auto">
              <a:spcBef>
                <a:spcPts val="500"/>
              </a:spcBef>
              <a:spcAft>
                <a:spcPts val="0"/>
              </a:spcAft>
              <a:defRPr/>
            </a:pPr>
            <a:r>
              <a:rPr kumimoji="0" lang="en-US" sz="1500" b="0" i="0" u="none" strike="noStrike" kern="1200" cap="none" spc="0" normalizeH="0" baseline="0" noProof="0">
                <a:ln>
                  <a:noFill/>
                </a:ln>
                <a:solidFill>
                  <a:sysClr val="windowText" lastClr="000000"/>
                </a:solidFill>
                <a:effectLst/>
                <a:uLnTx/>
                <a:uFillTx/>
                <a:latin typeface="Maiandra GD" panose="020E0502030308020204" pitchFamily="34" charset="0"/>
              </a:rPr>
              <a:t>Reporting trends over time</a:t>
            </a:r>
          </a:p>
          <a:p>
            <a:pPr marL="1028700" lvl="2" indent="-228600" fontAlgn="auto">
              <a:spcBef>
                <a:spcPts val="500"/>
              </a:spcBef>
              <a:spcAft>
                <a:spcPts val="0"/>
              </a:spcAft>
              <a:defRPr/>
            </a:pPr>
            <a:r>
              <a:rPr lang="en-US" sz="1500">
                <a:solidFill>
                  <a:sysClr val="windowText" lastClr="000000"/>
                </a:solidFill>
                <a:latin typeface="Maiandra GD" panose="020E0502030308020204" pitchFamily="34" charset="0"/>
              </a:rPr>
              <a:t>Reporting consistency</a:t>
            </a:r>
            <a:endParaRPr kumimoji="0" lang="en-US" sz="1500" b="0" i="0" u="none" strike="noStrike" kern="1200" cap="none" spc="0" normalizeH="0" baseline="0" noProof="0">
              <a:ln>
                <a:noFill/>
              </a:ln>
              <a:solidFill>
                <a:sysClr val="windowText" lastClr="000000"/>
              </a:solidFill>
              <a:effectLst/>
              <a:uLnTx/>
              <a:uFillTx/>
              <a:latin typeface="Maiandra GD" panose="020E0502030308020204" pitchFamily="34" charset="0"/>
            </a:endParaRPr>
          </a:p>
          <a:p>
            <a:pPr marL="1028700" lvl="2" indent="-228600" fontAlgn="auto">
              <a:spcBef>
                <a:spcPts val="500"/>
              </a:spcBef>
              <a:spcAft>
                <a:spcPts val="0"/>
              </a:spcAft>
              <a:defRPr/>
            </a:pPr>
            <a:r>
              <a:rPr kumimoji="0" lang="en-US" sz="1500" b="0" i="0" u="none" strike="noStrike" kern="1200" cap="none" spc="0" normalizeH="0" baseline="0" noProof="0">
                <a:ln>
                  <a:noFill/>
                </a:ln>
                <a:solidFill>
                  <a:sysClr val="windowText" lastClr="000000"/>
                </a:solidFill>
                <a:effectLst/>
                <a:uLnTx/>
                <a:uFillTx/>
                <a:latin typeface="Maiandra GD" panose="020E0502030308020204" pitchFamily="34" charset="0"/>
              </a:rPr>
              <a:t>Downloadable list of non-reporting facilities  </a:t>
            </a:r>
          </a:p>
          <a:p>
            <a:pPr marL="571500" lvl="1" indent="-228600" fontAlgn="auto">
              <a:spcBef>
                <a:spcPts val="1000"/>
              </a:spcBef>
              <a:spcAft>
                <a:spcPts val="0"/>
              </a:spcAft>
              <a:defRPr/>
            </a:pPr>
            <a:r>
              <a:rPr kumimoji="0" lang="en-US" sz="1400" b="0" i="0" u="none" strike="noStrike" kern="1200" cap="none" spc="0" normalizeH="0" baseline="0" noProof="0">
                <a:ln>
                  <a:noFill/>
                </a:ln>
                <a:solidFill>
                  <a:sysClr val="windowText" lastClr="000000"/>
                </a:solidFill>
                <a:effectLst/>
                <a:uLnTx/>
                <a:uFillTx/>
                <a:latin typeface="Maiandra GD" panose="020E0502030308020204" pitchFamily="34" charset="0"/>
              </a:rPr>
              <a:t>Action</a:t>
            </a:r>
          </a:p>
          <a:p>
            <a:pPr marL="1028700" lvl="2" indent="-228600" fontAlgn="auto">
              <a:spcBef>
                <a:spcPts val="500"/>
              </a:spcBef>
              <a:spcAft>
                <a:spcPts val="0"/>
              </a:spcAft>
              <a:defRPr/>
            </a:pPr>
            <a:r>
              <a:rPr kumimoji="0" lang="en-US" sz="1500" b="0" i="0" u="none" strike="noStrike" kern="1200" cap="none" spc="0" normalizeH="0" baseline="0" noProof="0">
                <a:ln>
                  <a:noFill/>
                </a:ln>
                <a:solidFill>
                  <a:sysClr val="windowText" lastClr="000000"/>
                </a:solidFill>
                <a:effectLst/>
                <a:uLnTx/>
                <a:uFillTx/>
                <a:latin typeface="Maiandra GD" panose="020E0502030308020204" pitchFamily="34" charset="0"/>
              </a:rPr>
              <a:t>Encourages real-time tracking and county &amp; partner accountability</a:t>
            </a:r>
          </a:p>
          <a:p>
            <a:pPr lvl="1"/>
            <a:endParaRPr kumimoji="0" lang="en-US" b="1" i="0" u="none" strike="noStrike" kern="1200" cap="none" spc="0" normalizeH="0" baseline="0" noProof="0">
              <a:ln>
                <a:noFill/>
              </a:ln>
              <a:solidFill>
                <a:prstClr val="black"/>
              </a:solidFill>
              <a:effectLst/>
              <a:uLnTx/>
              <a:uFillTx/>
              <a:latin typeface="Maiandra GD" panose="020E0502030308020204" pitchFamily="34" charset="0"/>
              <a:ea typeface="+mj-ea"/>
              <a:cs typeface="+mj-cs"/>
            </a:endParaRPr>
          </a:p>
          <a:p>
            <a:endParaRPr lang="en-US"/>
          </a:p>
        </p:txBody>
      </p:sp>
      <p:grpSp>
        <p:nvGrpSpPr>
          <p:cNvPr id="4" name="Group 3">
            <a:extLst>
              <a:ext uri="{FF2B5EF4-FFF2-40B4-BE49-F238E27FC236}">
                <a16:creationId xmlns:a16="http://schemas.microsoft.com/office/drawing/2014/main" id="{89A4C0F2-DF19-9225-FFFB-840C9C48CD63}"/>
              </a:ext>
            </a:extLst>
          </p:cNvPr>
          <p:cNvGrpSpPr/>
          <p:nvPr/>
        </p:nvGrpSpPr>
        <p:grpSpPr>
          <a:xfrm>
            <a:off x="6381751" y="100082"/>
            <a:ext cx="5810250" cy="3576568"/>
            <a:chOff x="3749039" y="762668"/>
            <a:chExt cx="8442961" cy="6095332"/>
          </a:xfrm>
        </p:grpSpPr>
        <p:pic>
          <p:nvPicPr>
            <p:cNvPr id="5" name="Picture 4">
              <a:extLst>
                <a:ext uri="{FF2B5EF4-FFF2-40B4-BE49-F238E27FC236}">
                  <a16:creationId xmlns:a16="http://schemas.microsoft.com/office/drawing/2014/main" id="{4FEFB161-E8F7-53CD-4DAB-F754A684ACC4}"/>
                </a:ext>
              </a:extLst>
            </p:cNvPr>
            <p:cNvPicPr>
              <a:picLocks noChangeAspect="1"/>
            </p:cNvPicPr>
            <p:nvPr/>
          </p:nvPicPr>
          <p:blipFill>
            <a:blip r:embed="rId2"/>
            <a:stretch>
              <a:fillRect/>
            </a:stretch>
          </p:blipFill>
          <p:spPr>
            <a:xfrm>
              <a:off x="3749040" y="762668"/>
              <a:ext cx="8442960" cy="1606633"/>
            </a:xfrm>
            <a:prstGeom prst="rect">
              <a:avLst/>
            </a:prstGeom>
          </p:spPr>
        </p:pic>
        <p:pic>
          <p:nvPicPr>
            <p:cNvPr id="6" name="Picture 5">
              <a:extLst>
                <a:ext uri="{FF2B5EF4-FFF2-40B4-BE49-F238E27FC236}">
                  <a16:creationId xmlns:a16="http://schemas.microsoft.com/office/drawing/2014/main" id="{F0784D49-8902-D907-5EF7-6EA1FD238AAE}"/>
                </a:ext>
              </a:extLst>
            </p:cNvPr>
            <p:cNvPicPr>
              <a:picLocks noChangeAspect="1"/>
            </p:cNvPicPr>
            <p:nvPr/>
          </p:nvPicPr>
          <p:blipFill>
            <a:blip r:embed="rId3"/>
            <a:stretch>
              <a:fillRect/>
            </a:stretch>
          </p:blipFill>
          <p:spPr>
            <a:xfrm>
              <a:off x="3749039" y="2275840"/>
              <a:ext cx="4399282" cy="4582160"/>
            </a:xfrm>
            <a:prstGeom prst="rect">
              <a:avLst/>
            </a:prstGeom>
          </p:spPr>
        </p:pic>
        <p:pic>
          <p:nvPicPr>
            <p:cNvPr id="7" name="Picture 6">
              <a:extLst>
                <a:ext uri="{FF2B5EF4-FFF2-40B4-BE49-F238E27FC236}">
                  <a16:creationId xmlns:a16="http://schemas.microsoft.com/office/drawing/2014/main" id="{099B5983-A8CA-38F4-E645-18047E1D69E4}"/>
                </a:ext>
              </a:extLst>
            </p:cNvPr>
            <p:cNvPicPr>
              <a:picLocks noChangeAspect="1"/>
            </p:cNvPicPr>
            <p:nvPr/>
          </p:nvPicPr>
          <p:blipFill>
            <a:blip r:embed="rId4"/>
            <a:stretch>
              <a:fillRect/>
            </a:stretch>
          </p:blipFill>
          <p:spPr>
            <a:xfrm>
              <a:off x="8036560" y="2247912"/>
              <a:ext cx="4155440" cy="4610088"/>
            </a:xfrm>
            <a:prstGeom prst="rect">
              <a:avLst/>
            </a:prstGeom>
          </p:spPr>
        </p:pic>
        <p:sp>
          <p:nvSpPr>
            <p:cNvPr id="8" name="TextBox 7">
              <a:extLst>
                <a:ext uri="{FF2B5EF4-FFF2-40B4-BE49-F238E27FC236}">
                  <a16:creationId xmlns:a16="http://schemas.microsoft.com/office/drawing/2014/main" id="{0C5B68C8-654C-91AB-AF8D-FADA6C5FC1BF}"/>
                </a:ext>
              </a:extLst>
            </p:cNvPr>
            <p:cNvSpPr txBox="1"/>
            <p:nvPr/>
          </p:nvSpPr>
          <p:spPr>
            <a:xfrm>
              <a:off x="8342378" y="2681016"/>
              <a:ext cx="2845816" cy="276999"/>
            </a:xfrm>
            <a:prstGeom prst="rect">
              <a:avLst/>
            </a:prstGeom>
            <a:noFill/>
          </p:spPr>
          <p:txBody>
            <a:bodyPr wrap="square" rtlCol="0">
              <a:spAutoFit/>
            </a:bodyPr>
            <a:lstStyle/>
            <a:p>
              <a:pPr marL="0" marR="0" lvl="0" indent="0" algn="l" defTabSz="580611" rtl="0" eaLnBrk="1" fontAlgn="auto" latinLnBrk="0" hangingPunct="1">
                <a:lnSpc>
                  <a:spcPct val="100000"/>
                </a:lnSpc>
                <a:spcBef>
                  <a:spcPts val="0"/>
                </a:spcBef>
                <a:spcAft>
                  <a:spcPts val="762"/>
                </a:spcAft>
                <a:buClrTx/>
                <a:buSzTx/>
                <a:buFontTx/>
                <a:buNone/>
                <a:tabLst/>
                <a:defRPr/>
              </a:pPr>
              <a:r>
                <a:rPr kumimoji="0" lang="en-US" sz="762" b="0" i="0" u="none" strike="noStrike" kern="1200" cap="none" spc="0" normalizeH="0" baseline="0" noProof="0">
                  <a:ln>
                    <a:noFill/>
                  </a:ln>
                  <a:solidFill>
                    <a:srgbClr val="ED7D31">
                      <a:lumMod val="75000"/>
                    </a:srgbClr>
                  </a:solidFill>
                  <a:effectLst/>
                  <a:uLnTx/>
                  <a:uFillTx/>
                  <a:latin typeface="Adobe Garamond Pro"/>
                  <a:ea typeface="+mn-ea"/>
                  <a:cs typeface="+mn-cs"/>
                </a:rPr>
                <a:t>Facilities that uploaded stale databases</a:t>
              </a:r>
              <a:endParaRPr kumimoji="0" lang="en-US" sz="1200" b="0" i="0" u="none" strike="noStrike" kern="1200" cap="none" spc="0" normalizeH="0" baseline="0" noProof="0">
                <a:ln>
                  <a:noFill/>
                </a:ln>
                <a:solidFill>
                  <a:srgbClr val="ED7D31">
                    <a:lumMod val="75000"/>
                  </a:srgbClr>
                </a:solidFill>
                <a:effectLst/>
                <a:uLnTx/>
                <a:uFillTx/>
                <a:latin typeface="Adobe Garamond Pro"/>
                <a:ea typeface="+mn-ea"/>
                <a:cs typeface="+mn-cs"/>
              </a:endParaRPr>
            </a:p>
          </p:txBody>
        </p:sp>
      </p:grpSp>
      <p:grpSp>
        <p:nvGrpSpPr>
          <p:cNvPr id="9" name="Group 8">
            <a:extLst>
              <a:ext uri="{FF2B5EF4-FFF2-40B4-BE49-F238E27FC236}">
                <a16:creationId xmlns:a16="http://schemas.microsoft.com/office/drawing/2014/main" id="{8216C042-574E-8643-7564-ECF0FE4D45BA}"/>
              </a:ext>
            </a:extLst>
          </p:cNvPr>
          <p:cNvGrpSpPr/>
          <p:nvPr/>
        </p:nvGrpSpPr>
        <p:grpSpPr>
          <a:xfrm>
            <a:off x="4260890" y="3676650"/>
            <a:ext cx="7793457" cy="2468511"/>
            <a:chOff x="4673600" y="535295"/>
            <a:chExt cx="7053953" cy="5893053"/>
          </a:xfrm>
        </p:grpSpPr>
        <p:pic>
          <p:nvPicPr>
            <p:cNvPr id="10" name="Picture 9">
              <a:extLst>
                <a:ext uri="{FF2B5EF4-FFF2-40B4-BE49-F238E27FC236}">
                  <a16:creationId xmlns:a16="http://schemas.microsoft.com/office/drawing/2014/main" id="{E929FB08-E0B2-3BF4-3494-123B87C3E4BC}"/>
                </a:ext>
              </a:extLst>
            </p:cNvPr>
            <p:cNvPicPr>
              <a:picLocks noChangeAspect="1"/>
            </p:cNvPicPr>
            <p:nvPr/>
          </p:nvPicPr>
          <p:blipFill>
            <a:blip r:embed="rId5"/>
            <a:stretch>
              <a:fillRect/>
            </a:stretch>
          </p:blipFill>
          <p:spPr>
            <a:xfrm>
              <a:off x="4675680" y="1740265"/>
              <a:ext cx="7051872" cy="4688083"/>
            </a:xfrm>
            <a:prstGeom prst="rect">
              <a:avLst/>
            </a:prstGeom>
            <a:ln>
              <a:solidFill>
                <a:schemeClr val="accent1"/>
              </a:solidFill>
            </a:ln>
          </p:spPr>
        </p:pic>
        <p:pic>
          <p:nvPicPr>
            <p:cNvPr id="11" name="Picture 10">
              <a:extLst>
                <a:ext uri="{FF2B5EF4-FFF2-40B4-BE49-F238E27FC236}">
                  <a16:creationId xmlns:a16="http://schemas.microsoft.com/office/drawing/2014/main" id="{64D727DF-55EE-8D13-6256-F9710F4733D3}"/>
                </a:ext>
              </a:extLst>
            </p:cNvPr>
            <p:cNvPicPr>
              <a:picLocks noChangeAspect="1"/>
            </p:cNvPicPr>
            <p:nvPr/>
          </p:nvPicPr>
          <p:blipFill>
            <a:blip r:embed="rId6"/>
            <a:stretch>
              <a:fillRect/>
            </a:stretch>
          </p:blipFill>
          <p:spPr>
            <a:xfrm>
              <a:off x="4673600" y="535295"/>
              <a:ext cx="7053953" cy="1075157"/>
            </a:xfrm>
            <a:prstGeom prst="rect">
              <a:avLst/>
            </a:prstGeom>
            <a:ln>
              <a:solidFill>
                <a:schemeClr val="accent1"/>
              </a:solidFill>
            </a:ln>
          </p:spPr>
        </p:pic>
      </p:grpSp>
    </p:spTree>
    <p:extLst>
      <p:ext uri="{BB962C8B-B14F-4D97-AF65-F5344CB8AC3E}">
        <p14:creationId xmlns:p14="http://schemas.microsoft.com/office/powerpoint/2010/main" val="8014621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5317F-1F9A-5C06-B0E0-8628C2D6A6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894B95-17DF-6375-B47D-FA5B08D0C94C}"/>
              </a:ext>
            </a:extLst>
          </p:cNvPr>
          <p:cNvSpPr>
            <a:spLocks noGrp="1"/>
          </p:cNvSpPr>
          <p:nvPr>
            <p:ph type="title"/>
          </p:nvPr>
        </p:nvSpPr>
        <p:spPr>
          <a:xfrm>
            <a:off x="1166191" y="100082"/>
            <a:ext cx="9687340" cy="814318"/>
          </a:xfrm>
        </p:spPr>
        <p:txBody>
          <a:bodyPr/>
          <a:lstStyle/>
          <a:p>
            <a:r>
              <a:rPr lang="en-GB" sz="2400">
                <a:latin typeface="Maiandra GD" panose="020E0502030308020204" pitchFamily="34" charset="0"/>
              </a:rPr>
              <a:t>Identifying and resolving data issues through data use and feedback (2/3)</a:t>
            </a:r>
            <a:endParaRPr lang="en-KE" sz="2400">
              <a:latin typeface="Maiandra GD" panose="020E0502030308020204" pitchFamily="34" charset="0"/>
            </a:endParaRPr>
          </a:p>
        </p:txBody>
      </p:sp>
      <p:grpSp>
        <p:nvGrpSpPr>
          <p:cNvPr id="8" name="Group 7">
            <a:extLst>
              <a:ext uri="{FF2B5EF4-FFF2-40B4-BE49-F238E27FC236}">
                <a16:creationId xmlns:a16="http://schemas.microsoft.com/office/drawing/2014/main" id="{C22EC984-2DB3-0169-70B4-964919CDB2F1}"/>
              </a:ext>
            </a:extLst>
          </p:cNvPr>
          <p:cNvGrpSpPr/>
          <p:nvPr/>
        </p:nvGrpSpPr>
        <p:grpSpPr>
          <a:xfrm>
            <a:off x="4259397" y="1192500"/>
            <a:ext cx="7932603" cy="4114589"/>
            <a:chOff x="131063" y="963716"/>
            <a:chExt cx="12182652" cy="5126188"/>
          </a:xfrm>
        </p:grpSpPr>
        <p:pic>
          <p:nvPicPr>
            <p:cNvPr id="9" name="Picture 8">
              <a:extLst>
                <a:ext uri="{FF2B5EF4-FFF2-40B4-BE49-F238E27FC236}">
                  <a16:creationId xmlns:a16="http://schemas.microsoft.com/office/drawing/2014/main" id="{F29C5EFE-6724-C7B5-B118-4391038B4577}"/>
                </a:ext>
              </a:extLst>
            </p:cNvPr>
            <p:cNvPicPr>
              <a:picLocks noChangeAspect="1"/>
            </p:cNvPicPr>
            <p:nvPr/>
          </p:nvPicPr>
          <p:blipFill>
            <a:blip r:embed="rId2"/>
            <a:stretch>
              <a:fillRect/>
            </a:stretch>
          </p:blipFill>
          <p:spPr>
            <a:xfrm>
              <a:off x="6353099" y="2167127"/>
              <a:ext cx="5960616" cy="3922777"/>
            </a:xfrm>
            <a:prstGeom prst="rect">
              <a:avLst/>
            </a:prstGeom>
          </p:spPr>
        </p:pic>
        <p:pic>
          <p:nvPicPr>
            <p:cNvPr id="10" name="Picture 9">
              <a:extLst>
                <a:ext uri="{FF2B5EF4-FFF2-40B4-BE49-F238E27FC236}">
                  <a16:creationId xmlns:a16="http://schemas.microsoft.com/office/drawing/2014/main" id="{B0A8DCA3-5DD6-048C-A0C7-4B6E5233BBB2}"/>
                </a:ext>
              </a:extLst>
            </p:cNvPr>
            <p:cNvPicPr>
              <a:picLocks noChangeAspect="1"/>
            </p:cNvPicPr>
            <p:nvPr/>
          </p:nvPicPr>
          <p:blipFill>
            <a:blip r:embed="rId3"/>
            <a:stretch>
              <a:fillRect/>
            </a:stretch>
          </p:blipFill>
          <p:spPr>
            <a:xfrm>
              <a:off x="131063" y="2532888"/>
              <a:ext cx="6222037" cy="2943902"/>
            </a:xfrm>
            <a:prstGeom prst="rect">
              <a:avLst/>
            </a:prstGeom>
          </p:spPr>
        </p:pic>
        <p:pic>
          <p:nvPicPr>
            <p:cNvPr id="11" name="Picture 10">
              <a:extLst>
                <a:ext uri="{FF2B5EF4-FFF2-40B4-BE49-F238E27FC236}">
                  <a16:creationId xmlns:a16="http://schemas.microsoft.com/office/drawing/2014/main" id="{D55C4CB2-2781-6D95-8F8F-0AF4E9A92FA8}"/>
                </a:ext>
              </a:extLst>
            </p:cNvPr>
            <p:cNvPicPr>
              <a:picLocks noChangeAspect="1"/>
            </p:cNvPicPr>
            <p:nvPr/>
          </p:nvPicPr>
          <p:blipFill>
            <a:blip r:embed="rId4"/>
            <a:stretch>
              <a:fillRect/>
            </a:stretch>
          </p:blipFill>
          <p:spPr>
            <a:xfrm>
              <a:off x="1897992" y="963716"/>
              <a:ext cx="8648089" cy="1203411"/>
            </a:xfrm>
            <a:prstGeom prst="rect">
              <a:avLst/>
            </a:prstGeom>
          </p:spPr>
        </p:pic>
      </p:grpSp>
      <p:sp>
        <p:nvSpPr>
          <p:cNvPr id="4" name="Rectangle: Rounded Corners 3">
            <a:extLst>
              <a:ext uri="{FF2B5EF4-FFF2-40B4-BE49-F238E27FC236}">
                <a16:creationId xmlns:a16="http://schemas.microsoft.com/office/drawing/2014/main" id="{2CCBD817-0D8E-3FB1-ADC6-FE9A121D506E}"/>
              </a:ext>
            </a:extLst>
          </p:cNvPr>
          <p:cNvSpPr/>
          <p:nvPr/>
        </p:nvSpPr>
        <p:spPr>
          <a:xfrm>
            <a:off x="311149" y="1318606"/>
            <a:ext cx="4118469" cy="4739148"/>
          </a:xfrm>
          <a:prstGeom prst="round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34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solidFill>
                <a:effectLst/>
                <a:uLnTx/>
                <a:uFillTx/>
                <a:latin typeface="Maiandra GD" panose="020E0502030308020204" pitchFamily="34" charset="0"/>
              </a:rPr>
              <a:t>Routine Analysis Approach</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ysClr val="windowText" lastClr="000000"/>
                </a:solidFill>
                <a:effectLst/>
                <a:uLnTx/>
                <a:uFillTx/>
                <a:latin typeface="Maiandra GD" panose="020E0502030308020204" pitchFamily="34" charset="0"/>
                <a:ea typeface="Calibri" panose="020F0502020204030204" pitchFamily="34" charset="0"/>
                <a:cs typeface="Arial" panose="020B0604020202020204" pitchFamily="34" charset="0"/>
              </a:rPr>
              <a:t>Identify data quality gaps during routine analysis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ysClr val="windowText" lastClr="000000"/>
                </a:solidFill>
                <a:effectLst/>
                <a:uLnTx/>
                <a:uFillTx/>
                <a:latin typeface="Maiandra GD" panose="020E0502030308020204" pitchFamily="34" charset="0"/>
                <a:ea typeface="Calibri" panose="020F0502020204030204" pitchFamily="34" charset="0"/>
                <a:cs typeface="Arial" panose="020B0604020202020204" pitchFamily="34" charset="0"/>
              </a:rPr>
              <a:t>Investigate cause: transmission related, logic related, or user errors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ysClr val="windowText" lastClr="000000"/>
                </a:solidFill>
                <a:effectLst/>
                <a:uLnTx/>
                <a:uFillTx/>
                <a:latin typeface="Maiandra GD" panose="020E0502030308020204" pitchFamily="34" charset="0"/>
                <a:ea typeface="Calibri" panose="020F0502020204030204" pitchFamily="34" charset="0"/>
                <a:cs typeface="Arial" panose="020B0604020202020204" pitchFamily="34" charset="0"/>
              </a:rPr>
              <a:t>Engage </a:t>
            </a:r>
            <a:r>
              <a:rPr kumimoji="0" lang="en-US" sz="2000" b="0" i="0" u="none" strike="noStrike" kern="1200" cap="none" spc="0" normalizeH="0" baseline="0" noProof="0">
                <a:ln>
                  <a:noFill/>
                </a:ln>
                <a:solidFill>
                  <a:sysClr val="windowText" lastClr="000000"/>
                </a:solidFill>
                <a:effectLst/>
                <a:uLnTx/>
                <a:uFillTx/>
                <a:latin typeface="Maiandra GD" panose="020E0502030308020204" pitchFamily="34" charset="0"/>
              </a:rPr>
              <a:t>partners/Counties  for corrective action</a:t>
            </a:r>
            <a:endParaRPr kumimoji="0" lang="en-US" sz="2000" b="0" i="0" u="none" strike="noStrike" kern="1200" cap="none" spc="0" normalizeH="0" baseline="0" noProof="0">
              <a:ln>
                <a:noFill/>
              </a:ln>
              <a:solidFill>
                <a:sysClr val="windowText" lastClr="000000"/>
              </a:solidFill>
              <a:effectLst/>
              <a:uLnTx/>
              <a:uFillTx/>
              <a:latin typeface="Maiandra GD" panose="020E0502030308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5A598479-BCBD-9C2A-2B7E-A57D95B34166}"/>
              </a:ext>
            </a:extLst>
          </p:cNvPr>
          <p:cNvSpPr txBox="1"/>
          <p:nvPr/>
        </p:nvSpPr>
        <p:spPr>
          <a:xfrm>
            <a:off x="5105400" y="5585190"/>
            <a:ext cx="5499100" cy="523220"/>
          </a:xfrm>
          <a:prstGeom prst="rect">
            <a:avLst/>
          </a:prstGeom>
          <a:solidFill>
            <a:schemeClr val="bg1"/>
          </a:solidFill>
        </p:spPr>
        <p:txBody>
          <a:bodyPr wrap="square" rtlCol="0">
            <a:spAutoFit/>
          </a:bodyPr>
          <a:lstStyle/>
          <a:p>
            <a:pPr marL="0" marR="0" lvl="0" indent="0" algn="ctr" defTabSz="914347"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C00000"/>
                </a:solidFill>
                <a:effectLst/>
                <a:uLnTx/>
                <a:uFillTx/>
                <a:latin typeface="Maiandra GD" panose="020E0502030308020204" pitchFamily="34" charset="0"/>
              </a:rPr>
              <a:t>This is an example of a bulletin highlighting data quality gaps in VL monitoring among ART patients</a:t>
            </a:r>
            <a:r>
              <a:rPr kumimoji="0" lang="en-US" sz="1400" b="0" i="0" u="none" strike="noStrike" kern="1200" cap="none" spc="0" normalizeH="0" baseline="0" noProof="0">
                <a:ln>
                  <a:noFill/>
                </a:ln>
                <a:solidFill>
                  <a:srgbClr val="C00000"/>
                </a:solidFill>
                <a:effectLst/>
                <a:uLnTx/>
                <a:uFillTx/>
                <a:latin typeface="Adobe Garamond Pro"/>
                <a:ea typeface="+mn-ea"/>
                <a:cs typeface="+mn-cs"/>
              </a:rPr>
              <a:t>. </a:t>
            </a:r>
            <a:endParaRPr lang="en-US" sz="1400">
              <a:solidFill>
                <a:srgbClr val="C00000"/>
              </a:solidFill>
            </a:endParaRPr>
          </a:p>
        </p:txBody>
      </p:sp>
    </p:spTree>
    <p:extLst>
      <p:ext uri="{BB962C8B-B14F-4D97-AF65-F5344CB8AC3E}">
        <p14:creationId xmlns:p14="http://schemas.microsoft.com/office/powerpoint/2010/main" val="25563026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C7166-0286-8EBA-D905-F670F72F124A}"/>
              </a:ext>
            </a:extLst>
          </p:cNvPr>
          <p:cNvSpPr>
            <a:spLocks noGrp="1"/>
          </p:cNvSpPr>
          <p:nvPr>
            <p:ph type="title"/>
          </p:nvPr>
        </p:nvSpPr>
        <p:spPr>
          <a:xfrm>
            <a:off x="1169580" y="365125"/>
            <a:ext cx="10185807" cy="823913"/>
          </a:xfrm>
        </p:spPr>
        <p:txBody>
          <a:bodyPr/>
          <a:lstStyle/>
          <a:p>
            <a:r>
              <a:rPr kumimoji="0" lang="en-GB" sz="2800" b="1" i="0" u="none" strike="noStrike" kern="1200" cap="none" spc="0" normalizeH="0" baseline="0" noProof="0">
                <a:ln>
                  <a:noFill/>
                </a:ln>
                <a:solidFill>
                  <a:prstClr val="black"/>
                </a:solidFill>
                <a:effectLst/>
                <a:uLnTx/>
                <a:uFillTx/>
                <a:latin typeface="Maiandra GD" panose="020E0502030308020204" pitchFamily="34" charset="0"/>
              </a:rPr>
              <a:t>Identifying and resolving data issues through data use &amp; feedback (</a:t>
            </a:r>
            <a:r>
              <a:rPr lang="en-GB" sz="2800">
                <a:solidFill>
                  <a:prstClr val="black"/>
                </a:solidFill>
                <a:latin typeface="Maiandra GD" panose="020E0502030308020204" pitchFamily="34" charset="0"/>
              </a:rPr>
              <a:t>3</a:t>
            </a:r>
            <a:r>
              <a:rPr kumimoji="0" lang="en-GB" sz="2800" b="1" i="0" u="none" strike="noStrike" kern="1200" cap="none" spc="0" normalizeH="0" baseline="0" noProof="0">
                <a:ln>
                  <a:noFill/>
                </a:ln>
                <a:solidFill>
                  <a:prstClr val="black"/>
                </a:solidFill>
                <a:effectLst/>
                <a:uLnTx/>
                <a:uFillTx/>
                <a:latin typeface="Maiandra GD" panose="020E0502030308020204" pitchFamily="34" charset="0"/>
              </a:rPr>
              <a:t>/3)</a:t>
            </a:r>
            <a:endParaRPr lang="en-KE" sz="2800">
              <a:latin typeface="Maiandra GD" panose="020E0502030308020204" pitchFamily="34" charset="0"/>
            </a:endParaRPr>
          </a:p>
        </p:txBody>
      </p:sp>
      <p:sp>
        <p:nvSpPr>
          <p:cNvPr id="5" name="Text Placeholder 4">
            <a:extLst>
              <a:ext uri="{FF2B5EF4-FFF2-40B4-BE49-F238E27FC236}">
                <a16:creationId xmlns:a16="http://schemas.microsoft.com/office/drawing/2014/main" id="{819F7150-394C-97E7-4D04-ED41A0751B50}"/>
              </a:ext>
            </a:extLst>
          </p:cNvPr>
          <p:cNvSpPr>
            <a:spLocks noGrp="1"/>
          </p:cNvSpPr>
          <p:nvPr>
            <p:ph type="body" idx="1"/>
          </p:nvPr>
        </p:nvSpPr>
        <p:spPr>
          <a:xfrm>
            <a:off x="6538360" y="1681163"/>
            <a:ext cx="5577439" cy="823912"/>
          </a:xfrm>
        </p:spPr>
        <p:txBody>
          <a:bodyPr>
            <a:normAutofit/>
          </a:bodyPr>
          <a:lstStyle/>
          <a:p>
            <a:r>
              <a:rPr lang="en-GB">
                <a:latin typeface="Maiandra GD" panose="020E0502030308020204" pitchFamily="34" charset="0"/>
              </a:rPr>
              <a:t>Comparison at baseline Sept 2023 and April 2024</a:t>
            </a:r>
            <a:endParaRPr lang="en-KE">
              <a:latin typeface="Maiandra GD" panose="020E0502030308020204" pitchFamily="34" charset="0"/>
            </a:endParaRPr>
          </a:p>
        </p:txBody>
      </p:sp>
      <p:graphicFrame>
        <p:nvGraphicFramePr>
          <p:cNvPr id="12" name="Content Placeholder 3">
            <a:extLst>
              <a:ext uri="{FF2B5EF4-FFF2-40B4-BE49-F238E27FC236}">
                <a16:creationId xmlns:a16="http://schemas.microsoft.com/office/drawing/2014/main" id="{7BE74B1A-7A01-D881-8BA1-7F17E83AC328}"/>
              </a:ext>
            </a:extLst>
          </p:cNvPr>
          <p:cNvGraphicFramePr>
            <a:graphicFrameLocks noGrp="1"/>
          </p:cNvGraphicFramePr>
          <p:nvPr>
            <p:ph sz="half" idx="2"/>
            <p:extLst>
              <p:ext uri="{D42A27DB-BD31-4B8C-83A1-F6EECF244321}">
                <p14:modId xmlns:p14="http://schemas.microsoft.com/office/powerpoint/2010/main" val="3565994643"/>
              </p:ext>
            </p:extLst>
          </p:nvPr>
        </p:nvGraphicFramePr>
        <p:xfrm>
          <a:off x="946298" y="1353879"/>
          <a:ext cx="5485553" cy="48626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Content Placeholder 7" descr="A screenshot of a document&#10;&#10;Description automatically generated">
            <a:extLst>
              <a:ext uri="{FF2B5EF4-FFF2-40B4-BE49-F238E27FC236}">
                <a16:creationId xmlns:a16="http://schemas.microsoft.com/office/drawing/2014/main" id="{F69EA19A-9C4B-6D83-2B3D-434FE343F7DC}"/>
              </a:ext>
            </a:extLst>
          </p:cNvPr>
          <p:cNvPicPr>
            <a:picLocks noGrp="1" noChangeAspect="1"/>
          </p:cNvPicPr>
          <p:nvPr>
            <p:ph sz="quarter" idx="4"/>
          </p:nvPr>
        </p:nvPicPr>
        <p:blipFill>
          <a:blip r:embed="rId7"/>
          <a:stretch>
            <a:fillRect/>
          </a:stretch>
        </p:blipFill>
        <p:spPr>
          <a:xfrm>
            <a:off x="6538360" y="2865503"/>
            <a:ext cx="5577438" cy="2963731"/>
          </a:xfrm>
        </p:spPr>
      </p:pic>
    </p:spTree>
    <p:extLst>
      <p:ext uri="{BB962C8B-B14F-4D97-AF65-F5344CB8AC3E}">
        <p14:creationId xmlns:p14="http://schemas.microsoft.com/office/powerpoint/2010/main" val="26180262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6AB23-FD51-FD96-683B-A89E4D50CB25}"/>
              </a:ext>
            </a:extLst>
          </p:cNvPr>
          <p:cNvSpPr>
            <a:spLocks noGrp="1"/>
          </p:cNvSpPr>
          <p:nvPr>
            <p:ph type="title"/>
          </p:nvPr>
        </p:nvSpPr>
        <p:spPr/>
        <p:txBody>
          <a:bodyPr/>
          <a:lstStyle/>
          <a:p>
            <a:r>
              <a:rPr lang="en-US" sz="2000"/>
              <a:t>Identifying and resolving data issues through bidirectional communication between NDW and EMR </a:t>
            </a:r>
          </a:p>
        </p:txBody>
      </p:sp>
      <p:sp>
        <p:nvSpPr>
          <p:cNvPr id="3" name="Content Placeholder 2">
            <a:extLst>
              <a:ext uri="{FF2B5EF4-FFF2-40B4-BE49-F238E27FC236}">
                <a16:creationId xmlns:a16="http://schemas.microsoft.com/office/drawing/2014/main" id="{66E77828-CDCC-AEF4-FC61-D50A69299C24}"/>
              </a:ext>
            </a:extLst>
          </p:cNvPr>
          <p:cNvSpPr>
            <a:spLocks noGrp="1"/>
          </p:cNvSpPr>
          <p:nvPr>
            <p:ph idx="1"/>
          </p:nvPr>
        </p:nvSpPr>
        <p:spPr>
          <a:xfrm>
            <a:off x="786809" y="1063256"/>
            <a:ext cx="10809769" cy="4875168"/>
          </a:xfrm>
        </p:spPr>
        <p:txBody>
          <a:bodyPr/>
          <a:lstStyle/>
          <a:p>
            <a:pPr lvl="0"/>
            <a:r>
              <a:rPr lang="en-KE">
                <a:latin typeface="Maiandra GD" panose="020E0502030308020204" pitchFamily="34" charset="0"/>
              </a:rPr>
              <a:t>The </a:t>
            </a:r>
            <a:r>
              <a:rPr lang="en-US">
                <a:latin typeface="Maiandra GD" panose="020E0502030308020204" pitchFamily="34" charset="0"/>
              </a:rPr>
              <a:t>Master Patient Index (</a:t>
            </a:r>
            <a:r>
              <a:rPr lang="en-KE">
                <a:latin typeface="Maiandra GD" panose="020E0502030308020204" pitchFamily="34" charset="0"/>
              </a:rPr>
              <a:t>MPI</a:t>
            </a:r>
            <a:r>
              <a:rPr lang="en-US">
                <a:latin typeface="Maiandra GD" panose="020E0502030308020204" pitchFamily="34" charset="0"/>
              </a:rPr>
              <a:t>) </a:t>
            </a:r>
            <a:r>
              <a:rPr lang="en-KE">
                <a:latin typeface="Maiandra GD" panose="020E0502030308020204" pitchFamily="34" charset="0"/>
              </a:rPr>
              <a:t>offers a </a:t>
            </a:r>
            <a:r>
              <a:rPr lang="en-US">
                <a:latin typeface="Maiandra GD" panose="020E0502030308020204" pitchFamily="34" charset="0"/>
              </a:rPr>
              <a:t>reliable API</a:t>
            </a:r>
            <a:r>
              <a:rPr lang="en-KE">
                <a:latin typeface="Maiandra GD" panose="020E0502030308020204" pitchFamily="34" charset="0"/>
              </a:rPr>
              <a:t> for the exchange of </a:t>
            </a:r>
            <a:r>
              <a:rPr lang="en-US">
                <a:latin typeface="Maiandra GD" panose="020E0502030308020204" pitchFamily="34" charset="0"/>
              </a:rPr>
              <a:t>c</a:t>
            </a:r>
            <a:r>
              <a:rPr lang="en-KE" err="1">
                <a:latin typeface="Maiandra GD" panose="020E0502030308020204" pitchFamily="34" charset="0"/>
              </a:rPr>
              <a:t>lient</a:t>
            </a:r>
            <a:r>
              <a:rPr lang="en-KE">
                <a:latin typeface="Maiandra GD" panose="020E0502030308020204" pitchFamily="34" charset="0"/>
              </a:rPr>
              <a:t> </a:t>
            </a:r>
            <a:r>
              <a:rPr lang="en-US">
                <a:latin typeface="Maiandra GD" panose="020E0502030308020204" pitchFamily="34" charset="0"/>
              </a:rPr>
              <a:t>demographics</a:t>
            </a:r>
            <a:r>
              <a:rPr lang="en-KE">
                <a:latin typeface="Maiandra GD" panose="020E0502030308020204" pitchFamily="34" charset="0"/>
              </a:rPr>
              <a:t> between the NDW and </a:t>
            </a:r>
            <a:r>
              <a:rPr lang="en-KE" err="1">
                <a:latin typeface="Maiandra GD" panose="020E0502030308020204" pitchFamily="34" charset="0"/>
              </a:rPr>
              <a:t>EMRs</a:t>
            </a:r>
            <a:r>
              <a:rPr lang="en-KE">
                <a:latin typeface="Maiandra GD" panose="020E0502030308020204" pitchFamily="34" charset="0"/>
              </a:rPr>
              <a:t>. </a:t>
            </a:r>
            <a:endParaRPr lang="en-US">
              <a:latin typeface="Maiandra GD" panose="020E0502030308020204" pitchFamily="34" charset="0"/>
            </a:endParaRPr>
          </a:p>
          <a:p>
            <a:pPr lvl="0"/>
            <a:r>
              <a:rPr lang="en-US">
                <a:latin typeface="Maiandra GD" panose="020E0502030308020204" pitchFamily="34" charset="0"/>
              </a:rPr>
              <a:t>We have leveraged on MPI to identify duplicate clients from the NDW and send a duplicates report to the EMR.</a:t>
            </a:r>
          </a:p>
          <a:p>
            <a:pPr lvl="0"/>
            <a:r>
              <a:rPr lang="en-US">
                <a:latin typeface="Maiandra GD" panose="020E0502030308020204" pitchFamily="34" charset="0"/>
              </a:rPr>
              <a:t>A duplicates SOP have been developed to support facilities to resolve duplicate clients.</a:t>
            </a:r>
            <a:endParaRPr lang="en-US"/>
          </a:p>
          <a:p>
            <a:endParaRPr lang="en-US"/>
          </a:p>
        </p:txBody>
      </p:sp>
      <p:pic>
        <p:nvPicPr>
          <p:cNvPr id="4" name="Google Shape;2829;g27fb7c44738_1_20">
            <a:extLst>
              <a:ext uri="{FF2B5EF4-FFF2-40B4-BE49-F238E27FC236}">
                <a16:creationId xmlns:a16="http://schemas.microsoft.com/office/drawing/2014/main" id="{3EDC8853-2A74-BAB2-7093-24306889E73C}"/>
              </a:ext>
            </a:extLst>
          </p:cNvPr>
          <p:cNvPicPr preferRelativeResize="0"/>
          <p:nvPr/>
        </p:nvPicPr>
        <p:blipFill>
          <a:blip r:embed="rId2">
            <a:alphaModFix/>
          </a:blip>
          <a:stretch>
            <a:fillRect/>
          </a:stretch>
        </p:blipFill>
        <p:spPr>
          <a:xfrm>
            <a:off x="1105786" y="2587256"/>
            <a:ext cx="8576930" cy="3714832"/>
          </a:xfrm>
          <a:prstGeom prst="rect">
            <a:avLst/>
          </a:prstGeom>
          <a:noFill/>
          <a:ln>
            <a:noFill/>
          </a:ln>
        </p:spPr>
      </p:pic>
    </p:spTree>
    <p:extLst>
      <p:ext uri="{BB962C8B-B14F-4D97-AF65-F5344CB8AC3E}">
        <p14:creationId xmlns:p14="http://schemas.microsoft.com/office/powerpoint/2010/main" val="2684095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spectacles&#10;&#10;Description automatically generated">
            <a:extLst>
              <a:ext uri="{FF2B5EF4-FFF2-40B4-BE49-F238E27FC236}">
                <a16:creationId xmlns:a16="http://schemas.microsoft.com/office/drawing/2014/main" id="{A05E7D5D-6C9C-4CE3-987F-A11BCACB52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54" y="-885734"/>
            <a:ext cx="7809524" cy="3707936"/>
          </a:xfrm>
          <a:prstGeom prst="rect">
            <a:avLst/>
          </a:prstGeom>
        </p:spPr>
      </p:pic>
      <p:pic>
        <p:nvPicPr>
          <p:cNvPr id="9" name="Picture 8" descr="A picture containing accessory&#10;&#10;Description automatically generated">
            <a:extLst>
              <a:ext uri="{FF2B5EF4-FFF2-40B4-BE49-F238E27FC236}">
                <a16:creationId xmlns:a16="http://schemas.microsoft.com/office/drawing/2014/main" id="{C2CF0800-21CE-4CCE-93B9-C1A5F21F01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0572" y="4140734"/>
            <a:ext cx="7771428" cy="3555555"/>
          </a:xfrm>
          <a:prstGeom prst="rect">
            <a:avLst/>
          </a:prstGeom>
        </p:spPr>
      </p:pic>
      <p:sp>
        <p:nvSpPr>
          <p:cNvPr id="15" name="Title 14">
            <a:extLst>
              <a:ext uri="{FF2B5EF4-FFF2-40B4-BE49-F238E27FC236}">
                <a16:creationId xmlns:a16="http://schemas.microsoft.com/office/drawing/2014/main" id="{60B53F74-34B4-499C-85D1-7A976DAD2050}"/>
              </a:ext>
            </a:extLst>
          </p:cNvPr>
          <p:cNvSpPr>
            <a:spLocks noGrp="1"/>
          </p:cNvSpPr>
          <p:nvPr>
            <p:ph type="ctrTitle"/>
          </p:nvPr>
        </p:nvSpPr>
        <p:spPr>
          <a:xfrm>
            <a:off x="1524000" y="2590799"/>
            <a:ext cx="9144000" cy="1193483"/>
          </a:xfrm>
        </p:spPr>
        <p:txBody>
          <a:bodyPr>
            <a:normAutofit/>
          </a:bodyPr>
          <a:lstStyle/>
          <a:p>
            <a:r>
              <a:rPr lang="en-US" sz="6600" b="1" dirty="0">
                <a:latin typeface="Maiandra GD" panose="020E0502030308020204" pitchFamily="34" charset="0"/>
              </a:rPr>
              <a:t>Thank You</a:t>
            </a:r>
            <a:endParaRPr lang="en-KE" sz="6600" b="1" dirty="0">
              <a:latin typeface="Maiandra GD" panose="020E0502030308020204" pitchFamily="34" charset="0"/>
            </a:endParaRPr>
          </a:p>
        </p:txBody>
      </p:sp>
    </p:spTree>
    <p:extLst>
      <p:ext uri="{BB962C8B-B14F-4D97-AF65-F5344CB8AC3E}">
        <p14:creationId xmlns:p14="http://schemas.microsoft.com/office/powerpoint/2010/main" val="4054778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B2B542-8F59-4146-CCC9-9E99026EC355}"/>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E5A2C059-887F-6673-2D74-EAD58ECC33EB}"/>
              </a:ext>
            </a:extLst>
          </p:cNvPr>
          <p:cNvSpPr/>
          <p:nvPr/>
        </p:nvSpPr>
        <p:spPr>
          <a:xfrm>
            <a:off x="6468352" y="1066852"/>
            <a:ext cx="5693167" cy="5114132"/>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A18ABAAD-F8BC-37CB-0C2F-D543CBB1EBDB}"/>
              </a:ext>
            </a:extLst>
          </p:cNvPr>
          <p:cNvSpPr>
            <a:spLocks noGrp="1"/>
          </p:cNvSpPr>
          <p:nvPr>
            <p:ph type="body" sz="quarter" idx="4294967295"/>
          </p:nvPr>
        </p:nvSpPr>
        <p:spPr>
          <a:xfrm>
            <a:off x="-30480" y="176486"/>
            <a:ext cx="12192000" cy="544512"/>
          </a:xfrm>
          <a:noFill/>
        </p:spPr>
        <p:txBody>
          <a:bodyPr vert="horz" lIns="91440" tIns="45720" rIns="91440" bIns="45720" rtlCol="0" anchor="ctr">
            <a:noAutofit/>
          </a:bodyPr>
          <a:lstStyle/>
          <a:p>
            <a:pPr algn="ctr">
              <a:spcBef>
                <a:spcPct val="0"/>
              </a:spcBef>
              <a:buNone/>
            </a:pPr>
            <a:r>
              <a:rPr lang="en-US" sz="3200" b="1">
                <a:solidFill>
                  <a:prstClr val="black"/>
                </a:solidFill>
                <a:latin typeface="Maiandra GD" panose="020E0502030308020204" pitchFamily="34" charset="0"/>
              </a:rPr>
              <a:t>HIV Program : EMR Facilities Potential Contribution</a:t>
            </a:r>
          </a:p>
        </p:txBody>
      </p:sp>
      <p:sp>
        <p:nvSpPr>
          <p:cNvPr id="7" name="TextBox 6">
            <a:extLst>
              <a:ext uri="{FF2B5EF4-FFF2-40B4-BE49-F238E27FC236}">
                <a16:creationId xmlns:a16="http://schemas.microsoft.com/office/drawing/2014/main" id="{F1379BE0-692C-E9F6-BD40-1896EFEC0190}"/>
              </a:ext>
            </a:extLst>
          </p:cNvPr>
          <p:cNvSpPr txBox="1"/>
          <p:nvPr/>
        </p:nvSpPr>
        <p:spPr>
          <a:xfrm>
            <a:off x="1399632" y="5831788"/>
            <a:ext cx="461046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panose="020E0502030308020204" pitchFamily="34" charset="0"/>
              </a:rPr>
              <a:t>Data Source : </a:t>
            </a:r>
            <a:r>
              <a:rPr kumimoji="0" lang="en-US" sz="1200" b="0" i="0" u="none" strike="noStrike" kern="1200" cap="none" spc="0" normalizeH="0" baseline="0" noProof="0">
                <a:ln>
                  <a:noFill/>
                </a:ln>
                <a:solidFill>
                  <a:prstClr val="black"/>
                </a:solidFill>
                <a:effectLst/>
                <a:uLnTx/>
                <a:uFillTx/>
                <a:latin typeface="Maiandra GD" panose="020E0502030308020204" pitchFamily="34" charset="0"/>
              </a:rPr>
              <a:t>KHIS  </a:t>
            </a:r>
            <a:r>
              <a:rPr kumimoji="0" lang="en-US" sz="1200" b="1" i="0" u="none" strike="noStrike" kern="1200" cap="none" spc="0" normalizeH="0" baseline="0" noProof="0">
                <a:ln>
                  <a:noFill/>
                </a:ln>
                <a:solidFill>
                  <a:prstClr val="black"/>
                </a:solidFill>
                <a:effectLst/>
                <a:uLnTx/>
                <a:uFillTx/>
                <a:latin typeface="Maiandra GD" panose="020E0502030308020204" pitchFamily="34" charset="0"/>
              </a:rPr>
              <a:t>Period :</a:t>
            </a:r>
            <a:r>
              <a:rPr kumimoji="0" lang="en-US" sz="1200" b="0" i="0" u="none" strike="noStrike" kern="1200" cap="none" spc="0" normalizeH="0" baseline="0" noProof="0">
                <a:ln>
                  <a:noFill/>
                </a:ln>
                <a:solidFill>
                  <a:prstClr val="black"/>
                </a:solidFill>
                <a:effectLst/>
                <a:uLnTx/>
                <a:uFillTx/>
                <a:latin typeface="Maiandra GD" panose="020E0502030308020204" pitchFamily="34" charset="0"/>
              </a:rPr>
              <a:t> Oct 2023 – Aug 2024</a:t>
            </a:r>
          </a:p>
        </p:txBody>
      </p:sp>
      <p:sp>
        <p:nvSpPr>
          <p:cNvPr id="8" name="TextBox 7">
            <a:extLst>
              <a:ext uri="{FF2B5EF4-FFF2-40B4-BE49-F238E27FC236}">
                <a16:creationId xmlns:a16="http://schemas.microsoft.com/office/drawing/2014/main" id="{83601D72-369B-4E36-32FF-30693B0E253D}"/>
              </a:ext>
            </a:extLst>
          </p:cNvPr>
          <p:cNvSpPr txBox="1"/>
          <p:nvPr/>
        </p:nvSpPr>
        <p:spPr>
          <a:xfrm>
            <a:off x="1583108" y="1021080"/>
            <a:ext cx="4474869"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solidFill>
                <a:effectLst/>
                <a:uLnTx/>
                <a:uFillTx/>
                <a:latin typeface="Maiandra GD" panose="020E0502030308020204" pitchFamily="34" charset="0"/>
              </a:rPr>
              <a:t>Potential contribution by indicator</a:t>
            </a:r>
          </a:p>
        </p:txBody>
      </p:sp>
      <p:sp>
        <p:nvSpPr>
          <p:cNvPr id="2" name="TextBox 1">
            <a:extLst>
              <a:ext uri="{FF2B5EF4-FFF2-40B4-BE49-F238E27FC236}">
                <a16:creationId xmlns:a16="http://schemas.microsoft.com/office/drawing/2014/main" id="{84BEE757-5F8C-AEC7-5031-D44901FF966E}"/>
              </a:ext>
            </a:extLst>
          </p:cNvPr>
          <p:cNvSpPr txBox="1"/>
          <p:nvPr/>
        </p:nvSpPr>
        <p:spPr>
          <a:xfrm>
            <a:off x="6989776" y="1036320"/>
            <a:ext cx="5255093" cy="400110"/>
          </a:xfrm>
          <a:prstGeom prst="rect">
            <a:avLst/>
          </a:prstGeom>
          <a:noFill/>
        </p:spPr>
        <p:txBody>
          <a:bodyPr wrap="square" rtlCol="0">
            <a:spAutoFit/>
          </a:bodyPr>
          <a:lstStyle>
            <a:defPPr>
              <a:defRPr lang="en-US"/>
            </a:defPPr>
            <a:lvl1pPr marR="0" lvl="0" indent="0" algn="ctr" fontAlgn="auto">
              <a:lnSpc>
                <a:spcPct val="100000"/>
              </a:lnSpc>
              <a:spcBef>
                <a:spcPts val="0"/>
              </a:spcBef>
              <a:spcAft>
                <a:spcPts val="0"/>
              </a:spcAft>
              <a:buClrTx/>
              <a:buSzTx/>
              <a:buFontTx/>
              <a:buNone/>
              <a:tabLst/>
              <a:defRPr kumimoji="0" sz="2000" b="1" i="0" u="none" strike="noStrike" cap="none" spc="0" normalizeH="0" baseline="0">
                <a:ln>
                  <a:noFill/>
                </a:ln>
                <a:solidFill>
                  <a:prstClr val="black"/>
                </a:solidFill>
                <a:effectLst/>
                <a:uLnTx/>
                <a:uFillTx/>
                <a:latin typeface="Aptos" panose="02110004020202020204"/>
              </a:defRPr>
            </a:lvl1pPr>
          </a:lstStyle>
          <a:p>
            <a:r>
              <a:rPr lang="en-US">
                <a:latin typeface="Maiandra GD" panose="020E0502030308020204" pitchFamily="34" charset="0"/>
              </a:rPr>
              <a:t>Actual contribution by Indicator</a:t>
            </a:r>
          </a:p>
        </p:txBody>
      </p:sp>
      <p:sp>
        <p:nvSpPr>
          <p:cNvPr id="9" name="TextBox 8">
            <a:extLst>
              <a:ext uri="{FF2B5EF4-FFF2-40B4-BE49-F238E27FC236}">
                <a16:creationId xmlns:a16="http://schemas.microsoft.com/office/drawing/2014/main" id="{5F8C11EA-98F1-9C38-98A0-0C6BBE71A889}"/>
              </a:ext>
            </a:extLst>
          </p:cNvPr>
          <p:cNvSpPr txBox="1"/>
          <p:nvPr/>
        </p:nvSpPr>
        <p:spPr>
          <a:xfrm>
            <a:off x="7130508" y="5873207"/>
            <a:ext cx="5311302" cy="27699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panose="020E0502030308020204" pitchFamily="34" charset="0"/>
              </a:rPr>
              <a:t>Data Source : </a:t>
            </a:r>
            <a:r>
              <a:rPr kumimoji="0" lang="en-US" sz="1200" b="0" i="0" u="none" strike="noStrike" kern="1200" cap="none" spc="0" normalizeH="0" baseline="0" noProof="0">
                <a:ln>
                  <a:noFill/>
                </a:ln>
                <a:solidFill>
                  <a:prstClr val="black"/>
                </a:solidFill>
                <a:effectLst/>
                <a:uLnTx/>
                <a:uFillTx/>
                <a:latin typeface="Maiandra GD" panose="020E0502030308020204" pitchFamily="34" charset="0"/>
              </a:rPr>
              <a:t>KHIS &amp; NDW   </a:t>
            </a:r>
            <a:r>
              <a:rPr kumimoji="0" lang="en-US" sz="1200" b="1" i="0" u="none" strike="noStrike" kern="1200" cap="none" spc="0" normalizeH="0" baseline="0" noProof="0">
                <a:ln>
                  <a:noFill/>
                </a:ln>
                <a:solidFill>
                  <a:prstClr val="black"/>
                </a:solidFill>
                <a:effectLst/>
                <a:uLnTx/>
                <a:uFillTx/>
                <a:latin typeface="Maiandra GD" panose="020E0502030308020204" pitchFamily="34" charset="0"/>
              </a:rPr>
              <a:t>Period :</a:t>
            </a:r>
            <a:r>
              <a:rPr kumimoji="0" lang="en-US" sz="1200" b="0" i="0" u="none" strike="noStrike" kern="1200" cap="none" spc="0" normalizeH="0" baseline="0" noProof="0">
                <a:ln>
                  <a:noFill/>
                </a:ln>
                <a:solidFill>
                  <a:prstClr val="black"/>
                </a:solidFill>
                <a:effectLst/>
                <a:uLnTx/>
                <a:uFillTx/>
                <a:latin typeface="Maiandra GD" panose="020E0502030308020204" pitchFamily="34" charset="0"/>
              </a:rPr>
              <a:t> Oct 2023 –</a:t>
            </a:r>
            <a:r>
              <a:rPr kumimoji="0" lang="en-US" sz="1200" b="0" i="0" u="none" strike="noStrike" kern="1200" cap="none" spc="0" normalizeH="0" baseline="0" noProof="0">
                <a:ln>
                  <a:noFill/>
                </a:ln>
                <a:solidFill>
                  <a:prstClr val="black"/>
                </a:solidFill>
                <a:effectLst/>
                <a:highlight>
                  <a:srgbClr val="FFFF00"/>
                </a:highlight>
                <a:uLnTx/>
                <a:uFillTx/>
                <a:latin typeface="Maiandra GD" panose="020E0502030308020204" pitchFamily="34" charset="0"/>
              </a:rPr>
              <a:t> Jul 2024</a:t>
            </a:r>
          </a:p>
        </p:txBody>
      </p:sp>
      <p:graphicFrame>
        <p:nvGraphicFramePr>
          <p:cNvPr id="4" name="Chart 3">
            <a:extLst>
              <a:ext uri="{FF2B5EF4-FFF2-40B4-BE49-F238E27FC236}">
                <a16:creationId xmlns:a16="http://schemas.microsoft.com/office/drawing/2014/main" id="{CC44C5E6-59A2-50D5-7D20-826436665F8C}"/>
              </a:ext>
            </a:extLst>
          </p:cNvPr>
          <p:cNvGraphicFramePr>
            <a:graphicFrameLocks/>
          </p:cNvGraphicFramePr>
          <p:nvPr>
            <p:extLst>
              <p:ext uri="{D42A27DB-BD31-4B8C-83A1-F6EECF244321}">
                <p14:modId xmlns:p14="http://schemas.microsoft.com/office/powerpoint/2010/main" val="2890340064"/>
              </p:ext>
            </p:extLst>
          </p:nvPr>
        </p:nvGraphicFramePr>
        <p:xfrm>
          <a:off x="821944" y="1383888"/>
          <a:ext cx="5548376" cy="44072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7349A31A-6985-BCEC-E924-FD815B5A706F}"/>
              </a:ext>
            </a:extLst>
          </p:cNvPr>
          <p:cNvGraphicFramePr>
            <a:graphicFrameLocks/>
          </p:cNvGraphicFramePr>
          <p:nvPr>
            <p:extLst>
              <p:ext uri="{D42A27DB-BD31-4B8C-83A1-F6EECF244321}">
                <p14:modId xmlns:p14="http://schemas.microsoft.com/office/powerpoint/2010/main" val="3030874602"/>
              </p:ext>
            </p:extLst>
          </p:nvPr>
        </p:nvGraphicFramePr>
        <p:xfrm>
          <a:off x="6531518" y="1383888"/>
          <a:ext cx="5548376" cy="4407260"/>
        </p:xfrm>
        <a:graphic>
          <a:graphicData uri="http://schemas.openxmlformats.org/drawingml/2006/chart">
            <c:chart xmlns:c="http://schemas.openxmlformats.org/drawingml/2006/chart" xmlns:r="http://schemas.openxmlformats.org/officeDocument/2006/relationships" r:id="rId4"/>
          </a:graphicData>
        </a:graphic>
      </p:graphicFrame>
      <p:sp>
        <p:nvSpPr>
          <p:cNvPr id="12" name="Rectangle 11">
            <a:extLst>
              <a:ext uri="{FF2B5EF4-FFF2-40B4-BE49-F238E27FC236}">
                <a16:creationId xmlns:a16="http://schemas.microsoft.com/office/drawing/2014/main" id="{972C7F46-5160-A7BF-CD6B-71E996A3EB6A}"/>
              </a:ext>
            </a:extLst>
          </p:cNvPr>
          <p:cNvSpPr/>
          <p:nvPr/>
        </p:nvSpPr>
        <p:spPr>
          <a:xfrm>
            <a:off x="775185" y="1066852"/>
            <a:ext cx="5693167" cy="511413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aiandra GD" panose="020E0502030308020204" pitchFamily="34" charset="0"/>
            </a:endParaRPr>
          </a:p>
        </p:txBody>
      </p:sp>
    </p:spTree>
    <p:extLst>
      <p:ext uri="{BB962C8B-B14F-4D97-AF65-F5344CB8AC3E}">
        <p14:creationId xmlns:p14="http://schemas.microsoft.com/office/powerpoint/2010/main" val="1936306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1"/>
          <p:cNvSpPr txBox="1"/>
          <p:nvPr/>
        </p:nvSpPr>
        <p:spPr>
          <a:xfrm>
            <a:off x="1173842" y="320679"/>
            <a:ext cx="9577077" cy="428900"/>
          </a:xfrm>
          <a:prstGeom prst="rect">
            <a:avLst/>
          </a:prstGeom>
        </p:spPr>
        <p:txBody>
          <a:bodyPr wrap="square" lIns="0" tIns="0" rIns="0" bIns="0" rtlCol="0" anchor="t">
            <a:spAutoFit/>
          </a:bodyPr>
          <a:lstStyle/>
          <a:p>
            <a:pPr marL="0" marR="0" lvl="0" indent="0" algn="ctr" defTabSz="914400" rtl="0" eaLnBrk="0" fontAlgn="base" latinLnBrk="0" hangingPunct="0">
              <a:lnSpc>
                <a:spcPts val="3173"/>
              </a:lnSpc>
              <a:spcBef>
                <a:spcPct val="0"/>
              </a:spcBef>
              <a:spcAft>
                <a:spcPct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MoH DQA Policy Framework &amp; Tool </a:t>
            </a:r>
            <a:r>
              <a:rPr kumimoji="0" lang="en-US" sz="3200" b="1" i="0" u="none" strike="noStrike" kern="1200" cap="none" spc="0" normalizeH="0" baseline="0" noProof="0">
                <a:ln>
                  <a:noFill/>
                </a:ln>
                <a:solidFill>
                  <a:srgbClr val="C00000"/>
                </a:solidFill>
                <a:effectLst/>
                <a:uLnTx/>
                <a:uFillTx/>
                <a:latin typeface="Maiandra GD" panose="020E0502030308020204" pitchFamily="34" charset="0"/>
                <a:ea typeface="+mn-ea"/>
                <a:cs typeface="+mn-cs"/>
              </a:rPr>
              <a:t>​</a:t>
            </a:r>
          </a:p>
        </p:txBody>
      </p:sp>
      <p:pic>
        <p:nvPicPr>
          <p:cNvPr id="39" name="Picture 4">
            <a:extLst>
              <a:ext uri="{FF2B5EF4-FFF2-40B4-BE49-F238E27FC236}">
                <a16:creationId xmlns:a16="http://schemas.microsoft.com/office/drawing/2014/main" id="{5282C5EB-1EC0-0173-3775-95A4C92B91C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20566061">
            <a:off x="1096075" y="1189149"/>
            <a:ext cx="1804534" cy="268197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0" name="Picture 39">
            <a:extLst>
              <a:ext uri="{FF2B5EF4-FFF2-40B4-BE49-F238E27FC236}">
                <a16:creationId xmlns:a16="http://schemas.microsoft.com/office/drawing/2014/main" id="{028B1787-AE20-7A86-BBC4-2BAAD2A7A938}"/>
              </a:ext>
            </a:extLst>
          </p:cNvPr>
          <p:cNvPicPr>
            <a:picLocks noChangeAspect="1"/>
          </p:cNvPicPr>
          <p:nvPr/>
        </p:nvPicPr>
        <p:blipFill>
          <a:blip r:embed="rId4"/>
          <a:stretch>
            <a:fillRect/>
          </a:stretch>
        </p:blipFill>
        <p:spPr>
          <a:xfrm rot="547592">
            <a:off x="3206731" y="1546521"/>
            <a:ext cx="1883953" cy="2751119"/>
          </a:xfrm>
          <a:prstGeom prst="rect">
            <a:avLst/>
          </a:prstGeom>
        </p:spPr>
      </p:pic>
      <p:sp>
        <p:nvSpPr>
          <p:cNvPr id="2" name="Content Placeholder 3">
            <a:extLst>
              <a:ext uri="{FF2B5EF4-FFF2-40B4-BE49-F238E27FC236}">
                <a16:creationId xmlns:a16="http://schemas.microsoft.com/office/drawing/2014/main" id="{6BA23C4E-5E53-DBF5-F4E8-85B5BBA32687}"/>
              </a:ext>
            </a:extLst>
          </p:cNvPr>
          <p:cNvSpPr txBox="1">
            <a:spLocks/>
          </p:cNvSpPr>
          <p:nvPr/>
        </p:nvSpPr>
        <p:spPr>
          <a:xfrm>
            <a:off x="739312" y="4704438"/>
            <a:ext cx="5062254" cy="938604"/>
          </a:xfrm>
          <a:prstGeom prst="rect">
            <a:avLst/>
          </a:prstGeom>
          <a:solidFill>
            <a:schemeClr val="bg1"/>
          </a:solidFill>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tabLst/>
              <a:defRPr/>
            </a:pPr>
            <a:r>
              <a:rPr kumimoji="0" lang="en-US" sz="1800" b="1" i="0" u="none" strike="noStrike" kern="1200" cap="none" spc="0" normalizeH="0" baseline="0" noProof="0">
                <a:ln>
                  <a:noFill/>
                </a:ln>
                <a:solidFill>
                  <a:prstClr val="black">
                    <a:lumMod val="95000"/>
                    <a:lumOff val="5000"/>
                  </a:prstClr>
                </a:solidFill>
                <a:effectLst/>
                <a:uLnTx/>
                <a:uFillTx/>
                <a:latin typeface="Maiandra GD"/>
                <a:ea typeface="+mn-ea"/>
                <a:cs typeface="Calibri"/>
              </a:rPr>
              <a:t>Aim: </a:t>
            </a:r>
            <a:r>
              <a:rPr kumimoji="0" lang="en-US" sz="1800" b="0" i="0" u="none" strike="noStrike" kern="1200" cap="none" spc="0" normalizeH="0" baseline="0" noProof="0">
                <a:ln>
                  <a:noFill/>
                </a:ln>
                <a:solidFill>
                  <a:prstClr val="black">
                    <a:lumMod val="95000"/>
                    <a:lumOff val="5000"/>
                  </a:prstClr>
                </a:solidFill>
                <a:effectLst/>
                <a:uLnTx/>
                <a:uFillTx/>
                <a:latin typeface="Maiandra GD"/>
                <a:ea typeface="+mn-ea"/>
                <a:cs typeface="Calibri"/>
              </a:rPr>
              <a:t>To standardize implementation of data quality assessment in the HIV program in Kenya to improve data quality.</a:t>
            </a:r>
          </a:p>
          <a:p>
            <a:pPr marL="271145" marR="0" lvl="0" indent="-271145" algn="l" defTabSz="914400" rtl="0" eaLnBrk="1" fontAlgn="base" latinLnBrk="0" hangingPunct="1">
              <a:lnSpc>
                <a:spcPct val="100000"/>
              </a:lnSpc>
              <a:spcBef>
                <a:spcPts val="0"/>
              </a:spcBef>
              <a:spcAft>
                <a:spcPct val="0"/>
              </a:spcAft>
              <a:buClrTx/>
              <a:buSzTx/>
              <a:buFont typeface="+mj-lt"/>
              <a:buAutoNum type="arabicPeriod"/>
              <a:tabLst/>
              <a:defRPr/>
            </a:pPr>
            <a:endParaRPr kumimoji="0" lang="en-US" sz="1800" b="0"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endParaRPr>
          </a:p>
        </p:txBody>
      </p:sp>
      <p:grpSp>
        <p:nvGrpSpPr>
          <p:cNvPr id="3" name="Group 2">
            <a:extLst>
              <a:ext uri="{FF2B5EF4-FFF2-40B4-BE49-F238E27FC236}">
                <a16:creationId xmlns:a16="http://schemas.microsoft.com/office/drawing/2014/main" id="{FED33FEB-11FB-8FC0-267C-3F906C4F7FD6}"/>
              </a:ext>
            </a:extLst>
          </p:cNvPr>
          <p:cNvGrpSpPr/>
          <p:nvPr/>
        </p:nvGrpSpPr>
        <p:grpSpPr>
          <a:xfrm>
            <a:off x="6008703" y="2868487"/>
            <a:ext cx="2918613" cy="2710289"/>
            <a:chOff x="408003" y="1509611"/>
            <a:chExt cx="3334679" cy="2890124"/>
          </a:xfrm>
        </p:grpSpPr>
        <p:grpSp>
          <p:nvGrpSpPr>
            <p:cNvPr id="4" name="Group 2">
              <a:extLst>
                <a:ext uri="{FF2B5EF4-FFF2-40B4-BE49-F238E27FC236}">
                  <a16:creationId xmlns:a16="http://schemas.microsoft.com/office/drawing/2014/main" id="{5117AD6C-6F93-4F6F-16AE-374D9D6B3237}"/>
                </a:ext>
              </a:extLst>
            </p:cNvPr>
            <p:cNvGrpSpPr>
              <a:grpSpLocks noChangeAspect="1"/>
            </p:cNvGrpSpPr>
            <p:nvPr/>
          </p:nvGrpSpPr>
          <p:grpSpPr>
            <a:xfrm>
              <a:off x="408003" y="1509611"/>
              <a:ext cx="1143444" cy="2261944"/>
              <a:chOff x="0" y="0"/>
              <a:chExt cx="2620010" cy="5182870"/>
            </a:xfrm>
          </p:grpSpPr>
          <p:sp>
            <p:nvSpPr>
              <p:cNvPr id="22" name="Freeform 3">
                <a:extLst>
                  <a:ext uri="{FF2B5EF4-FFF2-40B4-BE49-F238E27FC236}">
                    <a16:creationId xmlns:a16="http://schemas.microsoft.com/office/drawing/2014/main" id="{995175F9-882F-EB09-461A-F7E7EAF6394E}"/>
                  </a:ext>
                </a:extLst>
              </p:cNvPr>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3" name="Freeform 4">
                <a:extLst>
                  <a:ext uri="{FF2B5EF4-FFF2-40B4-BE49-F238E27FC236}">
                    <a16:creationId xmlns:a16="http://schemas.microsoft.com/office/drawing/2014/main" id="{DEBD8A7E-E9A6-6170-69CC-6D73F2CB6537}"/>
                  </a:ext>
                </a:extLst>
              </p:cNvPr>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l="-3006" r="-3006"/>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4" name="Freeform 5">
                <a:extLst>
                  <a:ext uri="{FF2B5EF4-FFF2-40B4-BE49-F238E27FC236}">
                    <a16:creationId xmlns:a16="http://schemas.microsoft.com/office/drawing/2014/main" id="{59E5F06B-9A65-4FFC-4D17-D2BF593F481D}"/>
                  </a:ext>
                </a:extLst>
              </p:cNvPr>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5" name="Freeform 6">
                <a:extLst>
                  <a:ext uri="{FF2B5EF4-FFF2-40B4-BE49-F238E27FC236}">
                    <a16:creationId xmlns:a16="http://schemas.microsoft.com/office/drawing/2014/main" id="{3D2093C7-A3B3-C8D5-FE14-84264E6FC573}"/>
                  </a:ext>
                </a:extLst>
              </p:cNvPr>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6" name="Freeform 7">
                <a:extLst>
                  <a:ext uri="{FF2B5EF4-FFF2-40B4-BE49-F238E27FC236}">
                    <a16:creationId xmlns:a16="http://schemas.microsoft.com/office/drawing/2014/main" id="{360A6911-A301-EBC7-9574-F8D241605798}"/>
                  </a:ext>
                </a:extLst>
              </p:cNvPr>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7" name="Freeform 8">
                <a:extLst>
                  <a:ext uri="{FF2B5EF4-FFF2-40B4-BE49-F238E27FC236}">
                    <a16:creationId xmlns:a16="http://schemas.microsoft.com/office/drawing/2014/main" id="{844DF88D-D673-9161-A831-101E9EEA3989}"/>
                  </a:ext>
                </a:extLst>
              </p:cNvPr>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8" name="Freeform 9">
                <a:extLst>
                  <a:ext uri="{FF2B5EF4-FFF2-40B4-BE49-F238E27FC236}">
                    <a16:creationId xmlns:a16="http://schemas.microsoft.com/office/drawing/2014/main" id="{7E3AA6AE-F6FC-A2D6-08C9-5E8A37186DAB}"/>
                  </a:ext>
                </a:extLst>
              </p:cNvPr>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9" name="Freeform 10">
                <a:extLst>
                  <a:ext uri="{FF2B5EF4-FFF2-40B4-BE49-F238E27FC236}">
                    <a16:creationId xmlns:a16="http://schemas.microsoft.com/office/drawing/2014/main" id="{61B5FDB9-3A1A-C645-5655-2D8B5FC056F1}"/>
                  </a:ext>
                </a:extLst>
              </p:cNvPr>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30" name="Freeform 11">
                <a:extLst>
                  <a:ext uri="{FF2B5EF4-FFF2-40B4-BE49-F238E27FC236}">
                    <a16:creationId xmlns:a16="http://schemas.microsoft.com/office/drawing/2014/main" id="{7269490F-EA0E-650E-F9FF-066989F55F21}"/>
                  </a:ext>
                </a:extLst>
              </p:cNvPr>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grpSp>
          <p:nvGrpSpPr>
            <p:cNvPr id="5" name="Group 12">
              <a:extLst>
                <a:ext uri="{FF2B5EF4-FFF2-40B4-BE49-F238E27FC236}">
                  <a16:creationId xmlns:a16="http://schemas.microsoft.com/office/drawing/2014/main" id="{C4A015CB-986B-3800-CC22-69BA4183A3A9}"/>
                </a:ext>
              </a:extLst>
            </p:cNvPr>
            <p:cNvGrpSpPr/>
            <p:nvPr/>
          </p:nvGrpSpPr>
          <p:grpSpPr>
            <a:xfrm rot="962993">
              <a:off x="1762344" y="1966967"/>
              <a:ext cx="1134547" cy="2244348"/>
              <a:chOff x="0" y="0"/>
              <a:chExt cx="2269089" cy="4488664"/>
            </a:xfrm>
          </p:grpSpPr>
          <p:sp>
            <p:nvSpPr>
              <p:cNvPr id="8" name="Freeform 13">
                <a:extLst>
                  <a:ext uri="{FF2B5EF4-FFF2-40B4-BE49-F238E27FC236}">
                    <a16:creationId xmlns:a16="http://schemas.microsoft.com/office/drawing/2014/main" id="{517B25AC-DF14-49FA-1D8C-0336E579C12F}"/>
                  </a:ext>
                </a:extLst>
              </p:cNvPr>
              <p:cNvSpPr/>
              <p:nvPr/>
            </p:nvSpPr>
            <p:spPr>
              <a:xfrm>
                <a:off x="1712537" y="109533"/>
                <a:ext cx="150912" cy="119221"/>
              </a:xfrm>
              <a:custGeom>
                <a:avLst/>
                <a:gdLst/>
                <a:ahLst/>
                <a:cxnLst/>
                <a:rect l="l" t="t" r="r" b="b"/>
                <a:pathLst>
                  <a:path w="150912" h="119221">
                    <a:moveTo>
                      <a:pt x="0" y="0"/>
                    </a:moveTo>
                    <a:lnTo>
                      <a:pt x="150913" y="0"/>
                    </a:lnTo>
                    <a:lnTo>
                      <a:pt x="150913" y="119220"/>
                    </a:lnTo>
                    <a:lnTo>
                      <a:pt x="0" y="1192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9" name="Freeform 14">
                <a:extLst>
                  <a:ext uri="{FF2B5EF4-FFF2-40B4-BE49-F238E27FC236}">
                    <a16:creationId xmlns:a16="http://schemas.microsoft.com/office/drawing/2014/main" id="{38351260-4780-081C-A3E3-37FEFAB3754F}"/>
                  </a:ext>
                </a:extLst>
              </p:cNvPr>
              <p:cNvSpPr/>
              <p:nvPr/>
            </p:nvSpPr>
            <p:spPr>
              <a:xfrm>
                <a:off x="1910360" y="87855"/>
                <a:ext cx="187184" cy="140899"/>
              </a:xfrm>
              <a:custGeom>
                <a:avLst/>
                <a:gdLst/>
                <a:ahLst/>
                <a:cxnLst/>
                <a:rect l="l" t="t" r="r" b="b"/>
                <a:pathLst>
                  <a:path w="187184" h="140899">
                    <a:moveTo>
                      <a:pt x="0" y="0"/>
                    </a:moveTo>
                    <a:lnTo>
                      <a:pt x="187185" y="0"/>
                    </a:lnTo>
                    <a:lnTo>
                      <a:pt x="187185" y="140898"/>
                    </a:lnTo>
                    <a:lnTo>
                      <a:pt x="0" y="14089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nvGrpSpPr>
              <p:cNvPr id="10" name="Group 15">
                <a:extLst>
                  <a:ext uri="{FF2B5EF4-FFF2-40B4-BE49-F238E27FC236}">
                    <a16:creationId xmlns:a16="http://schemas.microsoft.com/office/drawing/2014/main" id="{F0D64E42-397F-4992-F312-C21CBA36ACAC}"/>
                  </a:ext>
                </a:extLst>
              </p:cNvPr>
              <p:cNvGrpSpPr>
                <a:grpSpLocks noChangeAspect="1"/>
              </p:cNvGrpSpPr>
              <p:nvPr/>
            </p:nvGrpSpPr>
            <p:grpSpPr>
              <a:xfrm>
                <a:off x="0" y="0"/>
                <a:ext cx="2269089" cy="4488664"/>
                <a:chOff x="0" y="0"/>
                <a:chExt cx="2620010" cy="5182870"/>
              </a:xfrm>
            </p:grpSpPr>
            <p:sp>
              <p:nvSpPr>
                <p:cNvPr id="13" name="Freeform 16">
                  <a:extLst>
                    <a:ext uri="{FF2B5EF4-FFF2-40B4-BE49-F238E27FC236}">
                      <a16:creationId xmlns:a16="http://schemas.microsoft.com/office/drawing/2014/main" id="{CA494B3F-29DB-CBFE-64A8-E5D63F718B3B}"/>
                    </a:ext>
                  </a:extLst>
                </p:cNvPr>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4" name="Freeform 17">
                  <a:extLst>
                    <a:ext uri="{FF2B5EF4-FFF2-40B4-BE49-F238E27FC236}">
                      <a16:creationId xmlns:a16="http://schemas.microsoft.com/office/drawing/2014/main" id="{0E5B967E-B125-1FE0-720E-3599A3084C3E}"/>
                    </a:ext>
                  </a:extLst>
                </p:cNvPr>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10"/>
                  <a:stretch>
                    <a:fillRect l="-3010" r="-3010"/>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5" name="Freeform 18">
                  <a:extLst>
                    <a:ext uri="{FF2B5EF4-FFF2-40B4-BE49-F238E27FC236}">
                      <a16:creationId xmlns:a16="http://schemas.microsoft.com/office/drawing/2014/main" id="{B24844EB-376B-6F3C-98A3-E866BD5A6100}"/>
                    </a:ext>
                  </a:extLst>
                </p:cNvPr>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6" name="Freeform 19">
                  <a:extLst>
                    <a:ext uri="{FF2B5EF4-FFF2-40B4-BE49-F238E27FC236}">
                      <a16:creationId xmlns:a16="http://schemas.microsoft.com/office/drawing/2014/main" id="{66C59883-B657-C06F-07DA-15EE64735B29}"/>
                    </a:ext>
                  </a:extLst>
                </p:cNvPr>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7" name="Freeform 20">
                  <a:extLst>
                    <a:ext uri="{FF2B5EF4-FFF2-40B4-BE49-F238E27FC236}">
                      <a16:creationId xmlns:a16="http://schemas.microsoft.com/office/drawing/2014/main" id="{FA76BB31-D917-CCBE-E36D-8DF9688D0F20}"/>
                    </a:ext>
                  </a:extLst>
                </p:cNvPr>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8" name="Freeform 21">
                  <a:extLst>
                    <a:ext uri="{FF2B5EF4-FFF2-40B4-BE49-F238E27FC236}">
                      <a16:creationId xmlns:a16="http://schemas.microsoft.com/office/drawing/2014/main" id="{C2D53A9C-D078-3287-6746-21E3898DF4B9}"/>
                    </a:ext>
                  </a:extLst>
                </p:cNvPr>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9" name="Freeform 22">
                  <a:extLst>
                    <a:ext uri="{FF2B5EF4-FFF2-40B4-BE49-F238E27FC236}">
                      <a16:creationId xmlns:a16="http://schemas.microsoft.com/office/drawing/2014/main" id="{AE95EEDB-15FB-28B7-671E-D0B6B832643C}"/>
                    </a:ext>
                  </a:extLst>
                </p:cNvPr>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 name="Freeform 23">
                  <a:extLst>
                    <a:ext uri="{FF2B5EF4-FFF2-40B4-BE49-F238E27FC236}">
                      <a16:creationId xmlns:a16="http://schemas.microsoft.com/office/drawing/2014/main" id="{F87B654F-5D04-4A25-8F17-12FAFE041335}"/>
                    </a:ext>
                  </a:extLst>
                </p:cNvPr>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1" name="Freeform 24">
                  <a:extLst>
                    <a:ext uri="{FF2B5EF4-FFF2-40B4-BE49-F238E27FC236}">
                      <a16:creationId xmlns:a16="http://schemas.microsoft.com/office/drawing/2014/main" id="{4ED73BE4-4AF8-2D39-5D81-C6BD4C71FAB1}"/>
                    </a:ext>
                  </a:extLst>
                </p:cNvPr>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sp>
            <p:nvSpPr>
              <p:cNvPr id="11" name="Freeform 25">
                <a:extLst>
                  <a:ext uri="{FF2B5EF4-FFF2-40B4-BE49-F238E27FC236}">
                    <a16:creationId xmlns:a16="http://schemas.microsoft.com/office/drawing/2014/main" id="{70EBE872-9974-4B62-51EC-D5EFD2B041AA}"/>
                  </a:ext>
                </a:extLst>
              </p:cNvPr>
              <p:cNvSpPr/>
              <p:nvPr/>
            </p:nvSpPr>
            <p:spPr>
              <a:xfrm>
                <a:off x="1693378" y="169143"/>
                <a:ext cx="150912" cy="119221"/>
              </a:xfrm>
              <a:custGeom>
                <a:avLst/>
                <a:gdLst/>
                <a:ahLst/>
                <a:cxnLst/>
                <a:rect l="l" t="t" r="r" b="b"/>
                <a:pathLst>
                  <a:path w="150912" h="119221">
                    <a:moveTo>
                      <a:pt x="0" y="0"/>
                    </a:moveTo>
                    <a:lnTo>
                      <a:pt x="150913" y="0"/>
                    </a:lnTo>
                    <a:lnTo>
                      <a:pt x="150913" y="119221"/>
                    </a:lnTo>
                    <a:lnTo>
                      <a:pt x="0" y="119221"/>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2" name="Freeform 26">
                <a:extLst>
                  <a:ext uri="{FF2B5EF4-FFF2-40B4-BE49-F238E27FC236}">
                    <a16:creationId xmlns:a16="http://schemas.microsoft.com/office/drawing/2014/main" id="{0F352C08-AAB7-98FE-5062-5F64A3276F09}"/>
                  </a:ext>
                </a:extLst>
              </p:cNvPr>
              <p:cNvSpPr/>
              <p:nvPr/>
            </p:nvSpPr>
            <p:spPr>
              <a:xfrm>
                <a:off x="1877120" y="134169"/>
                <a:ext cx="187184" cy="140899"/>
              </a:xfrm>
              <a:custGeom>
                <a:avLst/>
                <a:gdLst/>
                <a:ahLst/>
                <a:cxnLst/>
                <a:rect l="l" t="t" r="r" b="b"/>
                <a:pathLst>
                  <a:path w="187184" h="140899">
                    <a:moveTo>
                      <a:pt x="0" y="0"/>
                    </a:moveTo>
                    <a:lnTo>
                      <a:pt x="187184" y="0"/>
                    </a:lnTo>
                    <a:lnTo>
                      <a:pt x="187184" y="140899"/>
                    </a:lnTo>
                    <a:lnTo>
                      <a:pt x="0" y="140899"/>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pic>
          <p:nvPicPr>
            <p:cNvPr id="6" name="Picture 5" descr="A black sign with white text&#10;&#10;Description automatically generated">
              <a:extLst>
                <a:ext uri="{FF2B5EF4-FFF2-40B4-BE49-F238E27FC236}">
                  <a16:creationId xmlns:a16="http://schemas.microsoft.com/office/drawing/2014/main" id="{FC1A1E41-B04A-F478-4E28-90A95EFE8E77}"/>
                </a:ext>
              </a:extLst>
            </p:cNvPr>
            <p:cNvPicPr>
              <a:picLocks noChangeAspect="1"/>
            </p:cNvPicPr>
            <p:nvPr/>
          </p:nvPicPr>
          <p:blipFill>
            <a:blip r:embed="rId15"/>
            <a:stretch>
              <a:fillRect/>
            </a:stretch>
          </p:blipFill>
          <p:spPr>
            <a:xfrm>
              <a:off x="2914158" y="3652828"/>
              <a:ext cx="828524" cy="343075"/>
            </a:xfrm>
            <a:prstGeom prst="rect">
              <a:avLst/>
            </a:prstGeom>
          </p:spPr>
        </p:pic>
        <p:pic>
          <p:nvPicPr>
            <p:cNvPr id="7" name="Picture 6" descr="A black and white sign with white text&#10;&#10;Description automatically generated">
              <a:extLst>
                <a:ext uri="{FF2B5EF4-FFF2-40B4-BE49-F238E27FC236}">
                  <a16:creationId xmlns:a16="http://schemas.microsoft.com/office/drawing/2014/main" id="{11746933-1FAD-94CF-5F7C-6EB422CA179B}"/>
                </a:ext>
              </a:extLst>
            </p:cNvPr>
            <p:cNvPicPr>
              <a:picLocks noChangeAspect="1"/>
            </p:cNvPicPr>
            <p:nvPr/>
          </p:nvPicPr>
          <p:blipFill>
            <a:blip r:embed="rId16"/>
            <a:stretch>
              <a:fillRect/>
            </a:stretch>
          </p:blipFill>
          <p:spPr>
            <a:xfrm>
              <a:off x="2914158" y="4060067"/>
              <a:ext cx="828524" cy="339668"/>
            </a:xfrm>
            <a:prstGeom prst="rect">
              <a:avLst/>
            </a:prstGeom>
          </p:spPr>
        </p:pic>
      </p:grpSp>
      <p:sp>
        <p:nvSpPr>
          <p:cNvPr id="32" name="TextBox 29">
            <a:extLst>
              <a:ext uri="{FF2B5EF4-FFF2-40B4-BE49-F238E27FC236}">
                <a16:creationId xmlns:a16="http://schemas.microsoft.com/office/drawing/2014/main" id="{75F0A1E7-6145-3F30-0001-20ACC9847241}"/>
              </a:ext>
            </a:extLst>
          </p:cNvPr>
          <p:cNvSpPr txBox="1"/>
          <p:nvPr/>
        </p:nvSpPr>
        <p:spPr>
          <a:xfrm>
            <a:off x="5808140" y="1231293"/>
            <a:ext cx="4054096" cy="1077218"/>
          </a:xfrm>
          <a:prstGeom prst="rect">
            <a:avLst/>
          </a:prstGeom>
        </p:spPr>
        <p:txBody>
          <a:bodyPr wrap="square" lIns="0" tIns="0" rIns="0" bIns="0" rtlCol="0" anchor="t">
            <a:spAutoFit/>
          </a:bodyPr>
          <a:lstStyle/>
          <a:p>
            <a:pPr marL="0" marR="0" lvl="0" indent="0" algn="l" defTabSz="609630" rtl="0" eaLnBrk="1" fontAlgn="auto" latinLnBrk="0" hangingPunct="1">
              <a:lnSpc>
                <a:spcPts val="2051"/>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lumMod val="95000"/>
                    <a:lumOff val="5000"/>
                  </a:prstClr>
                </a:solidFill>
                <a:effectLst/>
                <a:uLnTx/>
                <a:uFillTx/>
                <a:latin typeface="Maiandra GD"/>
                <a:ea typeface="+mn-ea"/>
                <a:cs typeface="Calibri"/>
              </a:rPr>
              <a:t>HIV e-D/SQA tool: </a:t>
            </a:r>
            <a:r>
              <a:rPr kumimoji="0" lang="en-US" sz="1800" b="0" i="0" u="none" strike="noStrike" kern="1200" cap="none" spc="0" normalizeH="0" baseline="0" noProof="0">
                <a:ln>
                  <a:noFill/>
                </a:ln>
                <a:solidFill>
                  <a:prstClr val="black">
                    <a:lumMod val="95000"/>
                    <a:lumOff val="5000"/>
                  </a:prstClr>
                </a:solidFill>
                <a:effectLst/>
                <a:uLnTx/>
                <a:uFillTx/>
                <a:latin typeface="Maiandra GD"/>
                <a:ea typeface="+mn-ea"/>
                <a:cs typeface="Calibri"/>
              </a:rPr>
              <a:t>developed to standardize Data &amp; Service Quality Assessment process and support national and routine DQAs at all levels</a:t>
            </a:r>
          </a:p>
        </p:txBody>
      </p:sp>
      <p:sp>
        <p:nvSpPr>
          <p:cNvPr id="33" name="TextBox 32">
            <a:extLst>
              <a:ext uri="{FF2B5EF4-FFF2-40B4-BE49-F238E27FC236}">
                <a16:creationId xmlns:a16="http://schemas.microsoft.com/office/drawing/2014/main" id="{A005C731-C52E-0CAA-10AA-F050A6B9623E}"/>
              </a:ext>
            </a:extLst>
          </p:cNvPr>
          <p:cNvSpPr txBox="1"/>
          <p:nvPr/>
        </p:nvSpPr>
        <p:spPr>
          <a:xfrm>
            <a:off x="9252513" y="2616427"/>
            <a:ext cx="2787087" cy="2962349"/>
          </a:xfrm>
          <a:prstGeom prst="rect">
            <a:avLst/>
          </a:prstGeom>
        </p:spPr>
        <p:txBody>
          <a:bodyPr wrap="square" lIns="0" tIns="0" rIns="0" bIns="0" rtlCol="0" anchor="t">
            <a:spAutoFit/>
          </a:bodyPr>
          <a:lstStyle/>
          <a:p>
            <a:pPr marL="0" marR="0" lvl="0" indent="0" algn="l" defTabSz="609630" rtl="0" eaLnBrk="1" fontAlgn="auto" latinLnBrk="0" hangingPunct="1">
              <a:lnSpc>
                <a:spcPts val="2051"/>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solidFill>
                <a:effectLst/>
                <a:uLnTx/>
                <a:uFillTx/>
                <a:latin typeface="Maiandra GD"/>
                <a:ea typeface="+mn-ea"/>
                <a:cs typeface="+mn-cs"/>
              </a:rPr>
              <a:t>Modules:</a:t>
            </a:r>
          </a:p>
          <a:p>
            <a:pPr marL="304800" marR="0" lvl="0" indent="-304800"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a:ea typeface="+mn-ea"/>
                <a:cs typeface="Calibri"/>
              </a:rPr>
              <a:t>Systems Management </a:t>
            </a:r>
          </a:p>
          <a:p>
            <a:pPr marL="304800" marR="0" lvl="0" indent="-304800"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a:ea typeface="+mn-ea"/>
                <a:cs typeface="Calibri"/>
              </a:rPr>
              <a:t>Data Verification​</a:t>
            </a:r>
          </a:p>
          <a:p>
            <a:pPr marL="304800" marR="0" lvl="0" indent="-304800"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a:ea typeface="+mn-ea"/>
                <a:cs typeface="Calibri"/>
              </a:rPr>
              <a:t>Patient File Cross Check​ </a:t>
            </a:r>
          </a:p>
          <a:p>
            <a:pPr marL="304800" marR="0" lvl="0" indent="-304800"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a:ea typeface="+mn-ea"/>
                <a:cs typeface="Calibri"/>
              </a:rPr>
              <a:t>Service Quality Assessment</a:t>
            </a:r>
          </a:p>
          <a:p>
            <a:pPr marL="304800" marR="0" lvl="0" indent="-304800"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a:ea typeface="+mn-ea"/>
                <a:cs typeface="Calibri"/>
              </a:rPr>
              <a:t>Facility Assessment Report</a:t>
            </a:r>
          </a:p>
          <a:p>
            <a:pPr marL="304800" marR="0" lvl="0" indent="-304800"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a:ea typeface="+mn-ea"/>
                <a:cs typeface="Calibri"/>
              </a:rPr>
              <a:t>Action Planning</a:t>
            </a:r>
          </a:p>
          <a:p>
            <a:pPr marL="304800" marR="0" lvl="0" indent="-304800"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a:ea typeface="+mn-ea"/>
                <a:cs typeface="Calibri"/>
              </a:rPr>
              <a:t>Assessment Team Management</a:t>
            </a:r>
          </a:p>
        </p:txBody>
      </p:sp>
    </p:spTree>
    <p:extLst>
      <p:ext uri="{BB962C8B-B14F-4D97-AF65-F5344CB8AC3E}">
        <p14:creationId xmlns:p14="http://schemas.microsoft.com/office/powerpoint/2010/main" val="4196829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spectacles&#10;&#10;Description automatically generated">
            <a:extLst>
              <a:ext uri="{FF2B5EF4-FFF2-40B4-BE49-F238E27FC236}">
                <a16:creationId xmlns:a16="http://schemas.microsoft.com/office/drawing/2014/main" id="{A05E7D5D-6C9C-4CE3-987F-A11BCACB52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54" y="-885734"/>
            <a:ext cx="7809524" cy="3707936"/>
          </a:xfrm>
          <a:prstGeom prst="rect">
            <a:avLst/>
          </a:prstGeom>
        </p:spPr>
      </p:pic>
      <p:pic>
        <p:nvPicPr>
          <p:cNvPr id="9" name="Picture 8" descr="A picture containing accessory&#10;&#10;Description automatically generated">
            <a:extLst>
              <a:ext uri="{FF2B5EF4-FFF2-40B4-BE49-F238E27FC236}">
                <a16:creationId xmlns:a16="http://schemas.microsoft.com/office/drawing/2014/main" id="{C2CF0800-21CE-4CCE-93B9-C1A5F21F01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0572" y="4140734"/>
            <a:ext cx="7771428" cy="3555555"/>
          </a:xfrm>
          <a:prstGeom prst="rect">
            <a:avLst/>
          </a:prstGeom>
        </p:spPr>
      </p:pic>
      <p:sp>
        <p:nvSpPr>
          <p:cNvPr id="15" name="Title 14">
            <a:extLst>
              <a:ext uri="{FF2B5EF4-FFF2-40B4-BE49-F238E27FC236}">
                <a16:creationId xmlns:a16="http://schemas.microsoft.com/office/drawing/2014/main" id="{60B53F74-34B4-499C-85D1-7A976DAD2050}"/>
              </a:ext>
            </a:extLst>
          </p:cNvPr>
          <p:cNvSpPr>
            <a:spLocks noGrp="1"/>
          </p:cNvSpPr>
          <p:nvPr>
            <p:ph type="ctrTitle"/>
          </p:nvPr>
        </p:nvSpPr>
        <p:spPr>
          <a:xfrm>
            <a:off x="1524000" y="2590799"/>
            <a:ext cx="9144000" cy="1193483"/>
          </a:xfrm>
        </p:spPr>
        <p:txBody>
          <a:bodyPr>
            <a:normAutofit/>
          </a:bodyPr>
          <a:lstStyle/>
          <a:p>
            <a:r>
              <a:rPr lang="en-US" sz="6600" b="1">
                <a:latin typeface="Maiandra GD" panose="020E0502030308020204" pitchFamily="34" charset="0"/>
              </a:rPr>
              <a:t>Welcome</a:t>
            </a:r>
            <a:endParaRPr lang="en-KE" sz="6600" b="1">
              <a:latin typeface="Maiandra GD" panose="020E0502030308020204" pitchFamily="34" charset="0"/>
            </a:endParaRPr>
          </a:p>
        </p:txBody>
      </p:sp>
    </p:spTree>
    <p:extLst>
      <p:ext uri="{BB962C8B-B14F-4D97-AF65-F5344CB8AC3E}">
        <p14:creationId xmlns:p14="http://schemas.microsoft.com/office/powerpoint/2010/main" val="407577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977F0785-3435-1571-BB02-741FD26E8449}"/>
              </a:ext>
            </a:extLst>
          </p:cNvPr>
          <p:cNvSpPr>
            <a:spLocks noGrp="1"/>
          </p:cNvSpPr>
          <p:nvPr>
            <p:ph type="ctrTitle"/>
          </p:nvPr>
        </p:nvSpPr>
        <p:spPr>
          <a:xfrm>
            <a:off x="927100" y="1971040"/>
            <a:ext cx="9740900" cy="2080255"/>
          </a:xfrm>
        </p:spPr>
        <p:txBody>
          <a:bodyPr/>
          <a:lstStyle/>
          <a:p>
            <a:pPr>
              <a:lnSpc>
                <a:spcPct val="100000"/>
              </a:lnSpc>
              <a:spcBef>
                <a:spcPts val="0"/>
              </a:spcBef>
              <a:spcAft>
                <a:spcPts val="0"/>
              </a:spcAft>
              <a:defRPr/>
            </a:pPr>
            <a:r>
              <a:rPr lang="en-GB" altLang="en-US" sz="4200">
                <a:solidFill>
                  <a:srgbClr val="000000"/>
                </a:solidFill>
                <a:highlight>
                  <a:srgbClr val="FFFFFF"/>
                </a:highlight>
                <a:latin typeface="Maiandra GD"/>
                <a:ea typeface="Times New Roman" panose="02020603050405020304" pitchFamily="18" charset="0"/>
                <a:cs typeface="+mn-cs"/>
              </a:rPr>
              <a:t> </a:t>
            </a:r>
            <a:br>
              <a:rPr lang="en-GB" altLang="en-US" sz="4200">
                <a:solidFill>
                  <a:srgbClr val="000000"/>
                </a:solidFill>
                <a:highlight>
                  <a:srgbClr val="FFFFFF"/>
                </a:highlight>
                <a:latin typeface="Maiandra GD"/>
                <a:ea typeface="Times New Roman" panose="02020603050405020304" pitchFamily="18" charset="0"/>
                <a:cs typeface="+mn-cs"/>
              </a:rPr>
            </a:br>
            <a:br>
              <a:rPr lang="en-GB" altLang="en-US" sz="4200">
                <a:solidFill>
                  <a:srgbClr val="000000"/>
                </a:solidFill>
                <a:highlight>
                  <a:srgbClr val="FFFFFF"/>
                </a:highlight>
                <a:latin typeface="Maiandra GD"/>
                <a:ea typeface="Times New Roman" panose="02020603050405020304" pitchFamily="18" charset="0"/>
                <a:cs typeface="+mn-cs"/>
              </a:rPr>
            </a:br>
            <a:br>
              <a:rPr lang="en-GB" altLang="en-US" sz="4200">
                <a:solidFill>
                  <a:srgbClr val="000000"/>
                </a:solidFill>
                <a:highlight>
                  <a:srgbClr val="FFFFFF"/>
                </a:highlight>
                <a:latin typeface="Maiandra GD"/>
                <a:ea typeface="Times New Roman" panose="02020603050405020304" pitchFamily="18" charset="0"/>
                <a:cs typeface="+mn-cs"/>
              </a:rPr>
            </a:br>
            <a:br>
              <a:rPr lang="en-GB" altLang="en-US" sz="4200">
                <a:solidFill>
                  <a:srgbClr val="000000"/>
                </a:solidFill>
                <a:highlight>
                  <a:srgbClr val="FFFFFF"/>
                </a:highlight>
                <a:latin typeface="Maiandra GD"/>
                <a:ea typeface="Times New Roman" panose="02020603050405020304" pitchFamily="18" charset="0"/>
                <a:cs typeface="+mn-cs"/>
              </a:rPr>
            </a:br>
            <a:br>
              <a:rPr lang="en-GB" altLang="en-US" sz="4200">
                <a:solidFill>
                  <a:srgbClr val="000000"/>
                </a:solidFill>
                <a:highlight>
                  <a:srgbClr val="FFFFFF"/>
                </a:highlight>
                <a:latin typeface="Maiandra GD"/>
                <a:ea typeface="Times New Roman" panose="02020603050405020304" pitchFamily="18" charset="0"/>
                <a:cs typeface="+mn-cs"/>
              </a:rPr>
            </a:br>
            <a:br>
              <a:rPr lang="en-GB" altLang="en-US" sz="4200">
                <a:solidFill>
                  <a:srgbClr val="000000"/>
                </a:solidFill>
                <a:highlight>
                  <a:srgbClr val="FFFFFF"/>
                </a:highlight>
                <a:latin typeface="Maiandra GD"/>
                <a:ea typeface="Times New Roman" panose="02020603050405020304" pitchFamily="18" charset="0"/>
                <a:cs typeface="+mn-cs"/>
              </a:rPr>
            </a:br>
            <a:br>
              <a:rPr lang="en-GB" altLang="en-US" sz="4200">
                <a:solidFill>
                  <a:srgbClr val="000000"/>
                </a:solidFill>
                <a:highlight>
                  <a:srgbClr val="FFFFFF"/>
                </a:highlight>
                <a:latin typeface="Maiandra GD"/>
                <a:ea typeface="Times New Roman" panose="02020603050405020304" pitchFamily="18" charset="0"/>
                <a:cs typeface="+mn-cs"/>
              </a:rPr>
            </a:br>
            <a:br>
              <a:rPr lang="en-GB" altLang="en-US" sz="4200">
                <a:solidFill>
                  <a:srgbClr val="000000"/>
                </a:solidFill>
                <a:highlight>
                  <a:srgbClr val="FFFFFF"/>
                </a:highlight>
                <a:latin typeface="Maiandra GD"/>
                <a:ea typeface="Times New Roman" panose="02020603050405020304" pitchFamily="18" charset="0"/>
                <a:cs typeface="+mn-cs"/>
              </a:rPr>
            </a:br>
            <a:br>
              <a:rPr lang="en-GB" altLang="en-US" sz="4200">
                <a:highlight>
                  <a:srgbClr val="FFFFFF"/>
                </a:highlight>
                <a:latin typeface="Maiandra GD" panose="020E0502030308020204" pitchFamily="34" charset="0"/>
                <a:ea typeface="Times New Roman" panose="02020603050405020304" pitchFamily="18" charset="0"/>
                <a:cs typeface="+mn-cs"/>
              </a:rPr>
            </a:br>
            <a:endParaRPr lang="en-GB" altLang="en-US" sz="4200">
              <a:solidFill>
                <a:srgbClr val="000000"/>
              </a:solidFill>
              <a:highlight>
                <a:srgbClr val="FFFFFF"/>
              </a:highlight>
              <a:latin typeface="Maiandra GD" panose="020E0502030308020204" pitchFamily="34" charset="0"/>
              <a:ea typeface="Times New Roman" panose="02020603050405020304" pitchFamily="18" charset="0"/>
              <a:cs typeface="+mn-cs"/>
            </a:endParaRPr>
          </a:p>
        </p:txBody>
      </p:sp>
      <p:cxnSp>
        <p:nvCxnSpPr>
          <p:cNvPr id="4" name="Straight Connector 3">
            <a:extLst>
              <a:ext uri="{FF2B5EF4-FFF2-40B4-BE49-F238E27FC236}">
                <a16:creationId xmlns:a16="http://schemas.microsoft.com/office/drawing/2014/main" id="{6166F005-CE9F-B5DB-7A94-2F89A988F166}"/>
              </a:ext>
            </a:extLst>
          </p:cNvPr>
          <p:cNvCxnSpPr/>
          <p:nvPr/>
        </p:nvCxnSpPr>
        <p:spPr>
          <a:xfrm>
            <a:off x="3125788" y="4051300"/>
            <a:ext cx="59182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F8EDA5-3DC0-C16E-497B-4B11BB426268}"/>
              </a:ext>
            </a:extLst>
          </p:cNvPr>
          <p:cNvSpPr txBox="1"/>
          <p:nvPr/>
        </p:nvSpPr>
        <p:spPr>
          <a:xfrm>
            <a:off x="1361440" y="1767007"/>
            <a:ext cx="9740900" cy="240065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Identifying &amp; Resolving Data Issues  </a:t>
            </a:r>
            <a:br>
              <a:rPr kumimoji="0" lang="en-US" sz="4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br>
            <a:endParaRPr kumimoji="0" lang="en-US" sz="44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Aggregate Level Systems</a:t>
            </a:r>
            <a:br>
              <a:rPr kumimoji="0" lang="en-US" sz="4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br>
            <a:endParaRPr kumimoji="0" lang="en-KE"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A10CD-07B4-7FF2-3CA1-897E5501D846}"/>
              </a:ext>
            </a:extLst>
          </p:cNvPr>
          <p:cNvSpPr>
            <a:spLocks noGrp="1"/>
          </p:cNvSpPr>
          <p:nvPr>
            <p:ph type="title"/>
          </p:nvPr>
        </p:nvSpPr>
        <p:spPr>
          <a:xfrm>
            <a:off x="1166192" y="191522"/>
            <a:ext cx="9504460" cy="814318"/>
          </a:xfrm>
        </p:spPr>
        <p:txBody>
          <a:bodyPr/>
          <a:lstStyle/>
          <a:p>
            <a:pPr algn="ctr"/>
            <a:r>
              <a:rPr lang="en-US" sz="3600">
                <a:solidFill>
                  <a:prstClr val="black"/>
                </a:solidFill>
                <a:latin typeface="Maiandra GD" panose="020E0502030308020204" pitchFamily="34" charset="0"/>
                <a:ea typeface="+mn-ea"/>
                <a:cs typeface="+mn-cs"/>
              </a:rPr>
              <a:t>Presentation Outline</a:t>
            </a:r>
            <a:endParaRPr lang="en-KE" sz="3600">
              <a:solidFill>
                <a:prstClr val="black"/>
              </a:solidFill>
              <a:latin typeface="Maiandra GD" panose="020E0502030308020204" pitchFamily="34" charset="0"/>
              <a:ea typeface="+mn-ea"/>
              <a:cs typeface="+mn-cs"/>
            </a:endParaRPr>
          </a:p>
        </p:txBody>
      </p:sp>
      <p:sp>
        <p:nvSpPr>
          <p:cNvPr id="3" name="Content Placeholder 2">
            <a:extLst>
              <a:ext uri="{FF2B5EF4-FFF2-40B4-BE49-F238E27FC236}">
                <a16:creationId xmlns:a16="http://schemas.microsoft.com/office/drawing/2014/main" id="{62201ACA-37C0-6C2F-5AD9-BF769EE92FFD}"/>
              </a:ext>
            </a:extLst>
          </p:cNvPr>
          <p:cNvSpPr>
            <a:spLocks noGrp="1"/>
          </p:cNvSpPr>
          <p:nvPr>
            <p:ph idx="1"/>
          </p:nvPr>
        </p:nvSpPr>
        <p:spPr>
          <a:xfrm>
            <a:off x="1166192" y="1432559"/>
            <a:ext cx="10187609" cy="4419601"/>
          </a:xfrm>
        </p:spPr>
        <p:txBody>
          <a:bodyPr/>
          <a:lstStyle/>
          <a:p>
            <a:pPr marL="355600" indent="-355600"/>
            <a:r>
              <a:rPr lang="en-US" sz="2800">
                <a:latin typeface="Maiandra GD"/>
              </a:rPr>
              <a:t>Summary of key data quality gaps &amp; strategies to address these</a:t>
            </a:r>
            <a:endParaRPr lang="en-US">
              <a:latin typeface="Maiandra GD"/>
            </a:endParaRPr>
          </a:p>
          <a:p>
            <a:pPr marL="355600" indent="-355600"/>
            <a:r>
              <a:rPr lang="en-US" sz="2800">
                <a:latin typeface="Maiandra GD"/>
              </a:rPr>
              <a:t>Data alignment</a:t>
            </a:r>
          </a:p>
          <a:p>
            <a:pPr marL="355600" indent="-355600"/>
            <a:r>
              <a:rPr lang="en-US" sz="2800">
                <a:latin typeface="Maiandra GD"/>
              </a:rPr>
              <a:t>DQA chart abstraction &amp; follow up </a:t>
            </a:r>
          </a:p>
          <a:p>
            <a:pPr marL="355600" indent="-355600"/>
            <a:r>
              <a:rPr lang="en-US" sz="2800">
                <a:latin typeface="Maiandra GD"/>
              </a:rPr>
              <a:t>Indicator understanding</a:t>
            </a:r>
          </a:p>
          <a:p>
            <a:pPr marL="355600" indent="-355600"/>
            <a:r>
              <a:rPr lang="en-US" sz="2800">
                <a:latin typeface="Maiandra GD"/>
              </a:rPr>
              <a:t>Reporting &amp; Data Validity Monitoring </a:t>
            </a:r>
          </a:p>
          <a:p>
            <a:pPr marL="355600" indent="-355600"/>
            <a:r>
              <a:rPr lang="en-US" sz="2800">
                <a:latin typeface="Maiandra GD"/>
              </a:rPr>
              <a:t>Remote D/SQA &amp; follow up</a:t>
            </a:r>
          </a:p>
          <a:p>
            <a:endParaRPr lang="en-US"/>
          </a:p>
          <a:p>
            <a:endParaRPr lang="en-US"/>
          </a:p>
          <a:p>
            <a:endParaRPr lang="en-US"/>
          </a:p>
          <a:p>
            <a:endParaRPr lang="en-KE"/>
          </a:p>
        </p:txBody>
      </p:sp>
    </p:spTree>
    <p:extLst>
      <p:ext uri="{BB962C8B-B14F-4D97-AF65-F5344CB8AC3E}">
        <p14:creationId xmlns:p14="http://schemas.microsoft.com/office/powerpoint/2010/main" val="260467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25B91-75F6-256E-7302-757C870AF961}"/>
              </a:ext>
            </a:extLst>
          </p:cNvPr>
          <p:cNvSpPr>
            <a:spLocks noGrp="1"/>
          </p:cNvSpPr>
          <p:nvPr>
            <p:ph type="title"/>
          </p:nvPr>
        </p:nvSpPr>
        <p:spPr>
          <a:xfrm>
            <a:off x="1117600" y="213717"/>
            <a:ext cx="9822070" cy="669022"/>
          </a:xfrm>
        </p:spPr>
        <p:txBody>
          <a:bodyPr/>
          <a:lstStyle/>
          <a:p>
            <a:pPr algn="ctr"/>
            <a:br>
              <a:rPr lang="en-US" sz="3200" kern="0">
                <a:solidFill>
                  <a:prstClr val="black"/>
                </a:solidFill>
                <a:latin typeface="Maiandra GD"/>
                <a:cs typeface="Times New Roman"/>
              </a:rPr>
            </a:br>
            <a:r>
              <a:rPr lang="en-US" sz="3000" kern="0">
                <a:solidFill>
                  <a:prstClr val="black"/>
                </a:solidFill>
                <a:latin typeface="Maiandra GD"/>
                <a:cs typeface="Times New Roman"/>
              </a:rPr>
              <a:t>Key Gaps &amp; Strategies to Address : Aggregate Data Systems</a:t>
            </a:r>
          </a:p>
        </p:txBody>
      </p:sp>
      <p:sp>
        <p:nvSpPr>
          <p:cNvPr id="4" name="Google Shape;115;p16">
            <a:extLst>
              <a:ext uri="{FF2B5EF4-FFF2-40B4-BE49-F238E27FC236}">
                <a16:creationId xmlns:a16="http://schemas.microsoft.com/office/drawing/2014/main" id="{CBE90944-EABD-6272-D6BC-C5C4312324A7}"/>
              </a:ext>
            </a:extLst>
          </p:cNvPr>
          <p:cNvSpPr/>
          <p:nvPr/>
        </p:nvSpPr>
        <p:spPr>
          <a:xfrm>
            <a:off x="1005153" y="1804836"/>
            <a:ext cx="3444159" cy="843426"/>
          </a:xfrm>
          <a:prstGeom prst="roundRect">
            <a:avLst>
              <a:gd name="adj" fmla="val 16667"/>
            </a:avLst>
          </a:prstGeom>
          <a:solidFill>
            <a:schemeClr val="accent4">
              <a:lumMod val="60000"/>
              <a:lumOff val="40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Maiandra GD"/>
                <a:ea typeface="+mn-ea"/>
                <a:cs typeface="Times New Roman"/>
                <a:sym typeface="Arial"/>
              </a:rPr>
              <a:t>Under/ Non-reporting</a:t>
            </a:r>
            <a:endParaRPr kumimoji="0" lang="en-US" sz="2000" b="0" i="0" u="none" strike="noStrike" kern="0" cap="none" spc="0" normalizeH="0" baseline="0" noProof="0">
              <a:ln>
                <a:noFill/>
              </a:ln>
              <a:solidFill>
                <a:srgbClr val="000000"/>
              </a:solidFill>
              <a:effectLst/>
              <a:uLnTx/>
              <a:uFillTx/>
              <a:latin typeface="Maiandra GD"/>
              <a:ea typeface="+mn-ea"/>
              <a:cs typeface="Times New Roman"/>
            </a:endParaRPr>
          </a:p>
        </p:txBody>
      </p:sp>
      <p:sp>
        <p:nvSpPr>
          <p:cNvPr id="6" name="Google Shape;115;p16">
            <a:extLst>
              <a:ext uri="{FF2B5EF4-FFF2-40B4-BE49-F238E27FC236}">
                <a16:creationId xmlns:a16="http://schemas.microsoft.com/office/drawing/2014/main" id="{9BB54CAF-BA01-D51A-3EDC-51B84482206A}"/>
              </a:ext>
            </a:extLst>
          </p:cNvPr>
          <p:cNvSpPr/>
          <p:nvPr/>
        </p:nvSpPr>
        <p:spPr>
          <a:xfrm>
            <a:off x="4746787" y="1835289"/>
            <a:ext cx="7301657" cy="802918"/>
          </a:xfrm>
          <a:prstGeom prst="roundRect">
            <a:avLst>
              <a:gd name="adj" fmla="val 16667"/>
            </a:avLst>
          </a:prstGeom>
          <a:solidFill>
            <a:schemeClr val="accent4">
              <a:lumMod val="20000"/>
              <a:lumOff val="80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285750" marR="0" lvl="1" indent="-285750" algn="l" defTabSz="914400" rtl="0" eaLnBrk="1" fontAlgn="auto" latinLnBrk="0" hangingPunct="1">
              <a:lnSpc>
                <a:spcPct val="90000"/>
              </a:lnSpc>
              <a:spcBef>
                <a:spcPts val="0"/>
              </a:spcBef>
              <a:spcAft>
                <a:spcPts val="0"/>
              </a:spcAft>
              <a:buClr>
                <a:prstClr val="black"/>
              </a:buClr>
              <a:buSzPts val="2000"/>
              <a:buFont typeface="Arial" panose="020B0604020202020204" pitchFamily="34" charset="0"/>
              <a:buChar char="•"/>
              <a:tabLst/>
              <a:defRPr/>
            </a:pPr>
            <a:r>
              <a:rPr kumimoji="0" lang="en-US" sz="2200" b="0" i="0" u="none" strike="noStrike" kern="0" cap="none" spc="0" normalizeH="0" baseline="0" noProof="0">
                <a:ln>
                  <a:noFill/>
                </a:ln>
                <a:solidFill>
                  <a:srgbClr val="000000"/>
                </a:solidFill>
                <a:effectLst/>
                <a:uLnTx/>
                <a:uFillTx/>
                <a:latin typeface="Maiandra GD" panose="020E0502030308020204" pitchFamily="34" charset="0"/>
                <a:ea typeface="+mn-ea"/>
                <a:cs typeface="Times New Roman"/>
              </a:rPr>
              <a:t>Monitoring reporting rates (National HIV Dashboard</a:t>
            </a:r>
            <a:r>
              <a:rPr kumimoji="0" lang="en-US" sz="22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a:t>
            </a:r>
            <a:endParaRPr kumimoji="0" lang="en-US" sz="2200" b="0" i="0" u="none" strike="noStrike" kern="0" cap="none" spc="0" normalizeH="0" baseline="0" noProof="0">
              <a:ln>
                <a:noFill/>
              </a:ln>
              <a:solidFill>
                <a:prstClr val="black"/>
              </a:solidFill>
              <a:effectLst/>
              <a:uLnTx/>
              <a:uFillTx/>
              <a:latin typeface="Maiandra GD" panose="020E0502030308020204" pitchFamily="34" charset="0"/>
              <a:ea typeface="+mn-ea"/>
              <a:cs typeface="Times New Roman"/>
              <a:sym typeface="Arial"/>
            </a:endParaRPr>
          </a:p>
        </p:txBody>
      </p:sp>
      <p:sp>
        <p:nvSpPr>
          <p:cNvPr id="7" name="Google Shape;115;p16">
            <a:extLst>
              <a:ext uri="{FF2B5EF4-FFF2-40B4-BE49-F238E27FC236}">
                <a16:creationId xmlns:a16="http://schemas.microsoft.com/office/drawing/2014/main" id="{CC54A7D6-9A34-4A40-8AD8-34125FDFFC43}"/>
              </a:ext>
            </a:extLst>
          </p:cNvPr>
          <p:cNvSpPr/>
          <p:nvPr/>
        </p:nvSpPr>
        <p:spPr>
          <a:xfrm>
            <a:off x="1030534" y="2716792"/>
            <a:ext cx="3444159" cy="2361398"/>
          </a:xfrm>
          <a:prstGeom prst="roundRect">
            <a:avLst>
              <a:gd name="adj" fmla="val 16667"/>
            </a:avLst>
          </a:prstGeom>
          <a:solidFill>
            <a:schemeClr val="accent6">
              <a:lumMod val="60000"/>
              <a:lumOff val="40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defTabSz="914400" rtl="0" eaLnBrk="1" fontAlgn="t" latinLnBrk="0" hangingPunct="1">
              <a:lnSpc>
                <a:spcPct val="100000"/>
              </a:lnSpc>
              <a:spcBef>
                <a:spcPts val="0"/>
              </a:spcBef>
              <a:spcAft>
                <a:spcPts val="0"/>
              </a:spcAft>
              <a:buClr>
                <a:srgbClr val="000000"/>
              </a:buClr>
              <a:buSzTx/>
              <a:buFontTx/>
              <a:buNone/>
              <a:tabLst/>
              <a:defRPr/>
            </a:pPr>
            <a:r>
              <a:rPr kumimoji="0" lang="en-US" sz="2000" b="0" i="0" u="none" strike="noStrike" kern="0" cap="none" spc="0" normalizeH="0" baseline="0" noProof="0">
                <a:ln>
                  <a:noFill/>
                </a:ln>
                <a:solidFill>
                  <a:srgbClr val="000000"/>
                </a:solidFill>
                <a:effectLst/>
                <a:uLnTx/>
                <a:uFillTx/>
                <a:latin typeface="Maiandra GD"/>
                <a:ea typeface="+mn-ea"/>
                <a:cs typeface="Times New Roman"/>
                <a:sym typeface="Arial"/>
              </a:rPr>
              <a:t>Data inconsistency across KHIS, NDW, DATIM </a:t>
            </a:r>
          </a:p>
          <a:p>
            <a:pPr marL="342900" marR="0" lvl="0" indent="-342900" algn="l" defTabSz="914400" rtl="0" eaLnBrk="1" fontAlgn="t"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900" b="0" i="0" u="none" strike="noStrike" kern="0" cap="none" spc="0" normalizeH="0" baseline="0" noProof="0">
                <a:ln>
                  <a:noFill/>
                </a:ln>
                <a:solidFill>
                  <a:srgbClr val="000000"/>
                </a:solidFill>
                <a:effectLst/>
                <a:uLnTx/>
                <a:uFillTx/>
                <a:latin typeface="Maiandra GD"/>
                <a:ea typeface="+mn-ea"/>
                <a:cs typeface="Times New Roman"/>
                <a:sym typeface="Arial"/>
              </a:rPr>
              <a:t>misunderstanding/ variation in indicator definitions,  </a:t>
            </a:r>
          </a:p>
          <a:p>
            <a:pPr marL="342900" marR="0" lvl="0" indent="-342900" algn="l" defTabSz="914400" rtl="0" eaLnBrk="1" fontAlgn="t"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900" b="0" i="0" u="none" strike="noStrike" kern="0" cap="none" spc="0" normalizeH="0" baseline="0" noProof="0">
                <a:ln>
                  <a:noFill/>
                </a:ln>
                <a:solidFill>
                  <a:srgbClr val="000000"/>
                </a:solidFill>
                <a:effectLst/>
                <a:uLnTx/>
                <a:uFillTx/>
                <a:latin typeface="Maiandra GD"/>
                <a:ea typeface="+mn-ea"/>
                <a:cs typeface="Times New Roman"/>
                <a:sym typeface="Arial"/>
              </a:rPr>
              <a:t>incomplete data entry,</a:t>
            </a:r>
          </a:p>
          <a:p>
            <a:pPr marL="342900" marR="0" lvl="0" indent="-342900" algn="l" defTabSz="914400" rtl="0" eaLnBrk="1" fontAlgn="t"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900" b="0" i="0" u="none" strike="noStrike" kern="0" cap="none" spc="0" normalizeH="0" baseline="0" noProof="0">
                <a:ln>
                  <a:noFill/>
                </a:ln>
                <a:solidFill>
                  <a:srgbClr val="000000"/>
                </a:solidFill>
                <a:effectLst/>
                <a:uLnTx/>
                <a:uFillTx/>
                <a:latin typeface="Maiandra GD"/>
                <a:ea typeface="+mn-ea"/>
                <a:cs typeface="Times New Roman"/>
                <a:sym typeface="Arial"/>
              </a:rPr>
              <a:t>transcription errors,</a:t>
            </a:r>
          </a:p>
          <a:p>
            <a:pPr marL="342900" marR="0" lvl="0" indent="-342900" algn="l" defTabSz="914400" rtl="0" eaLnBrk="1" fontAlgn="t"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900" b="0" i="0" u="none" strike="noStrike" kern="0" cap="none" spc="0" normalizeH="0" baseline="0" noProof="0">
                <a:ln>
                  <a:noFill/>
                </a:ln>
                <a:solidFill>
                  <a:srgbClr val="000000"/>
                </a:solidFill>
                <a:effectLst/>
                <a:uLnTx/>
                <a:uFillTx/>
                <a:latin typeface="Maiandra GD"/>
                <a:ea typeface="+mn-ea"/>
                <a:cs typeface="Times New Roman"/>
                <a:sym typeface="Arial"/>
              </a:rPr>
              <a:t>missing reports</a:t>
            </a:r>
            <a:endParaRPr kumimoji="0" lang="en-US" sz="1900" b="0" i="0" u="none" strike="noStrike" kern="0" cap="none" spc="0" normalizeH="0" baseline="0" noProof="0">
              <a:ln>
                <a:noFill/>
              </a:ln>
              <a:solidFill>
                <a:srgbClr val="000000"/>
              </a:solidFill>
              <a:effectLst/>
              <a:uLnTx/>
              <a:uFillTx/>
              <a:latin typeface="Maiandra GD"/>
              <a:ea typeface="+mn-ea"/>
              <a:cs typeface="Times New Roman"/>
            </a:endParaRPr>
          </a:p>
        </p:txBody>
      </p:sp>
      <p:sp>
        <p:nvSpPr>
          <p:cNvPr id="8" name="Google Shape;115;p16">
            <a:extLst>
              <a:ext uri="{FF2B5EF4-FFF2-40B4-BE49-F238E27FC236}">
                <a16:creationId xmlns:a16="http://schemas.microsoft.com/office/drawing/2014/main" id="{6D12CF0D-BC9E-7B64-91E4-EBFA97F481E1}"/>
              </a:ext>
            </a:extLst>
          </p:cNvPr>
          <p:cNvSpPr/>
          <p:nvPr/>
        </p:nvSpPr>
        <p:spPr>
          <a:xfrm>
            <a:off x="1070605" y="5180887"/>
            <a:ext cx="3495551" cy="859172"/>
          </a:xfrm>
          <a:prstGeom prst="roundRect">
            <a:avLst>
              <a:gd name="adj" fmla="val 16667"/>
            </a:avLst>
          </a:prstGeom>
          <a:solidFill>
            <a:schemeClr val="accent5">
              <a:lumMod val="60000"/>
              <a:lumOff val="40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Maiandra GD"/>
                <a:ea typeface="+mn-ea"/>
                <a:cs typeface="Times New Roman"/>
                <a:sym typeface="Arial"/>
              </a:rPr>
              <a:t>Data Integrity  </a:t>
            </a:r>
            <a:endParaRPr kumimoji="0" lang="en-US" sz="2000" b="0" i="0" u="none" strike="noStrike" kern="0" cap="none" spc="0" normalizeH="0" baseline="0" noProof="0">
              <a:ln>
                <a:noFill/>
              </a:ln>
              <a:solidFill>
                <a:srgbClr val="000000"/>
              </a:solidFill>
              <a:effectLst/>
              <a:uLnTx/>
              <a:uFillTx/>
              <a:latin typeface="Maiandra GD"/>
              <a:ea typeface="+mn-ea"/>
              <a:cs typeface="Times New Roman"/>
            </a:endParaRPr>
          </a:p>
        </p:txBody>
      </p:sp>
      <p:sp>
        <p:nvSpPr>
          <p:cNvPr id="10" name="Google Shape;115;p16">
            <a:extLst>
              <a:ext uri="{FF2B5EF4-FFF2-40B4-BE49-F238E27FC236}">
                <a16:creationId xmlns:a16="http://schemas.microsoft.com/office/drawing/2014/main" id="{F15CE0F8-3622-1DDC-E454-C1CAEAFE27AF}"/>
              </a:ext>
            </a:extLst>
          </p:cNvPr>
          <p:cNvSpPr/>
          <p:nvPr/>
        </p:nvSpPr>
        <p:spPr>
          <a:xfrm>
            <a:off x="4746787" y="2716791"/>
            <a:ext cx="7317620" cy="2361398"/>
          </a:xfrm>
          <a:prstGeom prst="roundRect">
            <a:avLst>
              <a:gd name="adj" fmla="val 16667"/>
            </a:avLst>
          </a:prstGeom>
          <a:solidFill>
            <a:schemeClr val="accent6">
              <a:lumMod val="20000"/>
              <a:lumOff val="80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285750" marR="0" lvl="1" indent="-285750" algn="l" defTabSz="914400" rtl="0" eaLnBrk="1" fontAlgn="auto" latinLnBrk="0" hangingPunct="1">
              <a:lnSpc>
                <a:spcPct val="90000"/>
              </a:lnSpc>
              <a:spcBef>
                <a:spcPts val="600"/>
              </a:spcBef>
              <a:spcAft>
                <a:spcPts val="0"/>
              </a:spcAft>
              <a:buClr>
                <a:prstClr val="black"/>
              </a:buClr>
              <a:buSzPts val="2000"/>
              <a:buFont typeface="Arial" panose="020B0604020202020204" pitchFamily="34" charset="0"/>
              <a:buChar char="•"/>
              <a:tabLst/>
              <a:defRPr/>
            </a:pPr>
            <a:r>
              <a:rPr kumimoji="0" lang="en-US" sz="2200" b="0" i="0" u="none" strike="noStrike" kern="0" cap="none" spc="0" normalizeH="0" baseline="0" noProof="0">
                <a:ln>
                  <a:noFill/>
                </a:ln>
                <a:solidFill>
                  <a:srgbClr val="000000"/>
                </a:solidFill>
                <a:effectLst/>
                <a:uLnTx/>
                <a:uFillTx/>
                <a:latin typeface="Maiandra GD" panose="020E0502030308020204" pitchFamily="34" charset="0"/>
                <a:ea typeface="+mn-ea"/>
                <a:cs typeface="Times New Roman"/>
              </a:rPr>
              <a:t>Data concordance monitoring (National HIV Dashboard)</a:t>
            </a:r>
          </a:p>
          <a:p>
            <a:pPr marL="285750" marR="0" lvl="1" indent="-285750" algn="l" defTabSz="914400" rtl="0" eaLnBrk="1" fontAlgn="auto" latinLnBrk="0" hangingPunct="1">
              <a:lnSpc>
                <a:spcPct val="90000"/>
              </a:lnSpc>
              <a:spcBef>
                <a:spcPts val="0"/>
              </a:spcBef>
              <a:spcAft>
                <a:spcPts val="0"/>
              </a:spcAft>
              <a:buClr>
                <a:prstClr val="black"/>
              </a:buClr>
              <a:buSzPts val="2000"/>
              <a:buFont typeface="Arial" panose="020B0604020202020204" pitchFamily="34" charset="0"/>
              <a:buChar char="•"/>
              <a:tabLst/>
              <a:defRPr/>
            </a:pPr>
            <a:r>
              <a:rPr kumimoji="0" lang="en-US" sz="2200" b="0" i="0" u="none" strike="noStrike" kern="0" cap="none" spc="0" normalizeH="0" baseline="0" noProof="0">
                <a:ln>
                  <a:noFill/>
                </a:ln>
                <a:solidFill>
                  <a:srgbClr val="000000"/>
                </a:solidFill>
                <a:effectLst/>
                <a:uLnTx/>
                <a:uFillTx/>
                <a:latin typeface="Maiandra GD" panose="020E0502030308020204" pitchFamily="34" charset="0"/>
                <a:ea typeface="+mn-ea"/>
                <a:cs typeface="Times New Roman"/>
              </a:rPr>
              <a:t>Facility level data verification </a:t>
            </a:r>
          </a:p>
          <a:p>
            <a:pPr marL="285750" marR="0" lvl="1" indent="-285750" algn="l" defTabSz="914400" rtl="0" eaLnBrk="1" fontAlgn="auto" latinLnBrk="0" hangingPunct="1">
              <a:lnSpc>
                <a:spcPct val="90000"/>
              </a:lnSpc>
              <a:spcBef>
                <a:spcPts val="0"/>
              </a:spcBef>
              <a:spcAft>
                <a:spcPts val="0"/>
              </a:spcAft>
              <a:buClr>
                <a:prstClr val="black"/>
              </a:buClr>
              <a:buSzPts val="2000"/>
              <a:buFont typeface="Arial" panose="020B0604020202020204" pitchFamily="34" charset="0"/>
              <a:buChar char="•"/>
              <a:tabLst/>
              <a:defRPr/>
            </a:pPr>
            <a:r>
              <a:rPr kumimoji="0" lang="en-US" sz="2200" b="0" i="0" u="none" strike="noStrike" kern="0" cap="none" spc="0" normalizeH="0" baseline="0" noProof="0">
                <a:ln>
                  <a:noFill/>
                </a:ln>
                <a:solidFill>
                  <a:srgbClr val="000000"/>
                </a:solidFill>
                <a:effectLst/>
                <a:uLnTx/>
                <a:uFillTx/>
                <a:latin typeface="Maiandra GD" panose="020E0502030308020204" pitchFamily="34" charset="0"/>
                <a:ea typeface="+mn-ea"/>
                <a:cs typeface="Times New Roman"/>
              </a:rPr>
              <a:t>Conducting routine DQAs</a:t>
            </a:r>
          </a:p>
          <a:p>
            <a:pPr marL="285750" marR="0" lvl="1" indent="-285750" algn="l" defTabSz="914400" rtl="0" eaLnBrk="1" fontAlgn="auto" latinLnBrk="0" hangingPunct="1">
              <a:lnSpc>
                <a:spcPct val="90000"/>
              </a:lnSpc>
              <a:spcBef>
                <a:spcPts val="0"/>
              </a:spcBef>
              <a:spcAft>
                <a:spcPts val="0"/>
              </a:spcAft>
              <a:buClr>
                <a:prstClr val="black"/>
              </a:buClr>
              <a:buSzPts val="2000"/>
              <a:buFont typeface="Arial" panose="020B0604020202020204" pitchFamily="34" charset="0"/>
              <a:buChar char="•"/>
              <a:tabLst/>
              <a:defRPr/>
            </a:pPr>
            <a:r>
              <a:rPr kumimoji="0" lang="en-US" sz="2200" b="0" i="0" u="none" strike="noStrike" kern="0" cap="none" spc="0" normalizeH="0" baseline="0" noProof="0">
                <a:ln>
                  <a:noFill/>
                </a:ln>
                <a:solidFill>
                  <a:srgbClr val="000000"/>
                </a:solidFill>
                <a:effectLst/>
                <a:uLnTx/>
                <a:uFillTx/>
                <a:latin typeface="Maiandra GD" panose="020E0502030308020204" pitchFamily="34" charset="0"/>
                <a:ea typeface="+mn-ea"/>
                <a:cs typeface="Times New Roman"/>
              </a:rPr>
              <a:t>Development of a HIV program indicator reference manual</a:t>
            </a:r>
          </a:p>
        </p:txBody>
      </p:sp>
      <p:sp>
        <p:nvSpPr>
          <p:cNvPr id="11" name="Google Shape;115;p16">
            <a:extLst>
              <a:ext uri="{FF2B5EF4-FFF2-40B4-BE49-F238E27FC236}">
                <a16:creationId xmlns:a16="http://schemas.microsoft.com/office/drawing/2014/main" id="{4675CB7D-9B80-2F3B-8389-AC08F60037C5}"/>
              </a:ext>
            </a:extLst>
          </p:cNvPr>
          <p:cNvSpPr/>
          <p:nvPr/>
        </p:nvSpPr>
        <p:spPr>
          <a:xfrm>
            <a:off x="4746787" y="5160566"/>
            <a:ext cx="7301657" cy="872316"/>
          </a:xfrm>
          <a:prstGeom prst="roundRect">
            <a:avLst>
              <a:gd name="adj" fmla="val 16667"/>
            </a:avLst>
          </a:prstGeom>
          <a:solidFill>
            <a:schemeClr val="accent5">
              <a:lumMod val="20000"/>
              <a:lumOff val="80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285750" marR="0" lvl="1" indent="-285750" algn="l" defTabSz="914400" rtl="0" eaLnBrk="1" fontAlgn="auto" latinLnBrk="0" hangingPunct="1">
              <a:lnSpc>
                <a:spcPct val="90000"/>
              </a:lnSpc>
              <a:spcBef>
                <a:spcPts val="0"/>
              </a:spcBef>
              <a:spcAft>
                <a:spcPts val="0"/>
              </a:spcAft>
              <a:buClr>
                <a:prstClr val="black"/>
              </a:buClr>
              <a:buSzPts val="2000"/>
              <a:buFont typeface="Arial" panose="020B0604020202020204" pitchFamily="34" charset="0"/>
              <a:buChar char="•"/>
              <a:tabLst/>
              <a:defRPr/>
            </a:pPr>
            <a:r>
              <a:rPr kumimoji="0" lang="en-US" sz="2200" b="0" i="0" u="none" strike="noStrike" kern="0" cap="none" spc="0" normalizeH="0" baseline="0" noProof="0">
                <a:ln>
                  <a:noFill/>
                </a:ln>
                <a:solidFill>
                  <a:srgbClr val="000000"/>
                </a:solidFill>
                <a:effectLst/>
                <a:uLnTx/>
                <a:uFillTx/>
                <a:latin typeface="Maiandra GD" panose="020E0502030308020204" pitchFamily="34" charset="0"/>
                <a:ea typeface="+mn-ea"/>
                <a:cs typeface="Times New Roman"/>
              </a:rPr>
              <a:t>Facility level data verification </a:t>
            </a:r>
          </a:p>
          <a:p>
            <a:pPr marL="285750" marR="0" lvl="1" indent="-285750" algn="l" defTabSz="914400" rtl="0" eaLnBrk="1" fontAlgn="auto" latinLnBrk="0" hangingPunct="1">
              <a:lnSpc>
                <a:spcPct val="90000"/>
              </a:lnSpc>
              <a:spcBef>
                <a:spcPts val="0"/>
              </a:spcBef>
              <a:spcAft>
                <a:spcPts val="0"/>
              </a:spcAft>
              <a:buClr>
                <a:prstClr val="black"/>
              </a:buClr>
              <a:buSzPts val="2000"/>
              <a:buFont typeface="Arial" panose="020B0604020202020204" pitchFamily="34" charset="0"/>
              <a:buChar char="•"/>
              <a:tabLst/>
              <a:defRPr/>
            </a:pPr>
            <a:r>
              <a:rPr kumimoji="0" lang="en-US" sz="2200" b="0" i="0" u="none" strike="noStrike" kern="0" cap="none" spc="0" normalizeH="0" baseline="0" noProof="0">
                <a:ln>
                  <a:noFill/>
                </a:ln>
                <a:solidFill>
                  <a:srgbClr val="000000"/>
                </a:solidFill>
                <a:effectLst/>
                <a:uLnTx/>
                <a:uFillTx/>
                <a:latin typeface="Maiandra GD" panose="020E0502030308020204" pitchFamily="34" charset="0"/>
                <a:ea typeface="+mn-ea"/>
                <a:cs typeface="Times New Roman"/>
              </a:rPr>
              <a:t>Conducting routine DQAs</a:t>
            </a:r>
          </a:p>
        </p:txBody>
      </p:sp>
      <p:sp>
        <p:nvSpPr>
          <p:cNvPr id="13" name="Google Shape;115;p16">
            <a:extLst>
              <a:ext uri="{FF2B5EF4-FFF2-40B4-BE49-F238E27FC236}">
                <a16:creationId xmlns:a16="http://schemas.microsoft.com/office/drawing/2014/main" id="{F592DB06-7AC2-8559-5003-5F15516282A3}"/>
              </a:ext>
            </a:extLst>
          </p:cNvPr>
          <p:cNvSpPr/>
          <p:nvPr/>
        </p:nvSpPr>
        <p:spPr>
          <a:xfrm>
            <a:off x="1005152" y="1207482"/>
            <a:ext cx="3535622" cy="547442"/>
          </a:xfrm>
          <a:prstGeom prst="roundRect">
            <a:avLst>
              <a:gd name="adj" fmla="val 16667"/>
            </a:avLst>
          </a:prstGeom>
          <a:solidFill>
            <a:schemeClr val="bg1">
              <a:lumMod val="75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defTabSz="914400" rtl="0" eaLnBrk="1" fontAlgn="t"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000000"/>
                </a:solidFill>
                <a:effectLst/>
                <a:uLnTx/>
                <a:uFillTx/>
                <a:latin typeface="Maiandra GD"/>
                <a:ea typeface="+mn-ea"/>
                <a:cs typeface="Times New Roman"/>
                <a:sym typeface="Arial"/>
              </a:rPr>
              <a:t>Data Quality Gaps</a:t>
            </a:r>
            <a:endParaRPr kumimoji="0" lang="en-US" sz="2400" b="0" i="0" u="none" strike="noStrike" kern="0" cap="none" spc="0" normalizeH="0" baseline="0" noProof="0">
              <a:ln>
                <a:noFill/>
              </a:ln>
              <a:solidFill>
                <a:srgbClr val="000000"/>
              </a:solidFill>
              <a:effectLst/>
              <a:uLnTx/>
              <a:uFillTx/>
              <a:latin typeface="Maiandra GD"/>
              <a:ea typeface="+mn-ea"/>
              <a:cs typeface="Times New Roman"/>
            </a:endParaRPr>
          </a:p>
        </p:txBody>
      </p:sp>
      <p:sp>
        <p:nvSpPr>
          <p:cNvPr id="14" name="Google Shape;115;p16">
            <a:extLst>
              <a:ext uri="{FF2B5EF4-FFF2-40B4-BE49-F238E27FC236}">
                <a16:creationId xmlns:a16="http://schemas.microsoft.com/office/drawing/2014/main" id="{054E1D71-46A9-1B5A-8629-EDA02A3DE9A6}"/>
              </a:ext>
            </a:extLst>
          </p:cNvPr>
          <p:cNvSpPr/>
          <p:nvPr/>
        </p:nvSpPr>
        <p:spPr>
          <a:xfrm>
            <a:off x="4746787" y="1191280"/>
            <a:ext cx="5966209" cy="547442"/>
          </a:xfrm>
          <a:prstGeom prst="roundRect">
            <a:avLst>
              <a:gd name="adj" fmla="val 16667"/>
            </a:avLst>
          </a:prstGeom>
          <a:solidFill>
            <a:schemeClr val="bg1">
              <a:lumMod val="75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defTabSz="914400" rtl="0" eaLnBrk="1" fontAlgn="t" latinLnBrk="0" hangingPunct="1">
              <a:lnSpc>
                <a:spcPct val="100000"/>
              </a:lnSpc>
              <a:spcBef>
                <a:spcPts val="0"/>
              </a:spcBef>
              <a:spcAft>
                <a:spcPts val="0"/>
              </a:spcAft>
              <a:buClr>
                <a:srgbClr val="000000"/>
              </a:buClr>
              <a:buSzTx/>
              <a:buFontTx/>
              <a:buNone/>
              <a:tabLst/>
              <a:defRPr/>
            </a:pPr>
            <a:r>
              <a:rPr kumimoji="0" lang="en-US" sz="2400" b="1" i="0" u="none" strike="noStrike" kern="0" cap="none" spc="0" normalizeH="0" baseline="0" noProof="0">
                <a:ln>
                  <a:noFill/>
                </a:ln>
                <a:solidFill>
                  <a:srgbClr val="000000"/>
                </a:solidFill>
                <a:effectLst/>
                <a:uLnTx/>
                <a:uFillTx/>
                <a:latin typeface="Maiandra GD"/>
                <a:ea typeface="+mn-ea"/>
                <a:cs typeface="Times New Roman"/>
                <a:sym typeface="Arial"/>
              </a:rPr>
              <a:t>Key Strategies  </a:t>
            </a:r>
            <a:endParaRPr kumimoji="0" lang="en-US" sz="2400" b="1" i="0" u="none" strike="noStrike" kern="0" cap="none" spc="0" normalizeH="0" baseline="0" noProof="0">
              <a:ln>
                <a:noFill/>
              </a:ln>
              <a:solidFill>
                <a:srgbClr val="000000"/>
              </a:solidFill>
              <a:effectLst/>
              <a:uLnTx/>
              <a:uFillTx/>
              <a:latin typeface="Maiandra GD"/>
              <a:ea typeface="+mn-ea"/>
              <a:cs typeface="Times New Roman"/>
            </a:endParaRPr>
          </a:p>
        </p:txBody>
      </p:sp>
    </p:spTree>
    <p:extLst>
      <p:ext uri="{BB962C8B-B14F-4D97-AF65-F5344CB8AC3E}">
        <p14:creationId xmlns:p14="http://schemas.microsoft.com/office/powerpoint/2010/main" val="2069215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DF55193-B331-4545-F790-CB7B993318E5}"/>
              </a:ext>
            </a:extLst>
          </p:cNvPr>
          <p:cNvPicPr>
            <a:picLocks noChangeAspect="1"/>
          </p:cNvPicPr>
          <p:nvPr/>
        </p:nvPicPr>
        <p:blipFill>
          <a:blip r:embed="rId3"/>
          <a:srcRect r="1082"/>
          <a:stretch/>
        </p:blipFill>
        <p:spPr>
          <a:xfrm>
            <a:off x="762001" y="1796469"/>
            <a:ext cx="6309359" cy="3374971"/>
          </a:xfrm>
          <a:prstGeom prst="rect">
            <a:avLst/>
          </a:prstGeom>
        </p:spPr>
      </p:pic>
      <p:sp>
        <p:nvSpPr>
          <p:cNvPr id="31" name="TextBox 31"/>
          <p:cNvSpPr txBox="1"/>
          <p:nvPr/>
        </p:nvSpPr>
        <p:spPr>
          <a:xfrm>
            <a:off x="1173842" y="360327"/>
            <a:ext cx="9577077" cy="410369"/>
          </a:xfrm>
          <a:prstGeom prst="rect">
            <a:avLst/>
          </a:prstGeom>
        </p:spPr>
        <p:txBody>
          <a:bodyPr wrap="square" lIns="0" tIns="0" rIns="0" bIns="0" rtlCol="0" anchor="t">
            <a:spAutoFit/>
          </a:bodyPr>
          <a:lstStyle/>
          <a:p>
            <a:pPr marL="0" marR="0" lvl="0" indent="0" algn="ctr" defTabSz="914400" rtl="0" eaLnBrk="0" fontAlgn="base" latinLnBrk="0" hangingPunct="0">
              <a:lnSpc>
                <a:spcPts val="3173"/>
              </a:lnSpc>
              <a:spcBef>
                <a:spcPct val="0"/>
              </a:spcBef>
              <a:spcAft>
                <a:spcPct val="0"/>
              </a:spcAft>
              <a:buClrTx/>
              <a:buSzTx/>
              <a:buFontTx/>
              <a:buNone/>
              <a:tabLst/>
              <a:defRPr/>
            </a:pPr>
            <a:r>
              <a:rPr kumimoji="0" lang="en-US" sz="3200" b="1" i="0" u="none" strike="noStrike" kern="1200" cap="none" spc="0" normalizeH="0" baseline="0" noProof="0">
                <a:ln>
                  <a:noFill/>
                </a:ln>
                <a:solidFill>
                  <a:srgbClr val="C00000"/>
                </a:solidFill>
                <a:effectLst/>
                <a:uLnTx/>
                <a:uFillTx/>
                <a:latin typeface="Maiandra GD" panose="020E0502030308020204" pitchFamily="34" charset="0"/>
                <a:ea typeface="+mn-ea"/>
                <a:cs typeface="+mn-cs"/>
              </a:rPr>
              <a:t>​</a:t>
            </a:r>
          </a:p>
        </p:txBody>
      </p:sp>
      <p:sp>
        <p:nvSpPr>
          <p:cNvPr id="4" name="TextBox 3">
            <a:extLst>
              <a:ext uri="{FF2B5EF4-FFF2-40B4-BE49-F238E27FC236}">
                <a16:creationId xmlns:a16="http://schemas.microsoft.com/office/drawing/2014/main" id="{C9451564-630D-BBCB-5533-DE05E1ADD351}"/>
              </a:ext>
            </a:extLst>
          </p:cNvPr>
          <p:cNvSpPr txBox="1"/>
          <p:nvPr/>
        </p:nvSpPr>
        <p:spPr>
          <a:xfrm>
            <a:off x="1173842" y="169701"/>
            <a:ext cx="9656718" cy="1015663"/>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a:ln>
                  <a:noFill/>
                </a:ln>
                <a:solidFill>
                  <a:prstClr val="black">
                    <a:lumMod val="95000"/>
                    <a:lumOff val="5000"/>
                  </a:prstClr>
                </a:solidFill>
                <a:effectLst/>
                <a:uLnTx/>
                <a:uFillTx/>
                <a:latin typeface="Maiandra GD"/>
                <a:ea typeface="+mn-ea"/>
                <a:cs typeface="Calibri"/>
              </a:rPr>
              <a:t>Data Alignment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a:ln>
                  <a:noFill/>
                </a:ln>
                <a:solidFill>
                  <a:prstClr val="black">
                    <a:lumMod val="95000"/>
                    <a:lumOff val="5000"/>
                  </a:prstClr>
                </a:solidFill>
                <a:effectLst/>
                <a:uLnTx/>
                <a:uFillTx/>
                <a:latin typeface="Maiandra GD"/>
                <a:ea typeface="+mn-ea"/>
                <a:cs typeface="Calibri"/>
              </a:rPr>
              <a:t>(NDW, KHIS, DATIM vs primary data sources)</a:t>
            </a:r>
          </a:p>
        </p:txBody>
      </p:sp>
      <p:sp>
        <p:nvSpPr>
          <p:cNvPr id="5" name="TextBox 4">
            <a:extLst>
              <a:ext uri="{FF2B5EF4-FFF2-40B4-BE49-F238E27FC236}">
                <a16:creationId xmlns:a16="http://schemas.microsoft.com/office/drawing/2014/main" id="{36FA27F6-47A4-19E1-9919-989C60487E78}"/>
              </a:ext>
            </a:extLst>
          </p:cNvPr>
          <p:cNvSpPr txBox="1"/>
          <p:nvPr/>
        </p:nvSpPr>
        <p:spPr>
          <a:xfrm>
            <a:off x="762000" y="1342163"/>
            <a:ext cx="6309359" cy="369332"/>
          </a:xfrm>
          <a:prstGeom prst="rect">
            <a:avLst/>
          </a:prstGeom>
          <a:noFill/>
          <a:ln>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DQA Data Concordance Dashboard</a:t>
            </a:r>
          </a:p>
        </p:txBody>
      </p:sp>
      <p:sp>
        <p:nvSpPr>
          <p:cNvPr id="6" name="TextBox 5">
            <a:extLst>
              <a:ext uri="{FF2B5EF4-FFF2-40B4-BE49-F238E27FC236}">
                <a16:creationId xmlns:a16="http://schemas.microsoft.com/office/drawing/2014/main" id="{BCCADA08-0866-242C-641F-057D7D6D92F1}"/>
              </a:ext>
            </a:extLst>
          </p:cNvPr>
          <p:cNvSpPr txBox="1"/>
          <p:nvPr/>
        </p:nvSpPr>
        <p:spPr>
          <a:xfrm>
            <a:off x="7185540" y="1322240"/>
            <a:ext cx="4827181" cy="369332"/>
          </a:xfrm>
          <a:prstGeom prst="rect">
            <a:avLst/>
          </a:prstGeom>
          <a:noFill/>
          <a:ln>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Routine Data Concordance  </a:t>
            </a:r>
          </a:p>
        </p:txBody>
      </p:sp>
      <p:pic>
        <p:nvPicPr>
          <p:cNvPr id="7" name="Picture 6" descr="A screenshot of a graph&#10;&#10;Description automatically generated">
            <a:extLst>
              <a:ext uri="{FF2B5EF4-FFF2-40B4-BE49-F238E27FC236}">
                <a16:creationId xmlns:a16="http://schemas.microsoft.com/office/drawing/2014/main" id="{FB993434-9FC9-2E1B-C120-DCA2913EE00C}"/>
              </a:ext>
            </a:extLst>
          </p:cNvPr>
          <p:cNvPicPr>
            <a:picLocks noChangeAspect="1"/>
          </p:cNvPicPr>
          <p:nvPr/>
        </p:nvPicPr>
        <p:blipFill>
          <a:blip r:embed="rId4"/>
          <a:srcRect r="34546"/>
          <a:stretch/>
        </p:blipFill>
        <p:spPr>
          <a:xfrm>
            <a:off x="7185540" y="1774885"/>
            <a:ext cx="5006460" cy="4231071"/>
          </a:xfrm>
          <a:prstGeom prst="rect">
            <a:avLst/>
          </a:prstGeom>
          <a:ln w="6350">
            <a:noFill/>
          </a:ln>
        </p:spPr>
      </p:pic>
      <p:sp>
        <p:nvSpPr>
          <p:cNvPr id="12" name="TextBox 11">
            <a:extLst>
              <a:ext uri="{FF2B5EF4-FFF2-40B4-BE49-F238E27FC236}">
                <a16:creationId xmlns:a16="http://schemas.microsoft.com/office/drawing/2014/main" id="{6E13BCD1-7874-165D-2275-9439B33C0ADA}"/>
              </a:ext>
            </a:extLst>
          </p:cNvPr>
          <p:cNvSpPr txBox="1"/>
          <p:nvPr/>
        </p:nvSpPr>
        <p:spPr>
          <a:xfrm>
            <a:off x="762001" y="5246254"/>
            <a:ext cx="6309359" cy="954107"/>
          </a:xfrm>
          <a:prstGeom prst="rect">
            <a:avLst/>
          </a:prstGeom>
          <a:solidFill>
            <a:schemeClr val="accent1">
              <a:lumMod val="20000"/>
              <a:lumOff val="80000"/>
            </a:schemeClr>
          </a:solidFill>
        </p:spPr>
        <p:txBody>
          <a:bodyPr wrap="square" rtlCol="0">
            <a:spAutoFit/>
          </a:bodyPr>
          <a:lstStyle/>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Routine monitoring of data concordance</a:t>
            </a:r>
          </a:p>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Dashboard drill-down capability</a:t>
            </a:r>
          </a:p>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Report disseminated &amp; action taken </a:t>
            </a:r>
          </a:p>
          <a:p>
            <a:pPr marL="114300" marR="0" lvl="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Adopt a county strategy for follow-up</a:t>
            </a:r>
            <a:endParaRPr kumimoji="0" lang="en-KE" sz="1400" b="0"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spTree>
    <p:extLst>
      <p:ext uri="{BB962C8B-B14F-4D97-AF65-F5344CB8AC3E}">
        <p14:creationId xmlns:p14="http://schemas.microsoft.com/office/powerpoint/2010/main" val="375931191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ASCOP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ascop Font">
      <a:majorFont>
        <a:latin typeface="Adobe Jenson Pro"/>
        <a:ea typeface=""/>
        <a:cs typeface=""/>
      </a:majorFont>
      <a:minorFont>
        <a:latin typeface="Adobe Garamond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SCOP THEME" id="{E7F3D69F-E3A7-48E6-BEA5-925FC8352E73}" vid="{6B7ABAC1-8E7A-4AD4-9FFA-5E0E11CF9AD3}"/>
    </a:ext>
  </a:extLst>
</a:theme>
</file>

<file path=ppt/theme/theme3.xml><?xml version="1.0" encoding="utf-8"?>
<a:theme xmlns:a="http://schemas.openxmlformats.org/drawingml/2006/main" name="1_NASCOP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ascop Font">
      <a:majorFont>
        <a:latin typeface="Adobe Jenson Pro"/>
        <a:ea typeface=""/>
        <a:cs typeface=""/>
      </a:majorFont>
      <a:minorFont>
        <a:latin typeface="Adobe Garamond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SCOP THEME" id="{E7F3D69F-E3A7-48E6-BEA5-925FC8352E73}" vid="{6B7ABAC1-8E7A-4AD4-9FFA-5E0E11CF9AD3}"/>
    </a:ext>
  </a:extLst>
</a:theme>
</file>

<file path=ppt/theme/theme4.xml><?xml version="1.0" encoding="utf-8"?>
<a:theme xmlns:a="http://schemas.openxmlformats.org/drawingml/2006/main" name="2_NASCOP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ascop Font">
      <a:majorFont>
        <a:latin typeface="Adobe Jenson Pro"/>
        <a:ea typeface=""/>
        <a:cs typeface=""/>
      </a:majorFont>
      <a:minorFont>
        <a:latin typeface="Adobe Garamond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SCOP THEME" id="{E7F3D69F-E3A7-48E6-BEA5-925FC8352E73}" vid="{6B7ABAC1-8E7A-4AD4-9FFA-5E0E11CF9AD3}"/>
    </a:ext>
  </a:extLst>
</a:theme>
</file>

<file path=ppt/theme/theme5.xml><?xml version="1.0" encoding="utf-8"?>
<a:theme xmlns:a="http://schemas.openxmlformats.org/drawingml/2006/main" name="3_NASCOP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ascop Font">
      <a:majorFont>
        <a:latin typeface="Adobe Jenson Pro"/>
        <a:ea typeface=""/>
        <a:cs typeface=""/>
      </a:majorFont>
      <a:minorFont>
        <a:latin typeface="Adobe Garamond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RT VERIFICATION UPDATE_25.07.2023" id="{1549A587-94D1-431E-81BB-41D036809705}" vid="{E00105D8-E6F1-4839-BAC9-3AAB81A8EF1F}"/>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1773</Words>
  <Application>Microsoft Office PowerPoint</Application>
  <PresentationFormat>Widescreen</PresentationFormat>
  <Paragraphs>206</Paragraphs>
  <Slides>27</Slides>
  <Notes>10</Notes>
  <HiddenSlides>0</HiddenSlides>
  <MMClips>0</MMClips>
  <ScaleCrop>false</ScaleCrop>
  <HeadingPairs>
    <vt:vector size="8" baseType="variant">
      <vt:variant>
        <vt:lpstr>Fonts Used</vt:lpstr>
      </vt:variant>
      <vt:variant>
        <vt:i4>15</vt:i4>
      </vt:variant>
      <vt:variant>
        <vt:lpstr>Theme</vt:lpstr>
      </vt:variant>
      <vt:variant>
        <vt:i4>5</vt:i4>
      </vt:variant>
      <vt:variant>
        <vt:lpstr>Embedded OLE Servers</vt:lpstr>
      </vt:variant>
      <vt:variant>
        <vt:i4>1</vt:i4>
      </vt:variant>
      <vt:variant>
        <vt:lpstr>Slide Titles</vt:lpstr>
      </vt:variant>
      <vt:variant>
        <vt:i4>27</vt:i4>
      </vt:variant>
    </vt:vector>
  </HeadingPairs>
  <TitlesOfParts>
    <vt:vector size="48" baseType="lpstr">
      <vt:lpstr>Adobe Garamond Pro</vt:lpstr>
      <vt:lpstr>Adobe Jenson Pro</vt:lpstr>
      <vt:lpstr>Aptos</vt:lpstr>
      <vt:lpstr>Arial</vt:lpstr>
      <vt:lpstr>Bebas Neue</vt:lpstr>
      <vt:lpstr>Calibri</vt:lpstr>
      <vt:lpstr>Calibri Light</vt:lpstr>
      <vt:lpstr>Epilogue</vt:lpstr>
      <vt:lpstr>Garamond</vt:lpstr>
      <vt:lpstr>Garamond </vt:lpstr>
      <vt:lpstr>Maiandra GD</vt:lpstr>
      <vt:lpstr>Noto Sans Symbols</vt:lpstr>
      <vt:lpstr>Nunito Light</vt:lpstr>
      <vt:lpstr>Open Sans</vt:lpstr>
      <vt:lpstr>Wingdings</vt:lpstr>
      <vt:lpstr>Office Theme</vt:lpstr>
      <vt:lpstr>NASCOP THEME</vt:lpstr>
      <vt:lpstr>1_NASCOP THEME</vt:lpstr>
      <vt:lpstr>2_NASCOP THEME</vt:lpstr>
      <vt:lpstr>3_NASCOP THEME</vt:lpstr>
      <vt:lpstr>think-cell Slide</vt:lpstr>
      <vt:lpstr>Kenya’s approach to identifying and resolving data issues  Experience from Kenya</vt:lpstr>
      <vt:lpstr>PowerPoint Presentation</vt:lpstr>
      <vt:lpstr>PowerPoint Presentation</vt:lpstr>
      <vt:lpstr>PowerPoint Presentation</vt:lpstr>
      <vt:lpstr>Welcome</vt:lpstr>
      <vt:lpstr>          </vt:lpstr>
      <vt:lpstr>Presentation Outline</vt:lpstr>
      <vt:lpstr> Key Gaps &amp; Strategies to Address : Aggregate Data Systems</vt:lpstr>
      <vt:lpstr>PowerPoint Presentation</vt:lpstr>
      <vt:lpstr>PowerPoint Presentation</vt:lpstr>
      <vt:lpstr>PowerPoint Presentation</vt:lpstr>
      <vt:lpstr>PowerPoint Presentation</vt:lpstr>
      <vt:lpstr>PowerPoint Presentation</vt:lpstr>
      <vt:lpstr>Identifying and Resolving Data Issues</vt:lpstr>
      <vt:lpstr>Outline</vt:lpstr>
      <vt:lpstr>Prevention of data issues in the EMR </vt:lpstr>
      <vt:lpstr>Detection of data issues in the EMR</vt:lpstr>
      <vt:lpstr>Detection of data issues in the EMR </vt:lpstr>
      <vt:lpstr>Identifying and resolving data issues at Data transmission - DWAPI </vt:lpstr>
      <vt:lpstr>Example stale DB warning check  </vt:lpstr>
      <vt:lpstr>Identifying and resolving data issues at NDW - SPOT </vt:lpstr>
      <vt:lpstr>Identifying and resolving data issues through tracking EMR vs NDW concordance  </vt:lpstr>
      <vt:lpstr>Identifying and resolving data issues through data use &amp; feedback (1/3)</vt:lpstr>
      <vt:lpstr>Identifying and resolving data issues through data use and feedback (2/3)</vt:lpstr>
      <vt:lpstr>Identifying and resolving data issues through data use &amp; feedback (3/3)</vt:lpstr>
      <vt:lpstr>Identifying and resolving data issues through bidirectional communication between NDW and EMR </vt:lpstr>
      <vt:lpstr>Thank You</vt:lpstr>
    </vt:vector>
  </TitlesOfParts>
  <Company>Centers for Disease Control and Prevention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Kimanga, Davies (CDC/GHC/DGHT)</dc:creator>
  <cp:lastModifiedBy>Guthrie, Shelby</cp:lastModifiedBy>
  <cp:revision>3</cp:revision>
  <dcterms:created xsi:type="dcterms:W3CDTF">2024-10-21T18:18:02Z</dcterms:created>
  <dcterms:modified xsi:type="dcterms:W3CDTF">2024-10-23T11:09:22Z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2024-10-21T18:22:11Z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0d2364b6-4366-461c-81f5-f796e7381549</vt:lpwstr>
  </property>
  <property fmtid="{D5CDD505-2E9C-101B-9397-08002B2CF9AE}" pid="8" name="MSIP_Label_8af03ff0-41c5-4c41-b55e-fabb8fae94be_ContentBits">
    <vt:lpwstr>0</vt:lpwstr>
  </property>
</Properties>
</file>