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ags/tag1.xml" ContentType="application/vnd.openxmlformats-officedocument.presentationml.tags+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ags/tag2.xml" ContentType="application/vnd.openxmlformats-officedocument.presentationml.tags+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tags/tag3.xml" ContentType="application/vnd.openxmlformats-officedocument.presentationml.tags+xml"/>
  <Override PartName="/ppt/theme/theme6.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4.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12.xml" ContentType="application/vnd.openxmlformats-officedocument.presentationml.notesSlide+xml"/>
  <Override PartName="/ppt/tags/tag5.xml" ContentType="application/vnd.openxmlformats-officedocument.presentationml.tags+xml"/>
  <Override PartName="/ppt/notesSlides/notesSlide1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6.xml" ContentType="application/vnd.openxmlformats-officedocument.presentationml.tags+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7.xml" ContentType="application/vnd.openxmlformats-officedocument.presentationml.tags+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tags/tag8.xml" ContentType="application/vnd.openxmlformats-officedocument.presentationml.tags+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5" r:id="rId3"/>
    <p:sldMasterId id="2147483714" r:id="rId4"/>
    <p:sldMasterId id="2147483725" r:id="rId5"/>
  </p:sldMasterIdLst>
  <p:notesMasterIdLst>
    <p:notesMasterId r:id="rId62"/>
  </p:notesMasterIdLst>
  <p:sldIdLst>
    <p:sldId id="5337" r:id="rId6"/>
    <p:sldId id="2147478551" r:id="rId7"/>
    <p:sldId id="5367" r:id="rId8"/>
    <p:sldId id="5332" r:id="rId9"/>
    <p:sldId id="5428" r:id="rId10"/>
    <p:sldId id="5496" r:id="rId11"/>
    <p:sldId id="4100" r:id="rId12"/>
    <p:sldId id="5630" r:id="rId13"/>
    <p:sldId id="5632" r:id="rId14"/>
    <p:sldId id="5497" r:id="rId15"/>
    <p:sldId id="5628" r:id="rId16"/>
    <p:sldId id="5508" r:id="rId17"/>
    <p:sldId id="5498" r:id="rId18"/>
    <p:sldId id="5510" r:id="rId19"/>
    <p:sldId id="5506" r:id="rId20"/>
    <p:sldId id="5507" r:id="rId21"/>
    <p:sldId id="5500" r:id="rId22"/>
    <p:sldId id="257" r:id="rId23"/>
    <p:sldId id="5631" r:id="rId24"/>
    <p:sldId id="357" r:id="rId25"/>
    <p:sldId id="5499" r:id="rId26"/>
    <p:sldId id="5629" r:id="rId27"/>
    <p:sldId id="2147478554" r:id="rId28"/>
    <p:sldId id="2147478555" r:id="rId29"/>
    <p:sldId id="5495" r:id="rId30"/>
    <p:sldId id="2147478568" r:id="rId31"/>
    <p:sldId id="2147478567" r:id="rId32"/>
    <p:sldId id="2147478569" r:id="rId33"/>
    <p:sldId id="2147478565" r:id="rId34"/>
    <p:sldId id="2147478566" r:id="rId35"/>
    <p:sldId id="2147478570" r:id="rId36"/>
    <p:sldId id="2147478576" r:id="rId37"/>
    <p:sldId id="2147478571" r:id="rId38"/>
    <p:sldId id="2147478572" r:id="rId39"/>
    <p:sldId id="2147478561" r:id="rId40"/>
    <p:sldId id="2147478562" r:id="rId41"/>
    <p:sldId id="2147478563" r:id="rId42"/>
    <p:sldId id="2147478577" r:id="rId43"/>
    <p:sldId id="2147478578" r:id="rId44"/>
    <p:sldId id="2147478580" r:id="rId45"/>
    <p:sldId id="2147478564" r:id="rId46"/>
    <p:sldId id="2147478581" r:id="rId47"/>
    <p:sldId id="2147478582" r:id="rId48"/>
    <p:sldId id="2147478584" r:id="rId49"/>
    <p:sldId id="2147478583" r:id="rId50"/>
    <p:sldId id="2147478560" r:id="rId51"/>
    <p:sldId id="2147478574" r:id="rId52"/>
    <p:sldId id="2147478575" r:id="rId53"/>
    <p:sldId id="2147478573" r:id="rId54"/>
    <p:sldId id="2147478559" r:id="rId55"/>
    <p:sldId id="2147478558" r:id="rId56"/>
    <p:sldId id="2147478557" r:id="rId57"/>
    <p:sldId id="2147478579" r:id="rId58"/>
    <p:sldId id="2147478549" r:id="rId59"/>
    <p:sldId id="2147478556" r:id="rId60"/>
    <p:sldId id="284" r:id="rId6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9A36E1F-A1C4-F2F7-1A3B-BCC3561552BA}" name="Kimanga, Davies (CDC/DDPHSIS/CGH/DGHT)" initials="K(" userId="S::npm1_cdc.gov#ext#@grmfutures.onmicrosoft.com::94dab1aa-a73e-44be-a9b4-85b825d5f4a3" providerId="AD"/>
  <p188:author id="{8D31AF32-D647-9ED1-FC19-C2B37319C74E}" name="Kilewe, Mary" initials="" userId="S::mary.kilewe@thepalladiumgroup.com::17d293f9-d3f0-4e16-a17e-0dbed1128cb2" providerId="AD"/>
  <p188:author id="{D13BFB6E-428A-5BD2-50C5-285230BD0A7B}" name="Kiwara, Ann" initials="AK" userId="S::ann.kiwara@thepalladiumgroup.com::6a441fe4-2afc-49f5-a741-181eb33ce62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02B9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0" d="100"/>
          <a:sy n="60" d="100"/>
        </p:scale>
        <p:origin x="68" y="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tableStyles" Target="tableStyles.xml"/><Relationship Id="rId5" Type="http://schemas.openxmlformats.org/officeDocument/2006/relationships/slideMaster" Target="slideMasters/slideMaster5.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microsoft.com/office/2018/10/relationships/authors" Target="author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_Health%20Strat\_DREAMS%20DQA%20Desk%20Review\Dreams%20DQA%20Desk%20Review%20Analysis_26082024_Final.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C:\_Health%20Strat\_DREAMS%20DQA%20Desk%20Review\Dreams%20DQA%20Desk%20Review%20Analysis_10092024_Final.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Completeness_Analysis!$E$37</c:f>
              <c:strCache>
                <c:ptCount val="1"/>
                <c:pt idx="0">
                  <c:v>National</c:v>
                </c:pt>
              </c:strCache>
            </c:strRef>
          </c:tx>
          <c:spPr>
            <a:solidFill>
              <a:srgbClr val="00B050"/>
            </a:solidFill>
            <a:ln>
              <a:noFill/>
            </a:ln>
            <a:effectLst/>
          </c:spPr>
          <c:invertIfNegative val="0"/>
          <c:dPt>
            <c:idx val="0"/>
            <c:invertIfNegative val="0"/>
            <c:bubble3D val="0"/>
            <c:spPr>
              <a:solidFill>
                <a:srgbClr val="FF0000"/>
              </a:solidFill>
              <a:ln>
                <a:noFill/>
              </a:ln>
              <a:effectLst/>
            </c:spPr>
            <c:extLst>
              <c:ext xmlns:c16="http://schemas.microsoft.com/office/drawing/2014/chart" uri="{C3380CC4-5D6E-409C-BE32-E72D297353CC}">
                <c16:uniqueId val="{00000001-15B7-490D-ACA9-FF9E1F3A7D26}"/>
              </c:ext>
            </c:extLst>
          </c:dPt>
          <c:dPt>
            <c:idx val="1"/>
            <c:invertIfNegative val="0"/>
            <c:bubble3D val="0"/>
            <c:spPr>
              <a:solidFill>
                <a:srgbClr val="FF0000"/>
              </a:solidFill>
              <a:ln>
                <a:noFill/>
              </a:ln>
              <a:effectLst/>
            </c:spPr>
            <c:extLst>
              <c:ext xmlns:c16="http://schemas.microsoft.com/office/drawing/2014/chart" uri="{C3380CC4-5D6E-409C-BE32-E72D297353CC}">
                <c16:uniqueId val="{00000003-15B7-490D-ACA9-FF9E1F3A7D26}"/>
              </c:ext>
            </c:extLst>
          </c:dPt>
          <c:dPt>
            <c:idx val="2"/>
            <c:invertIfNegative val="0"/>
            <c:bubble3D val="0"/>
            <c:spPr>
              <a:solidFill>
                <a:srgbClr val="FFFF00"/>
              </a:solidFill>
              <a:ln>
                <a:noFill/>
              </a:ln>
              <a:effectLst/>
            </c:spPr>
            <c:extLst>
              <c:ext xmlns:c16="http://schemas.microsoft.com/office/drawing/2014/chart" uri="{C3380CC4-5D6E-409C-BE32-E72D297353CC}">
                <c16:uniqueId val="{00000005-15B7-490D-ACA9-FF9E1F3A7D26}"/>
              </c:ext>
            </c:extLst>
          </c:dPt>
          <c:dPt>
            <c:idx val="3"/>
            <c:invertIfNegative val="0"/>
            <c:bubble3D val="0"/>
            <c:spPr>
              <a:solidFill>
                <a:srgbClr val="FFFF00"/>
              </a:solidFill>
              <a:ln>
                <a:noFill/>
              </a:ln>
              <a:effectLst/>
            </c:spPr>
            <c:extLst>
              <c:ext xmlns:c16="http://schemas.microsoft.com/office/drawing/2014/chart" uri="{C3380CC4-5D6E-409C-BE32-E72D297353CC}">
                <c16:uniqueId val="{00000007-15B7-490D-ACA9-FF9E1F3A7D26}"/>
              </c:ext>
            </c:extLst>
          </c:dPt>
          <c:dPt>
            <c:idx val="4"/>
            <c:invertIfNegative val="0"/>
            <c:bubble3D val="0"/>
            <c:spPr>
              <a:solidFill>
                <a:srgbClr val="92D050"/>
              </a:solidFill>
              <a:ln>
                <a:noFill/>
              </a:ln>
              <a:effectLst/>
            </c:spPr>
            <c:extLst>
              <c:ext xmlns:c16="http://schemas.microsoft.com/office/drawing/2014/chart" uri="{C3380CC4-5D6E-409C-BE32-E72D297353CC}">
                <c16:uniqueId val="{00000009-15B7-490D-ACA9-FF9E1F3A7D26}"/>
              </c:ext>
            </c:extLst>
          </c:dPt>
          <c:dPt>
            <c:idx val="5"/>
            <c:invertIfNegative val="0"/>
            <c:bubble3D val="0"/>
            <c:spPr>
              <a:solidFill>
                <a:srgbClr val="92D050"/>
              </a:solidFill>
              <a:ln>
                <a:noFill/>
              </a:ln>
              <a:effectLst/>
            </c:spPr>
            <c:extLst>
              <c:ext xmlns:c16="http://schemas.microsoft.com/office/drawing/2014/chart" uri="{C3380CC4-5D6E-409C-BE32-E72D297353CC}">
                <c16:uniqueId val="{0000000B-15B7-490D-ACA9-FF9E1F3A7D26}"/>
              </c:ext>
            </c:extLst>
          </c:dPt>
          <c:dLbls>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Garamond" panose="02020404030301010803" pitchFamily="18" charset="0"/>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Completeness_Analysis!$D$38:$D$48</c:f>
              <c:strCache>
                <c:ptCount val="11"/>
                <c:pt idx="0">
                  <c:v>AGYW does not have duplicated ET Services</c:v>
                </c:pt>
                <c:pt idx="1">
                  <c:v>Does the AGYW registration form have a copy of caregiver National ID</c:v>
                </c:pt>
                <c:pt idx="2">
                  <c:v>AGYW does not have duplicated FC Services</c:v>
                </c:pt>
                <c:pt idx="3">
                  <c:v>Evidence of copies of Verification Documents for AGYW in the file</c:v>
                </c:pt>
                <c:pt idx="4">
                  <c:v>AGYW received age appropriate EBI</c:v>
                </c:pt>
                <c:pt idx="5">
                  <c:v>AGYW received all the intervention packages within her specific age bands</c:v>
                </c:pt>
                <c:pt idx="6">
                  <c:v>AGYW enrolment form have atleast 2 names completed</c:v>
                </c:pt>
                <c:pt idx="7">
                  <c:v>Ward Name completely filled in the AGYW enrolment form</c:v>
                </c:pt>
                <c:pt idx="8">
                  <c:v>Enrollment date completely filled in the AGYW file</c:v>
                </c:pt>
                <c:pt idx="9">
                  <c:v>Evidence of D.O.B completely filled in the AGYW file</c:v>
                </c:pt>
                <c:pt idx="10">
                  <c:v>Evidence of HIV screening(10-14yrs) &amp; HIV status (15+ yrs) documented in the AGYW file</c:v>
                </c:pt>
              </c:strCache>
            </c:strRef>
          </c:cat>
          <c:val>
            <c:numRef>
              <c:f>Completeness_Analysis!$E$38:$E$48</c:f>
              <c:numCache>
                <c:formatCode>0.00%</c:formatCode>
                <c:ptCount val="11"/>
                <c:pt idx="0">
                  <c:v>0.84664389446551691</c:v>
                </c:pt>
                <c:pt idx="1">
                  <c:v>0.8740345867878645</c:v>
                </c:pt>
                <c:pt idx="2">
                  <c:v>0.93355879264672181</c:v>
                </c:pt>
                <c:pt idx="3">
                  <c:v>0.9404051871632102</c:v>
                </c:pt>
                <c:pt idx="4">
                  <c:v>0.96011567452565172</c:v>
                </c:pt>
                <c:pt idx="5">
                  <c:v>0.99975748466290371</c:v>
                </c:pt>
                <c:pt idx="6">
                  <c:v>0.99999733499629562</c:v>
                </c:pt>
                <c:pt idx="7">
                  <c:v>0.99999733499629562</c:v>
                </c:pt>
                <c:pt idx="8">
                  <c:v>1</c:v>
                </c:pt>
                <c:pt idx="9">
                  <c:v>1</c:v>
                </c:pt>
                <c:pt idx="10">
                  <c:v>1</c:v>
                </c:pt>
              </c:numCache>
            </c:numRef>
          </c:val>
          <c:extLst>
            <c:ext xmlns:c16="http://schemas.microsoft.com/office/drawing/2014/chart" uri="{C3380CC4-5D6E-409C-BE32-E72D297353CC}">
              <c16:uniqueId val="{0000000C-15B7-490D-ACA9-FF9E1F3A7D26}"/>
            </c:ext>
          </c:extLst>
        </c:ser>
        <c:dLbls>
          <c:showLegendKey val="0"/>
          <c:showVal val="0"/>
          <c:showCatName val="0"/>
          <c:showSerName val="0"/>
          <c:showPercent val="0"/>
          <c:showBubbleSize val="0"/>
        </c:dLbls>
        <c:gapWidth val="60"/>
        <c:axId val="851060575"/>
        <c:axId val="851057695"/>
      </c:barChart>
      <c:catAx>
        <c:axId val="85106057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Garamond" panose="02020404030301010803" pitchFamily="18" charset="0"/>
                <a:ea typeface="+mn-ea"/>
                <a:cs typeface="+mn-cs"/>
              </a:defRPr>
            </a:pPr>
            <a:endParaRPr lang="en-US"/>
          </a:p>
        </c:txPr>
        <c:crossAx val="851057695"/>
        <c:crosses val="autoZero"/>
        <c:auto val="1"/>
        <c:lblAlgn val="ctr"/>
        <c:lblOffset val="100"/>
        <c:noMultiLvlLbl val="0"/>
      </c:catAx>
      <c:valAx>
        <c:axId val="851057695"/>
        <c:scaling>
          <c:orientation val="minMax"/>
          <c:max val="1"/>
          <c:min val="0"/>
        </c:scaling>
        <c:delete val="0"/>
        <c:axPos val="b"/>
        <c:title>
          <c:tx>
            <c:rich>
              <a:bodyPr rot="0" spcFirstLastPara="1" vertOverflow="ellipsis" vert="horz" wrap="square" anchor="ctr" anchorCtr="1"/>
              <a:lstStyle/>
              <a:p>
                <a:pPr>
                  <a:defRPr sz="1200" b="1" i="0" u="none" strike="noStrike" kern="1200" baseline="0">
                    <a:solidFill>
                      <a:schemeClr val="tx1"/>
                    </a:solidFill>
                    <a:latin typeface="Garamond" panose="02020404030301010803" pitchFamily="18" charset="0"/>
                    <a:ea typeface="+mn-ea"/>
                    <a:cs typeface="+mn-cs"/>
                  </a:defRPr>
                </a:pPr>
                <a:r>
                  <a:rPr lang="en-US" b="1"/>
                  <a:t>Proportion of AGYW</a:t>
                </a:r>
              </a:p>
            </c:rich>
          </c:tx>
          <c:layout>
            <c:manualLayout>
              <c:xMode val="edge"/>
              <c:yMode val="edge"/>
              <c:x val="0.64339884790479129"/>
              <c:y val="0.94824122286598023"/>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solidFill>
                  <a:latin typeface="Garamond" panose="02020404030301010803" pitchFamily="18" charset="0"/>
                  <a:ea typeface="+mn-ea"/>
                  <a:cs typeface="+mn-cs"/>
                </a:defRPr>
              </a:pPr>
              <a:endParaRPr lang="en-US"/>
            </a:p>
          </c:txPr>
        </c:title>
        <c:numFmt formatCode="0.00%" sourceLinked="1"/>
        <c:majorTickMark val="out"/>
        <c:minorTickMark val="out"/>
        <c:tickLblPos val="nextTo"/>
        <c:spPr>
          <a:noFill/>
          <a:ln>
            <a:solidFill>
              <a:schemeClr val="accent1"/>
            </a:solidFill>
          </a:ln>
          <a:effectLst/>
        </c:spPr>
        <c:txPr>
          <a:bodyPr rot="-60000000" spcFirstLastPara="1" vertOverflow="ellipsis" vert="horz" wrap="square" anchor="ctr" anchorCtr="1"/>
          <a:lstStyle/>
          <a:p>
            <a:pPr>
              <a:defRPr sz="1200" b="0" i="0" u="none" strike="noStrike" kern="1200" baseline="0">
                <a:solidFill>
                  <a:schemeClr val="tx1"/>
                </a:solidFill>
                <a:latin typeface="Garamond" panose="02020404030301010803" pitchFamily="18" charset="0"/>
                <a:ea typeface="+mn-ea"/>
                <a:cs typeface="+mn-cs"/>
              </a:defRPr>
            </a:pPr>
            <a:endParaRPr lang="en-US"/>
          </a:p>
        </c:txPr>
        <c:crossAx val="85106057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rgbClr val="1B1565"/>
      </a:solidFill>
    </a:ln>
    <a:effectLst/>
  </c:spPr>
  <c:txPr>
    <a:bodyPr/>
    <a:lstStyle/>
    <a:p>
      <a:pPr>
        <a:defRPr sz="1200" b="0">
          <a:solidFill>
            <a:schemeClr val="tx1"/>
          </a:solidFill>
          <a:latin typeface="Garamond" panose="02020404030301010803" pitchFamily="18" charset="0"/>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2126480781468547E-2"/>
          <c:y val="0.14815547209429777"/>
          <c:w val="0.92519523826637351"/>
          <c:h val="0.74064576740294519"/>
        </c:manualLayout>
      </c:layout>
      <c:barChart>
        <c:barDir val="col"/>
        <c:grouping val="stacked"/>
        <c:varyColors val="0"/>
        <c:ser>
          <c:idx val="0"/>
          <c:order val="0"/>
          <c:tx>
            <c:strRef>
              <c:f>'Action Plans Analysis'!$E$43</c:f>
              <c:strCache>
                <c:ptCount val="1"/>
                <c:pt idx="0">
                  <c:v>Completed</c:v>
                </c:pt>
              </c:strCache>
            </c:strRef>
          </c:tx>
          <c:spPr>
            <a:solidFill>
              <a:srgbClr val="4A9A2A"/>
            </a:solidFill>
            <a:ln>
              <a:noFill/>
            </a:ln>
            <a:effectLst/>
          </c:spPr>
          <c:invertIfNegative val="0"/>
          <c:dLbls>
            <c:spPr>
              <a:solidFill>
                <a:srgbClr val="E7E6E6"/>
              </a:solidFill>
              <a:ln>
                <a:solidFill>
                  <a:srgbClr val="4472C4">
                    <a:lumMod val="50000"/>
                  </a:srgbClr>
                </a:solidFill>
              </a:ln>
              <a:effectLst/>
            </c:spPr>
            <c:txPr>
              <a:bodyPr rot="0" spcFirstLastPara="1" vertOverflow="ellipsis" vert="horz" wrap="square" anchor="ctr" anchorCtr="1"/>
              <a:lstStyle/>
              <a:p>
                <a:pPr>
                  <a:defRPr sz="1200" b="1" i="0" u="none" strike="noStrike" kern="1200" baseline="0">
                    <a:solidFill>
                      <a:schemeClr val="tx2"/>
                    </a:solidFill>
                    <a:latin typeface="Garamond" panose="02020404030301010803" pitchFamily="18"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'Action Plans Analysis'!$D$44:$D$59</c:f>
              <c:strCache>
                <c:ptCount val="16"/>
                <c:pt idx="0">
                  <c:v>National</c:v>
                </c:pt>
                <c:pt idx="1">
                  <c:v>Agency1</c:v>
                </c:pt>
                <c:pt idx="2">
                  <c:v>Agency2</c:v>
                </c:pt>
                <c:pt idx="3">
                  <c:v>Agency3</c:v>
                </c:pt>
                <c:pt idx="4">
                  <c:v>IM1</c:v>
                </c:pt>
                <c:pt idx="5">
                  <c:v>IM2</c:v>
                </c:pt>
                <c:pt idx="6">
                  <c:v>IM3</c:v>
                </c:pt>
                <c:pt idx="7">
                  <c:v>IM4</c:v>
                </c:pt>
                <c:pt idx="8">
                  <c:v>IM5</c:v>
                </c:pt>
                <c:pt idx="9">
                  <c:v>IM6</c:v>
                </c:pt>
                <c:pt idx="10">
                  <c:v>IM7</c:v>
                </c:pt>
                <c:pt idx="11">
                  <c:v>IM8</c:v>
                </c:pt>
                <c:pt idx="12">
                  <c:v>IM9</c:v>
                </c:pt>
                <c:pt idx="13">
                  <c:v>IM10</c:v>
                </c:pt>
                <c:pt idx="14">
                  <c:v>IM11</c:v>
                </c:pt>
                <c:pt idx="15">
                  <c:v>IM12</c:v>
                </c:pt>
              </c:strCache>
            </c:strRef>
          </c:cat>
          <c:val>
            <c:numRef>
              <c:f>'Action Plans Analysis'!$E$44:$E$59</c:f>
              <c:numCache>
                <c:formatCode>0%</c:formatCode>
                <c:ptCount val="16"/>
                <c:pt idx="0">
                  <c:v>0.21111111111111111</c:v>
                </c:pt>
                <c:pt idx="1">
                  <c:v>3.125E-2</c:v>
                </c:pt>
                <c:pt idx="2">
                  <c:v>0</c:v>
                </c:pt>
                <c:pt idx="3">
                  <c:v>0.36734693877551022</c:v>
                </c:pt>
                <c:pt idx="4">
                  <c:v>0.70833333333333337</c:v>
                </c:pt>
                <c:pt idx="5">
                  <c:v>0.25</c:v>
                </c:pt>
                <c:pt idx="6">
                  <c:v>0</c:v>
                </c:pt>
                <c:pt idx="7">
                  <c:v>8.3333333333333329E-2</c:v>
                </c:pt>
                <c:pt idx="8">
                  <c:v>0</c:v>
                </c:pt>
                <c:pt idx="9">
                  <c:v>0</c:v>
                </c:pt>
                <c:pt idx="10">
                  <c:v>0</c:v>
                </c:pt>
                <c:pt idx="11">
                  <c:v>0</c:v>
                </c:pt>
                <c:pt idx="12">
                  <c:v>0</c:v>
                </c:pt>
                <c:pt idx="13">
                  <c:v>0</c:v>
                </c:pt>
                <c:pt idx="14">
                  <c:v>0</c:v>
                </c:pt>
                <c:pt idx="15">
                  <c:v>0</c:v>
                </c:pt>
              </c:numCache>
            </c:numRef>
          </c:val>
          <c:extLst>
            <c:ext xmlns:c16="http://schemas.microsoft.com/office/drawing/2014/chart" uri="{C3380CC4-5D6E-409C-BE32-E72D297353CC}">
              <c16:uniqueId val="{00000000-041F-463B-80DC-01194DC27BB4}"/>
            </c:ext>
          </c:extLst>
        </c:ser>
        <c:ser>
          <c:idx val="1"/>
          <c:order val="1"/>
          <c:tx>
            <c:strRef>
              <c:f>'Action Plans Analysis'!$F$43</c:f>
              <c:strCache>
                <c:ptCount val="1"/>
                <c:pt idx="0">
                  <c:v>In Progress</c:v>
                </c:pt>
              </c:strCache>
            </c:strRef>
          </c:tx>
          <c:spPr>
            <a:solidFill>
              <a:srgbClr val="FFFF00"/>
            </a:solidFill>
            <a:ln>
              <a:noFill/>
            </a:ln>
            <a:effectLst/>
          </c:spPr>
          <c:invertIfNegative val="0"/>
          <c:dLbls>
            <c:spPr>
              <a:solidFill>
                <a:srgbClr val="E7E6E6"/>
              </a:solidFill>
              <a:ln>
                <a:solidFill>
                  <a:srgbClr val="4472C4">
                    <a:lumMod val="50000"/>
                  </a:srgbClr>
                </a:solidFill>
              </a:ln>
              <a:effectLst/>
            </c:spPr>
            <c:txPr>
              <a:bodyPr rot="0" spcFirstLastPara="1" vertOverflow="ellipsis" vert="horz" wrap="square" anchor="ctr" anchorCtr="1"/>
              <a:lstStyle/>
              <a:p>
                <a:pPr>
                  <a:defRPr sz="1200" b="1" i="0" u="none" strike="noStrike" kern="1200" baseline="0">
                    <a:solidFill>
                      <a:schemeClr val="tx2"/>
                    </a:solidFill>
                    <a:latin typeface="Garamond" panose="02020404030301010803" pitchFamily="18"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'Action Plans Analysis'!$D$44:$D$59</c:f>
              <c:strCache>
                <c:ptCount val="16"/>
                <c:pt idx="0">
                  <c:v>National</c:v>
                </c:pt>
                <c:pt idx="1">
                  <c:v>Agency1</c:v>
                </c:pt>
                <c:pt idx="2">
                  <c:v>Agency2</c:v>
                </c:pt>
                <c:pt idx="3">
                  <c:v>Agency3</c:v>
                </c:pt>
                <c:pt idx="4">
                  <c:v>IM1</c:v>
                </c:pt>
                <c:pt idx="5">
                  <c:v>IM2</c:v>
                </c:pt>
                <c:pt idx="6">
                  <c:v>IM3</c:v>
                </c:pt>
                <c:pt idx="7">
                  <c:v>IM4</c:v>
                </c:pt>
                <c:pt idx="8">
                  <c:v>IM5</c:v>
                </c:pt>
                <c:pt idx="9">
                  <c:v>IM6</c:v>
                </c:pt>
                <c:pt idx="10">
                  <c:v>IM7</c:v>
                </c:pt>
                <c:pt idx="11">
                  <c:v>IM8</c:v>
                </c:pt>
                <c:pt idx="12">
                  <c:v>IM9</c:v>
                </c:pt>
                <c:pt idx="13">
                  <c:v>IM10</c:v>
                </c:pt>
                <c:pt idx="14">
                  <c:v>IM11</c:v>
                </c:pt>
                <c:pt idx="15">
                  <c:v>IM12</c:v>
                </c:pt>
              </c:strCache>
            </c:strRef>
          </c:cat>
          <c:val>
            <c:numRef>
              <c:f>'Action Plans Analysis'!$F$44:$F$59</c:f>
              <c:numCache>
                <c:formatCode>0%</c:formatCode>
                <c:ptCount val="16"/>
                <c:pt idx="0">
                  <c:v>0.13333333333333333</c:v>
                </c:pt>
                <c:pt idx="1">
                  <c:v>6.25E-2</c:v>
                </c:pt>
                <c:pt idx="2">
                  <c:v>0.1111111111111111</c:v>
                </c:pt>
                <c:pt idx="3">
                  <c:v>0.18367346938775511</c:v>
                </c:pt>
                <c:pt idx="4">
                  <c:v>0.125</c:v>
                </c:pt>
                <c:pt idx="5">
                  <c:v>0.5</c:v>
                </c:pt>
                <c:pt idx="6">
                  <c:v>0.42857142857142855</c:v>
                </c:pt>
                <c:pt idx="7">
                  <c:v>0.25</c:v>
                </c:pt>
                <c:pt idx="8">
                  <c:v>0.1111111111111111</c:v>
                </c:pt>
                <c:pt idx="9">
                  <c:v>0</c:v>
                </c:pt>
                <c:pt idx="10">
                  <c:v>0</c:v>
                </c:pt>
                <c:pt idx="11">
                  <c:v>0</c:v>
                </c:pt>
                <c:pt idx="12">
                  <c:v>0</c:v>
                </c:pt>
                <c:pt idx="13">
                  <c:v>0</c:v>
                </c:pt>
                <c:pt idx="14">
                  <c:v>0</c:v>
                </c:pt>
                <c:pt idx="15">
                  <c:v>0</c:v>
                </c:pt>
              </c:numCache>
            </c:numRef>
          </c:val>
          <c:extLst>
            <c:ext xmlns:c16="http://schemas.microsoft.com/office/drawing/2014/chart" uri="{C3380CC4-5D6E-409C-BE32-E72D297353CC}">
              <c16:uniqueId val="{00000001-041F-463B-80DC-01194DC27BB4}"/>
            </c:ext>
          </c:extLst>
        </c:ser>
        <c:ser>
          <c:idx val="2"/>
          <c:order val="2"/>
          <c:tx>
            <c:strRef>
              <c:f>'Action Plans Analysis'!$G$43</c:f>
              <c:strCache>
                <c:ptCount val="1"/>
                <c:pt idx="0">
                  <c:v>Pending</c:v>
                </c:pt>
              </c:strCache>
            </c:strRef>
          </c:tx>
          <c:spPr>
            <a:solidFill>
              <a:srgbClr val="FF0000"/>
            </a:solidFill>
            <a:ln>
              <a:noFill/>
            </a:ln>
            <a:effectLst/>
          </c:spPr>
          <c:invertIfNegative val="0"/>
          <c:dLbls>
            <c:spPr>
              <a:solidFill>
                <a:srgbClr val="E7E6E6"/>
              </a:solidFill>
              <a:ln>
                <a:solidFill>
                  <a:srgbClr val="4472C4">
                    <a:lumMod val="50000"/>
                  </a:srgbClr>
                </a:solidFill>
              </a:ln>
              <a:effectLst/>
            </c:spPr>
            <c:txPr>
              <a:bodyPr rot="0" spcFirstLastPara="1" vertOverflow="ellipsis" vert="horz" wrap="square" anchor="ctr" anchorCtr="1"/>
              <a:lstStyle/>
              <a:p>
                <a:pPr>
                  <a:defRPr sz="1200" b="1" i="0" u="none" strike="noStrike" kern="1200" baseline="0">
                    <a:solidFill>
                      <a:schemeClr val="tx2"/>
                    </a:solidFill>
                    <a:latin typeface="Garamond" panose="02020404030301010803" pitchFamily="18"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'Action Plans Analysis'!$D$44:$D$59</c:f>
              <c:strCache>
                <c:ptCount val="16"/>
                <c:pt idx="0">
                  <c:v>National</c:v>
                </c:pt>
                <c:pt idx="1">
                  <c:v>Agency1</c:v>
                </c:pt>
                <c:pt idx="2">
                  <c:v>Agency2</c:v>
                </c:pt>
                <c:pt idx="3">
                  <c:v>Agency3</c:v>
                </c:pt>
                <c:pt idx="4">
                  <c:v>IM1</c:v>
                </c:pt>
                <c:pt idx="5">
                  <c:v>IM2</c:v>
                </c:pt>
                <c:pt idx="6">
                  <c:v>IM3</c:v>
                </c:pt>
                <c:pt idx="7">
                  <c:v>IM4</c:v>
                </c:pt>
                <c:pt idx="8">
                  <c:v>IM5</c:v>
                </c:pt>
                <c:pt idx="9">
                  <c:v>IM6</c:v>
                </c:pt>
                <c:pt idx="10">
                  <c:v>IM7</c:v>
                </c:pt>
                <c:pt idx="11">
                  <c:v>IM8</c:v>
                </c:pt>
                <c:pt idx="12">
                  <c:v>IM9</c:v>
                </c:pt>
                <c:pt idx="13">
                  <c:v>IM10</c:v>
                </c:pt>
                <c:pt idx="14">
                  <c:v>IM11</c:v>
                </c:pt>
                <c:pt idx="15">
                  <c:v>IM12</c:v>
                </c:pt>
              </c:strCache>
            </c:strRef>
          </c:cat>
          <c:val>
            <c:numRef>
              <c:f>'Action Plans Analysis'!$G$44:$G$59</c:f>
              <c:numCache>
                <c:formatCode>0%</c:formatCode>
                <c:ptCount val="16"/>
                <c:pt idx="0">
                  <c:v>0.65555555555555556</c:v>
                </c:pt>
                <c:pt idx="1">
                  <c:v>0.90625</c:v>
                </c:pt>
                <c:pt idx="2">
                  <c:v>0.88888888888888884</c:v>
                </c:pt>
                <c:pt idx="3">
                  <c:v>0.44897959183673469</c:v>
                </c:pt>
                <c:pt idx="4">
                  <c:v>0.16666666666666666</c:v>
                </c:pt>
                <c:pt idx="5">
                  <c:v>0.25</c:v>
                </c:pt>
                <c:pt idx="6">
                  <c:v>0.5714285714285714</c:v>
                </c:pt>
                <c:pt idx="7">
                  <c:v>0.66666666666666663</c:v>
                </c:pt>
                <c:pt idx="8">
                  <c:v>0.88888888888888884</c:v>
                </c:pt>
                <c:pt idx="9">
                  <c:v>1</c:v>
                </c:pt>
                <c:pt idx="10">
                  <c:v>1</c:v>
                </c:pt>
                <c:pt idx="11">
                  <c:v>1</c:v>
                </c:pt>
                <c:pt idx="12">
                  <c:v>1</c:v>
                </c:pt>
                <c:pt idx="13">
                  <c:v>1</c:v>
                </c:pt>
                <c:pt idx="14">
                  <c:v>1</c:v>
                </c:pt>
                <c:pt idx="15">
                  <c:v>1</c:v>
                </c:pt>
              </c:numCache>
            </c:numRef>
          </c:val>
          <c:extLst>
            <c:ext xmlns:c16="http://schemas.microsoft.com/office/drawing/2014/chart" uri="{C3380CC4-5D6E-409C-BE32-E72D297353CC}">
              <c16:uniqueId val="{00000002-041F-463B-80DC-01194DC27BB4}"/>
            </c:ext>
          </c:extLst>
        </c:ser>
        <c:dLbls>
          <c:showLegendKey val="0"/>
          <c:showVal val="0"/>
          <c:showCatName val="0"/>
          <c:showSerName val="0"/>
          <c:showPercent val="0"/>
          <c:showBubbleSize val="0"/>
        </c:dLbls>
        <c:gapWidth val="80"/>
        <c:overlap val="100"/>
        <c:axId val="873714368"/>
        <c:axId val="873707648"/>
      </c:barChart>
      <c:catAx>
        <c:axId val="8737143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Garamond" panose="02020404030301010803" pitchFamily="18" charset="0"/>
                <a:ea typeface="+mn-ea"/>
                <a:cs typeface="+mn-cs"/>
              </a:defRPr>
            </a:pPr>
            <a:endParaRPr lang="en-US"/>
          </a:p>
        </c:txPr>
        <c:crossAx val="873707648"/>
        <c:crosses val="autoZero"/>
        <c:auto val="1"/>
        <c:lblAlgn val="ctr"/>
        <c:lblOffset val="100"/>
        <c:noMultiLvlLbl val="0"/>
      </c:catAx>
      <c:valAx>
        <c:axId val="873707648"/>
        <c:scaling>
          <c:orientation val="minMax"/>
          <c:max val="1"/>
        </c:scaling>
        <c:delete val="0"/>
        <c:axPos val="l"/>
        <c:title>
          <c:tx>
            <c:rich>
              <a:bodyPr rot="-5400000" spcFirstLastPara="1" vertOverflow="ellipsis" vert="horz" wrap="square" anchor="ctr" anchorCtr="1"/>
              <a:lstStyle/>
              <a:p>
                <a:pPr>
                  <a:defRPr sz="1200" b="1" i="0" u="none" strike="noStrike" kern="1200" baseline="0">
                    <a:solidFill>
                      <a:schemeClr val="tx2"/>
                    </a:solidFill>
                    <a:latin typeface="Garamond" panose="02020404030301010803" pitchFamily="18" charset="0"/>
                    <a:ea typeface="+mn-ea"/>
                    <a:cs typeface="+mn-cs"/>
                  </a:defRPr>
                </a:pPr>
                <a:r>
                  <a:rPr lang="en-US"/>
                  <a:t>Proportion of action plans</a:t>
                </a:r>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2"/>
                  </a:solidFill>
                  <a:latin typeface="Garamond" panose="02020404030301010803" pitchFamily="18" charset="0"/>
                  <a:ea typeface="+mn-ea"/>
                  <a:cs typeface="+mn-cs"/>
                </a:defRPr>
              </a:pPr>
              <a:endParaRPr lang="en-US"/>
            </a:p>
          </c:txPr>
        </c:title>
        <c:numFmt formatCode="0%" sourceLinked="1"/>
        <c:majorTickMark val="out"/>
        <c:minorTickMark val="out"/>
        <c:tickLblPos val="nextTo"/>
        <c:spPr>
          <a:noFill/>
          <a:ln>
            <a:solidFill>
              <a:schemeClr val="accent1"/>
            </a:solidFill>
          </a:ln>
          <a:effectLst/>
        </c:spPr>
        <c:txPr>
          <a:bodyPr rot="-60000000" spcFirstLastPara="1" vertOverflow="ellipsis" vert="horz" wrap="square" anchor="ctr" anchorCtr="1"/>
          <a:lstStyle/>
          <a:p>
            <a:pPr>
              <a:defRPr sz="1200" b="1" i="0" u="none" strike="noStrike" kern="1200" baseline="0">
                <a:solidFill>
                  <a:schemeClr val="tx2"/>
                </a:solidFill>
                <a:latin typeface="Garamond" panose="02020404030301010803" pitchFamily="18" charset="0"/>
                <a:ea typeface="+mn-ea"/>
                <a:cs typeface="+mn-cs"/>
              </a:defRPr>
            </a:pPr>
            <a:endParaRPr lang="en-US"/>
          </a:p>
        </c:txPr>
        <c:crossAx val="873714368"/>
        <c:crosses val="autoZero"/>
        <c:crossBetween val="between"/>
      </c:valAx>
      <c:spPr>
        <a:noFill/>
        <a:ln>
          <a:noFill/>
        </a:ln>
        <a:effectLst/>
      </c:spPr>
    </c:plotArea>
    <c:legend>
      <c:legendPos val="t"/>
      <c:layout>
        <c:manualLayout>
          <c:xMode val="edge"/>
          <c:yMode val="edge"/>
          <c:x val="0.63048656964274086"/>
          <c:y val="1.966568338249754E-2"/>
          <c:w val="0.33983282900366579"/>
          <c:h val="5.5310121633025969E-2"/>
        </c:manualLayout>
      </c:layout>
      <c:overlay val="0"/>
      <c:spPr>
        <a:noFill/>
        <a:ln>
          <a:solidFill>
            <a:srgbClr val="1B1565">
              <a:lumMod val="60000"/>
              <a:lumOff val="40000"/>
            </a:srgbClr>
          </a:solidFill>
        </a:ln>
        <a:effectLst/>
      </c:spPr>
      <c:txPr>
        <a:bodyPr rot="0" spcFirstLastPara="1" vertOverflow="ellipsis" vert="horz" wrap="square" anchor="ctr" anchorCtr="1"/>
        <a:lstStyle/>
        <a:p>
          <a:pPr>
            <a:defRPr sz="1200" b="1" i="0" u="none" strike="noStrike" kern="1200" baseline="0">
              <a:solidFill>
                <a:schemeClr val="tx2"/>
              </a:solidFill>
              <a:latin typeface="Garamond" panose="02020404030301010803" pitchFamily="18"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ysClr val="window" lastClr="FFFFFF">
        <a:lumMod val="75000"/>
      </a:sysClr>
    </a:solidFill>
    <a:ln>
      <a:solidFill>
        <a:srgbClr val="1B1565">
          <a:lumMod val="60000"/>
          <a:lumOff val="40000"/>
        </a:srgbClr>
      </a:solidFill>
    </a:ln>
    <a:effectLst/>
  </c:spPr>
  <c:txPr>
    <a:bodyPr/>
    <a:lstStyle/>
    <a:p>
      <a:pPr>
        <a:defRPr sz="1200" b="1">
          <a:solidFill>
            <a:schemeClr val="tx2"/>
          </a:solidFill>
          <a:latin typeface="Garamond" panose="02020404030301010803" pitchFamily="18" charset="0"/>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0.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svg"/><Relationship Id="rId1" Type="http://schemas.openxmlformats.org/officeDocument/2006/relationships/image" Target="../media/image109.png"/><Relationship Id="rId6" Type="http://schemas.openxmlformats.org/officeDocument/2006/relationships/image" Target="../media/image114.svg"/><Relationship Id="rId5" Type="http://schemas.openxmlformats.org/officeDocument/2006/relationships/image" Target="../media/image113.png"/><Relationship Id="rId4" Type="http://schemas.openxmlformats.org/officeDocument/2006/relationships/image" Target="../media/image112.svg"/></Relationships>
</file>

<file path=ppt/diagrams/_rels/data6.xml.rels><?xml version="1.0" encoding="UTF-8" standalone="yes"?>
<Relationships xmlns="http://schemas.openxmlformats.org/package/2006/relationships"><Relationship Id="rId8" Type="http://schemas.openxmlformats.org/officeDocument/2006/relationships/image" Target="../media/image76.svg"/><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image" Target="../media/image70.svg"/><Relationship Id="rId1" Type="http://schemas.openxmlformats.org/officeDocument/2006/relationships/image" Target="../media/image69.png"/><Relationship Id="rId6" Type="http://schemas.openxmlformats.org/officeDocument/2006/relationships/image" Target="../media/image74.svg"/><Relationship Id="rId5" Type="http://schemas.openxmlformats.org/officeDocument/2006/relationships/image" Target="../media/image73.png"/><Relationship Id="rId4" Type="http://schemas.openxmlformats.org/officeDocument/2006/relationships/image" Target="../media/image72.svg"/></Relationships>
</file>

<file path=ppt/diagrams/_rels/data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svg"/><Relationship Id="rId1" Type="http://schemas.openxmlformats.org/officeDocument/2006/relationships/image" Target="../media/image81.png"/><Relationship Id="rId6" Type="http://schemas.openxmlformats.org/officeDocument/2006/relationships/image" Target="../media/image86.svg"/><Relationship Id="rId5" Type="http://schemas.openxmlformats.org/officeDocument/2006/relationships/image" Target="../media/image85.png"/><Relationship Id="rId4" Type="http://schemas.openxmlformats.org/officeDocument/2006/relationships/image" Target="../media/image84.svg"/></Relationships>
</file>

<file path=ppt/diagrams/_rels/data8.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svg"/><Relationship Id="rId1" Type="http://schemas.openxmlformats.org/officeDocument/2006/relationships/image" Target="../media/image88.png"/><Relationship Id="rId6" Type="http://schemas.openxmlformats.org/officeDocument/2006/relationships/image" Target="../media/image93.svg"/><Relationship Id="rId5" Type="http://schemas.openxmlformats.org/officeDocument/2006/relationships/image" Target="../media/image92.png"/><Relationship Id="rId4" Type="http://schemas.openxmlformats.org/officeDocument/2006/relationships/image" Target="../media/image91.svg"/></Relationships>
</file>

<file path=ppt/diagrams/_rels/drawing10.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svg"/><Relationship Id="rId1" Type="http://schemas.openxmlformats.org/officeDocument/2006/relationships/image" Target="../media/image109.png"/><Relationship Id="rId6" Type="http://schemas.openxmlformats.org/officeDocument/2006/relationships/image" Target="../media/image114.svg"/><Relationship Id="rId5" Type="http://schemas.openxmlformats.org/officeDocument/2006/relationships/image" Target="../media/image113.png"/><Relationship Id="rId4" Type="http://schemas.openxmlformats.org/officeDocument/2006/relationships/image" Target="../media/image112.svg"/></Relationships>
</file>

<file path=ppt/diagrams/_rels/drawing6.xml.rels><?xml version="1.0" encoding="UTF-8" standalone="yes"?>
<Relationships xmlns="http://schemas.openxmlformats.org/package/2006/relationships"><Relationship Id="rId8" Type="http://schemas.openxmlformats.org/officeDocument/2006/relationships/image" Target="../media/image76.svg"/><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image" Target="../media/image70.svg"/><Relationship Id="rId1" Type="http://schemas.openxmlformats.org/officeDocument/2006/relationships/image" Target="../media/image69.png"/><Relationship Id="rId6" Type="http://schemas.openxmlformats.org/officeDocument/2006/relationships/image" Target="../media/image74.svg"/><Relationship Id="rId5" Type="http://schemas.openxmlformats.org/officeDocument/2006/relationships/image" Target="../media/image73.png"/><Relationship Id="rId4" Type="http://schemas.openxmlformats.org/officeDocument/2006/relationships/image" Target="../media/image72.svg"/></Relationships>
</file>

<file path=ppt/diagrams/_rels/drawing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svg"/><Relationship Id="rId1" Type="http://schemas.openxmlformats.org/officeDocument/2006/relationships/image" Target="../media/image81.png"/><Relationship Id="rId6" Type="http://schemas.openxmlformats.org/officeDocument/2006/relationships/image" Target="../media/image86.svg"/><Relationship Id="rId5" Type="http://schemas.openxmlformats.org/officeDocument/2006/relationships/image" Target="../media/image85.png"/><Relationship Id="rId4" Type="http://schemas.openxmlformats.org/officeDocument/2006/relationships/image" Target="../media/image84.svg"/></Relationships>
</file>

<file path=ppt/diagrams/_rels/drawing8.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svg"/><Relationship Id="rId1" Type="http://schemas.openxmlformats.org/officeDocument/2006/relationships/image" Target="../media/image88.png"/><Relationship Id="rId6" Type="http://schemas.openxmlformats.org/officeDocument/2006/relationships/image" Target="../media/image93.svg"/><Relationship Id="rId5" Type="http://schemas.openxmlformats.org/officeDocument/2006/relationships/image" Target="../media/image92.png"/><Relationship Id="rId4" Type="http://schemas.openxmlformats.org/officeDocument/2006/relationships/image" Target="../media/image91.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8ED6A5-09C1-4DA8-AA0D-0A87F8E166F9}"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7F9D3572-8E34-4E36-815C-64C0A6A47655}">
      <dgm:prSet custT="1"/>
      <dgm:spPr>
        <a:solidFill>
          <a:schemeClr val="accent5"/>
        </a:solidFill>
      </dgm:spPr>
      <dgm:t>
        <a:bodyPr/>
        <a:lstStyle/>
        <a:p>
          <a:r>
            <a:rPr lang="en-US" sz="1800" b="1"/>
            <a:t>Assessment domains: </a:t>
          </a:r>
        </a:p>
      </dgm:t>
    </dgm:pt>
    <dgm:pt modelId="{6759C64A-3159-4828-BEB8-2D1771386320}" type="parTrans" cxnId="{9C4CEC52-7502-47D9-840F-70A2720AF11E}">
      <dgm:prSet/>
      <dgm:spPr/>
      <dgm:t>
        <a:bodyPr/>
        <a:lstStyle/>
        <a:p>
          <a:endParaRPr lang="en-US" sz="1800"/>
        </a:p>
      </dgm:t>
    </dgm:pt>
    <dgm:pt modelId="{CE7EBFB4-4F09-4386-BB08-462FA436B2C4}" type="sibTrans" cxnId="{9C4CEC52-7502-47D9-840F-70A2720AF11E}">
      <dgm:prSet/>
      <dgm:spPr/>
      <dgm:t>
        <a:bodyPr/>
        <a:lstStyle/>
        <a:p>
          <a:endParaRPr lang="en-US" sz="1800"/>
        </a:p>
      </dgm:t>
    </dgm:pt>
    <dgm:pt modelId="{3053573C-3713-4505-9CDA-CBE6BC0B4BE6}">
      <dgm:prSet custT="1"/>
      <dgm:spPr>
        <a:ln>
          <a:solidFill>
            <a:schemeClr val="accent5"/>
          </a:solidFill>
        </a:ln>
      </dgm:spPr>
      <dgm:t>
        <a:bodyPr/>
        <a:lstStyle/>
        <a:p>
          <a:r>
            <a:rPr lang="en-US" sz="1600" b="1"/>
            <a:t>Systems assessment</a:t>
          </a:r>
        </a:p>
      </dgm:t>
    </dgm:pt>
    <dgm:pt modelId="{19244255-9F24-4317-9E7E-C98765385009}" type="parTrans" cxnId="{81F5018D-7858-4E1D-A929-08F57E69F707}">
      <dgm:prSet/>
      <dgm:spPr/>
      <dgm:t>
        <a:bodyPr/>
        <a:lstStyle/>
        <a:p>
          <a:endParaRPr lang="en-US" sz="1800"/>
        </a:p>
      </dgm:t>
    </dgm:pt>
    <dgm:pt modelId="{8687C445-9275-4F00-B0DC-E8DFEBE06247}" type="sibTrans" cxnId="{81F5018D-7858-4E1D-A929-08F57E69F707}">
      <dgm:prSet/>
      <dgm:spPr/>
      <dgm:t>
        <a:bodyPr/>
        <a:lstStyle/>
        <a:p>
          <a:endParaRPr lang="en-US" sz="1800"/>
        </a:p>
      </dgm:t>
    </dgm:pt>
    <dgm:pt modelId="{84640F1D-28E2-4044-9857-F250FDE8608F}">
      <dgm:prSet custT="1"/>
      <dgm:spPr>
        <a:ln>
          <a:solidFill>
            <a:schemeClr val="accent5"/>
          </a:solidFill>
        </a:ln>
      </dgm:spPr>
      <dgm:t>
        <a:bodyPr/>
        <a:lstStyle/>
        <a:p>
          <a:r>
            <a:rPr lang="en-US" sz="1600"/>
            <a:t>Reviewing the systems that facilitate data collection and reporting</a:t>
          </a:r>
        </a:p>
      </dgm:t>
    </dgm:pt>
    <dgm:pt modelId="{A50F307E-4A78-4299-9411-1590BCD49586}" type="parTrans" cxnId="{1BEED907-6790-4563-8183-1A46B78C72C1}">
      <dgm:prSet/>
      <dgm:spPr/>
      <dgm:t>
        <a:bodyPr/>
        <a:lstStyle/>
        <a:p>
          <a:endParaRPr lang="en-US" sz="1800"/>
        </a:p>
      </dgm:t>
    </dgm:pt>
    <dgm:pt modelId="{D27383FA-7E4D-4C0C-8948-827B3B34BE4B}" type="sibTrans" cxnId="{1BEED907-6790-4563-8183-1A46B78C72C1}">
      <dgm:prSet/>
      <dgm:spPr/>
      <dgm:t>
        <a:bodyPr/>
        <a:lstStyle/>
        <a:p>
          <a:endParaRPr lang="en-US" sz="1800"/>
        </a:p>
      </dgm:t>
    </dgm:pt>
    <dgm:pt modelId="{A5685A5F-981E-4D3F-9CDD-1008A4D43199}">
      <dgm:prSet custT="1"/>
      <dgm:spPr>
        <a:ln>
          <a:solidFill>
            <a:schemeClr val="accent5"/>
          </a:solidFill>
        </a:ln>
      </dgm:spPr>
      <dgm:t>
        <a:bodyPr/>
        <a:lstStyle/>
        <a:p>
          <a:r>
            <a:rPr lang="en-US" sz="1600" b="1"/>
            <a:t>Data comparison/ verification</a:t>
          </a:r>
          <a:r>
            <a:rPr lang="en-US" sz="1600"/>
            <a:t> </a:t>
          </a:r>
        </a:p>
      </dgm:t>
    </dgm:pt>
    <dgm:pt modelId="{164CA65C-FDFB-4E82-A1DD-4ED00A33E9BE}" type="parTrans" cxnId="{A46FC78E-C036-468A-82C2-2E4BAF0DD4E9}">
      <dgm:prSet/>
      <dgm:spPr/>
      <dgm:t>
        <a:bodyPr/>
        <a:lstStyle/>
        <a:p>
          <a:endParaRPr lang="en-US" sz="1800"/>
        </a:p>
      </dgm:t>
    </dgm:pt>
    <dgm:pt modelId="{04E59D45-2A93-430C-A8A0-26318D397AD5}" type="sibTrans" cxnId="{A46FC78E-C036-468A-82C2-2E4BAF0DD4E9}">
      <dgm:prSet/>
      <dgm:spPr/>
      <dgm:t>
        <a:bodyPr/>
        <a:lstStyle/>
        <a:p>
          <a:endParaRPr lang="en-US" sz="1800"/>
        </a:p>
      </dgm:t>
    </dgm:pt>
    <dgm:pt modelId="{06E74D2D-4CA7-454C-89B5-D361C167AD2C}">
      <dgm:prSet custT="1"/>
      <dgm:spPr>
        <a:ln>
          <a:solidFill>
            <a:schemeClr val="accent5"/>
          </a:solidFill>
        </a:ln>
      </dgm:spPr>
      <dgm:t>
        <a:bodyPr/>
        <a:lstStyle/>
        <a:p>
          <a:r>
            <a:rPr lang="en-US" sz="1600"/>
            <a:t>Comparing what is reported vs what exists in source documents/ systems</a:t>
          </a:r>
        </a:p>
      </dgm:t>
    </dgm:pt>
    <dgm:pt modelId="{728550DC-5867-45D4-8D20-8AD43B615751}" type="parTrans" cxnId="{123189F5-CD77-4B67-865E-D6CEAF299D6F}">
      <dgm:prSet/>
      <dgm:spPr/>
      <dgm:t>
        <a:bodyPr/>
        <a:lstStyle/>
        <a:p>
          <a:endParaRPr lang="en-US" sz="1800"/>
        </a:p>
      </dgm:t>
    </dgm:pt>
    <dgm:pt modelId="{329EDD7D-256A-4468-B41B-4B50ABC07688}" type="sibTrans" cxnId="{123189F5-CD77-4B67-865E-D6CEAF299D6F}">
      <dgm:prSet/>
      <dgm:spPr/>
      <dgm:t>
        <a:bodyPr/>
        <a:lstStyle/>
        <a:p>
          <a:endParaRPr lang="en-US" sz="1800"/>
        </a:p>
      </dgm:t>
    </dgm:pt>
    <dgm:pt modelId="{FB253BA2-8D57-4778-A31D-54C804482ABA}">
      <dgm:prSet custT="1"/>
      <dgm:spPr>
        <a:ln>
          <a:solidFill>
            <a:schemeClr val="accent5"/>
          </a:solidFill>
        </a:ln>
      </dgm:spPr>
      <dgm:t>
        <a:bodyPr/>
        <a:lstStyle/>
        <a:p>
          <a:r>
            <a:rPr lang="en-US" sz="1600" b="1"/>
            <a:t>Patient chart abstractions</a:t>
          </a:r>
          <a:endParaRPr lang="en-US" sz="1600"/>
        </a:p>
      </dgm:t>
    </dgm:pt>
    <dgm:pt modelId="{FCFB60EE-7181-4D68-8E09-AC9DD726D76B}" type="parTrans" cxnId="{E5D414E1-79CA-42E8-9CEA-A1E2758D9F87}">
      <dgm:prSet/>
      <dgm:spPr/>
      <dgm:t>
        <a:bodyPr/>
        <a:lstStyle/>
        <a:p>
          <a:endParaRPr lang="en-US" sz="1800"/>
        </a:p>
      </dgm:t>
    </dgm:pt>
    <dgm:pt modelId="{0D6860B3-8789-47F4-AD71-46376FDCFDC4}" type="sibTrans" cxnId="{E5D414E1-79CA-42E8-9CEA-A1E2758D9F87}">
      <dgm:prSet/>
      <dgm:spPr/>
      <dgm:t>
        <a:bodyPr/>
        <a:lstStyle/>
        <a:p>
          <a:endParaRPr lang="en-US" sz="1800"/>
        </a:p>
      </dgm:t>
    </dgm:pt>
    <dgm:pt modelId="{9A9809B2-613C-4F0B-8E5C-4347544AC00A}">
      <dgm:prSet custT="1"/>
      <dgm:spPr>
        <a:ln>
          <a:solidFill>
            <a:schemeClr val="accent5"/>
          </a:solidFill>
        </a:ln>
      </dgm:spPr>
      <dgm:t>
        <a:bodyPr/>
        <a:lstStyle/>
        <a:p>
          <a:r>
            <a:rPr lang="en-US" sz="1600"/>
            <a:t>Gauge completeness of data contributing to the expected reports</a:t>
          </a:r>
        </a:p>
      </dgm:t>
    </dgm:pt>
    <dgm:pt modelId="{CCC92C5F-AE1B-472F-AAAC-B308889C45AF}" type="parTrans" cxnId="{B0EFA8BE-5BCF-4CE5-A949-01B1E8A61189}">
      <dgm:prSet/>
      <dgm:spPr/>
      <dgm:t>
        <a:bodyPr/>
        <a:lstStyle/>
        <a:p>
          <a:endParaRPr lang="en-US" sz="1800"/>
        </a:p>
      </dgm:t>
    </dgm:pt>
    <dgm:pt modelId="{9578F07D-E642-4383-8DDF-5B9D755AE21C}" type="sibTrans" cxnId="{B0EFA8BE-5BCF-4CE5-A949-01B1E8A61189}">
      <dgm:prSet/>
      <dgm:spPr/>
      <dgm:t>
        <a:bodyPr/>
        <a:lstStyle/>
        <a:p>
          <a:endParaRPr lang="en-US" sz="1800"/>
        </a:p>
      </dgm:t>
    </dgm:pt>
    <dgm:pt modelId="{35DA8562-484D-4093-B4B3-24BF127A21F7}" type="pres">
      <dgm:prSet presAssocID="{CD8ED6A5-09C1-4DA8-AA0D-0A87F8E166F9}" presName="linear" presStyleCnt="0">
        <dgm:presLayoutVars>
          <dgm:dir/>
          <dgm:animLvl val="lvl"/>
          <dgm:resizeHandles val="exact"/>
        </dgm:presLayoutVars>
      </dgm:prSet>
      <dgm:spPr/>
    </dgm:pt>
    <dgm:pt modelId="{CFF9B3F3-9F68-45AA-8E5A-DB15DBC4465D}" type="pres">
      <dgm:prSet presAssocID="{7F9D3572-8E34-4E36-815C-64C0A6A47655}" presName="parentLin" presStyleCnt="0"/>
      <dgm:spPr/>
    </dgm:pt>
    <dgm:pt modelId="{0E466FAC-9C0B-46E6-8CC5-B5D0C920BBD6}" type="pres">
      <dgm:prSet presAssocID="{7F9D3572-8E34-4E36-815C-64C0A6A47655}" presName="parentLeftMargin" presStyleLbl="node1" presStyleIdx="0" presStyleCnt="1"/>
      <dgm:spPr/>
    </dgm:pt>
    <dgm:pt modelId="{1F3BD485-2A4F-495A-9EE7-99E1C2A7F9FC}" type="pres">
      <dgm:prSet presAssocID="{7F9D3572-8E34-4E36-815C-64C0A6A47655}" presName="parentText" presStyleLbl="node1" presStyleIdx="0" presStyleCnt="1" custScaleX="126192" custScaleY="88484" custLinFactNeighborX="1" custLinFactNeighborY="-46637">
        <dgm:presLayoutVars>
          <dgm:chMax val="0"/>
          <dgm:bulletEnabled val="1"/>
        </dgm:presLayoutVars>
      </dgm:prSet>
      <dgm:spPr/>
    </dgm:pt>
    <dgm:pt modelId="{9E46B7FF-F0B9-48B8-AF4C-D9DF143DDCDF}" type="pres">
      <dgm:prSet presAssocID="{7F9D3572-8E34-4E36-815C-64C0A6A47655}" presName="negativeSpace" presStyleCnt="0"/>
      <dgm:spPr/>
    </dgm:pt>
    <dgm:pt modelId="{211CD637-CF69-47AF-8950-5FCBE49FB5CA}" type="pres">
      <dgm:prSet presAssocID="{7F9D3572-8E34-4E36-815C-64C0A6A47655}" presName="childText" presStyleLbl="conFgAcc1" presStyleIdx="0" presStyleCnt="1">
        <dgm:presLayoutVars>
          <dgm:bulletEnabled val="1"/>
        </dgm:presLayoutVars>
      </dgm:prSet>
      <dgm:spPr/>
    </dgm:pt>
  </dgm:ptLst>
  <dgm:cxnLst>
    <dgm:cxn modelId="{1BEED907-6790-4563-8183-1A46B78C72C1}" srcId="{3053573C-3713-4505-9CDA-CBE6BC0B4BE6}" destId="{84640F1D-28E2-4044-9857-F250FDE8608F}" srcOrd="0" destOrd="0" parTransId="{A50F307E-4A78-4299-9411-1590BCD49586}" sibTransId="{D27383FA-7E4D-4C0C-8948-827B3B34BE4B}"/>
    <dgm:cxn modelId="{01C71C0E-97DC-4E21-9FA4-FB61D724AA6C}" type="presOf" srcId="{FB253BA2-8D57-4778-A31D-54C804482ABA}" destId="{211CD637-CF69-47AF-8950-5FCBE49FB5CA}" srcOrd="0" destOrd="4" presId="urn:microsoft.com/office/officeart/2005/8/layout/list1"/>
    <dgm:cxn modelId="{95FB5E16-71D2-43DE-BA61-9CA0DCBD6DCA}" type="presOf" srcId="{A5685A5F-981E-4D3F-9CDD-1008A4D43199}" destId="{211CD637-CF69-47AF-8950-5FCBE49FB5CA}" srcOrd="0" destOrd="2" presId="urn:microsoft.com/office/officeart/2005/8/layout/list1"/>
    <dgm:cxn modelId="{097B0D5C-942A-405F-A58E-A4866BC089B4}" type="presOf" srcId="{9A9809B2-613C-4F0B-8E5C-4347544AC00A}" destId="{211CD637-CF69-47AF-8950-5FCBE49FB5CA}" srcOrd="0" destOrd="5" presId="urn:microsoft.com/office/officeart/2005/8/layout/list1"/>
    <dgm:cxn modelId="{F2CA9348-EB61-4DED-8083-5A9B3F52BF59}" type="presOf" srcId="{CD8ED6A5-09C1-4DA8-AA0D-0A87F8E166F9}" destId="{35DA8562-484D-4093-B4B3-24BF127A21F7}" srcOrd="0" destOrd="0" presId="urn:microsoft.com/office/officeart/2005/8/layout/list1"/>
    <dgm:cxn modelId="{9C4CEC52-7502-47D9-840F-70A2720AF11E}" srcId="{CD8ED6A5-09C1-4DA8-AA0D-0A87F8E166F9}" destId="{7F9D3572-8E34-4E36-815C-64C0A6A47655}" srcOrd="0" destOrd="0" parTransId="{6759C64A-3159-4828-BEB8-2D1771386320}" sibTransId="{CE7EBFB4-4F09-4386-BB08-462FA436B2C4}"/>
    <dgm:cxn modelId="{AD7CFA7E-A7CF-4E97-98B3-8E4F10108E0F}" type="presOf" srcId="{84640F1D-28E2-4044-9857-F250FDE8608F}" destId="{211CD637-CF69-47AF-8950-5FCBE49FB5CA}" srcOrd="0" destOrd="1" presId="urn:microsoft.com/office/officeart/2005/8/layout/list1"/>
    <dgm:cxn modelId="{41AE9185-064D-45E7-87C4-B15DB0661E48}" type="presOf" srcId="{3053573C-3713-4505-9CDA-CBE6BC0B4BE6}" destId="{211CD637-CF69-47AF-8950-5FCBE49FB5CA}" srcOrd="0" destOrd="0" presId="urn:microsoft.com/office/officeart/2005/8/layout/list1"/>
    <dgm:cxn modelId="{81F5018D-7858-4E1D-A929-08F57E69F707}" srcId="{7F9D3572-8E34-4E36-815C-64C0A6A47655}" destId="{3053573C-3713-4505-9CDA-CBE6BC0B4BE6}" srcOrd="0" destOrd="0" parTransId="{19244255-9F24-4317-9E7E-C98765385009}" sibTransId="{8687C445-9275-4F00-B0DC-E8DFEBE06247}"/>
    <dgm:cxn modelId="{A46FC78E-C036-468A-82C2-2E4BAF0DD4E9}" srcId="{7F9D3572-8E34-4E36-815C-64C0A6A47655}" destId="{A5685A5F-981E-4D3F-9CDD-1008A4D43199}" srcOrd="1" destOrd="0" parTransId="{164CA65C-FDFB-4E82-A1DD-4ED00A33E9BE}" sibTransId="{04E59D45-2A93-430C-A8A0-26318D397AD5}"/>
    <dgm:cxn modelId="{A039D799-A5B7-4731-907C-DC5C336A556B}" type="presOf" srcId="{7F9D3572-8E34-4E36-815C-64C0A6A47655}" destId="{0E466FAC-9C0B-46E6-8CC5-B5D0C920BBD6}" srcOrd="0" destOrd="0" presId="urn:microsoft.com/office/officeart/2005/8/layout/list1"/>
    <dgm:cxn modelId="{B0EFA8BE-5BCF-4CE5-A949-01B1E8A61189}" srcId="{FB253BA2-8D57-4778-A31D-54C804482ABA}" destId="{9A9809B2-613C-4F0B-8E5C-4347544AC00A}" srcOrd="0" destOrd="0" parTransId="{CCC92C5F-AE1B-472F-AAAC-B308889C45AF}" sibTransId="{9578F07D-E642-4383-8DDF-5B9D755AE21C}"/>
    <dgm:cxn modelId="{8836ECD1-2FD1-432C-B9EE-0054BF3D48B6}" type="presOf" srcId="{06E74D2D-4CA7-454C-89B5-D361C167AD2C}" destId="{211CD637-CF69-47AF-8950-5FCBE49FB5CA}" srcOrd="0" destOrd="3" presId="urn:microsoft.com/office/officeart/2005/8/layout/list1"/>
    <dgm:cxn modelId="{1B8C08DF-BC0E-4994-9481-B672BA1266ED}" type="presOf" srcId="{7F9D3572-8E34-4E36-815C-64C0A6A47655}" destId="{1F3BD485-2A4F-495A-9EE7-99E1C2A7F9FC}" srcOrd="1" destOrd="0" presId="urn:microsoft.com/office/officeart/2005/8/layout/list1"/>
    <dgm:cxn modelId="{E5D414E1-79CA-42E8-9CEA-A1E2758D9F87}" srcId="{7F9D3572-8E34-4E36-815C-64C0A6A47655}" destId="{FB253BA2-8D57-4778-A31D-54C804482ABA}" srcOrd="2" destOrd="0" parTransId="{FCFB60EE-7181-4D68-8E09-AC9DD726D76B}" sibTransId="{0D6860B3-8789-47F4-AD71-46376FDCFDC4}"/>
    <dgm:cxn modelId="{123189F5-CD77-4B67-865E-D6CEAF299D6F}" srcId="{A5685A5F-981E-4D3F-9CDD-1008A4D43199}" destId="{06E74D2D-4CA7-454C-89B5-D361C167AD2C}" srcOrd="0" destOrd="0" parTransId="{728550DC-5867-45D4-8D20-8AD43B615751}" sibTransId="{329EDD7D-256A-4468-B41B-4B50ABC07688}"/>
    <dgm:cxn modelId="{ADC3CED3-AF14-4BA6-81DF-A4B1E81FC11C}" type="presParOf" srcId="{35DA8562-484D-4093-B4B3-24BF127A21F7}" destId="{CFF9B3F3-9F68-45AA-8E5A-DB15DBC4465D}" srcOrd="0" destOrd="0" presId="urn:microsoft.com/office/officeart/2005/8/layout/list1"/>
    <dgm:cxn modelId="{1B79187D-FFC8-4F53-A1DC-4BE97C68717A}" type="presParOf" srcId="{CFF9B3F3-9F68-45AA-8E5A-DB15DBC4465D}" destId="{0E466FAC-9C0B-46E6-8CC5-B5D0C920BBD6}" srcOrd="0" destOrd="0" presId="urn:microsoft.com/office/officeart/2005/8/layout/list1"/>
    <dgm:cxn modelId="{249FB782-D5E1-4AE9-8CB9-00A89C74C0C2}" type="presParOf" srcId="{CFF9B3F3-9F68-45AA-8E5A-DB15DBC4465D}" destId="{1F3BD485-2A4F-495A-9EE7-99E1C2A7F9FC}" srcOrd="1" destOrd="0" presId="urn:microsoft.com/office/officeart/2005/8/layout/list1"/>
    <dgm:cxn modelId="{8DF5FB8D-A4BF-4587-9600-54CC37FD251D}" type="presParOf" srcId="{35DA8562-484D-4093-B4B3-24BF127A21F7}" destId="{9E46B7FF-F0B9-48B8-AF4C-D9DF143DDCDF}" srcOrd="1" destOrd="0" presId="urn:microsoft.com/office/officeart/2005/8/layout/list1"/>
    <dgm:cxn modelId="{DF184A70-597F-4725-82D7-1BBC72F49CF7}" type="presParOf" srcId="{35DA8562-484D-4093-B4B3-24BF127A21F7}" destId="{211CD637-CF69-47AF-8950-5FCBE49FB5CA}" srcOrd="2" destOrd="0" presId="urn:microsoft.com/office/officeart/2005/8/layout/list1"/>
  </dgm:cxnLst>
  <dgm:bg/>
  <dgm:whole>
    <a:ln>
      <a:noFill/>
    </a:ln>
  </dgm:whole>
  <dgm:extLst>
    <a:ext uri="http://schemas.microsoft.com/office/drawing/2008/diagram">
      <dsp:dataModelExt xmlns:dsp="http://schemas.microsoft.com/office/drawing/2008/diagram" relId="rId22"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EEDC4DC-3050-47C9-AF39-E5A974C4C127}" type="doc">
      <dgm:prSet loTypeId="urn:microsoft.com/office/officeart/2018/2/layout/IconLabelDescription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9B7787A7-F0E4-4301-9BD6-ADAEA80E921D}">
      <dgm:prSet/>
      <dgm:spPr/>
      <dgm:t>
        <a:bodyPr/>
        <a:lstStyle/>
        <a:p>
          <a:pPr>
            <a:lnSpc>
              <a:spcPct val="100000"/>
            </a:lnSpc>
            <a:defRPr b="1"/>
          </a:pPr>
          <a:r>
            <a:rPr lang="en-US"/>
            <a:t>Detect</a:t>
          </a:r>
        </a:p>
      </dgm:t>
    </dgm:pt>
    <dgm:pt modelId="{0F02178B-E04C-4B2B-844F-D8B89605D521}" type="parTrans" cxnId="{60662576-869A-4C88-922C-C239F764DEEB}">
      <dgm:prSet/>
      <dgm:spPr/>
      <dgm:t>
        <a:bodyPr/>
        <a:lstStyle/>
        <a:p>
          <a:endParaRPr lang="en-US"/>
        </a:p>
      </dgm:t>
    </dgm:pt>
    <dgm:pt modelId="{C45D7995-C8D1-42B2-936C-BA2D985F7E01}" type="sibTrans" cxnId="{60662576-869A-4C88-922C-C239F764DEEB}">
      <dgm:prSet/>
      <dgm:spPr/>
      <dgm:t>
        <a:bodyPr/>
        <a:lstStyle/>
        <a:p>
          <a:endParaRPr lang="en-US"/>
        </a:p>
      </dgm:t>
    </dgm:pt>
    <dgm:pt modelId="{E2B5F883-8A3B-4E5E-BF80-CED30104A624}">
      <dgm:prSet/>
      <dgm:spPr/>
      <dgm:t>
        <a:bodyPr/>
        <a:lstStyle/>
        <a:p>
          <a:pPr>
            <a:lnSpc>
              <a:spcPct val="100000"/>
            </a:lnSpc>
          </a:pPr>
          <a:r>
            <a:rPr lang="en-US"/>
            <a:t>Identify data quality gaps during routine analysis</a:t>
          </a:r>
        </a:p>
      </dgm:t>
    </dgm:pt>
    <dgm:pt modelId="{BC42DE08-9669-4635-A03A-81F8C96BA0AB}" type="parTrans" cxnId="{099C620B-3B95-4151-B381-C662236CFB9A}">
      <dgm:prSet/>
      <dgm:spPr/>
      <dgm:t>
        <a:bodyPr/>
        <a:lstStyle/>
        <a:p>
          <a:endParaRPr lang="en-US"/>
        </a:p>
      </dgm:t>
    </dgm:pt>
    <dgm:pt modelId="{8134E2AA-154B-48FE-9F01-0EB3636F6DE9}" type="sibTrans" cxnId="{099C620B-3B95-4151-B381-C662236CFB9A}">
      <dgm:prSet/>
      <dgm:spPr/>
      <dgm:t>
        <a:bodyPr/>
        <a:lstStyle/>
        <a:p>
          <a:endParaRPr lang="en-US"/>
        </a:p>
      </dgm:t>
    </dgm:pt>
    <dgm:pt modelId="{40D4293B-76B3-4804-871F-A0A3FA832132}">
      <dgm:prSet/>
      <dgm:spPr/>
      <dgm:t>
        <a:bodyPr/>
        <a:lstStyle/>
        <a:p>
          <a:pPr>
            <a:lnSpc>
              <a:spcPct val="100000"/>
            </a:lnSpc>
          </a:pPr>
          <a:r>
            <a:rPr lang="en-US"/>
            <a:t>Engage partners/Counties  for corrective action</a:t>
          </a:r>
        </a:p>
      </dgm:t>
    </dgm:pt>
    <dgm:pt modelId="{A5B0B423-9CB4-41FF-A91F-04E8C859192D}" type="parTrans" cxnId="{4A5A0D3E-A4FA-4672-B0C9-AB0EE525EBC8}">
      <dgm:prSet/>
      <dgm:spPr/>
      <dgm:t>
        <a:bodyPr/>
        <a:lstStyle/>
        <a:p>
          <a:endParaRPr lang="en-US"/>
        </a:p>
      </dgm:t>
    </dgm:pt>
    <dgm:pt modelId="{A68F1DCD-8EC4-4EFD-BA54-CE8DABF4685A}" type="sibTrans" cxnId="{4A5A0D3E-A4FA-4672-B0C9-AB0EE525EBC8}">
      <dgm:prSet/>
      <dgm:spPr/>
      <dgm:t>
        <a:bodyPr/>
        <a:lstStyle/>
        <a:p>
          <a:endParaRPr lang="en-US"/>
        </a:p>
      </dgm:t>
    </dgm:pt>
    <dgm:pt modelId="{140D87B4-D07B-48DE-93ED-740DD44A24F5}">
      <dgm:prSet/>
      <dgm:spPr/>
      <dgm:t>
        <a:bodyPr/>
        <a:lstStyle/>
        <a:p>
          <a:pPr>
            <a:lnSpc>
              <a:spcPct val="100000"/>
            </a:lnSpc>
            <a:defRPr b="1"/>
          </a:pPr>
          <a:r>
            <a:rPr lang="en-US"/>
            <a:t>Investigate &amp; Act</a:t>
          </a:r>
        </a:p>
      </dgm:t>
    </dgm:pt>
    <dgm:pt modelId="{8743FB19-734C-4647-BDF3-386AB219DD8B}" type="parTrans" cxnId="{6F06A1C6-6114-451A-84A1-E51DD5CDBE27}">
      <dgm:prSet/>
      <dgm:spPr/>
      <dgm:t>
        <a:bodyPr/>
        <a:lstStyle/>
        <a:p>
          <a:endParaRPr lang="en-US"/>
        </a:p>
      </dgm:t>
    </dgm:pt>
    <dgm:pt modelId="{DA79AE71-85DE-4082-8DEE-388AA3A6DB19}" type="sibTrans" cxnId="{6F06A1C6-6114-451A-84A1-E51DD5CDBE27}">
      <dgm:prSet/>
      <dgm:spPr/>
      <dgm:t>
        <a:bodyPr/>
        <a:lstStyle/>
        <a:p>
          <a:endParaRPr lang="en-US"/>
        </a:p>
      </dgm:t>
    </dgm:pt>
    <dgm:pt modelId="{B37974B6-1AAC-499B-952B-FDAA79191E53}">
      <dgm:prSet/>
      <dgm:spPr/>
      <dgm:t>
        <a:bodyPr/>
        <a:lstStyle/>
        <a:p>
          <a:pPr>
            <a:lnSpc>
              <a:spcPct val="100000"/>
            </a:lnSpc>
          </a:pPr>
          <a:r>
            <a:rPr lang="en-US" b="1"/>
            <a:t>Investigate cause: </a:t>
          </a:r>
        </a:p>
        <a:p>
          <a:pPr>
            <a:lnSpc>
              <a:spcPct val="100000"/>
            </a:lnSpc>
          </a:pPr>
          <a:r>
            <a:rPr lang="en-US"/>
            <a:t>Data transmission related, logic related, or user errors</a:t>
          </a:r>
        </a:p>
        <a:p>
          <a:pPr>
            <a:lnSpc>
              <a:spcPct val="100000"/>
            </a:lnSpc>
          </a:pPr>
          <a:r>
            <a:rPr lang="en-US" b="1">
              <a:latin typeface="Calibri" panose="020F0502020204030204" pitchFamily="34" charset="0"/>
              <a:ea typeface="Calibri" panose="020F0502020204030204" pitchFamily="34" charset="0"/>
              <a:cs typeface="Arial" panose="020B0604020202020204" pitchFamily="34" charset="0"/>
            </a:rPr>
            <a:t>Actions:</a:t>
          </a:r>
        </a:p>
        <a:p>
          <a:pPr>
            <a:lnSpc>
              <a:spcPct val="100000"/>
            </a:lnSpc>
          </a:pPr>
          <a:r>
            <a:rPr lang="en-US">
              <a:latin typeface="Calibri" panose="020F0502020204030204" pitchFamily="34" charset="0"/>
              <a:ea typeface="Calibri" panose="020F0502020204030204" pitchFamily="34" charset="0"/>
              <a:cs typeface="Arial" panose="020B0604020202020204" pitchFamily="34" charset="0"/>
            </a:rPr>
            <a:t>Correct data transmission missteps, </a:t>
          </a:r>
        </a:p>
        <a:p>
          <a:pPr>
            <a:lnSpc>
              <a:spcPct val="100000"/>
            </a:lnSpc>
          </a:pPr>
          <a:r>
            <a:rPr lang="en-US">
              <a:latin typeface="Calibri" panose="020F0502020204030204" pitchFamily="34" charset="0"/>
              <a:ea typeface="Calibri" panose="020F0502020204030204" pitchFamily="34" charset="0"/>
              <a:cs typeface="Arial" panose="020B0604020202020204" pitchFamily="34" charset="0"/>
            </a:rPr>
            <a:t>NDW-EMR Indicator logic alignment </a:t>
          </a:r>
        </a:p>
        <a:p>
          <a:pPr>
            <a:lnSpc>
              <a:spcPct val="100000"/>
            </a:lnSpc>
          </a:pPr>
          <a:r>
            <a:rPr lang="en-US">
              <a:latin typeface="Calibri" panose="020F0502020204030204" pitchFamily="34" charset="0"/>
              <a:ea typeface="Calibri" panose="020F0502020204030204" pitchFamily="34" charset="0"/>
              <a:cs typeface="Arial" panose="020B0604020202020204" pitchFamily="34" charset="0"/>
            </a:rPr>
            <a:t>user data entry/upload errors</a:t>
          </a:r>
          <a:endParaRPr lang="en-US"/>
        </a:p>
      </dgm:t>
    </dgm:pt>
    <dgm:pt modelId="{5808A667-D196-4C9B-87D7-F0D0F7F37891}" type="parTrans" cxnId="{0D08934B-C221-48B2-B434-4DEDB1FB71D9}">
      <dgm:prSet/>
      <dgm:spPr/>
      <dgm:t>
        <a:bodyPr/>
        <a:lstStyle/>
        <a:p>
          <a:endParaRPr lang="en-US"/>
        </a:p>
      </dgm:t>
    </dgm:pt>
    <dgm:pt modelId="{81628A80-113E-48D7-95A4-0453C2705CD8}" type="sibTrans" cxnId="{0D08934B-C221-48B2-B434-4DEDB1FB71D9}">
      <dgm:prSet/>
      <dgm:spPr/>
      <dgm:t>
        <a:bodyPr/>
        <a:lstStyle/>
        <a:p>
          <a:endParaRPr lang="en-US"/>
        </a:p>
      </dgm:t>
    </dgm:pt>
    <dgm:pt modelId="{E0682F3F-9693-4487-BA64-DE144F24CD1E}">
      <dgm:prSet/>
      <dgm:spPr/>
      <dgm:t>
        <a:bodyPr/>
        <a:lstStyle/>
        <a:p>
          <a:pPr>
            <a:lnSpc>
              <a:spcPct val="100000"/>
            </a:lnSpc>
            <a:defRPr b="1"/>
          </a:pPr>
          <a:r>
            <a:rPr lang="en-US"/>
            <a:t>Feedback Sessions</a:t>
          </a:r>
        </a:p>
      </dgm:t>
    </dgm:pt>
    <dgm:pt modelId="{2995FA88-B5F5-4688-AD4C-55DB6F9D1605}" type="parTrans" cxnId="{462F0552-4E37-4CC3-B879-696681D3D444}">
      <dgm:prSet/>
      <dgm:spPr/>
      <dgm:t>
        <a:bodyPr/>
        <a:lstStyle/>
        <a:p>
          <a:endParaRPr lang="en-US"/>
        </a:p>
      </dgm:t>
    </dgm:pt>
    <dgm:pt modelId="{D3129851-3E4E-446A-8DF1-78C902A2E7DA}" type="sibTrans" cxnId="{462F0552-4E37-4CC3-B879-696681D3D444}">
      <dgm:prSet/>
      <dgm:spPr/>
      <dgm:t>
        <a:bodyPr/>
        <a:lstStyle/>
        <a:p>
          <a:endParaRPr lang="en-US"/>
        </a:p>
      </dgm:t>
    </dgm:pt>
    <dgm:pt modelId="{FACDC2C8-217C-4EA4-832C-25041A2FC53D}">
      <dgm:prSet/>
      <dgm:spPr/>
      <dgm:t>
        <a:bodyPr/>
        <a:lstStyle/>
        <a:p>
          <a:pPr>
            <a:lnSpc>
              <a:spcPct val="100000"/>
            </a:lnSpc>
          </a:pPr>
          <a:r>
            <a:rPr lang="en-US"/>
            <a:t>County cluster meetings, </a:t>
          </a:r>
        </a:p>
      </dgm:t>
    </dgm:pt>
    <dgm:pt modelId="{78466126-15E1-4E8C-B35F-C20C4D201FC7}" type="parTrans" cxnId="{77A3F62A-3639-4376-9546-A4421D87C5AD}">
      <dgm:prSet/>
      <dgm:spPr/>
      <dgm:t>
        <a:bodyPr/>
        <a:lstStyle/>
        <a:p>
          <a:endParaRPr lang="en-US"/>
        </a:p>
      </dgm:t>
    </dgm:pt>
    <dgm:pt modelId="{181540BF-39DC-4E3A-8F3E-99352C0DDF36}" type="sibTrans" cxnId="{77A3F62A-3639-4376-9546-A4421D87C5AD}">
      <dgm:prSet/>
      <dgm:spPr/>
      <dgm:t>
        <a:bodyPr/>
        <a:lstStyle/>
        <a:p>
          <a:endParaRPr lang="en-US"/>
        </a:p>
      </dgm:t>
    </dgm:pt>
    <dgm:pt modelId="{84532109-FCF6-4B51-A6FB-D088C079F403}">
      <dgm:prSet/>
      <dgm:spPr/>
      <dgm:t>
        <a:bodyPr/>
        <a:lstStyle/>
        <a:p>
          <a:pPr>
            <a:lnSpc>
              <a:spcPct val="100000"/>
            </a:lnSpc>
          </a:pPr>
          <a:r>
            <a:rPr lang="en-US"/>
            <a:t>Data quality review webinars, trainings etc.</a:t>
          </a:r>
        </a:p>
      </dgm:t>
    </dgm:pt>
    <dgm:pt modelId="{72FBAB24-A6F6-4A95-B950-C7E1FE79F6DA}" type="parTrans" cxnId="{467EEB27-822C-4819-BC71-CDE4B17D24AE}">
      <dgm:prSet/>
      <dgm:spPr/>
      <dgm:t>
        <a:bodyPr/>
        <a:lstStyle/>
        <a:p>
          <a:endParaRPr lang="en-US"/>
        </a:p>
      </dgm:t>
    </dgm:pt>
    <dgm:pt modelId="{1046C505-3899-48D7-B5D1-699B625C9A0B}" type="sibTrans" cxnId="{467EEB27-822C-4819-BC71-CDE4B17D24AE}">
      <dgm:prSet/>
      <dgm:spPr/>
      <dgm:t>
        <a:bodyPr/>
        <a:lstStyle/>
        <a:p>
          <a:endParaRPr lang="en-US"/>
        </a:p>
      </dgm:t>
    </dgm:pt>
    <dgm:pt modelId="{8D01D53C-00EB-4906-B33C-D2E16FAE680E}">
      <dgm:prSet/>
      <dgm:spPr/>
      <dgm:t>
        <a:bodyPr/>
        <a:lstStyle/>
        <a:p>
          <a:pPr>
            <a:lnSpc>
              <a:spcPct val="100000"/>
            </a:lnSpc>
          </a:pPr>
          <a:r>
            <a:rPr lang="en-US"/>
            <a:t>Direct discussions of quality gaps, discuss best practices and suggest improvements</a:t>
          </a:r>
        </a:p>
      </dgm:t>
    </dgm:pt>
    <dgm:pt modelId="{53EE41A8-D46D-4782-B99E-F80D93F57CE6}" type="parTrans" cxnId="{0CB3BF9B-29F8-4A21-9C19-D4B8784CE2A1}">
      <dgm:prSet/>
      <dgm:spPr/>
      <dgm:t>
        <a:bodyPr/>
        <a:lstStyle/>
        <a:p>
          <a:endParaRPr lang="en-US"/>
        </a:p>
      </dgm:t>
    </dgm:pt>
    <dgm:pt modelId="{5A43BF5D-5D6B-4A86-8626-1887D93D1083}" type="sibTrans" cxnId="{0CB3BF9B-29F8-4A21-9C19-D4B8784CE2A1}">
      <dgm:prSet/>
      <dgm:spPr/>
      <dgm:t>
        <a:bodyPr/>
        <a:lstStyle/>
        <a:p>
          <a:endParaRPr lang="en-US"/>
        </a:p>
      </dgm:t>
    </dgm:pt>
    <dgm:pt modelId="{8EC5838E-5E69-47A2-95C3-F7AEB857F837}" type="pres">
      <dgm:prSet presAssocID="{CEEDC4DC-3050-47C9-AF39-E5A974C4C127}" presName="root" presStyleCnt="0">
        <dgm:presLayoutVars>
          <dgm:dir/>
          <dgm:resizeHandles val="exact"/>
        </dgm:presLayoutVars>
      </dgm:prSet>
      <dgm:spPr/>
    </dgm:pt>
    <dgm:pt modelId="{D247C3EF-4F7A-46A3-A296-931939947B76}" type="pres">
      <dgm:prSet presAssocID="{9B7787A7-F0E4-4301-9BD6-ADAEA80E921D}" presName="compNode" presStyleCnt="0"/>
      <dgm:spPr/>
    </dgm:pt>
    <dgm:pt modelId="{5468556E-4C1E-4690-B6E0-AABF21EB2567}" type="pres">
      <dgm:prSet presAssocID="{9B7787A7-F0E4-4301-9BD6-ADAEA80E921D}"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agnifying glass"/>
        </a:ext>
      </dgm:extLst>
    </dgm:pt>
    <dgm:pt modelId="{C770AD45-C753-42D1-8D67-2EA85A14639D}" type="pres">
      <dgm:prSet presAssocID="{9B7787A7-F0E4-4301-9BD6-ADAEA80E921D}" presName="iconSpace" presStyleCnt="0"/>
      <dgm:spPr/>
    </dgm:pt>
    <dgm:pt modelId="{D7DF69EF-4712-433A-BCE7-2E3CE66A6735}" type="pres">
      <dgm:prSet presAssocID="{9B7787A7-F0E4-4301-9BD6-ADAEA80E921D}" presName="parTx" presStyleLbl="revTx" presStyleIdx="0" presStyleCnt="6">
        <dgm:presLayoutVars>
          <dgm:chMax val="0"/>
          <dgm:chPref val="0"/>
        </dgm:presLayoutVars>
      </dgm:prSet>
      <dgm:spPr/>
    </dgm:pt>
    <dgm:pt modelId="{FE19C70F-EDCD-4EA7-95BF-18B07DBB3737}" type="pres">
      <dgm:prSet presAssocID="{9B7787A7-F0E4-4301-9BD6-ADAEA80E921D}" presName="txSpace" presStyleCnt="0"/>
      <dgm:spPr/>
    </dgm:pt>
    <dgm:pt modelId="{B442F256-9977-4C00-A62A-FAACE434C47F}" type="pres">
      <dgm:prSet presAssocID="{9B7787A7-F0E4-4301-9BD6-ADAEA80E921D}" presName="desTx" presStyleLbl="revTx" presStyleIdx="1" presStyleCnt="6">
        <dgm:presLayoutVars/>
      </dgm:prSet>
      <dgm:spPr/>
    </dgm:pt>
    <dgm:pt modelId="{815666FC-3FC7-40A2-9A27-1A60AA0DDA0D}" type="pres">
      <dgm:prSet presAssocID="{C45D7995-C8D1-42B2-936C-BA2D985F7E01}" presName="sibTrans" presStyleCnt="0"/>
      <dgm:spPr/>
    </dgm:pt>
    <dgm:pt modelId="{4C543BE1-10D9-4D75-9138-C0C98AE2CE5B}" type="pres">
      <dgm:prSet presAssocID="{140D87B4-D07B-48DE-93ED-740DD44A24F5}" presName="compNode" presStyleCnt="0"/>
      <dgm:spPr/>
    </dgm:pt>
    <dgm:pt modelId="{3E5467F3-F1D2-4D24-9AAC-58A4E61F5239}" type="pres">
      <dgm:prSet presAssocID="{140D87B4-D07B-48DE-93ED-740DD44A24F5}"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ogrammer"/>
        </a:ext>
      </dgm:extLst>
    </dgm:pt>
    <dgm:pt modelId="{B00F435B-A4B9-4C9A-8FB9-4495BDB2E053}" type="pres">
      <dgm:prSet presAssocID="{140D87B4-D07B-48DE-93ED-740DD44A24F5}" presName="iconSpace" presStyleCnt="0"/>
      <dgm:spPr/>
    </dgm:pt>
    <dgm:pt modelId="{97C62165-A67A-4850-BC04-E203BFC9C205}" type="pres">
      <dgm:prSet presAssocID="{140D87B4-D07B-48DE-93ED-740DD44A24F5}" presName="parTx" presStyleLbl="revTx" presStyleIdx="2" presStyleCnt="6">
        <dgm:presLayoutVars>
          <dgm:chMax val="0"/>
          <dgm:chPref val="0"/>
        </dgm:presLayoutVars>
      </dgm:prSet>
      <dgm:spPr/>
    </dgm:pt>
    <dgm:pt modelId="{9C79081B-7950-4834-8F8C-512C99795C59}" type="pres">
      <dgm:prSet presAssocID="{140D87B4-D07B-48DE-93ED-740DD44A24F5}" presName="txSpace" presStyleCnt="0"/>
      <dgm:spPr/>
    </dgm:pt>
    <dgm:pt modelId="{1BE6BDDF-7832-4F02-86C4-A4D7CC509D69}" type="pres">
      <dgm:prSet presAssocID="{140D87B4-D07B-48DE-93ED-740DD44A24F5}" presName="desTx" presStyleLbl="revTx" presStyleIdx="3" presStyleCnt="6">
        <dgm:presLayoutVars/>
      </dgm:prSet>
      <dgm:spPr/>
    </dgm:pt>
    <dgm:pt modelId="{7F4E2479-33B5-458D-B95A-BAE3D3C38846}" type="pres">
      <dgm:prSet presAssocID="{DA79AE71-85DE-4082-8DEE-388AA3A6DB19}" presName="sibTrans" presStyleCnt="0"/>
      <dgm:spPr/>
    </dgm:pt>
    <dgm:pt modelId="{44955E2B-B1B9-4F7F-AAF4-11CB601FFF3E}" type="pres">
      <dgm:prSet presAssocID="{E0682F3F-9693-4487-BA64-DE144F24CD1E}" presName="compNode" presStyleCnt="0"/>
      <dgm:spPr/>
    </dgm:pt>
    <dgm:pt modelId="{0F58DD9C-62F3-4A05-899E-681E6857C987}" type="pres">
      <dgm:prSet presAssocID="{E0682F3F-9693-4487-BA64-DE144F24CD1E}"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eeting"/>
        </a:ext>
      </dgm:extLst>
    </dgm:pt>
    <dgm:pt modelId="{792D94FD-83DA-4F59-9957-E6B622DC79F5}" type="pres">
      <dgm:prSet presAssocID="{E0682F3F-9693-4487-BA64-DE144F24CD1E}" presName="iconSpace" presStyleCnt="0"/>
      <dgm:spPr/>
    </dgm:pt>
    <dgm:pt modelId="{757971B0-82F7-4900-81E5-F0AC8AD7ECDA}" type="pres">
      <dgm:prSet presAssocID="{E0682F3F-9693-4487-BA64-DE144F24CD1E}" presName="parTx" presStyleLbl="revTx" presStyleIdx="4" presStyleCnt="6">
        <dgm:presLayoutVars>
          <dgm:chMax val="0"/>
          <dgm:chPref val="0"/>
        </dgm:presLayoutVars>
      </dgm:prSet>
      <dgm:spPr/>
    </dgm:pt>
    <dgm:pt modelId="{4006B6DA-6CF7-4EB7-A271-F31627018148}" type="pres">
      <dgm:prSet presAssocID="{E0682F3F-9693-4487-BA64-DE144F24CD1E}" presName="txSpace" presStyleCnt="0"/>
      <dgm:spPr/>
    </dgm:pt>
    <dgm:pt modelId="{9BF72F24-AC50-47ED-8618-FB262AA70DE4}" type="pres">
      <dgm:prSet presAssocID="{E0682F3F-9693-4487-BA64-DE144F24CD1E}" presName="desTx" presStyleLbl="revTx" presStyleIdx="5" presStyleCnt="6">
        <dgm:presLayoutVars/>
      </dgm:prSet>
      <dgm:spPr/>
    </dgm:pt>
  </dgm:ptLst>
  <dgm:cxnLst>
    <dgm:cxn modelId="{5D155107-1899-4B8E-9AFE-46C465A04E13}" type="presOf" srcId="{B37974B6-1AAC-499B-952B-FDAA79191E53}" destId="{1BE6BDDF-7832-4F02-86C4-A4D7CC509D69}" srcOrd="0" destOrd="0" presId="urn:microsoft.com/office/officeart/2018/2/layout/IconLabelDescriptionList"/>
    <dgm:cxn modelId="{099C620B-3B95-4151-B381-C662236CFB9A}" srcId="{9B7787A7-F0E4-4301-9BD6-ADAEA80E921D}" destId="{E2B5F883-8A3B-4E5E-BF80-CED30104A624}" srcOrd="0" destOrd="0" parTransId="{BC42DE08-9669-4635-A03A-81F8C96BA0AB}" sibTransId="{8134E2AA-154B-48FE-9F01-0EB3636F6DE9}"/>
    <dgm:cxn modelId="{467EEB27-822C-4819-BC71-CDE4B17D24AE}" srcId="{E0682F3F-9693-4487-BA64-DE144F24CD1E}" destId="{84532109-FCF6-4B51-A6FB-D088C079F403}" srcOrd="1" destOrd="0" parTransId="{72FBAB24-A6F6-4A95-B950-C7E1FE79F6DA}" sibTransId="{1046C505-3899-48D7-B5D1-699B625C9A0B}"/>
    <dgm:cxn modelId="{77A3F62A-3639-4376-9546-A4421D87C5AD}" srcId="{E0682F3F-9693-4487-BA64-DE144F24CD1E}" destId="{FACDC2C8-217C-4EA4-832C-25041A2FC53D}" srcOrd="0" destOrd="0" parTransId="{78466126-15E1-4E8C-B35F-C20C4D201FC7}" sibTransId="{181540BF-39DC-4E3A-8F3E-99352C0DDF36}"/>
    <dgm:cxn modelId="{4A5A0D3E-A4FA-4672-B0C9-AB0EE525EBC8}" srcId="{9B7787A7-F0E4-4301-9BD6-ADAEA80E921D}" destId="{40D4293B-76B3-4804-871F-A0A3FA832132}" srcOrd="1" destOrd="0" parTransId="{A5B0B423-9CB4-41FF-A91F-04E8C859192D}" sibTransId="{A68F1DCD-8EC4-4EFD-BA54-CE8DABF4685A}"/>
    <dgm:cxn modelId="{CAFD3D49-B8CD-4386-916A-A922D8A80552}" type="presOf" srcId="{FACDC2C8-217C-4EA4-832C-25041A2FC53D}" destId="{9BF72F24-AC50-47ED-8618-FB262AA70DE4}" srcOrd="0" destOrd="0" presId="urn:microsoft.com/office/officeart/2018/2/layout/IconLabelDescriptionList"/>
    <dgm:cxn modelId="{0D08934B-C221-48B2-B434-4DEDB1FB71D9}" srcId="{140D87B4-D07B-48DE-93ED-740DD44A24F5}" destId="{B37974B6-1AAC-499B-952B-FDAA79191E53}" srcOrd="0" destOrd="0" parTransId="{5808A667-D196-4C9B-87D7-F0D0F7F37891}" sibTransId="{81628A80-113E-48D7-95A4-0453C2705CD8}"/>
    <dgm:cxn modelId="{462F0552-4E37-4CC3-B879-696681D3D444}" srcId="{CEEDC4DC-3050-47C9-AF39-E5A974C4C127}" destId="{E0682F3F-9693-4487-BA64-DE144F24CD1E}" srcOrd="2" destOrd="0" parTransId="{2995FA88-B5F5-4688-AD4C-55DB6F9D1605}" sibTransId="{D3129851-3E4E-446A-8DF1-78C902A2E7DA}"/>
    <dgm:cxn modelId="{60662576-869A-4C88-922C-C239F764DEEB}" srcId="{CEEDC4DC-3050-47C9-AF39-E5A974C4C127}" destId="{9B7787A7-F0E4-4301-9BD6-ADAEA80E921D}" srcOrd="0" destOrd="0" parTransId="{0F02178B-E04C-4B2B-844F-D8B89605D521}" sibTransId="{C45D7995-C8D1-42B2-936C-BA2D985F7E01}"/>
    <dgm:cxn modelId="{196CE858-FE09-4626-BD7D-0ED8000E6992}" type="presOf" srcId="{8D01D53C-00EB-4906-B33C-D2E16FAE680E}" destId="{9BF72F24-AC50-47ED-8618-FB262AA70DE4}" srcOrd="0" destOrd="2" presId="urn:microsoft.com/office/officeart/2018/2/layout/IconLabelDescriptionList"/>
    <dgm:cxn modelId="{AE837B98-9AA1-426B-AA56-636431A6C1F3}" type="presOf" srcId="{9B7787A7-F0E4-4301-9BD6-ADAEA80E921D}" destId="{D7DF69EF-4712-433A-BCE7-2E3CE66A6735}" srcOrd="0" destOrd="0" presId="urn:microsoft.com/office/officeart/2018/2/layout/IconLabelDescriptionList"/>
    <dgm:cxn modelId="{0CB3BF9B-29F8-4A21-9C19-D4B8784CE2A1}" srcId="{E0682F3F-9693-4487-BA64-DE144F24CD1E}" destId="{8D01D53C-00EB-4906-B33C-D2E16FAE680E}" srcOrd="2" destOrd="0" parTransId="{53EE41A8-D46D-4782-B99E-F80D93F57CE6}" sibTransId="{5A43BF5D-5D6B-4A86-8626-1887D93D1083}"/>
    <dgm:cxn modelId="{56B6CBAB-5226-4830-B223-B4556D5DD4C5}" type="presOf" srcId="{CEEDC4DC-3050-47C9-AF39-E5A974C4C127}" destId="{8EC5838E-5E69-47A2-95C3-F7AEB857F837}" srcOrd="0" destOrd="0" presId="urn:microsoft.com/office/officeart/2018/2/layout/IconLabelDescriptionList"/>
    <dgm:cxn modelId="{676855AE-011D-4980-91D0-E662229DEE13}" type="presOf" srcId="{84532109-FCF6-4B51-A6FB-D088C079F403}" destId="{9BF72F24-AC50-47ED-8618-FB262AA70DE4}" srcOrd="0" destOrd="1" presId="urn:microsoft.com/office/officeart/2018/2/layout/IconLabelDescriptionList"/>
    <dgm:cxn modelId="{F99FE5BB-EE65-48D5-A1DF-6C95A569A11D}" type="presOf" srcId="{40D4293B-76B3-4804-871F-A0A3FA832132}" destId="{B442F256-9977-4C00-A62A-FAACE434C47F}" srcOrd="0" destOrd="1" presId="urn:microsoft.com/office/officeart/2018/2/layout/IconLabelDescriptionList"/>
    <dgm:cxn modelId="{529A1BC0-9D75-4AB3-BFC9-FD41E9F89DC3}" type="presOf" srcId="{E0682F3F-9693-4487-BA64-DE144F24CD1E}" destId="{757971B0-82F7-4900-81E5-F0AC8AD7ECDA}" srcOrd="0" destOrd="0" presId="urn:microsoft.com/office/officeart/2018/2/layout/IconLabelDescriptionList"/>
    <dgm:cxn modelId="{6F06A1C6-6114-451A-84A1-E51DD5CDBE27}" srcId="{CEEDC4DC-3050-47C9-AF39-E5A974C4C127}" destId="{140D87B4-D07B-48DE-93ED-740DD44A24F5}" srcOrd="1" destOrd="0" parTransId="{8743FB19-734C-4647-BDF3-386AB219DD8B}" sibTransId="{DA79AE71-85DE-4082-8DEE-388AA3A6DB19}"/>
    <dgm:cxn modelId="{488236CE-5FC5-4EB6-AEE0-F61F46CEF458}" type="presOf" srcId="{140D87B4-D07B-48DE-93ED-740DD44A24F5}" destId="{97C62165-A67A-4850-BC04-E203BFC9C205}" srcOrd="0" destOrd="0" presId="urn:microsoft.com/office/officeart/2018/2/layout/IconLabelDescriptionList"/>
    <dgm:cxn modelId="{EC6369D9-4F27-4EA2-8DD3-D31F352DBB21}" type="presOf" srcId="{E2B5F883-8A3B-4E5E-BF80-CED30104A624}" destId="{B442F256-9977-4C00-A62A-FAACE434C47F}" srcOrd="0" destOrd="0" presId="urn:microsoft.com/office/officeart/2018/2/layout/IconLabelDescriptionList"/>
    <dgm:cxn modelId="{D83C5E12-C8D6-43C2-9350-CD920AEE47C5}" type="presParOf" srcId="{8EC5838E-5E69-47A2-95C3-F7AEB857F837}" destId="{D247C3EF-4F7A-46A3-A296-931939947B76}" srcOrd="0" destOrd="0" presId="urn:microsoft.com/office/officeart/2018/2/layout/IconLabelDescriptionList"/>
    <dgm:cxn modelId="{EEBA82BC-BECF-4CD6-A25D-12C630CB77F8}" type="presParOf" srcId="{D247C3EF-4F7A-46A3-A296-931939947B76}" destId="{5468556E-4C1E-4690-B6E0-AABF21EB2567}" srcOrd="0" destOrd="0" presId="urn:microsoft.com/office/officeart/2018/2/layout/IconLabelDescriptionList"/>
    <dgm:cxn modelId="{0D8946DD-B7A0-4A9D-B73A-81D006DAEFBB}" type="presParOf" srcId="{D247C3EF-4F7A-46A3-A296-931939947B76}" destId="{C770AD45-C753-42D1-8D67-2EA85A14639D}" srcOrd="1" destOrd="0" presId="urn:microsoft.com/office/officeart/2018/2/layout/IconLabelDescriptionList"/>
    <dgm:cxn modelId="{BEDFD280-4B0F-4349-A9C5-D709BBC30DC8}" type="presParOf" srcId="{D247C3EF-4F7A-46A3-A296-931939947B76}" destId="{D7DF69EF-4712-433A-BCE7-2E3CE66A6735}" srcOrd="2" destOrd="0" presId="urn:microsoft.com/office/officeart/2018/2/layout/IconLabelDescriptionList"/>
    <dgm:cxn modelId="{42A8E20D-CF93-4B7C-88F1-1CC8F138F9E4}" type="presParOf" srcId="{D247C3EF-4F7A-46A3-A296-931939947B76}" destId="{FE19C70F-EDCD-4EA7-95BF-18B07DBB3737}" srcOrd="3" destOrd="0" presId="urn:microsoft.com/office/officeart/2018/2/layout/IconLabelDescriptionList"/>
    <dgm:cxn modelId="{288B42E0-D2C0-4C34-A01B-E1BD4E9A4A7D}" type="presParOf" srcId="{D247C3EF-4F7A-46A3-A296-931939947B76}" destId="{B442F256-9977-4C00-A62A-FAACE434C47F}" srcOrd="4" destOrd="0" presId="urn:microsoft.com/office/officeart/2018/2/layout/IconLabelDescriptionList"/>
    <dgm:cxn modelId="{689D2AA9-6C82-4D06-99E1-32C3E923E386}" type="presParOf" srcId="{8EC5838E-5E69-47A2-95C3-F7AEB857F837}" destId="{815666FC-3FC7-40A2-9A27-1A60AA0DDA0D}" srcOrd="1" destOrd="0" presId="urn:microsoft.com/office/officeart/2018/2/layout/IconLabelDescriptionList"/>
    <dgm:cxn modelId="{5359B545-0821-4157-AB83-5F506001E03A}" type="presParOf" srcId="{8EC5838E-5E69-47A2-95C3-F7AEB857F837}" destId="{4C543BE1-10D9-4D75-9138-C0C98AE2CE5B}" srcOrd="2" destOrd="0" presId="urn:microsoft.com/office/officeart/2018/2/layout/IconLabelDescriptionList"/>
    <dgm:cxn modelId="{A99513CB-85BA-47AA-AA9E-9E4A5E4B3FB3}" type="presParOf" srcId="{4C543BE1-10D9-4D75-9138-C0C98AE2CE5B}" destId="{3E5467F3-F1D2-4D24-9AAC-58A4E61F5239}" srcOrd="0" destOrd="0" presId="urn:microsoft.com/office/officeart/2018/2/layout/IconLabelDescriptionList"/>
    <dgm:cxn modelId="{E53EFE38-3D1D-4C91-8DCB-2FD6483EB542}" type="presParOf" srcId="{4C543BE1-10D9-4D75-9138-C0C98AE2CE5B}" destId="{B00F435B-A4B9-4C9A-8FB9-4495BDB2E053}" srcOrd="1" destOrd="0" presId="urn:microsoft.com/office/officeart/2018/2/layout/IconLabelDescriptionList"/>
    <dgm:cxn modelId="{6A6966F2-1833-41BF-B41F-6EF2148C0CFD}" type="presParOf" srcId="{4C543BE1-10D9-4D75-9138-C0C98AE2CE5B}" destId="{97C62165-A67A-4850-BC04-E203BFC9C205}" srcOrd="2" destOrd="0" presId="urn:microsoft.com/office/officeart/2018/2/layout/IconLabelDescriptionList"/>
    <dgm:cxn modelId="{14D64DD9-A0FA-4E2B-85CA-5DDD22C6EA68}" type="presParOf" srcId="{4C543BE1-10D9-4D75-9138-C0C98AE2CE5B}" destId="{9C79081B-7950-4834-8F8C-512C99795C59}" srcOrd="3" destOrd="0" presId="urn:microsoft.com/office/officeart/2018/2/layout/IconLabelDescriptionList"/>
    <dgm:cxn modelId="{EAABFD39-C036-49EC-83B1-F7BF9EE7804A}" type="presParOf" srcId="{4C543BE1-10D9-4D75-9138-C0C98AE2CE5B}" destId="{1BE6BDDF-7832-4F02-86C4-A4D7CC509D69}" srcOrd="4" destOrd="0" presId="urn:microsoft.com/office/officeart/2018/2/layout/IconLabelDescriptionList"/>
    <dgm:cxn modelId="{03C24CF8-6EE9-4DE6-BD8A-0FD0ABF279A1}" type="presParOf" srcId="{8EC5838E-5E69-47A2-95C3-F7AEB857F837}" destId="{7F4E2479-33B5-458D-B95A-BAE3D3C38846}" srcOrd="3" destOrd="0" presId="urn:microsoft.com/office/officeart/2018/2/layout/IconLabelDescriptionList"/>
    <dgm:cxn modelId="{ADDA1AA0-04EA-4657-BB3A-D4CA62C22C39}" type="presParOf" srcId="{8EC5838E-5E69-47A2-95C3-F7AEB857F837}" destId="{44955E2B-B1B9-4F7F-AAF4-11CB601FFF3E}" srcOrd="4" destOrd="0" presId="urn:microsoft.com/office/officeart/2018/2/layout/IconLabelDescriptionList"/>
    <dgm:cxn modelId="{58934ABE-FCBC-4896-AFDD-A0C6AE269285}" type="presParOf" srcId="{44955E2B-B1B9-4F7F-AAF4-11CB601FFF3E}" destId="{0F58DD9C-62F3-4A05-899E-681E6857C987}" srcOrd="0" destOrd="0" presId="urn:microsoft.com/office/officeart/2018/2/layout/IconLabelDescriptionList"/>
    <dgm:cxn modelId="{92645616-8F4A-4BBD-9CC7-057705D70C52}" type="presParOf" srcId="{44955E2B-B1B9-4F7F-AAF4-11CB601FFF3E}" destId="{792D94FD-83DA-4F59-9957-E6B622DC79F5}" srcOrd="1" destOrd="0" presId="urn:microsoft.com/office/officeart/2018/2/layout/IconLabelDescriptionList"/>
    <dgm:cxn modelId="{41AEA097-012A-4B3C-B342-8BEFB90A2A47}" type="presParOf" srcId="{44955E2B-B1B9-4F7F-AAF4-11CB601FFF3E}" destId="{757971B0-82F7-4900-81E5-F0AC8AD7ECDA}" srcOrd="2" destOrd="0" presId="urn:microsoft.com/office/officeart/2018/2/layout/IconLabelDescriptionList"/>
    <dgm:cxn modelId="{6D6FCC0B-F5F5-4077-BC3B-2437C8D419F4}" type="presParOf" srcId="{44955E2B-B1B9-4F7F-AAF4-11CB601FFF3E}" destId="{4006B6DA-6CF7-4EB7-A271-F31627018148}" srcOrd="3" destOrd="0" presId="urn:microsoft.com/office/officeart/2018/2/layout/IconLabelDescriptionList"/>
    <dgm:cxn modelId="{F3C37889-598B-4886-85AA-A50B9A359EFE}" type="presParOf" srcId="{44955E2B-B1B9-4F7F-AAF4-11CB601FFF3E}" destId="{9BF72F24-AC50-47ED-8618-FB262AA70DE4}" srcOrd="4" destOrd="0" presId="urn:microsoft.com/office/officeart/2018/2/layout/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06FF235-D8F2-468D-B302-1C0DEFC5893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AFCFF87F-40FD-49B3-9637-639B351ED3F4}">
      <dgm:prSet/>
      <dgm:spPr/>
      <dgm:t>
        <a:bodyPr/>
        <a:lstStyle/>
        <a:p>
          <a:r>
            <a:rPr lang="en-GB"/>
            <a:t>Approach </a:t>
          </a:r>
          <a:endParaRPr lang="en-US"/>
        </a:p>
      </dgm:t>
    </dgm:pt>
    <dgm:pt modelId="{F33D57AC-5A8C-40FE-BE00-23C1EFAAD2F9}" type="parTrans" cxnId="{D6C23DAF-BCCA-4CD2-ABDD-431CE82785DC}">
      <dgm:prSet/>
      <dgm:spPr/>
      <dgm:t>
        <a:bodyPr/>
        <a:lstStyle/>
        <a:p>
          <a:endParaRPr lang="en-US"/>
        </a:p>
      </dgm:t>
    </dgm:pt>
    <dgm:pt modelId="{2C276323-5619-459A-9CB6-C217439138F8}" type="sibTrans" cxnId="{D6C23DAF-BCCA-4CD2-ABDD-431CE82785DC}">
      <dgm:prSet/>
      <dgm:spPr/>
      <dgm:t>
        <a:bodyPr/>
        <a:lstStyle/>
        <a:p>
          <a:endParaRPr lang="en-US"/>
        </a:p>
      </dgm:t>
    </dgm:pt>
    <dgm:pt modelId="{76337738-3B42-44D1-854C-907287DFD18C}">
      <dgm:prSet/>
      <dgm:spPr/>
      <dgm:t>
        <a:bodyPr/>
        <a:lstStyle/>
        <a:p>
          <a:r>
            <a:rPr lang="en-GB"/>
            <a:t>Identify data quality gaps jointly with program TAs</a:t>
          </a:r>
          <a:endParaRPr lang="en-US"/>
        </a:p>
      </dgm:t>
    </dgm:pt>
    <dgm:pt modelId="{DAE17EF1-50EA-4247-90D9-B83F50586D28}" type="parTrans" cxnId="{F1A99E07-4240-454F-9665-3433FB0E4EC6}">
      <dgm:prSet/>
      <dgm:spPr/>
      <dgm:t>
        <a:bodyPr/>
        <a:lstStyle/>
        <a:p>
          <a:endParaRPr lang="en-US"/>
        </a:p>
      </dgm:t>
    </dgm:pt>
    <dgm:pt modelId="{C91D6A8B-96E1-419F-863D-A176B1B333EA}" type="sibTrans" cxnId="{F1A99E07-4240-454F-9665-3433FB0E4EC6}">
      <dgm:prSet/>
      <dgm:spPr/>
      <dgm:t>
        <a:bodyPr/>
        <a:lstStyle/>
        <a:p>
          <a:endParaRPr lang="en-US"/>
        </a:p>
      </dgm:t>
    </dgm:pt>
    <dgm:pt modelId="{30AF7BEB-DE45-46C6-B45A-325BCBF51102}">
      <dgm:prSet/>
      <dgm:spPr/>
      <dgm:t>
        <a:bodyPr/>
        <a:lstStyle/>
        <a:p>
          <a:r>
            <a:rPr lang="en-GB"/>
            <a:t>Select topline indicators for monthly tracking</a:t>
          </a:r>
          <a:endParaRPr lang="en-US"/>
        </a:p>
      </dgm:t>
    </dgm:pt>
    <dgm:pt modelId="{192A9637-C62D-41ED-8250-7E750147EA69}" type="parTrans" cxnId="{B472722B-989A-429F-BFC5-521E537FBB65}">
      <dgm:prSet/>
      <dgm:spPr/>
      <dgm:t>
        <a:bodyPr/>
        <a:lstStyle/>
        <a:p>
          <a:endParaRPr lang="en-US"/>
        </a:p>
      </dgm:t>
    </dgm:pt>
    <dgm:pt modelId="{D39C0BD6-3A16-4D06-9FD3-8102EB4664F1}" type="sibTrans" cxnId="{B472722B-989A-429F-BFC5-521E537FBB65}">
      <dgm:prSet/>
      <dgm:spPr/>
      <dgm:t>
        <a:bodyPr/>
        <a:lstStyle/>
        <a:p>
          <a:endParaRPr lang="en-US"/>
        </a:p>
      </dgm:t>
    </dgm:pt>
    <dgm:pt modelId="{27450813-ABCA-47BB-8B9B-9324ECCDFF00}">
      <dgm:prSet/>
      <dgm:spPr/>
      <dgm:t>
        <a:bodyPr/>
        <a:lstStyle/>
        <a:p>
          <a:r>
            <a:rPr lang="en-GB"/>
            <a:t>Program TAs support facilities to address the gaps</a:t>
          </a:r>
          <a:endParaRPr lang="en-US"/>
        </a:p>
      </dgm:t>
    </dgm:pt>
    <dgm:pt modelId="{DDC23439-E423-42AD-A704-328C170A294F}" type="parTrans" cxnId="{E5A43586-4F2F-4C52-8AD2-34A2E980AA31}">
      <dgm:prSet/>
      <dgm:spPr/>
      <dgm:t>
        <a:bodyPr/>
        <a:lstStyle/>
        <a:p>
          <a:endParaRPr lang="en-US"/>
        </a:p>
      </dgm:t>
    </dgm:pt>
    <dgm:pt modelId="{56A9B39A-E409-4676-9DCC-11794CF6BEF0}" type="sibTrans" cxnId="{E5A43586-4F2F-4C52-8AD2-34A2E980AA31}">
      <dgm:prSet/>
      <dgm:spPr/>
      <dgm:t>
        <a:bodyPr/>
        <a:lstStyle/>
        <a:p>
          <a:endParaRPr lang="en-US"/>
        </a:p>
      </dgm:t>
    </dgm:pt>
    <dgm:pt modelId="{7D11375B-75A2-4CE0-A0A3-CFCBA7557AF2}">
      <dgm:prSet/>
      <dgm:spPr/>
      <dgm:t>
        <a:bodyPr/>
        <a:lstStyle/>
        <a:p>
          <a:r>
            <a:rPr lang="en-GB"/>
            <a:t>Examples</a:t>
          </a:r>
          <a:endParaRPr lang="en-US"/>
        </a:p>
      </dgm:t>
    </dgm:pt>
    <dgm:pt modelId="{44DA7414-381B-4A71-A461-472666B15D4A}" type="parTrans" cxnId="{91E4F0C4-9559-4752-A2DA-289828ABAA78}">
      <dgm:prSet/>
      <dgm:spPr/>
      <dgm:t>
        <a:bodyPr/>
        <a:lstStyle/>
        <a:p>
          <a:endParaRPr lang="en-US"/>
        </a:p>
      </dgm:t>
    </dgm:pt>
    <dgm:pt modelId="{6A12FEFE-FA93-478F-9350-0611E56FCA44}" type="sibTrans" cxnId="{91E4F0C4-9559-4752-A2DA-289828ABAA78}">
      <dgm:prSet/>
      <dgm:spPr/>
      <dgm:t>
        <a:bodyPr/>
        <a:lstStyle/>
        <a:p>
          <a:endParaRPr lang="en-US"/>
        </a:p>
      </dgm:t>
    </dgm:pt>
    <dgm:pt modelId="{339BDA4F-A5D1-4737-82C2-FD1C1EA8A177}">
      <dgm:prSet/>
      <dgm:spPr/>
      <dgm:t>
        <a:bodyPr/>
        <a:lstStyle/>
        <a:p>
          <a:r>
            <a:rPr lang="en-GB"/>
            <a:t>Paediatric topline indicators </a:t>
          </a:r>
          <a:endParaRPr lang="en-US"/>
        </a:p>
      </dgm:t>
    </dgm:pt>
    <dgm:pt modelId="{F48E71E1-7737-4919-953A-EAB3933A5437}" type="parTrans" cxnId="{13A3BC22-E6FD-4A70-ACB6-4DBEEFF379D6}">
      <dgm:prSet/>
      <dgm:spPr/>
      <dgm:t>
        <a:bodyPr/>
        <a:lstStyle/>
        <a:p>
          <a:endParaRPr lang="en-US"/>
        </a:p>
      </dgm:t>
    </dgm:pt>
    <dgm:pt modelId="{FF7AC40E-78C3-4345-9CDF-68B2C7A5B8B0}" type="sibTrans" cxnId="{13A3BC22-E6FD-4A70-ACB6-4DBEEFF379D6}">
      <dgm:prSet/>
      <dgm:spPr/>
      <dgm:t>
        <a:bodyPr/>
        <a:lstStyle/>
        <a:p>
          <a:endParaRPr lang="en-US"/>
        </a:p>
      </dgm:t>
    </dgm:pt>
    <dgm:pt modelId="{07072231-B7C8-47D7-BE74-7791E2741ACA}">
      <dgm:prSet/>
      <dgm:spPr/>
      <dgm:t>
        <a:bodyPr/>
        <a:lstStyle/>
        <a:p>
          <a:r>
            <a:rPr lang="en-GB"/>
            <a:t>Weight, height, regimen documentation etc.</a:t>
          </a:r>
          <a:endParaRPr lang="en-US"/>
        </a:p>
      </dgm:t>
    </dgm:pt>
    <dgm:pt modelId="{C95C6AE0-5F4D-46D5-ABD3-2261E870C388}" type="parTrans" cxnId="{0F4C0488-A0F5-4BEC-8E9C-314D7C58F535}">
      <dgm:prSet/>
      <dgm:spPr/>
      <dgm:t>
        <a:bodyPr/>
        <a:lstStyle/>
        <a:p>
          <a:endParaRPr lang="en-US"/>
        </a:p>
      </dgm:t>
    </dgm:pt>
    <dgm:pt modelId="{99EC1B17-E633-4060-A068-B4EF588D4EE7}" type="sibTrans" cxnId="{0F4C0488-A0F5-4BEC-8E9C-314D7C58F535}">
      <dgm:prSet/>
      <dgm:spPr/>
      <dgm:t>
        <a:bodyPr/>
        <a:lstStyle/>
        <a:p>
          <a:endParaRPr lang="en-US"/>
        </a:p>
      </dgm:t>
    </dgm:pt>
    <dgm:pt modelId="{E8A37C06-CF71-4F7D-915F-9CB4039A2EDF}">
      <dgm:prSet/>
      <dgm:spPr/>
      <dgm:t>
        <a:bodyPr/>
        <a:lstStyle/>
        <a:p>
          <a:r>
            <a:rPr lang="en-GB"/>
            <a:t>PMTCT topline indicators</a:t>
          </a:r>
          <a:endParaRPr lang="en-US"/>
        </a:p>
      </dgm:t>
    </dgm:pt>
    <dgm:pt modelId="{808ECF94-C3C1-47F0-B1DF-A28E9C1FEBDF}" type="parTrans" cxnId="{7D4FF31C-496E-458B-A97E-B546735054FB}">
      <dgm:prSet/>
      <dgm:spPr/>
      <dgm:t>
        <a:bodyPr/>
        <a:lstStyle/>
        <a:p>
          <a:endParaRPr lang="en-US"/>
        </a:p>
      </dgm:t>
    </dgm:pt>
    <dgm:pt modelId="{968843A8-B6F6-48E9-81FD-1B2CB5202A14}" type="sibTrans" cxnId="{7D4FF31C-496E-458B-A97E-B546735054FB}">
      <dgm:prSet/>
      <dgm:spPr/>
      <dgm:t>
        <a:bodyPr/>
        <a:lstStyle/>
        <a:p>
          <a:endParaRPr lang="en-US"/>
        </a:p>
      </dgm:t>
    </dgm:pt>
    <dgm:pt modelId="{BE1E322E-ABB9-472A-9A07-F88D40A24A98}">
      <dgm:prSet/>
      <dgm:spPr/>
      <dgm:t>
        <a:bodyPr/>
        <a:lstStyle/>
        <a:p>
          <a:r>
            <a:rPr lang="en-GB"/>
            <a:t>Documentation of HEI final outcomes etc. </a:t>
          </a:r>
          <a:endParaRPr lang="en-US"/>
        </a:p>
      </dgm:t>
    </dgm:pt>
    <dgm:pt modelId="{4CC4BF99-56B8-4EEA-859A-B454D751BF82}" type="parTrans" cxnId="{97359A16-3398-46E4-8993-FAFB7C2DE593}">
      <dgm:prSet/>
      <dgm:spPr/>
      <dgm:t>
        <a:bodyPr/>
        <a:lstStyle/>
        <a:p>
          <a:endParaRPr lang="en-US"/>
        </a:p>
      </dgm:t>
    </dgm:pt>
    <dgm:pt modelId="{6073AB2C-7A9C-46EB-8A55-F0BD17E5C696}" type="sibTrans" cxnId="{97359A16-3398-46E4-8993-FAFB7C2DE593}">
      <dgm:prSet/>
      <dgm:spPr/>
      <dgm:t>
        <a:bodyPr/>
        <a:lstStyle/>
        <a:p>
          <a:endParaRPr lang="en-US"/>
        </a:p>
      </dgm:t>
    </dgm:pt>
    <dgm:pt modelId="{D9B52DCE-ED1F-4E0F-9BAB-55A9678C3DBC}" type="pres">
      <dgm:prSet presAssocID="{906FF235-D8F2-468D-B302-1C0DEFC58932}" presName="linear" presStyleCnt="0">
        <dgm:presLayoutVars>
          <dgm:dir/>
          <dgm:animLvl val="lvl"/>
          <dgm:resizeHandles val="exact"/>
        </dgm:presLayoutVars>
      </dgm:prSet>
      <dgm:spPr/>
    </dgm:pt>
    <dgm:pt modelId="{E76FD452-8496-4F39-B1A8-1EF6C53FB131}" type="pres">
      <dgm:prSet presAssocID="{AFCFF87F-40FD-49B3-9637-639B351ED3F4}" presName="parentLin" presStyleCnt="0"/>
      <dgm:spPr/>
    </dgm:pt>
    <dgm:pt modelId="{0A427531-AD94-4BE8-8D09-99A8CE3D0C95}" type="pres">
      <dgm:prSet presAssocID="{AFCFF87F-40FD-49B3-9637-639B351ED3F4}" presName="parentLeftMargin" presStyleLbl="node1" presStyleIdx="0" presStyleCnt="2"/>
      <dgm:spPr/>
    </dgm:pt>
    <dgm:pt modelId="{502D7215-D755-4610-A270-B483B81E8CBC}" type="pres">
      <dgm:prSet presAssocID="{AFCFF87F-40FD-49B3-9637-639B351ED3F4}" presName="parentText" presStyleLbl="node1" presStyleIdx="0" presStyleCnt="2">
        <dgm:presLayoutVars>
          <dgm:chMax val="0"/>
          <dgm:bulletEnabled val="1"/>
        </dgm:presLayoutVars>
      </dgm:prSet>
      <dgm:spPr/>
    </dgm:pt>
    <dgm:pt modelId="{9297AFD1-CEC3-47BF-9EFE-C7DFACC03425}" type="pres">
      <dgm:prSet presAssocID="{AFCFF87F-40FD-49B3-9637-639B351ED3F4}" presName="negativeSpace" presStyleCnt="0"/>
      <dgm:spPr/>
    </dgm:pt>
    <dgm:pt modelId="{6CC0B2B1-00F3-4F2D-8FA6-0A99C9BC77F5}" type="pres">
      <dgm:prSet presAssocID="{AFCFF87F-40FD-49B3-9637-639B351ED3F4}" presName="childText" presStyleLbl="conFgAcc1" presStyleIdx="0" presStyleCnt="2">
        <dgm:presLayoutVars>
          <dgm:bulletEnabled val="1"/>
        </dgm:presLayoutVars>
      </dgm:prSet>
      <dgm:spPr/>
    </dgm:pt>
    <dgm:pt modelId="{E62D98EE-02EC-4432-B13F-34D9DDD1ECFE}" type="pres">
      <dgm:prSet presAssocID="{2C276323-5619-459A-9CB6-C217439138F8}" presName="spaceBetweenRectangles" presStyleCnt="0"/>
      <dgm:spPr/>
    </dgm:pt>
    <dgm:pt modelId="{18799274-95A3-4A96-9F8B-42A49ADF1CC1}" type="pres">
      <dgm:prSet presAssocID="{7D11375B-75A2-4CE0-A0A3-CFCBA7557AF2}" presName="parentLin" presStyleCnt="0"/>
      <dgm:spPr/>
    </dgm:pt>
    <dgm:pt modelId="{B6DC89E3-7DB2-488E-A662-888BE6C8416C}" type="pres">
      <dgm:prSet presAssocID="{7D11375B-75A2-4CE0-A0A3-CFCBA7557AF2}" presName="parentLeftMargin" presStyleLbl="node1" presStyleIdx="0" presStyleCnt="2"/>
      <dgm:spPr/>
    </dgm:pt>
    <dgm:pt modelId="{9B8A4627-21DE-4A8E-AE4F-99918831E4AC}" type="pres">
      <dgm:prSet presAssocID="{7D11375B-75A2-4CE0-A0A3-CFCBA7557AF2}" presName="parentText" presStyleLbl="node1" presStyleIdx="1" presStyleCnt="2">
        <dgm:presLayoutVars>
          <dgm:chMax val="0"/>
          <dgm:bulletEnabled val="1"/>
        </dgm:presLayoutVars>
      </dgm:prSet>
      <dgm:spPr/>
    </dgm:pt>
    <dgm:pt modelId="{A03022E9-B788-4736-B6EE-AAFF3908D56C}" type="pres">
      <dgm:prSet presAssocID="{7D11375B-75A2-4CE0-A0A3-CFCBA7557AF2}" presName="negativeSpace" presStyleCnt="0"/>
      <dgm:spPr/>
    </dgm:pt>
    <dgm:pt modelId="{1CBBFA44-5E10-4C6D-917E-1BA847BE946C}" type="pres">
      <dgm:prSet presAssocID="{7D11375B-75A2-4CE0-A0A3-CFCBA7557AF2}" presName="childText" presStyleLbl="conFgAcc1" presStyleIdx="1" presStyleCnt="2">
        <dgm:presLayoutVars>
          <dgm:bulletEnabled val="1"/>
        </dgm:presLayoutVars>
      </dgm:prSet>
      <dgm:spPr/>
    </dgm:pt>
  </dgm:ptLst>
  <dgm:cxnLst>
    <dgm:cxn modelId="{F1A99E07-4240-454F-9665-3433FB0E4EC6}" srcId="{AFCFF87F-40FD-49B3-9637-639B351ED3F4}" destId="{76337738-3B42-44D1-854C-907287DFD18C}" srcOrd="0" destOrd="0" parTransId="{DAE17EF1-50EA-4247-90D9-B83F50586D28}" sibTransId="{C91D6A8B-96E1-419F-863D-A176B1B333EA}"/>
    <dgm:cxn modelId="{53A56709-9D02-449D-BDC5-B4DA1B48EA93}" type="presOf" srcId="{27450813-ABCA-47BB-8B9B-9324ECCDFF00}" destId="{6CC0B2B1-00F3-4F2D-8FA6-0A99C9BC77F5}" srcOrd="0" destOrd="2" presId="urn:microsoft.com/office/officeart/2005/8/layout/list1"/>
    <dgm:cxn modelId="{97359A16-3398-46E4-8993-FAFB7C2DE593}" srcId="{E8A37C06-CF71-4F7D-915F-9CB4039A2EDF}" destId="{BE1E322E-ABB9-472A-9A07-F88D40A24A98}" srcOrd="0" destOrd="0" parTransId="{4CC4BF99-56B8-4EEA-859A-B454D751BF82}" sibTransId="{6073AB2C-7A9C-46EB-8A55-F0BD17E5C696}"/>
    <dgm:cxn modelId="{7D4FF31C-496E-458B-A97E-B546735054FB}" srcId="{7D11375B-75A2-4CE0-A0A3-CFCBA7557AF2}" destId="{E8A37C06-CF71-4F7D-915F-9CB4039A2EDF}" srcOrd="1" destOrd="0" parTransId="{808ECF94-C3C1-47F0-B1DF-A28E9C1FEBDF}" sibTransId="{968843A8-B6F6-48E9-81FD-1B2CB5202A14}"/>
    <dgm:cxn modelId="{13A3BC22-E6FD-4A70-ACB6-4DBEEFF379D6}" srcId="{7D11375B-75A2-4CE0-A0A3-CFCBA7557AF2}" destId="{339BDA4F-A5D1-4737-82C2-FD1C1EA8A177}" srcOrd="0" destOrd="0" parTransId="{F48E71E1-7737-4919-953A-EAB3933A5437}" sibTransId="{FF7AC40E-78C3-4345-9CDF-68B2C7A5B8B0}"/>
    <dgm:cxn modelId="{B472722B-989A-429F-BFC5-521E537FBB65}" srcId="{AFCFF87F-40FD-49B3-9637-639B351ED3F4}" destId="{30AF7BEB-DE45-46C6-B45A-325BCBF51102}" srcOrd="1" destOrd="0" parTransId="{192A9637-C62D-41ED-8250-7E750147EA69}" sibTransId="{D39C0BD6-3A16-4D06-9FD3-8102EB4664F1}"/>
    <dgm:cxn modelId="{5A691431-CC73-4A44-BFCD-B57EFCAE2516}" type="presOf" srcId="{07072231-B7C8-47D7-BE74-7791E2741ACA}" destId="{1CBBFA44-5E10-4C6D-917E-1BA847BE946C}" srcOrd="0" destOrd="1" presId="urn:microsoft.com/office/officeart/2005/8/layout/list1"/>
    <dgm:cxn modelId="{6D400B67-E072-4C1B-93A2-B0472140B63B}" type="presOf" srcId="{339BDA4F-A5D1-4737-82C2-FD1C1EA8A177}" destId="{1CBBFA44-5E10-4C6D-917E-1BA847BE946C}" srcOrd="0" destOrd="0" presId="urn:microsoft.com/office/officeart/2005/8/layout/list1"/>
    <dgm:cxn modelId="{E5A43586-4F2F-4C52-8AD2-34A2E980AA31}" srcId="{AFCFF87F-40FD-49B3-9637-639B351ED3F4}" destId="{27450813-ABCA-47BB-8B9B-9324ECCDFF00}" srcOrd="2" destOrd="0" parTransId="{DDC23439-E423-42AD-A704-328C170A294F}" sibTransId="{56A9B39A-E409-4676-9DCC-11794CF6BEF0}"/>
    <dgm:cxn modelId="{0F4C0488-A0F5-4BEC-8E9C-314D7C58F535}" srcId="{339BDA4F-A5D1-4737-82C2-FD1C1EA8A177}" destId="{07072231-B7C8-47D7-BE74-7791E2741ACA}" srcOrd="0" destOrd="0" parTransId="{C95C6AE0-5F4D-46D5-ABD3-2261E870C388}" sibTransId="{99EC1B17-E633-4060-A068-B4EF588D4EE7}"/>
    <dgm:cxn modelId="{BEFACC93-4201-4A2F-A029-AB8F49AF3F39}" type="presOf" srcId="{AFCFF87F-40FD-49B3-9637-639B351ED3F4}" destId="{0A427531-AD94-4BE8-8D09-99A8CE3D0C95}" srcOrd="0" destOrd="0" presId="urn:microsoft.com/office/officeart/2005/8/layout/list1"/>
    <dgm:cxn modelId="{F965BB95-30EB-4F6C-ABB4-5A3FB3E32B75}" type="presOf" srcId="{76337738-3B42-44D1-854C-907287DFD18C}" destId="{6CC0B2B1-00F3-4F2D-8FA6-0A99C9BC77F5}" srcOrd="0" destOrd="0" presId="urn:microsoft.com/office/officeart/2005/8/layout/list1"/>
    <dgm:cxn modelId="{A6ADB896-FAA6-4913-9603-0387CDFC0C70}" type="presOf" srcId="{AFCFF87F-40FD-49B3-9637-639B351ED3F4}" destId="{502D7215-D755-4610-A270-B483B81E8CBC}" srcOrd="1" destOrd="0" presId="urn:microsoft.com/office/officeart/2005/8/layout/list1"/>
    <dgm:cxn modelId="{26F38DAA-0F04-47A5-BA73-005E513E9F7A}" type="presOf" srcId="{BE1E322E-ABB9-472A-9A07-F88D40A24A98}" destId="{1CBBFA44-5E10-4C6D-917E-1BA847BE946C}" srcOrd="0" destOrd="3" presId="urn:microsoft.com/office/officeart/2005/8/layout/list1"/>
    <dgm:cxn modelId="{D6C23DAF-BCCA-4CD2-ABDD-431CE82785DC}" srcId="{906FF235-D8F2-468D-B302-1C0DEFC58932}" destId="{AFCFF87F-40FD-49B3-9637-639B351ED3F4}" srcOrd="0" destOrd="0" parTransId="{F33D57AC-5A8C-40FE-BE00-23C1EFAAD2F9}" sibTransId="{2C276323-5619-459A-9CB6-C217439138F8}"/>
    <dgm:cxn modelId="{D4A142AF-ACD3-4BAD-ACD8-9BC1D3A0EE12}" type="presOf" srcId="{7D11375B-75A2-4CE0-A0A3-CFCBA7557AF2}" destId="{9B8A4627-21DE-4A8E-AE4F-99918831E4AC}" srcOrd="1" destOrd="0" presId="urn:microsoft.com/office/officeart/2005/8/layout/list1"/>
    <dgm:cxn modelId="{A91F2DBF-E6A9-4149-A08E-7B82F4642C7A}" type="presOf" srcId="{906FF235-D8F2-468D-B302-1C0DEFC58932}" destId="{D9B52DCE-ED1F-4E0F-9BAB-55A9678C3DBC}" srcOrd="0" destOrd="0" presId="urn:microsoft.com/office/officeart/2005/8/layout/list1"/>
    <dgm:cxn modelId="{91E4F0C4-9559-4752-A2DA-289828ABAA78}" srcId="{906FF235-D8F2-468D-B302-1C0DEFC58932}" destId="{7D11375B-75A2-4CE0-A0A3-CFCBA7557AF2}" srcOrd="1" destOrd="0" parTransId="{44DA7414-381B-4A71-A461-472666B15D4A}" sibTransId="{6A12FEFE-FA93-478F-9350-0611E56FCA44}"/>
    <dgm:cxn modelId="{20DD3DD6-CBE1-4BAB-8EE2-7A28FD3C26D4}" type="presOf" srcId="{7D11375B-75A2-4CE0-A0A3-CFCBA7557AF2}" destId="{B6DC89E3-7DB2-488E-A662-888BE6C8416C}" srcOrd="0" destOrd="0" presId="urn:microsoft.com/office/officeart/2005/8/layout/list1"/>
    <dgm:cxn modelId="{66C3BCF0-BA0B-4B1D-8EBC-81FD02BBBEA3}" type="presOf" srcId="{30AF7BEB-DE45-46C6-B45A-325BCBF51102}" destId="{6CC0B2B1-00F3-4F2D-8FA6-0A99C9BC77F5}" srcOrd="0" destOrd="1" presId="urn:microsoft.com/office/officeart/2005/8/layout/list1"/>
    <dgm:cxn modelId="{DD96A4FC-4224-4096-8522-343C749A7740}" type="presOf" srcId="{E8A37C06-CF71-4F7D-915F-9CB4039A2EDF}" destId="{1CBBFA44-5E10-4C6D-917E-1BA847BE946C}" srcOrd="0" destOrd="2" presId="urn:microsoft.com/office/officeart/2005/8/layout/list1"/>
    <dgm:cxn modelId="{2867B8A4-4248-4B67-BD21-76D165A8D59F}" type="presParOf" srcId="{D9B52DCE-ED1F-4E0F-9BAB-55A9678C3DBC}" destId="{E76FD452-8496-4F39-B1A8-1EF6C53FB131}" srcOrd="0" destOrd="0" presId="urn:microsoft.com/office/officeart/2005/8/layout/list1"/>
    <dgm:cxn modelId="{0E047022-1F42-4621-9F41-2FE8574FE73E}" type="presParOf" srcId="{E76FD452-8496-4F39-B1A8-1EF6C53FB131}" destId="{0A427531-AD94-4BE8-8D09-99A8CE3D0C95}" srcOrd="0" destOrd="0" presId="urn:microsoft.com/office/officeart/2005/8/layout/list1"/>
    <dgm:cxn modelId="{E4586882-8DE3-4CF1-9BE5-B4D23528E751}" type="presParOf" srcId="{E76FD452-8496-4F39-B1A8-1EF6C53FB131}" destId="{502D7215-D755-4610-A270-B483B81E8CBC}" srcOrd="1" destOrd="0" presId="urn:microsoft.com/office/officeart/2005/8/layout/list1"/>
    <dgm:cxn modelId="{CBA263BA-FCB0-457E-A679-28C5093FA143}" type="presParOf" srcId="{D9B52DCE-ED1F-4E0F-9BAB-55A9678C3DBC}" destId="{9297AFD1-CEC3-47BF-9EFE-C7DFACC03425}" srcOrd="1" destOrd="0" presId="urn:microsoft.com/office/officeart/2005/8/layout/list1"/>
    <dgm:cxn modelId="{FD848921-B58E-4AE1-BC46-4B0282A24958}" type="presParOf" srcId="{D9B52DCE-ED1F-4E0F-9BAB-55A9678C3DBC}" destId="{6CC0B2B1-00F3-4F2D-8FA6-0A99C9BC77F5}" srcOrd="2" destOrd="0" presId="urn:microsoft.com/office/officeart/2005/8/layout/list1"/>
    <dgm:cxn modelId="{D5DE2740-50BC-4700-A3C3-083FA344123E}" type="presParOf" srcId="{D9B52DCE-ED1F-4E0F-9BAB-55A9678C3DBC}" destId="{E62D98EE-02EC-4432-B13F-34D9DDD1ECFE}" srcOrd="3" destOrd="0" presId="urn:microsoft.com/office/officeart/2005/8/layout/list1"/>
    <dgm:cxn modelId="{CC99C505-7CD0-4873-A6FF-874EAF6C0C81}" type="presParOf" srcId="{D9B52DCE-ED1F-4E0F-9BAB-55A9678C3DBC}" destId="{18799274-95A3-4A96-9F8B-42A49ADF1CC1}" srcOrd="4" destOrd="0" presId="urn:microsoft.com/office/officeart/2005/8/layout/list1"/>
    <dgm:cxn modelId="{55C662F8-F9B3-45AB-B3C8-487BEEA4F331}" type="presParOf" srcId="{18799274-95A3-4A96-9F8B-42A49ADF1CC1}" destId="{B6DC89E3-7DB2-488E-A662-888BE6C8416C}" srcOrd="0" destOrd="0" presId="urn:microsoft.com/office/officeart/2005/8/layout/list1"/>
    <dgm:cxn modelId="{10542061-6DFC-44D0-936F-3FA1D34D3C78}" type="presParOf" srcId="{18799274-95A3-4A96-9F8B-42A49ADF1CC1}" destId="{9B8A4627-21DE-4A8E-AE4F-99918831E4AC}" srcOrd="1" destOrd="0" presId="urn:microsoft.com/office/officeart/2005/8/layout/list1"/>
    <dgm:cxn modelId="{F1D57FAD-6722-4C23-B532-255B744FE6E7}" type="presParOf" srcId="{D9B52DCE-ED1F-4E0F-9BAB-55A9678C3DBC}" destId="{A03022E9-B788-4736-B6EE-AAFF3908D56C}" srcOrd="5" destOrd="0" presId="urn:microsoft.com/office/officeart/2005/8/layout/list1"/>
    <dgm:cxn modelId="{958307EC-001A-4B68-BD8E-95CB9C09197F}" type="presParOf" srcId="{D9B52DCE-ED1F-4E0F-9BAB-55A9678C3DBC}" destId="{1CBBFA44-5E10-4C6D-917E-1BA847BE946C}"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56DB53F-6B3C-4F31-AE53-0FDED47C17E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55E0413F-23EB-4B8E-BC2D-68087659D315}">
      <dgm:prSet custT="1"/>
      <dgm:spPr/>
      <dgm:t>
        <a:bodyPr/>
        <a:lstStyle/>
        <a:p>
          <a:r>
            <a:rPr lang="en-GB" sz="1600">
              <a:latin typeface="Aptos" panose="020B0004020202020204" pitchFamily="34" charset="0"/>
            </a:rPr>
            <a:t>Data collection </a:t>
          </a:r>
          <a:endParaRPr lang="en-US" sz="1600">
            <a:latin typeface="Aptos" panose="020B0004020202020204" pitchFamily="34" charset="0"/>
          </a:endParaRPr>
        </a:p>
      </dgm:t>
    </dgm:pt>
    <dgm:pt modelId="{01735495-C92B-48D1-BCF3-74DF7B83876D}" type="parTrans" cxnId="{0E088FEC-3F49-43EB-8851-924046B7D899}">
      <dgm:prSet/>
      <dgm:spPr/>
      <dgm:t>
        <a:bodyPr/>
        <a:lstStyle/>
        <a:p>
          <a:endParaRPr lang="en-US" sz="2800">
            <a:latin typeface="Aptos" panose="020B0004020202020204" pitchFamily="34" charset="0"/>
          </a:endParaRPr>
        </a:p>
      </dgm:t>
    </dgm:pt>
    <dgm:pt modelId="{F2716F5D-4ABC-47E5-85A9-1093CF7BCD33}" type="sibTrans" cxnId="{0E088FEC-3F49-43EB-8851-924046B7D899}">
      <dgm:prSet/>
      <dgm:spPr/>
      <dgm:t>
        <a:bodyPr/>
        <a:lstStyle/>
        <a:p>
          <a:endParaRPr lang="en-US" sz="2800">
            <a:latin typeface="Aptos" panose="020B0004020202020204" pitchFamily="34" charset="0"/>
          </a:endParaRPr>
        </a:p>
      </dgm:t>
    </dgm:pt>
    <dgm:pt modelId="{80524E71-7339-4D22-8A22-ECB355B91433}">
      <dgm:prSet custT="1"/>
      <dgm:spPr/>
      <dgm:t>
        <a:bodyPr/>
        <a:lstStyle/>
        <a:p>
          <a:r>
            <a:rPr lang="en-GB" sz="1600">
              <a:latin typeface="Aptos" panose="020B0004020202020204" pitchFamily="34" charset="0"/>
            </a:rPr>
            <a:t>Minimal data entry</a:t>
          </a:r>
          <a:endParaRPr lang="en-US" sz="1600">
            <a:latin typeface="Aptos" panose="020B0004020202020204" pitchFamily="34" charset="0"/>
          </a:endParaRPr>
        </a:p>
      </dgm:t>
    </dgm:pt>
    <dgm:pt modelId="{76FDD679-4665-442F-97FE-59846B9B9CAB}" type="parTrans" cxnId="{1B4DF150-56E5-4F7E-871C-585D45E61802}">
      <dgm:prSet/>
      <dgm:spPr/>
      <dgm:t>
        <a:bodyPr/>
        <a:lstStyle/>
        <a:p>
          <a:endParaRPr lang="en-US" sz="2800">
            <a:latin typeface="Aptos" panose="020B0004020202020204" pitchFamily="34" charset="0"/>
          </a:endParaRPr>
        </a:p>
      </dgm:t>
    </dgm:pt>
    <dgm:pt modelId="{B8CB3835-3059-4AA4-9D8C-CE0A1D77B26B}" type="sibTrans" cxnId="{1B4DF150-56E5-4F7E-871C-585D45E61802}">
      <dgm:prSet/>
      <dgm:spPr/>
      <dgm:t>
        <a:bodyPr/>
        <a:lstStyle/>
        <a:p>
          <a:endParaRPr lang="en-US" sz="2800">
            <a:latin typeface="Aptos" panose="020B0004020202020204" pitchFamily="34" charset="0"/>
          </a:endParaRPr>
        </a:p>
      </dgm:t>
    </dgm:pt>
    <dgm:pt modelId="{160BEA52-A480-4CEE-8992-BE6DF98B4C78}">
      <dgm:prSet custT="1"/>
      <dgm:spPr/>
      <dgm:t>
        <a:bodyPr/>
        <a:lstStyle/>
        <a:p>
          <a:r>
            <a:rPr lang="en-GB" sz="1600">
              <a:latin typeface="Aptos" panose="020B0004020202020204" pitchFamily="34" charset="0"/>
            </a:rPr>
            <a:t>Logic alignment between EMR and MER guidelines </a:t>
          </a:r>
          <a:endParaRPr lang="en-US" sz="1600">
            <a:latin typeface="Aptos" panose="020B0004020202020204" pitchFamily="34" charset="0"/>
          </a:endParaRPr>
        </a:p>
      </dgm:t>
    </dgm:pt>
    <dgm:pt modelId="{7E678835-DEFF-450D-82B7-ACC3DB519E68}" type="parTrans" cxnId="{391AFB2D-F0CC-4DB5-BB05-F10D998BF54D}">
      <dgm:prSet/>
      <dgm:spPr/>
      <dgm:t>
        <a:bodyPr/>
        <a:lstStyle/>
        <a:p>
          <a:endParaRPr lang="en-US" sz="2800">
            <a:latin typeface="Aptos" panose="020B0004020202020204" pitchFamily="34" charset="0"/>
          </a:endParaRPr>
        </a:p>
      </dgm:t>
    </dgm:pt>
    <dgm:pt modelId="{1200A8E2-F278-4343-B552-749420EB9AE1}" type="sibTrans" cxnId="{391AFB2D-F0CC-4DB5-BB05-F10D998BF54D}">
      <dgm:prSet/>
      <dgm:spPr/>
      <dgm:t>
        <a:bodyPr/>
        <a:lstStyle/>
        <a:p>
          <a:endParaRPr lang="en-US" sz="2800">
            <a:latin typeface="Aptos" panose="020B0004020202020204" pitchFamily="34" charset="0"/>
          </a:endParaRPr>
        </a:p>
      </dgm:t>
    </dgm:pt>
    <dgm:pt modelId="{0D38CF97-F4F6-4F31-B816-4201EAF19E44}">
      <dgm:prSet custT="1"/>
      <dgm:spPr/>
      <dgm:t>
        <a:bodyPr/>
        <a:lstStyle/>
        <a:p>
          <a:pPr>
            <a:buFont typeface="Wingdings" panose="05000000000000000000" pitchFamily="2" charset="2"/>
            <a:buNone/>
          </a:pPr>
          <a:endParaRPr lang="en-US" sz="1600">
            <a:latin typeface="Aptos" panose="020B0004020202020204" pitchFamily="34" charset="0"/>
          </a:endParaRPr>
        </a:p>
      </dgm:t>
    </dgm:pt>
    <dgm:pt modelId="{09578F2A-5270-4ED0-92A1-C77686CB8565}" type="parTrans" cxnId="{A5E3B0F6-7D87-49D4-BC8A-6B616C270F28}">
      <dgm:prSet/>
      <dgm:spPr/>
      <dgm:t>
        <a:bodyPr/>
        <a:lstStyle/>
        <a:p>
          <a:endParaRPr lang="en-US" sz="2800">
            <a:latin typeface="Aptos" panose="020B0004020202020204" pitchFamily="34" charset="0"/>
          </a:endParaRPr>
        </a:p>
      </dgm:t>
    </dgm:pt>
    <dgm:pt modelId="{2346C19C-5D94-416E-9F31-5A35E86E83A2}" type="sibTrans" cxnId="{A5E3B0F6-7D87-49D4-BC8A-6B616C270F28}">
      <dgm:prSet/>
      <dgm:spPr/>
      <dgm:t>
        <a:bodyPr/>
        <a:lstStyle/>
        <a:p>
          <a:endParaRPr lang="en-US" sz="2800">
            <a:latin typeface="Aptos" panose="020B0004020202020204" pitchFamily="34" charset="0"/>
          </a:endParaRPr>
        </a:p>
      </dgm:t>
    </dgm:pt>
    <dgm:pt modelId="{4641098B-2EB4-4ADC-AA37-75FCFFDDAA39}">
      <dgm:prSet custT="1"/>
      <dgm:spPr/>
      <dgm:t>
        <a:bodyPr/>
        <a:lstStyle/>
        <a:p>
          <a:r>
            <a:rPr lang="en-GB" sz="1600">
              <a:latin typeface="Aptos" panose="020B0004020202020204" pitchFamily="34" charset="0"/>
            </a:rPr>
            <a:t>Data quality checks and alignment with EMR logic</a:t>
          </a:r>
          <a:endParaRPr lang="en-US" sz="1600">
            <a:latin typeface="Aptos" panose="020B0004020202020204" pitchFamily="34" charset="0"/>
          </a:endParaRPr>
        </a:p>
      </dgm:t>
    </dgm:pt>
    <dgm:pt modelId="{CADE958F-8C5D-4029-BB93-C92873ED3615}" type="parTrans" cxnId="{341643EF-4B5D-4E39-8C98-BF9FBE59A160}">
      <dgm:prSet/>
      <dgm:spPr/>
      <dgm:t>
        <a:bodyPr/>
        <a:lstStyle/>
        <a:p>
          <a:endParaRPr lang="en-US" sz="2800">
            <a:latin typeface="Aptos" panose="020B0004020202020204" pitchFamily="34" charset="0"/>
          </a:endParaRPr>
        </a:p>
      </dgm:t>
    </dgm:pt>
    <dgm:pt modelId="{26093291-7792-4FF4-AEC7-9424353F8F59}" type="sibTrans" cxnId="{341643EF-4B5D-4E39-8C98-BF9FBE59A160}">
      <dgm:prSet/>
      <dgm:spPr/>
      <dgm:t>
        <a:bodyPr/>
        <a:lstStyle/>
        <a:p>
          <a:endParaRPr lang="en-US" sz="2800">
            <a:latin typeface="Aptos" panose="020B0004020202020204" pitchFamily="34" charset="0"/>
          </a:endParaRPr>
        </a:p>
      </dgm:t>
    </dgm:pt>
    <dgm:pt modelId="{36D7CBD4-90A1-4F68-8476-9F9A72418093}">
      <dgm:prSet custT="1"/>
      <dgm:spPr/>
      <dgm:t>
        <a:bodyPr/>
        <a:lstStyle/>
        <a:p>
          <a:r>
            <a:rPr lang="en-GB" sz="1600">
              <a:latin typeface="Aptos" panose="020B0004020202020204" pitchFamily="34" charset="0"/>
            </a:rPr>
            <a:t>Submission of metrics to facilitate comparison between NDW and EMR</a:t>
          </a:r>
          <a:endParaRPr lang="en-US" sz="1600">
            <a:latin typeface="Aptos" panose="020B0004020202020204" pitchFamily="34" charset="0"/>
          </a:endParaRPr>
        </a:p>
      </dgm:t>
    </dgm:pt>
    <dgm:pt modelId="{E27F1C26-BADC-4231-B8F6-2CCA72AB43F7}" type="parTrans" cxnId="{6C8341D3-CC92-47F5-8FBA-5F287F7F8FA5}">
      <dgm:prSet/>
      <dgm:spPr/>
      <dgm:t>
        <a:bodyPr/>
        <a:lstStyle/>
        <a:p>
          <a:endParaRPr lang="en-US" sz="2800">
            <a:latin typeface="Aptos" panose="020B0004020202020204" pitchFamily="34" charset="0"/>
          </a:endParaRPr>
        </a:p>
      </dgm:t>
    </dgm:pt>
    <dgm:pt modelId="{565DB674-B03E-4569-8DE9-B5289904FF75}" type="sibTrans" cxnId="{6C8341D3-CC92-47F5-8FBA-5F287F7F8FA5}">
      <dgm:prSet/>
      <dgm:spPr/>
      <dgm:t>
        <a:bodyPr/>
        <a:lstStyle/>
        <a:p>
          <a:endParaRPr lang="en-US" sz="2800">
            <a:latin typeface="Aptos" panose="020B0004020202020204" pitchFamily="34" charset="0"/>
          </a:endParaRPr>
        </a:p>
      </dgm:t>
    </dgm:pt>
    <dgm:pt modelId="{78EECB5C-ECE5-46F8-B0DF-EF6E2C354594}">
      <dgm:prSet custT="1"/>
      <dgm:spPr/>
      <dgm:t>
        <a:bodyPr/>
        <a:lstStyle/>
        <a:p>
          <a:r>
            <a:rPr lang="en-GB" sz="1600">
              <a:latin typeface="Aptos" panose="020B0004020202020204" pitchFamily="34" charset="0"/>
            </a:rPr>
            <a:t>Bidirectional feedback on issues to be resolved</a:t>
          </a:r>
          <a:endParaRPr lang="en-US" sz="1600">
            <a:latin typeface="Aptos" panose="020B0004020202020204" pitchFamily="34" charset="0"/>
          </a:endParaRPr>
        </a:p>
      </dgm:t>
    </dgm:pt>
    <dgm:pt modelId="{122937AD-6A2F-40D9-942F-E670DBFC7F0B}" type="parTrans" cxnId="{35B835B4-9021-40DF-B502-AD05BD2B33B1}">
      <dgm:prSet/>
      <dgm:spPr/>
      <dgm:t>
        <a:bodyPr/>
        <a:lstStyle/>
        <a:p>
          <a:endParaRPr lang="en-US" sz="2800">
            <a:latin typeface="Aptos" panose="020B0004020202020204" pitchFamily="34" charset="0"/>
          </a:endParaRPr>
        </a:p>
      </dgm:t>
    </dgm:pt>
    <dgm:pt modelId="{4DA109AA-4887-40F1-BFC8-1E79D647C42B}" type="sibTrans" cxnId="{35B835B4-9021-40DF-B502-AD05BD2B33B1}">
      <dgm:prSet/>
      <dgm:spPr/>
      <dgm:t>
        <a:bodyPr/>
        <a:lstStyle/>
        <a:p>
          <a:endParaRPr lang="en-US" sz="2800">
            <a:latin typeface="Aptos" panose="020B0004020202020204" pitchFamily="34" charset="0"/>
          </a:endParaRPr>
        </a:p>
      </dgm:t>
    </dgm:pt>
    <dgm:pt modelId="{930D5EFF-E325-4179-ABEE-6AF451EF25FF}">
      <dgm:prSet custT="1"/>
      <dgm:spPr/>
      <dgm:t>
        <a:bodyPr/>
        <a:lstStyle/>
        <a:p>
          <a:pPr>
            <a:buFont typeface="Wingdings" panose="05000000000000000000" pitchFamily="2" charset="2"/>
            <a:buNone/>
          </a:pPr>
          <a:endParaRPr lang="en-US" sz="1600">
            <a:latin typeface="Aptos" panose="020B0004020202020204" pitchFamily="34" charset="0"/>
          </a:endParaRPr>
        </a:p>
      </dgm:t>
    </dgm:pt>
    <dgm:pt modelId="{BAD0EBE6-CF48-43B3-A981-56F53034519C}" type="parTrans" cxnId="{526AB98B-E497-47C5-A52F-233D7E6F0489}">
      <dgm:prSet/>
      <dgm:spPr/>
      <dgm:t>
        <a:bodyPr/>
        <a:lstStyle/>
        <a:p>
          <a:endParaRPr lang="en-US" sz="2800">
            <a:latin typeface="Aptos" panose="020B0004020202020204" pitchFamily="34" charset="0"/>
          </a:endParaRPr>
        </a:p>
      </dgm:t>
    </dgm:pt>
    <dgm:pt modelId="{F4E81BD5-6DFA-4CE6-9AE4-39B0761BAA81}" type="sibTrans" cxnId="{526AB98B-E497-47C5-A52F-233D7E6F0489}">
      <dgm:prSet/>
      <dgm:spPr/>
      <dgm:t>
        <a:bodyPr/>
        <a:lstStyle/>
        <a:p>
          <a:endParaRPr lang="en-US" sz="2800">
            <a:latin typeface="Aptos" panose="020B0004020202020204" pitchFamily="34" charset="0"/>
          </a:endParaRPr>
        </a:p>
      </dgm:t>
    </dgm:pt>
    <dgm:pt modelId="{594F4425-F5E3-483B-9FBA-DA2B4370A4E7}">
      <dgm:prSet custT="1"/>
      <dgm:spPr/>
      <dgm:t>
        <a:bodyPr/>
        <a:lstStyle/>
        <a:p>
          <a:r>
            <a:rPr lang="en-GB" sz="1600">
              <a:latin typeface="Aptos" panose="020B0004020202020204" pitchFamily="34" charset="0"/>
            </a:rPr>
            <a:t>Reporting rates tracking – Bulletins &amp; Dashboards</a:t>
          </a:r>
          <a:endParaRPr lang="en-US" sz="1600">
            <a:latin typeface="Aptos" panose="020B0004020202020204" pitchFamily="34" charset="0"/>
          </a:endParaRPr>
        </a:p>
      </dgm:t>
    </dgm:pt>
    <dgm:pt modelId="{F940C33A-2BEB-417B-A673-727BB10128E8}" type="parTrans" cxnId="{FDDC55CD-80C6-4C50-84DC-8DC50E74B06A}">
      <dgm:prSet/>
      <dgm:spPr/>
      <dgm:t>
        <a:bodyPr/>
        <a:lstStyle/>
        <a:p>
          <a:endParaRPr lang="en-US" sz="2800">
            <a:latin typeface="Aptos" panose="020B0004020202020204" pitchFamily="34" charset="0"/>
          </a:endParaRPr>
        </a:p>
      </dgm:t>
    </dgm:pt>
    <dgm:pt modelId="{0DEE8BA2-7336-45EB-8452-55DB34728AA7}" type="sibTrans" cxnId="{FDDC55CD-80C6-4C50-84DC-8DC50E74B06A}">
      <dgm:prSet/>
      <dgm:spPr/>
      <dgm:t>
        <a:bodyPr/>
        <a:lstStyle/>
        <a:p>
          <a:endParaRPr lang="en-US" sz="2800">
            <a:latin typeface="Aptos" panose="020B0004020202020204" pitchFamily="34" charset="0"/>
          </a:endParaRPr>
        </a:p>
      </dgm:t>
    </dgm:pt>
    <dgm:pt modelId="{21D03E40-5946-479B-968E-8ACC21A10B3D}">
      <dgm:prSet custT="1"/>
      <dgm:spPr/>
      <dgm:t>
        <a:bodyPr/>
        <a:lstStyle/>
        <a:p>
          <a:r>
            <a:rPr lang="en-US" sz="1600">
              <a:latin typeface="Aptos" panose="020B0004020202020204" pitchFamily="34" charset="0"/>
            </a:rPr>
            <a:t>Improving Data Quality Through Data Use: Data alignment, self-service, </a:t>
          </a:r>
          <a:r>
            <a:rPr lang="en-GB" sz="1600">
              <a:latin typeface="Aptos" panose="020B0004020202020204" pitchFamily="34" charset="0"/>
            </a:rPr>
            <a:t>Data use CoP</a:t>
          </a:r>
          <a:endParaRPr lang="en-US" sz="1600">
            <a:latin typeface="Aptos" panose="020B0004020202020204" pitchFamily="34" charset="0"/>
          </a:endParaRPr>
        </a:p>
      </dgm:t>
    </dgm:pt>
    <dgm:pt modelId="{621DE0D4-10DB-4B60-9E2A-BA7C93D53C83}" type="parTrans" cxnId="{A2A34CD6-0E8C-4610-840A-C24CF61973BE}">
      <dgm:prSet/>
      <dgm:spPr/>
      <dgm:t>
        <a:bodyPr/>
        <a:lstStyle/>
        <a:p>
          <a:endParaRPr lang="en-US" sz="2800">
            <a:latin typeface="Aptos" panose="020B0004020202020204" pitchFamily="34" charset="0"/>
          </a:endParaRPr>
        </a:p>
      </dgm:t>
    </dgm:pt>
    <dgm:pt modelId="{9CF76B99-B1A3-470F-9EA5-5F624D266C45}" type="sibTrans" cxnId="{A2A34CD6-0E8C-4610-840A-C24CF61973BE}">
      <dgm:prSet/>
      <dgm:spPr/>
      <dgm:t>
        <a:bodyPr/>
        <a:lstStyle/>
        <a:p>
          <a:endParaRPr lang="en-US" sz="2800">
            <a:latin typeface="Aptos" panose="020B0004020202020204" pitchFamily="34" charset="0"/>
          </a:endParaRPr>
        </a:p>
      </dgm:t>
    </dgm:pt>
    <dgm:pt modelId="{D39380BA-B273-44EE-B4AB-F2F70EB3F09C}">
      <dgm:prSet custT="1"/>
      <dgm:spPr/>
      <dgm:t>
        <a:bodyPr/>
        <a:lstStyle/>
        <a:p>
          <a:r>
            <a:rPr lang="en-GB" sz="1600">
              <a:latin typeface="Aptos" panose="020B0004020202020204" pitchFamily="34" charset="0"/>
            </a:rPr>
            <a:t>Information products: Bulletins, Program Briefs etc.</a:t>
          </a:r>
          <a:endParaRPr lang="en-US" sz="1600">
            <a:latin typeface="Aptos" panose="020B0004020202020204" pitchFamily="34" charset="0"/>
          </a:endParaRPr>
        </a:p>
      </dgm:t>
    </dgm:pt>
    <dgm:pt modelId="{E8E9FC85-4528-4368-BC07-72575F4E9100}" type="parTrans" cxnId="{BAA760B9-41FC-41FB-AA00-84B5D7BE4624}">
      <dgm:prSet/>
      <dgm:spPr/>
      <dgm:t>
        <a:bodyPr/>
        <a:lstStyle/>
        <a:p>
          <a:endParaRPr lang="en-US" sz="2800">
            <a:latin typeface="Aptos" panose="020B0004020202020204" pitchFamily="34" charset="0"/>
          </a:endParaRPr>
        </a:p>
      </dgm:t>
    </dgm:pt>
    <dgm:pt modelId="{45236E27-CEA6-400B-A4EA-8E0406F46C0B}" type="sibTrans" cxnId="{BAA760B9-41FC-41FB-AA00-84B5D7BE4624}">
      <dgm:prSet/>
      <dgm:spPr/>
      <dgm:t>
        <a:bodyPr/>
        <a:lstStyle/>
        <a:p>
          <a:endParaRPr lang="en-US" sz="2800">
            <a:latin typeface="Aptos" panose="020B0004020202020204" pitchFamily="34" charset="0"/>
          </a:endParaRPr>
        </a:p>
      </dgm:t>
    </dgm:pt>
    <dgm:pt modelId="{2F4F1D0D-9BA8-4CE2-A82D-74BD793DAE27}">
      <dgm:prSet custT="1"/>
      <dgm:spPr/>
      <dgm:t>
        <a:bodyPr/>
        <a:lstStyle/>
        <a:p>
          <a:pPr>
            <a:buFont typeface="Wingdings" panose="05000000000000000000" pitchFamily="2" charset="2"/>
            <a:buChar char="Ø"/>
          </a:pPr>
          <a:r>
            <a:rPr lang="en-GB" sz="1600">
              <a:latin typeface="Aptos" panose="020B0004020202020204" pitchFamily="34" charset="0"/>
            </a:rPr>
            <a:t>Data use and feedback</a:t>
          </a:r>
          <a:endParaRPr lang="en-US" sz="1600">
            <a:latin typeface="Aptos" panose="020B0004020202020204" pitchFamily="34" charset="0"/>
          </a:endParaRPr>
        </a:p>
      </dgm:t>
    </dgm:pt>
    <dgm:pt modelId="{678A4FBD-B636-48C7-92F2-34D761CBDC36}" type="parTrans" cxnId="{A36DBC1C-2F01-4422-AE07-91F0B2E24CD9}">
      <dgm:prSet/>
      <dgm:spPr/>
      <dgm:t>
        <a:bodyPr/>
        <a:lstStyle/>
        <a:p>
          <a:endParaRPr lang="en-KE" sz="2800">
            <a:latin typeface="Aptos" panose="020B0004020202020204" pitchFamily="34" charset="0"/>
          </a:endParaRPr>
        </a:p>
      </dgm:t>
    </dgm:pt>
    <dgm:pt modelId="{7EC623D2-0973-408F-8B8A-95C6360F1DDC}" type="sibTrans" cxnId="{A36DBC1C-2F01-4422-AE07-91F0B2E24CD9}">
      <dgm:prSet/>
      <dgm:spPr/>
      <dgm:t>
        <a:bodyPr/>
        <a:lstStyle/>
        <a:p>
          <a:endParaRPr lang="en-KE" sz="2800">
            <a:latin typeface="Aptos" panose="020B0004020202020204" pitchFamily="34" charset="0"/>
          </a:endParaRPr>
        </a:p>
      </dgm:t>
    </dgm:pt>
    <dgm:pt modelId="{B7A71531-587C-4A9B-B249-727733B8BC36}">
      <dgm:prSet custT="1"/>
      <dgm:spPr/>
      <dgm:t>
        <a:bodyPr/>
        <a:lstStyle/>
        <a:p>
          <a:pPr>
            <a:buFont typeface="Wingdings" panose="05000000000000000000" pitchFamily="2" charset="2"/>
            <a:buChar char="Ø"/>
          </a:pPr>
          <a:r>
            <a:rPr lang="en-GB" sz="1600">
              <a:latin typeface="Aptos" panose="020B0004020202020204" pitchFamily="34" charset="0"/>
            </a:rPr>
            <a:t>Data warehousing</a:t>
          </a:r>
          <a:endParaRPr lang="en-US" sz="1600">
            <a:latin typeface="Aptos" panose="020B0004020202020204" pitchFamily="34" charset="0"/>
          </a:endParaRPr>
        </a:p>
      </dgm:t>
    </dgm:pt>
    <dgm:pt modelId="{CD505A8D-0F90-41A1-A9E1-5155A0DB2B32}" type="parTrans" cxnId="{2AB629A3-215A-4A7E-8D13-9DFB9B6558A9}">
      <dgm:prSet/>
      <dgm:spPr/>
      <dgm:t>
        <a:bodyPr/>
        <a:lstStyle/>
        <a:p>
          <a:endParaRPr lang="en-KE" sz="2800">
            <a:latin typeface="Aptos" panose="020B0004020202020204" pitchFamily="34" charset="0"/>
          </a:endParaRPr>
        </a:p>
      </dgm:t>
    </dgm:pt>
    <dgm:pt modelId="{4F33D7B1-A943-48AD-80EF-E5C738C53B4A}" type="sibTrans" cxnId="{2AB629A3-215A-4A7E-8D13-9DFB9B6558A9}">
      <dgm:prSet/>
      <dgm:spPr/>
      <dgm:t>
        <a:bodyPr/>
        <a:lstStyle/>
        <a:p>
          <a:endParaRPr lang="en-KE" sz="2800">
            <a:latin typeface="Aptos" panose="020B0004020202020204" pitchFamily="34" charset="0"/>
          </a:endParaRPr>
        </a:p>
      </dgm:t>
    </dgm:pt>
    <dgm:pt modelId="{CC481EA1-F658-414B-AB72-88B34BE050FE}">
      <dgm:prSet custT="1"/>
      <dgm:spPr/>
      <dgm:t>
        <a:bodyPr/>
        <a:lstStyle/>
        <a:p>
          <a:pPr rtl="0"/>
          <a:r>
            <a:rPr lang="en-GB" sz="1600">
              <a:latin typeface="Aptos" panose="020B0004020202020204" pitchFamily="34" charset="0"/>
            </a:rPr>
            <a:t>Point Of Care(POC)</a:t>
          </a:r>
          <a:endParaRPr lang="en-US" sz="1600">
            <a:latin typeface="Aptos" panose="020B0004020202020204" pitchFamily="34" charset="0"/>
          </a:endParaRPr>
        </a:p>
      </dgm:t>
    </dgm:pt>
    <dgm:pt modelId="{2E7FD823-BA64-4401-A056-97E393E71DA9}" type="sibTrans" cxnId="{373CB9C9-157E-4EAE-9608-3BA445058EE0}">
      <dgm:prSet/>
      <dgm:spPr/>
      <dgm:t>
        <a:bodyPr/>
        <a:lstStyle/>
        <a:p>
          <a:endParaRPr lang="en-US" sz="2800">
            <a:latin typeface="Aptos" panose="020B0004020202020204" pitchFamily="34" charset="0"/>
          </a:endParaRPr>
        </a:p>
      </dgm:t>
    </dgm:pt>
    <dgm:pt modelId="{4705BD2D-718B-4E45-B74E-04A6B87BB1A3}" type="parTrans" cxnId="{373CB9C9-157E-4EAE-9608-3BA445058EE0}">
      <dgm:prSet/>
      <dgm:spPr/>
      <dgm:t>
        <a:bodyPr/>
        <a:lstStyle/>
        <a:p>
          <a:endParaRPr lang="en-US" sz="2800">
            <a:latin typeface="Aptos" panose="020B0004020202020204" pitchFamily="34" charset="0"/>
          </a:endParaRPr>
        </a:p>
      </dgm:t>
    </dgm:pt>
    <dgm:pt modelId="{1D9CE9A7-9DBD-4D1F-85A4-F668BF7D75C4}">
      <dgm:prSet custT="1"/>
      <dgm:spPr/>
      <dgm:t>
        <a:bodyPr/>
        <a:lstStyle/>
        <a:p>
          <a:r>
            <a:rPr lang="en-US" sz="1600">
              <a:latin typeface="Aptos" panose="020B0004020202020204" pitchFamily="34" charset="0"/>
            </a:rPr>
            <a:t>Topline Indicators</a:t>
          </a:r>
        </a:p>
      </dgm:t>
    </dgm:pt>
    <dgm:pt modelId="{2FCC5A56-580D-4CFB-8FD5-37B3C4C47296}" type="parTrans" cxnId="{26EC0A17-6855-4FBF-AD8B-C41628E3E7D9}">
      <dgm:prSet/>
      <dgm:spPr/>
      <dgm:t>
        <a:bodyPr/>
        <a:lstStyle/>
        <a:p>
          <a:endParaRPr lang="en-US">
            <a:latin typeface="Aptos" panose="020B0004020202020204" pitchFamily="34" charset="0"/>
          </a:endParaRPr>
        </a:p>
      </dgm:t>
    </dgm:pt>
    <dgm:pt modelId="{87A6A8C9-E74C-4867-8677-3343E0A17B4C}" type="sibTrans" cxnId="{26EC0A17-6855-4FBF-AD8B-C41628E3E7D9}">
      <dgm:prSet/>
      <dgm:spPr/>
      <dgm:t>
        <a:bodyPr/>
        <a:lstStyle/>
        <a:p>
          <a:endParaRPr lang="en-US">
            <a:latin typeface="Aptos" panose="020B0004020202020204" pitchFamily="34" charset="0"/>
          </a:endParaRPr>
        </a:p>
      </dgm:t>
    </dgm:pt>
    <dgm:pt modelId="{4A416B81-9714-4074-942C-79A7F86A7108}">
      <dgm:prSet custT="1"/>
      <dgm:spPr/>
      <dgm:t>
        <a:bodyPr/>
        <a:lstStyle/>
        <a:p>
          <a:pPr rtl="0"/>
          <a:r>
            <a:rPr lang="en-US" sz="1600">
              <a:latin typeface="Aptos" panose="020B0004020202020204" pitchFamily="34" charset="0"/>
            </a:rPr>
            <a:t>Routine Data Quality Assessment(RDQA)</a:t>
          </a:r>
        </a:p>
      </dgm:t>
    </dgm:pt>
    <dgm:pt modelId="{0F0F0591-6D90-4058-A205-5FF25EAA7015}" type="parTrans" cxnId="{01765CF9-565C-45A5-8749-A668FD91C941}">
      <dgm:prSet/>
      <dgm:spPr/>
      <dgm:t>
        <a:bodyPr/>
        <a:lstStyle/>
        <a:p>
          <a:endParaRPr lang="en-KE">
            <a:latin typeface="Aptos" panose="020B0004020202020204" pitchFamily="34" charset="0"/>
          </a:endParaRPr>
        </a:p>
      </dgm:t>
    </dgm:pt>
    <dgm:pt modelId="{BC5C1DBC-44D5-4BAE-8C38-016BB85AC77B}" type="sibTrans" cxnId="{01765CF9-565C-45A5-8749-A668FD91C941}">
      <dgm:prSet/>
      <dgm:spPr/>
      <dgm:t>
        <a:bodyPr/>
        <a:lstStyle/>
        <a:p>
          <a:endParaRPr lang="en-KE">
            <a:latin typeface="Aptos" panose="020B0004020202020204" pitchFamily="34" charset="0"/>
          </a:endParaRPr>
        </a:p>
      </dgm:t>
    </dgm:pt>
    <dgm:pt modelId="{237DC9DF-B1C4-4717-851C-BA1B0580F508}" type="pres">
      <dgm:prSet presAssocID="{B56DB53F-6B3C-4F31-AE53-0FDED47C17E2}" presName="linear" presStyleCnt="0">
        <dgm:presLayoutVars>
          <dgm:dir/>
          <dgm:animLvl val="lvl"/>
          <dgm:resizeHandles val="exact"/>
        </dgm:presLayoutVars>
      </dgm:prSet>
      <dgm:spPr/>
    </dgm:pt>
    <dgm:pt modelId="{CC5A58EE-67EE-4A21-B8F4-46FB83A1E27A}" type="pres">
      <dgm:prSet presAssocID="{55E0413F-23EB-4B8E-BC2D-68087659D315}" presName="parentLin" presStyleCnt="0"/>
      <dgm:spPr/>
    </dgm:pt>
    <dgm:pt modelId="{F763AEC4-32F5-4C5F-BB80-B69E1B7EFB8B}" type="pres">
      <dgm:prSet presAssocID="{55E0413F-23EB-4B8E-BC2D-68087659D315}" presName="parentLeftMargin" presStyleLbl="node1" presStyleIdx="0" presStyleCnt="3"/>
      <dgm:spPr/>
    </dgm:pt>
    <dgm:pt modelId="{4AD37DCF-6579-462C-9E67-BE5BD0C8631B}" type="pres">
      <dgm:prSet presAssocID="{55E0413F-23EB-4B8E-BC2D-68087659D315}" presName="parentText" presStyleLbl="node1" presStyleIdx="0" presStyleCnt="3">
        <dgm:presLayoutVars>
          <dgm:chMax val="0"/>
          <dgm:bulletEnabled val="1"/>
        </dgm:presLayoutVars>
      </dgm:prSet>
      <dgm:spPr/>
    </dgm:pt>
    <dgm:pt modelId="{61BE2A41-10F8-42DF-B278-2CB6E5FDC215}" type="pres">
      <dgm:prSet presAssocID="{55E0413F-23EB-4B8E-BC2D-68087659D315}" presName="negativeSpace" presStyleCnt="0"/>
      <dgm:spPr/>
    </dgm:pt>
    <dgm:pt modelId="{C62B7BE2-66C6-4379-9FBE-F78263BB666F}" type="pres">
      <dgm:prSet presAssocID="{55E0413F-23EB-4B8E-BC2D-68087659D315}" presName="childText" presStyleLbl="conFgAcc1" presStyleIdx="0" presStyleCnt="3">
        <dgm:presLayoutVars>
          <dgm:bulletEnabled val="1"/>
        </dgm:presLayoutVars>
      </dgm:prSet>
      <dgm:spPr/>
    </dgm:pt>
    <dgm:pt modelId="{99840D93-9E26-49FE-BB5A-CC08ED6E1E21}" type="pres">
      <dgm:prSet presAssocID="{F2716F5D-4ABC-47E5-85A9-1093CF7BCD33}" presName="spaceBetweenRectangles" presStyleCnt="0"/>
      <dgm:spPr/>
    </dgm:pt>
    <dgm:pt modelId="{48EBAD43-07C5-4B01-A9CA-FE240F2DD317}" type="pres">
      <dgm:prSet presAssocID="{B7A71531-587C-4A9B-B249-727733B8BC36}" presName="parentLin" presStyleCnt="0"/>
      <dgm:spPr/>
    </dgm:pt>
    <dgm:pt modelId="{DD5F08CC-F8EC-4212-B37B-36A58BB96319}" type="pres">
      <dgm:prSet presAssocID="{B7A71531-587C-4A9B-B249-727733B8BC36}" presName="parentLeftMargin" presStyleLbl="node1" presStyleIdx="0" presStyleCnt="3"/>
      <dgm:spPr/>
    </dgm:pt>
    <dgm:pt modelId="{D3A4665D-F952-4C91-AACB-A8DE1F33A4ED}" type="pres">
      <dgm:prSet presAssocID="{B7A71531-587C-4A9B-B249-727733B8BC36}" presName="parentText" presStyleLbl="node1" presStyleIdx="1" presStyleCnt="3">
        <dgm:presLayoutVars>
          <dgm:chMax val="0"/>
          <dgm:bulletEnabled val="1"/>
        </dgm:presLayoutVars>
      </dgm:prSet>
      <dgm:spPr/>
    </dgm:pt>
    <dgm:pt modelId="{7D2D080F-D578-46D1-A0A6-380398CEFB0A}" type="pres">
      <dgm:prSet presAssocID="{B7A71531-587C-4A9B-B249-727733B8BC36}" presName="negativeSpace" presStyleCnt="0"/>
      <dgm:spPr/>
    </dgm:pt>
    <dgm:pt modelId="{7222526E-D984-4808-8733-689817B72834}" type="pres">
      <dgm:prSet presAssocID="{B7A71531-587C-4A9B-B249-727733B8BC36}" presName="childText" presStyleLbl="conFgAcc1" presStyleIdx="1" presStyleCnt="3">
        <dgm:presLayoutVars>
          <dgm:bulletEnabled val="1"/>
        </dgm:presLayoutVars>
      </dgm:prSet>
      <dgm:spPr/>
    </dgm:pt>
    <dgm:pt modelId="{21B00097-656A-4D52-99E9-1A82A693550A}" type="pres">
      <dgm:prSet presAssocID="{4F33D7B1-A943-48AD-80EF-E5C738C53B4A}" presName="spaceBetweenRectangles" presStyleCnt="0"/>
      <dgm:spPr/>
    </dgm:pt>
    <dgm:pt modelId="{08640C51-208C-4244-9291-9D7AFEB4D81E}" type="pres">
      <dgm:prSet presAssocID="{2F4F1D0D-9BA8-4CE2-A82D-74BD793DAE27}" presName="parentLin" presStyleCnt="0"/>
      <dgm:spPr/>
    </dgm:pt>
    <dgm:pt modelId="{75628456-18C5-4C34-AE04-C4AA9E803642}" type="pres">
      <dgm:prSet presAssocID="{2F4F1D0D-9BA8-4CE2-A82D-74BD793DAE27}" presName="parentLeftMargin" presStyleLbl="node1" presStyleIdx="1" presStyleCnt="3"/>
      <dgm:spPr/>
    </dgm:pt>
    <dgm:pt modelId="{6241899C-5684-4287-8BCE-D0D3BEA8EF76}" type="pres">
      <dgm:prSet presAssocID="{2F4F1D0D-9BA8-4CE2-A82D-74BD793DAE27}" presName="parentText" presStyleLbl="node1" presStyleIdx="2" presStyleCnt="3">
        <dgm:presLayoutVars>
          <dgm:chMax val="0"/>
          <dgm:bulletEnabled val="1"/>
        </dgm:presLayoutVars>
      </dgm:prSet>
      <dgm:spPr/>
    </dgm:pt>
    <dgm:pt modelId="{2B972533-376E-4984-B883-2436FA811C9F}" type="pres">
      <dgm:prSet presAssocID="{2F4F1D0D-9BA8-4CE2-A82D-74BD793DAE27}" presName="negativeSpace" presStyleCnt="0"/>
      <dgm:spPr/>
    </dgm:pt>
    <dgm:pt modelId="{254A8B12-23EC-4BAB-95F4-511734AFFAD6}" type="pres">
      <dgm:prSet presAssocID="{2F4F1D0D-9BA8-4CE2-A82D-74BD793DAE27}" presName="childText" presStyleLbl="conFgAcc1" presStyleIdx="2" presStyleCnt="3">
        <dgm:presLayoutVars>
          <dgm:bulletEnabled val="1"/>
        </dgm:presLayoutVars>
      </dgm:prSet>
      <dgm:spPr/>
    </dgm:pt>
  </dgm:ptLst>
  <dgm:cxnLst>
    <dgm:cxn modelId="{26EC0A17-6855-4FBF-AD8B-C41628E3E7D9}" srcId="{2F4F1D0D-9BA8-4CE2-A82D-74BD793DAE27}" destId="{1D9CE9A7-9DBD-4D1F-85A4-F668BF7D75C4}" srcOrd="3" destOrd="0" parTransId="{2FCC5A56-580D-4CFB-8FD5-37B3C4C47296}" sibTransId="{87A6A8C9-E74C-4867-8677-3343E0A17B4C}"/>
    <dgm:cxn modelId="{A36DBC1C-2F01-4422-AE07-91F0B2E24CD9}" srcId="{B56DB53F-6B3C-4F31-AE53-0FDED47C17E2}" destId="{2F4F1D0D-9BA8-4CE2-A82D-74BD793DAE27}" srcOrd="2" destOrd="0" parTransId="{678A4FBD-B636-48C7-92F2-34D761CBDC36}" sibTransId="{7EC623D2-0973-408F-8B8A-95C6360F1DDC}"/>
    <dgm:cxn modelId="{FF46EA21-3740-42D9-8CAD-918F32E1E2AA}" type="presOf" srcId="{1D9CE9A7-9DBD-4D1F-85A4-F668BF7D75C4}" destId="{254A8B12-23EC-4BAB-95F4-511734AFFAD6}" srcOrd="0" destOrd="3" presId="urn:microsoft.com/office/officeart/2005/8/layout/list1"/>
    <dgm:cxn modelId="{CA23CA23-F0C6-415C-BFF7-395ABC652088}" type="presOf" srcId="{0D38CF97-F4F6-4F31-B816-4201EAF19E44}" destId="{C62B7BE2-66C6-4379-9FBE-F78263BB666F}" srcOrd="0" destOrd="4" presId="urn:microsoft.com/office/officeart/2005/8/layout/list1"/>
    <dgm:cxn modelId="{391AFB2D-F0CC-4DB5-BB05-F10D998BF54D}" srcId="{55E0413F-23EB-4B8E-BC2D-68087659D315}" destId="{160BEA52-A480-4CEE-8992-BE6DF98B4C78}" srcOrd="3" destOrd="0" parTransId="{7E678835-DEFF-450D-82B7-ACC3DB519E68}" sibTransId="{1200A8E2-F278-4343-B552-749420EB9AE1}"/>
    <dgm:cxn modelId="{48F18234-2A80-4145-89E0-24FDEE8C1756}" type="presOf" srcId="{B7A71531-587C-4A9B-B249-727733B8BC36}" destId="{D3A4665D-F952-4C91-AACB-A8DE1F33A4ED}" srcOrd="1" destOrd="0" presId="urn:microsoft.com/office/officeart/2005/8/layout/list1"/>
    <dgm:cxn modelId="{4DC84D65-FA2C-4369-9A41-6543507566F3}" type="presOf" srcId="{21D03E40-5946-479B-968E-8ACC21A10B3D}" destId="{254A8B12-23EC-4BAB-95F4-511734AFFAD6}" srcOrd="0" destOrd="1" presId="urn:microsoft.com/office/officeart/2005/8/layout/list1"/>
    <dgm:cxn modelId="{F273BC6D-AF68-4411-BB4A-BCD220AB0062}" type="presOf" srcId="{78EECB5C-ECE5-46F8-B0DF-EF6E2C354594}" destId="{7222526E-D984-4808-8733-689817B72834}" srcOrd="0" destOrd="2" presId="urn:microsoft.com/office/officeart/2005/8/layout/list1"/>
    <dgm:cxn modelId="{1B4DF150-56E5-4F7E-871C-585D45E61802}" srcId="{55E0413F-23EB-4B8E-BC2D-68087659D315}" destId="{80524E71-7339-4D22-8A22-ECB355B91433}" srcOrd="2" destOrd="0" parTransId="{76FDD679-4665-442F-97FE-59846B9B9CAB}" sibTransId="{B8CB3835-3059-4AA4-9D8C-CE0A1D77B26B}"/>
    <dgm:cxn modelId="{F03CB651-C758-4898-9F08-2B4E7101D42B}" type="presOf" srcId="{160BEA52-A480-4CEE-8992-BE6DF98B4C78}" destId="{C62B7BE2-66C6-4379-9FBE-F78263BB666F}" srcOrd="0" destOrd="3" presId="urn:microsoft.com/office/officeart/2005/8/layout/list1"/>
    <dgm:cxn modelId="{BE9CAC74-E29F-4CD8-B848-FF779FE9A0A6}" type="presOf" srcId="{CC481EA1-F658-414B-AB72-88B34BE050FE}" destId="{C62B7BE2-66C6-4379-9FBE-F78263BB666F}" srcOrd="0" destOrd="0" presId="urn:microsoft.com/office/officeart/2005/8/layout/list1"/>
    <dgm:cxn modelId="{D30F4A7B-8EF4-4A64-BD9B-4FF0C00F9A27}" type="presOf" srcId="{D39380BA-B273-44EE-B4AB-F2F70EB3F09C}" destId="{254A8B12-23EC-4BAB-95F4-511734AFFAD6}" srcOrd="0" destOrd="2" presId="urn:microsoft.com/office/officeart/2005/8/layout/list1"/>
    <dgm:cxn modelId="{04594781-B571-472F-B9BB-69115EB4B5D2}" type="presOf" srcId="{55E0413F-23EB-4B8E-BC2D-68087659D315}" destId="{4AD37DCF-6579-462C-9E67-BE5BD0C8631B}" srcOrd="1" destOrd="0" presId="urn:microsoft.com/office/officeart/2005/8/layout/list1"/>
    <dgm:cxn modelId="{526AB98B-E497-47C5-A52F-233D7E6F0489}" srcId="{B7A71531-587C-4A9B-B249-727733B8BC36}" destId="{930D5EFF-E325-4179-ABEE-6AF451EF25FF}" srcOrd="3" destOrd="0" parTransId="{BAD0EBE6-CF48-43B3-A981-56F53034519C}" sibTransId="{F4E81BD5-6DFA-4CE6-9AE4-39B0761BAA81}"/>
    <dgm:cxn modelId="{3CBF2F93-5C72-4B0F-A3D5-719535F5557C}" type="presOf" srcId="{930D5EFF-E325-4179-ABEE-6AF451EF25FF}" destId="{7222526E-D984-4808-8733-689817B72834}" srcOrd="0" destOrd="3" presId="urn:microsoft.com/office/officeart/2005/8/layout/list1"/>
    <dgm:cxn modelId="{FBB61B94-562C-4D89-A513-4E3E49F57127}" type="presOf" srcId="{2F4F1D0D-9BA8-4CE2-A82D-74BD793DAE27}" destId="{6241899C-5684-4287-8BCE-D0D3BEA8EF76}" srcOrd="1" destOrd="0" presId="urn:microsoft.com/office/officeart/2005/8/layout/list1"/>
    <dgm:cxn modelId="{2AB629A3-215A-4A7E-8D13-9DFB9B6558A9}" srcId="{B56DB53F-6B3C-4F31-AE53-0FDED47C17E2}" destId="{B7A71531-587C-4A9B-B249-727733B8BC36}" srcOrd="1" destOrd="0" parTransId="{CD505A8D-0F90-41A1-A9E1-5155A0DB2B32}" sibTransId="{4F33D7B1-A943-48AD-80EF-E5C738C53B4A}"/>
    <dgm:cxn modelId="{B703E6A7-501C-4A93-83CC-E58C777902FB}" type="presOf" srcId="{2F4F1D0D-9BA8-4CE2-A82D-74BD793DAE27}" destId="{75628456-18C5-4C34-AE04-C4AA9E803642}" srcOrd="0" destOrd="0" presId="urn:microsoft.com/office/officeart/2005/8/layout/list1"/>
    <dgm:cxn modelId="{35B835B4-9021-40DF-B502-AD05BD2B33B1}" srcId="{B7A71531-587C-4A9B-B249-727733B8BC36}" destId="{78EECB5C-ECE5-46F8-B0DF-EF6E2C354594}" srcOrd="2" destOrd="0" parTransId="{122937AD-6A2F-40D9-942F-E670DBFC7F0B}" sibTransId="{4DA109AA-4887-40F1-BFC8-1E79D647C42B}"/>
    <dgm:cxn modelId="{4A2B9DB8-9078-477C-904F-261F07F87DD5}" type="presOf" srcId="{4A416B81-9714-4074-942C-79A7F86A7108}" destId="{C62B7BE2-66C6-4379-9FBE-F78263BB666F}" srcOrd="0" destOrd="1" presId="urn:microsoft.com/office/officeart/2005/8/layout/list1"/>
    <dgm:cxn modelId="{BAA760B9-41FC-41FB-AA00-84B5D7BE4624}" srcId="{2F4F1D0D-9BA8-4CE2-A82D-74BD793DAE27}" destId="{D39380BA-B273-44EE-B4AB-F2F70EB3F09C}" srcOrd="2" destOrd="0" parTransId="{E8E9FC85-4528-4368-BC07-72575F4E9100}" sibTransId="{45236E27-CEA6-400B-A4EA-8E0406F46C0B}"/>
    <dgm:cxn modelId="{00C053C7-F59C-4978-92A2-AEF70FB2055F}" type="presOf" srcId="{594F4425-F5E3-483B-9FBA-DA2B4370A4E7}" destId="{254A8B12-23EC-4BAB-95F4-511734AFFAD6}" srcOrd="0" destOrd="0" presId="urn:microsoft.com/office/officeart/2005/8/layout/list1"/>
    <dgm:cxn modelId="{373CB9C9-157E-4EAE-9608-3BA445058EE0}" srcId="{55E0413F-23EB-4B8E-BC2D-68087659D315}" destId="{CC481EA1-F658-414B-AB72-88B34BE050FE}" srcOrd="0" destOrd="0" parTransId="{4705BD2D-718B-4E45-B74E-04A6B87BB1A3}" sibTransId="{2E7FD823-BA64-4401-A056-97E393E71DA9}"/>
    <dgm:cxn modelId="{FDDC55CD-80C6-4C50-84DC-8DC50E74B06A}" srcId="{2F4F1D0D-9BA8-4CE2-A82D-74BD793DAE27}" destId="{594F4425-F5E3-483B-9FBA-DA2B4370A4E7}" srcOrd="0" destOrd="0" parTransId="{F940C33A-2BEB-417B-A673-727BB10128E8}" sibTransId="{0DEE8BA2-7336-45EB-8452-55DB34728AA7}"/>
    <dgm:cxn modelId="{6C8341D3-CC92-47F5-8FBA-5F287F7F8FA5}" srcId="{B7A71531-587C-4A9B-B249-727733B8BC36}" destId="{36D7CBD4-90A1-4F68-8476-9F9A72418093}" srcOrd="1" destOrd="0" parTransId="{E27F1C26-BADC-4231-B8F6-2CCA72AB43F7}" sibTransId="{565DB674-B03E-4569-8DE9-B5289904FF75}"/>
    <dgm:cxn modelId="{1F1122D4-73AA-4EE4-80D3-48CDCF588D01}" type="presOf" srcId="{55E0413F-23EB-4B8E-BC2D-68087659D315}" destId="{F763AEC4-32F5-4C5F-BB80-B69E1B7EFB8B}" srcOrd="0" destOrd="0" presId="urn:microsoft.com/office/officeart/2005/8/layout/list1"/>
    <dgm:cxn modelId="{62686BD5-4217-4C73-A4CC-A1B415672F02}" type="presOf" srcId="{4641098B-2EB4-4ADC-AA37-75FCFFDDAA39}" destId="{7222526E-D984-4808-8733-689817B72834}" srcOrd="0" destOrd="0" presId="urn:microsoft.com/office/officeart/2005/8/layout/list1"/>
    <dgm:cxn modelId="{A2A34CD6-0E8C-4610-840A-C24CF61973BE}" srcId="{2F4F1D0D-9BA8-4CE2-A82D-74BD793DAE27}" destId="{21D03E40-5946-479B-968E-8ACC21A10B3D}" srcOrd="1" destOrd="0" parTransId="{621DE0D4-10DB-4B60-9E2A-BA7C93D53C83}" sibTransId="{9CF76B99-B1A3-470F-9EA5-5F624D266C45}"/>
    <dgm:cxn modelId="{660383E4-02B2-4B30-93C0-F8C0292E46B6}" type="presOf" srcId="{B7A71531-587C-4A9B-B249-727733B8BC36}" destId="{DD5F08CC-F8EC-4212-B37B-36A58BB96319}" srcOrd="0" destOrd="0" presId="urn:microsoft.com/office/officeart/2005/8/layout/list1"/>
    <dgm:cxn modelId="{0E088FEC-3F49-43EB-8851-924046B7D899}" srcId="{B56DB53F-6B3C-4F31-AE53-0FDED47C17E2}" destId="{55E0413F-23EB-4B8E-BC2D-68087659D315}" srcOrd="0" destOrd="0" parTransId="{01735495-C92B-48D1-BCF3-74DF7B83876D}" sibTransId="{F2716F5D-4ABC-47E5-85A9-1093CF7BCD33}"/>
    <dgm:cxn modelId="{4C8E76ED-5683-41C0-80AF-1ED1CA43B59A}" type="presOf" srcId="{80524E71-7339-4D22-8A22-ECB355B91433}" destId="{C62B7BE2-66C6-4379-9FBE-F78263BB666F}" srcOrd="0" destOrd="2" presId="urn:microsoft.com/office/officeart/2005/8/layout/list1"/>
    <dgm:cxn modelId="{87B510EF-FC21-4FFD-A230-373C411E01C3}" type="presOf" srcId="{B56DB53F-6B3C-4F31-AE53-0FDED47C17E2}" destId="{237DC9DF-B1C4-4717-851C-BA1B0580F508}" srcOrd="0" destOrd="0" presId="urn:microsoft.com/office/officeart/2005/8/layout/list1"/>
    <dgm:cxn modelId="{341643EF-4B5D-4E39-8C98-BF9FBE59A160}" srcId="{B7A71531-587C-4A9B-B249-727733B8BC36}" destId="{4641098B-2EB4-4ADC-AA37-75FCFFDDAA39}" srcOrd="0" destOrd="0" parTransId="{CADE958F-8C5D-4029-BB93-C92873ED3615}" sibTransId="{26093291-7792-4FF4-AEC7-9424353F8F59}"/>
    <dgm:cxn modelId="{A5E3B0F6-7D87-49D4-BC8A-6B616C270F28}" srcId="{55E0413F-23EB-4B8E-BC2D-68087659D315}" destId="{0D38CF97-F4F6-4F31-B816-4201EAF19E44}" srcOrd="4" destOrd="0" parTransId="{09578F2A-5270-4ED0-92A1-C77686CB8565}" sibTransId="{2346C19C-5D94-416E-9F31-5A35E86E83A2}"/>
    <dgm:cxn modelId="{313CD9F7-2592-495C-950A-E6295CF74FA0}" type="presOf" srcId="{36D7CBD4-90A1-4F68-8476-9F9A72418093}" destId="{7222526E-D984-4808-8733-689817B72834}" srcOrd="0" destOrd="1" presId="urn:microsoft.com/office/officeart/2005/8/layout/list1"/>
    <dgm:cxn modelId="{01765CF9-565C-45A5-8749-A668FD91C941}" srcId="{55E0413F-23EB-4B8E-BC2D-68087659D315}" destId="{4A416B81-9714-4074-942C-79A7F86A7108}" srcOrd="1" destOrd="0" parTransId="{0F0F0591-6D90-4058-A205-5FF25EAA7015}" sibTransId="{BC5C1DBC-44D5-4BAE-8C38-016BB85AC77B}"/>
    <dgm:cxn modelId="{D2DAAE3F-0CBF-4F7C-94DD-7EA68EC5D0AA}" type="presParOf" srcId="{237DC9DF-B1C4-4717-851C-BA1B0580F508}" destId="{CC5A58EE-67EE-4A21-B8F4-46FB83A1E27A}" srcOrd="0" destOrd="0" presId="urn:microsoft.com/office/officeart/2005/8/layout/list1"/>
    <dgm:cxn modelId="{5CEF7728-C683-4809-B4F5-D4EDA185DD5C}" type="presParOf" srcId="{CC5A58EE-67EE-4A21-B8F4-46FB83A1E27A}" destId="{F763AEC4-32F5-4C5F-BB80-B69E1B7EFB8B}" srcOrd="0" destOrd="0" presId="urn:microsoft.com/office/officeart/2005/8/layout/list1"/>
    <dgm:cxn modelId="{0637FDB3-827F-48E2-BBD9-15A46E350CB7}" type="presParOf" srcId="{CC5A58EE-67EE-4A21-B8F4-46FB83A1E27A}" destId="{4AD37DCF-6579-462C-9E67-BE5BD0C8631B}" srcOrd="1" destOrd="0" presId="urn:microsoft.com/office/officeart/2005/8/layout/list1"/>
    <dgm:cxn modelId="{891E9C82-F353-4F7E-8C55-F03C946BF343}" type="presParOf" srcId="{237DC9DF-B1C4-4717-851C-BA1B0580F508}" destId="{61BE2A41-10F8-42DF-B278-2CB6E5FDC215}" srcOrd="1" destOrd="0" presId="urn:microsoft.com/office/officeart/2005/8/layout/list1"/>
    <dgm:cxn modelId="{01E0C49C-DD5F-4A99-97AE-BFC3DB82D878}" type="presParOf" srcId="{237DC9DF-B1C4-4717-851C-BA1B0580F508}" destId="{C62B7BE2-66C6-4379-9FBE-F78263BB666F}" srcOrd="2" destOrd="0" presId="urn:microsoft.com/office/officeart/2005/8/layout/list1"/>
    <dgm:cxn modelId="{03786A93-871D-4546-A1C5-1728F24C8546}" type="presParOf" srcId="{237DC9DF-B1C4-4717-851C-BA1B0580F508}" destId="{99840D93-9E26-49FE-BB5A-CC08ED6E1E21}" srcOrd="3" destOrd="0" presId="urn:microsoft.com/office/officeart/2005/8/layout/list1"/>
    <dgm:cxn modelId="{8CB3E1BE-8294-4376-B6C2-7C57830D568D}" type="presParOf" srcId="{237DC9DF-B1C4-4717-851C-BA1B0580F508}" destId="{48EBAD43-07C5-4B01-A9CA-FE240F2DD317}" srcOrd="4" destOrd="0" presId="urn:microsoft.com/office/officeart/2005/8/layout/list1"/>
    <dgm:cxn modelId="{94C2B1AD-CCEE-4FDE-8B15-77786DF731BF}" type="presParOf" srcId="{48EBAD43-07C5-4B01-A9CA-FE240F2DD317}" destId="{DD5F08CC-F8EC-4212-B37B-36A58BB96319}" srcOrd="0" destOrd="0" presId="urn:microsoft.com/office/officeart/2005/8/layout/list1"/>
    <dgm:cxn modelId="{6D1C352C-6DA1-4EC3-826C-91E1BA8D54D3}" type="presParOf" srcId="{48EBAD43-07C5-4B01-A9CA-FE240F2DD317}" destId="{D3A4665D-F952-4C91-AACB-A8DE1F33A4ED}" srcOrd="1" destOrd="0" presId="urn:microsoft.com/office/officeart/2005/8/layout/list1"/>
    <dgm:cxn modelId="{9F4009C6-3338-44BD-A852-44CDC425D3E9}" type="presParOf" srcId="{237DC9DF-B1C4-4717-851C-BA1B0580F508}" destId="{7D2D080F-D578-46D1-A0A6-380398CEFB0A}" srcOrd="5" destOrd="0" presId="urn:microsoft.com/office/officeart/2005/8/layout/list1"/>
    <dgm:cxn modelId="{33AADAFF-A419-47E4-BA81-D6E9F552B68B}" type="presParOf" srcId="{237DC9DF-B1C4-4717-851C-BA1B0580F508}" destId="{7222526E-D984-4808-8733-689817B72834}" srcOrd="6" destOrd="0" presId="urn:microsoft.com/office/officeart/2005/8/layout/list1"/>
    <dgm:cxn modelId="{6B663A79-5E7A-45FB-B970-8BD351DA0ABE}" type="presParOf" srcId="{237DC9DF-B1C4-4717-851C-BA1B0580F508}" destId="{21B00097-656A-4D52-99E9-1A82A693550A}" srcOrd="7" destOrd="0" presId="urn:microsoft.com/office/officeart/2005/8/layout/list1"/>
    <dgm:cxn modelId="{6D98EE62-3BE2-4432-BC76-58B436CADE70}" type="presParOf" srcId="{237DC9DF-B1C4-4717-851C-BA1B0580F508}" destId="{08640C51-208C-4244-9291-9D7AFEB4D81E}" srcOrd="8" destOrd="0" presId="urn:microsoft.com/office/officeart/2005/8/layout/list1"/>
    <dgm:cxn modelId="{C1363CA3-095D-4D68-B57F-06203A5C1015}" type="presParOf" srcId="{08640C51-208C-4244-9291-9D7AFEB4D81E}" destId="{75628456-18C5-4C34-AE04-C4AA9E803642}" srcOrd="0" destOrd="0" presId="urn:microsoft.com/office/officeart/2005/8/layout/list1"/>
    <dgm:cxn modelId="{96F5B01D-F2D1-402D-B224-AFC6FF6B298F}" type="presParOf" srcId="{08640C51-208C-4244-9291-9D7AFEB4D81E}" destId="{6241899C-5684-4287-8BCE-D0D3BEA8EF76}" srcOrd="1" destOrd="0" presId="urn:microsoft.com/office/officeart/2005/8/layout/list1"/>
    <dgm:cxn modelId="{FE328E0D-C569-48B6-8D6B-83A5ECCC0C68}" type="presParOf" srcId="{237DC9DF-B1C4-4717-851C-BA1B0580F508}" destId="{2B972533-376E-4984-B883-2436FA811C9F}" srcOrd="9" destOrd="0" presId="urn:microsoft.com/office/officeart/2005/8/layout/list1"/>
    <dgm:cxn modelId="{91249155-97CE-4AFF-9588-42055263B38F}" type="presParOf" srcId="{237DC9DF-B1C4-4717-851C-BA1B0580F508}" destId="{254A8B12-23EC-4BAB-95F4-511734AFFAD6}"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8ED6A5-09C1-4DA8-AA0D-0A87F8E166F9}"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6846E61B-2616-4367-A66F-D14BAB86A6A8}">
      <dgm:prSet custT="1"/>
      <dgm:spPr/>
      <dgm:t>
        <a:bodyPr/>
        <a:lstStyle/>
        <a:p>
          <a:r>
            <a:rPr lang="en-US" sz="1600" b="1"/>
            <a:t>Team composition</a:t>
          </a:r>
        </a:p>
      </dgm:t>
    </dgm:pt>
    <dgm:pt modelId="{E091BD99-2D5A-4BE9-B4C3-F03BF1E309B2}" type="parTrans" cxnId="{E5B4761C-86E0-4556-B67C-07C971947F93}">
      <dgm:prSet/>
      <dgm:spPr/>
      <dgm:t>
        <a:bodyPr/>
        <a:lstStyle/>
        <a:p>
          <a:endParaRPr lang="en-US" sz="1200"/>
        </a:p>
      </dgm:t>
    </dgm:pt>
    <dgm:pt modelId="{E5F7D052-E4D7-4D8A-9475-3324D1CE47B5}" type="sibTrans" cxnId="{E5B4761C-86E0-4556-B67C-07C971947F93}">
      <dgm:prSet/>
      <dgm:spPr/>
      <dgm:t>
        <a:bodyPr/>
        <a:lstStyle/>
        <a:p>
          <a:endParaRPr lang="en-US" sz="1200"/>
        </a:p>
      </dgm:t>
    </dgm:pt>
    <dgm:pt modelId="{BF26F2B9-2BD4-4404-B198-53FAAD4ECA43}">
      <dgm:prSet custT="1"/>
      <dgm:spPr/>
      <dgm:t>
        <a:bodyPr/>
        <a:lstStyle/>
        <a:p>
          <a:r>
            <a:rPr lang="en-US" sz="1600"/>
            <a:t>All-inclusive MOH (National and County), Implementing partners, USG agencies, UN family, CSO groups.</a:t>
          </a:r>
        </a:p>
      </dgm:t>
    </dgm:pt>
    <dgm:pt modelId="{40A7EB0D-5B5F-4C6C-A001-E0DE7B6A19BE}" type="parTrans" cxnId="{B503D774-A5AC-4E46-B7E4-4E2792C823CA}">
      <dgm:prSet/>
      <dgm:spPr/>
      <dgm:t>
        <a:bodyPr/>
        <a:lstStyle/>
        <a:p>
          <a:endParaRPr lang="en-US" sz="1200"/>
        </a:p>
      </dgm:t>
    </dgm:pt>
    <dgm:pt modelId="{C4E7A7E1-BBDB-4DB6-A2F3-B21F3F9DE331}" type="sibTrans" cxnId="{B503D774-A5AC-4E46-B7E4-4E2792C823CA}">
      <dgm:prSet/>
      <dgm:spPr/>
      <dgm:t>
        <a:bodyPr/>
        <a:lstStyle/>
        <a:p>
          <a:endParaRPr lang="en-US" sz="1200"/>
        </a:p>
      </dgm:t>
    </dgm:pt>
    <dgm:pt modelId="{35DA8562-484D-4093-B4B3-24BF127A21F7}" type="pres">
      <dgm:prSet presAssocID="{CD8ED6A5-09C1-4DA8-AA0D-0A87F8E166F9}" presName="linear" presStyleCnt="0">
        <dgm:presLayoutVars>
          <dgm:dir/>
          <dgm:animLvl val="lvl"/>
          <dgm:resizeHandles val="exact"/>
        </dgm:presLayoutVars>
      </dgm:prSet>
      <dgm:spPr/>
    </dgm:pt>
    <dgm:pt modelId="{24490EEF-0CAA-48E4-A0BC-0DF0EA057070}" type="pres">
      <dgm:prSet presAssocID="{6846E61B-2616-4367-A66F-D14BAB86A6A8}" presName="parentLin" presStyleCnt="0"/>
      <dgm:spPr/>
    </dgm:pt>
    <dgm:pt modelId="{AEAC4EB1-C3B0-4042-A235-2A375682097A}" type="pres">
      <dgm:prSet presAssocID="{6846E61B-2616-4367-A66F-D14BAB86A6A8}" presName="parentLeftMargin" presStyleLbl="node1" presStyleIdx="0" presStyleCnt="1"/>
      <dgm:spPr/>
    </dgm:pt>
    <dgm:pt modelId="{213253CA-B578-4924-9EFF-1CBCCE11572D}" type="pres">
      <dgm:prSet presAssocID="{6846E61B-2616-4367-A66F-D14BAB86A6A8}" presName="parentText" presStyleLbl="node1" presStyleIdx="0" presStyleCnt="1">
        <dgm:presLayoutVars>
          <dgm:chMax val="0"/>
          <dgm:bulletEnabled val="1"/>
        </dgm:presLayoutVars>
      </dgm:prSet>
      <dgm:spPr/>
    </dgm:pt>
    <dgm:pt modelId="{3CBB0FAB-71F3-4B00-9973-51D8F6178062}" type="pres">
      <dgm:prSet presAssocID="{6846E61B-2616-4367-A66F-D14BAB86A6A8}" presName="negativeSpace" presStyleCnt="0"/>
      <dgm:spPr/>
    </dgm:pt>
    <dgm:pt modelId="{C9667271-4E50-4FA6-B207-6D6D841270EE}" type="pres">
      <dgm:prSet presAssocID="{6846E61B-2616-4367-A66F-D14BAB86A6A8}" presName="childText" presStyleLbl="conFgAcc1" presStyleIdx="0" presStyleCnt="1">
        <dgm:presLayoutVars>
          <dgm:bulletEnabled val="1"/>
        </dgm:presLayoutVars>
      </dgm:prSet>
      <dgm:spPr/>
    </dgm:pt>
  </dgm:ptLst>
  <dgm:cxnLst>
    <dgm:cxn modelId="{E5B4761C-86E0-4556-B67C-07C971947F93}" srcId="{CD8ED6A5-09C1-4DA8-AA0D-0A87F8E166F9}" destId="{6846E61B-2616-4367-A66F-D14BAB86A6A8}" srcOrd="0" destOrd="0" parTransId="{E091BD99-2D5A-4BE9-B4C3-F03BF1E309B2}" sibTransId="{E5F7D052-E4D7-4D8A-9475-3324D1CE47B5}"/>
    <dgm:cxn modelId="{F2CA9348-EB61-4DED-8083-5A9B3F52BF59}" type="presOf" srcId="{CD8ED6A5-09C1-4DA8-AA0D-0A87F8E166F9}" destId="{35DA8562-484D-4093-B4B3-24BF127A21F7}" srcOrd="0" destOrd="0" presId="urn:microsoft.com/office/officeart/2005/8/layout/list1"/>
    <dgm:cxn modelId="{B503D774-A5AC-4E46-B7E4-4E2792C823CA}" srcId="{6846E61B-2616-4367-A66F-D14BAB86A6A8}" destId="{BF26F2B9-2BD4-4404-B198-53FAAD4ECA43}" srcOrd="0" destOrd="0" parTransId="{40A7EB0D-5B5F-4C6C-A001-E0DE7B6A19BE}" sibTransId="{C4E7A7E1-BBDB-4DB6-A2F3-B21F3F9DE331}"/>
    <dgm:cxn modelId="{14CF5DA8-FE5E-405A-BB30-46031B3476CE}" type="presOf" srcId="{6846E61B-2616-4367-A66F-D14BAB86A6A8}" destId="{213253CA-B578-4924-9EFF-1CBCCE11572D}" srcOrd="1" destOrd="0" presId="urn:microsoft.com/office/officeart/2005/8/layout/list1"/>
    <dgm:cxn modelId="{BC8334B0-E083-487C-A93B-AD27E911398A}" type="presOf" srcId="{6846E61B-2616-4367-A66F-D14BAB86A6A8}" destId="{AEAC4EB1-C3B0-4042-A235-2A375682097A}" srcOrd="0" destOrd="0" presId="urn:microsoft.com/office/officeart/2005/8/layout/list1"/>
    <dgm:cxn modelId="{1318F6B6-82FA-4329-8E7D-D6660A154CC4}" type="presOf" srcId="{BF26F2B9-2BD4-4404-B198-53FAAD4ECA43}" destId="{C9667271-4E50-4FA6-B207-6D6D841270EE}" srcOrd="0" destOrd="0" presId="urn:microsoft.com/office/officeart/2005/8/layout/list1"/>
    <dgm:cxn modelId="{EC1949DC-42BF-4CD1-B77A-74E7019EE4FE}" type="presParOf" srcId="{35DA8562-484D-4093-B4B3-24BF127A21F7}" destId="{24490EEF-0CAA-48E4-A0BC-0DF0EA057070}" srcOrd="0" destOrd="0" presId="urn:microsoft.com/office/officeart/2005/8/layout/list1"/>
    <dgm:cxn modelId="{9621757B-1A04-475C-B2F9-E57BE2ACDFF4}" type="presParOf" srcId="{24490EEF-0CAA-48E4-A0BC-0DF0EA057070}" destId="{AEAC4EB1-C3B0-4042-A235-2A375682097A}" srcOrd="0" destOrd="0" presId="urn:microsoft.com/office/officeart/2005/8/layout/list1"/>
    <dgm:cxn modelId="{AB57A302-D12B-4332-B877-73F5BBC3730B}" type="presParOf" srcId="{24490EEF-0CAA-48E4-A0BC-0DF0EA057070}" destId="{213253CA-B578-4924-9EFF-1CBCCE11572D}" srcOrd="1" destOrd="0" presId="urn:microsoft.com/office/officeart/2005/8/layout/list1"/>
    <dgm:cxn modelId="{AE2F4372-23AB-4F35-B4B2-FD23E2457B32}" type="presParOf" srcId="{35DA8562-484D-4093-B4B3-24BF127A21F7}" destId="{3CBB0FAB-71F3-4B00-9973-51D8F6178062}" srcOrd="1" destOrd="0" presId="urn:microsoft.com/office/officeart/2005/8/layout/list1"/>
    <dgm:cxn modelId="{9C4CF12E-575E-4C5A-B006-87C0385E43C4}" type="presParOf" srcId="{35DA8562-484D-4093-B4B3-24BF127A21F7}" destId="{C9667271-4E50-4FA6-B207-6D6D841270EE}" srcOrd="2" destOrd="0" presId="urn:microsoft.com/office/officeart/2005/8/layout/list1"/>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D8ED6A5-09C1-4DA8-AA0D-0A87F8E166F9}"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9FF94230-29EC-4518-8BEB-DEA10606C71A}">
      <dgm:prSet custT="1"/>
      <dgm:spPr>
        <a:solidFill>
          <a:schemeClr val="accent2"/>
        </a:solidFill>
      </dgm:spPr>
      <dgm:t>
        <a:bodyPr/>
        <a:lstStyle/>
        <a:p>
          <a:r>
            <a:rPr lang="en-US" sz="1600" b="1"/>
            <a:t>Data sources and Reports</a:t>
          </a:r>
        </a:p>
      </dgm:t>
    </dgm:pt>
    <dgm:pt modelId="{1D6335C6-0195-491D-9F8A-4A2400BAFE42}" type="parTrans" cxnId="{FF4E1568-42F3-4DA8-91D4-BEA3F9C7738C}">
      <dgm:prSet/>
      <dgm:spPr/>
      <dgm:t>
        <a:bodyPr/>
        <a:lstStyle/>
        <a:p>
          <a:endParaRPr lang="en-US" sz="2800"/>
        </a:p>
      </dgm:t>
    </dgm:pt>
    <dgm:pt modelId="{7FDB46DC-2903-4DC9-912D-1D056408B477}" type="sibTrans" cxnId="{FF4E1568-42F3-4DA8-91D4-BEA3F9C7738C}">
      <dgm:prSet/>
      <dgm:spPr/>
      <dgm:t>
        <a:bodyPr/>
        <a:lstStyle/>
        <a:p>
          <a:endParaRPr lang="en-US" sz="2800"/>
        </a:p>
      </dgm:t>
    </dgm:pt>
    <dgm:pt modelId="{5A9B7B50-2A9B-4B7D-B09D-E1CCAB323821}">
      <dgm:prSet custT="1"/>
      <dgm:spPr>
        <a:ln>
          <a:solidFill>
            <a:schemeClr val="accent2"/>
          </a:solidFill>
        </a:ln>
      </dgm:spPr>
      <dgm:t>
        <a:bodyPr/>
        <a:lstStyle/>
        <a:p>
          <a:r>
            <a:rPr lang="en-US" sz="1600"/>
            <a:t>Focus on all existing reporting systems including: </a:t>
          </a:r>
        </a:p>
      </dgm:t>
    </dgm:pt>
    <dgm:pt modelId="{CF04CB85-04E9-46A9-8EB8-E381DA57EE34}" type="parTrans" cxnId="{0B9610FA-0524-4C32-B852-130122558017}">
      <dgm:prSet/>
      <dgm:spPr/>
      <dgm:t>
        <a:bodyPr/>
        <a:lstStyle/>
        <a:p>
          <a:endParaRPr lang="en-US" sz="2800"/>
        </a:p>
      </dgm:t>
    </dgm:pt>
    <dgm:pt modelId="{F8BD44D0-F964-471D-AADC-F04AF40BD567}" type="sibTrans" cxnId="{0B9610FA-0524-4C32-B852-130122558017}">
      <dgm:prSet/>
      <dgm:spPr/>
      <dgm:t>
        <a:bodyPr/>
        <a:lstStyle/>
        <a:p>
          <a:endParaRPr lang="en-US" sz="2800"/>
        </a:p>
      </dgm:t>
    </dgm:pt>
    <dgm:pt modelId="{A2032A26-6F81-4D1A-8B35-B441552A8305}">
      <dgm:prSet custT="1"/>
      <dgm:spPr>
        <a:ln>
          <a:solidFill>
            <a:schemeClr val="accent2"/>
          </a:solidFill>
        </a:ln>
      </dgm:spPr>
      <dgm:t>
        <a:bodyPr/>
        <a:lstStyle/>
        <a:p>
          <a:r>
            <a:rPr lang="en-US" sz="1600"/>
            <a:t>DATIM, KHIS(DHIS2), NDW/R</a:t>
          </a:r>
        </a:p>
      </dgm:t>
    </dgm:pt>
    <dgm:pt modelId="{20203A5A-FD98-436E-8003-3536D5CB5943}" type="parTrans" cxnId="{6B3A3F3C-2551-44DC-BC0F-A8A31399860F}">
      <dgm:prSet/>
      <dgm:spPr/>
      <dgm:t>
        <a:bodyPr/>
        <a:lstStyle/>
        <a:p>
          <a:endParaRPr lang="en-US" sz="2800"/>
        </a:p>
      </dgm:t>
    </dgm:pt>
    <dgm:pt modelId="{84BA7343-D6BB-4CB0-A798-254E1F8E4FE1}" type="sibTrans" cxnId="{6B3A3F3C-2551-44DC-BC0F-A8A31399860F}">
      <dgm:prSet/>
      <dgm:spPr/>
      <dgm:t>
        <a:bodyPr/>
        <a:lstStyle/>
        <a:p>
          <a:endParaRPr lang="en-US" sz="2800"/>
        </a:p>
      </dgm:t>
    </dgm:pt>
    <dgm:pt modelId="{6B2BC3D7-753A-4F86-B1ED-E84BE25C3D31}">
      <dgm:prSet custT="1"/>
      <dgm:spPr>
        <a:ln>
          <a:solidFill>
            <a:schemeClr val="accent2"/>
          </a:solidFill>
        </a:ln>
      </dgm:spPr>
      <dgm:t>
        <a:bodyPr/>
        <a:lstStyle/>
        <a:p>
          <a:r>
            <a:rPr lang="en-US" sz="1600"/>
            <a:t>Standard process that covers all source systems: </a:t>
          </a:r>
        </a:p>
      </dgm:t>
    </dgm:pt>
    <dgm:pt modelId="{76C06A94-39A7-4B5E-BF72-25CD57C02F1D}" type="parTrans" cxnId="{BC9C745D-1C8F-4CE0-94CC-34F7C575BFEA}">
      <dgm:prSet/>
      <dgm:spPr/>
      <dgm:t>
        <a:bodyPr/>
        <a:lstStyle/>
        <a:p>
          <a:endParaRPr lang="en-US" sz="2800"/>
        </a:p>
      </dgm:t>
    </dgm:pt>
    <dgm:pt modelId="{C1797994-44CC-4E27-AA4C-C676B8AC4601}" type="sibTrans" cxnId="{BC9C745D-1C8F-4CE0-94CC-34F7C575BFEA}">
      <dgm:prSet/>
      <dgm:spPr/>
      <dgm:t>
        <a:bodyPr/>
        <a:lstStyle/>
        <a:p>
          <a:endParaRPr lang="en-US" sz="2800"/>
        </a:p>
      </dgm:t>
    </dgm:pt>
    <dgm:pt modelId="{5AD48C5D-9E81-4367-A366-D2DEC497D663}">
      <dgm:prSet custT="1"/>
      <dgm:spPr>
        <a:ln>
          <a:solidFill>
            <a:schemeClr val="accent2"/>
          </a:solidFill>
        </a:ln>
      </dgm:spPr>
      <dgm:t>
        <a:bodyPr/>
        <a:lstStyle/>
        <a:p>
          <a:r>
            <a:rPr lang="en-US" sz="1600"/>
            <a:t>Paper and EMR</a:t>
          </a:r>
        </a:p>
      </dgm:t>
    </dgm:pt>
    <dgm:pt modelId="{F0C4CA9A-5565-4951-9735-853382A1BE0D}" type="parTrans" cxnId="{A002EB9D-DBCE-4CE6-97B5-38B6D3EA4866}">
      <dgm:prSet/>
      <dgm:spPr/>
      <dgm:t>
        <a:bodyPr/>
        <a:lstStyle/>
        <a:p>
          <a:endParaRPr lang="en-US" sz="2800"/>
        </a:p>
      </dgm:t>
    </dgm:pt>
    <dgm:pt modelId="{4EF32EA0-E831-478D-B615-ACC54F3C320E}" type="sibTrans" cxnId="{A002EB9D-DBCE-4CE6-97B5-38B6D3EA4866}">
      <dgm:prSet/>
      <dgm:spPr/>
      <dgm:t>
        <a:bodyPr/>
        <a:lstStyle/>
        <a:p>
          <a:endParaRPr lang="en-US" sz="2800"/>
        </a:p>
      </dgm:t>
    </dgm:pt>
    <dgm:pt modelId="{35DA8562-484D-4093-B4B3-24BF127A21F7}" type="pres">
      <dgm:prSet presAssocID="{CD8ED6A5-09C1-4DA8-AA0D-0A87F8E166F9}" presName="linear" presStyleCnt="0">
        <dgm:presLayoutVars>
          <dgm:dir/>
          <dgm:animLvl val="lvl"/>
          <dgm:resizeHandles val="exact"/>
        </dgm:presLayoutVars>
      </dgm:prSet>
      <dgm:spPr/>
    </dgm:pt>
    <dgm:pt modelId="{800A99F7-86ED-4E1A-8645-778A5E169082}" type="pres">
      <dgm:prSet presAssocID="{9FF94230-29EC-4518-8BEB-DEA10606C71A}" presName="parentLin" presStyleCnt="0"/>
      <dgm:spPr/>
    </dgm:pt>
    <dgm:pt modelId="{57EFB420-9931-45B3-8E24-6133554630C2}" type="pres">
      <dgm:prSet presAssocID="{9FF94230-29EC-4518-8BEB-DEA10606C71A}" presName="parentLeftMargin" presStyleLbl="node1" presStyleIdx="0" presStyleCnt="1"/>
      <dgm:spPr/>
    </dgm:pt>
    <dgm:pt modelId="{D5BC15BF-9C81-4872-A4A3-65E63558C89C}" type="pres">
      <dgm:prSet presAssocID="{9FF94230-29EC-4518-8BEB-DEA10606C71A}" presName="parentText" presStyleLbl="node1" presStyleIdx="0" presStyleCnt="1">
        <dgm:presLayoutVars>
          <dgm:chMax val="0"/>
          <dgm:bulletEnabled val="1"/>
        </dgm:presLayoutVars>
      </dgm:prSet>
      <dgm:spPr/>
    </dgm:pt>
    <dgm:pt modelId="{7647343A-2A20-486C-8B74-9B03A66DC297}" type="pres">
      <dgm:prSet presAssocID="{9FF94230-29EC-4518-8BEB-DEA10606C71A}" presName="negativeSpace" presStyleCnt="0"/>
      <dgm:spPr/>
    </dgm:pt>
    <dgm:pt modelId="{23597EB8-9439-45E2-8A0D-CBF1C1E8F461}" type="pres">
      <dgm:prSet presAssocID="{9FF94230-29EC-4518-8BEB-DEA10606C71A}" presName="childText" presStyleLbl="conFgAcc1" presStyleIdx="0" presStyleCnt="1">
        <dgm:presLayoutVars>
          <dgm:bulletEnabled val="1"/>
        </dgm:presLayoutVars>
      </dgm:prSet>
      <dgm:spPr/>
    </dgm:pt>
  </dgm:ptLst>
  <dgm:cxnLst>
    <dgm:cxn modelId="{FEEFB81E-3985-4BEB-BD1E-FCAC26E3369B}" type="presOf" srcId="{5AD48C5D-9E81-4367-A366-D2DEC497D663}" destId="{23597EB8-9439-45E2-8A0D-CBF1C1E8F461}" srcOrd="0" destOrd="3" presId="urn:microsoft.com/office/officeart/2005/8/layout/list1"/>
    <dgm:cxn modelId="{6B3A3F3C-2551-44DC-BC0F-A8A31399860F}" srcId="{5A9B7B50-2A9B-4B7D-B09D-E1CCAB323821}" destId="{A2032A26-6F81-4D1A-8B35-B441552A8305}" srcOrd="0" destOrd="0" parTransId="{20203A5A-FD98-436E-8003-3536D5CB5943}" sibTransId="{84BA7343-D6BB-4CB0-A798-254E1F8E4FE1}"/>
    <dgm:cxn modelId="{BC9C745D-1C8F-4CE0-94CC-34F7C575BFEA}" srcId="{9FF94230-29EC-4518-8BEB-DEA10606C71A}" destId="{6B2BC3D7-753A-4F86-B1ED-E84BE25C3D31}" srcOrd="1" destOrd="0" parTransId="{76C06A94-39A7-4B5E-BF72-25CD57C02F1D}" sibTransId="{C1797994-44CC-4E27-AA4C-C676B8AC4601}"/>
    <dgm:cxn modelId="{5CEE855D-4C17-41EC-B27F-AB0EA74874D3}" type="presOf" srcId="{9FF94230-29EC-4518-8BEB-DEA10606C71A}" destId="{D5BC15BF-9C81-4872-A4A3-65E63558C89C}" srcOrd="1" destOrd="0" presId="urn:microsoft.com/office/officeart/2005/8/layout/list1"/>
    <dgm:cxn modelId="{FF4E1568-42F3-4DA8-91D4-BEA3F9C7738C}" srcId="{CD8ED6A5-09C1-4DA8-AA0D-0A87F8E166F9}" destId="{9FF94230-29EC-4518-8BEB-DEA10606C71A}" srcOrd="0" destOrd="0" parTransId="{1D6335C6-0195-491D-9F8A-4A2400BAFE42}" sibTransId="{7FDB46DC-2903-4DC9-912D-1D056408B477}"/>
    <dgm:cxn modelId="{F2CA9348-EB61-4DED-8083-5A9B3F52BF59}" type="presOf" srcId="{CD8ED6A5-09C1-4DA8-AA0D-0A87F8E166F9}" destId="{35DA8562-484D-4093-B4B3-24BF127A21F7}" srcOrd="0" destOrd="0" presId="urn:microsoft.com/office/officeart/2005/8/layout/list1"/>
    <dgm:cxn modelId="{D57E016D-2AD3-4E73-9520-6B502ACD7930}" type="presOf" srcId="{5A9B7B50-2A9B-4B7D-B09D-E1CCAB323821}" destId="{23597EB8-9439-45E2-8A0D-CBF1C1E8F461}" srcOrd="0" destOrd="0" presId="urn:microsoft.com/office/officeart/2005/8/layout/list1"/>
    <dgm:cxn modelId="{CB55B47B-CE76-4939-BE63-5EA4966BBAF5}" type="presOf" srcId="{9FF94230-29EC-4518-8BEB-DEA10606C71A}" destId="{57EFB420-9931-45B3-8E24-6133554630C2}" srcOrd="0" destOrd="0" presId="urn:microsoft.com/office/officeart/2005/8/layout/list1"/>
    <dgm:cxn modelId="{A002EB9D-DBCE-4CE6-97B5-38B6D3EA4866}" srcId="{6B2BC3D7-753A-4F86-B1ED-E84BE25C3D31}" destId="{5AD48C5D-9E81-4367-A366-D2DEC497D663}" srcOrd="0" destOrd="0" parTransId="{F0C4CA9A-5565-4951-9735-853382A1BE0D}" sibTransId="{4EF32EA0-E831-478D-B615-ACC54F3C320E}"/>
    <dgm:cxn modelId="{5AB27ED0-3988-49A2-A9AF-586690FC2194}" type="presOf" srcId="{A2032A26-6F81-4D1A-8B35-B441552A8305}" destId="{23597EB8-9439-45E2-8A0D-CBF1C1E8F461}" srcOrd="0" destOrd="1" presId="urn:microsoft.com/office/officeart/2005/8/layout/list1"/>
    <dgm:cxn modelId="{56FFD0EB-7AB4-45A5-8D13-6F6F725068C8}" type="presOf" srcId="{6B2BC3D7-753A-4F86-B1ED-E84BE25C3D31}" destId="{23597EB8-9439-45E2-8A0D-CBF1C1E8F461}" srcOrd="0" destOrd="2" presId="urn:microsoft.com/office/officeart/2005/8/layout/list1"/>
    <dgm:cxn modelId="{0B9610FA-0524-4C32-B852-130122558017}" srcId="{9FF94230-29EC-4518-8BEB-DEA10606C71A}" destId="{5A9B7B50-2A9B-4B7D-B09D-E1CCAB323821}" srcOrd="0" destOrd="0" parTransId="{CF04CB85-04E9-46A9-8EB8-E381DA57EE34}" sibTransId="{F8BD44D0-F964-471D-AADC-F04AF40BD567}"/>
    <dgm:cxn modelId="{63F4FA5C-EE9B-4895-95C3-DF318C57F109}" type="presParOf" srcId="{35DA8562-484D-4093-B4B3-24BF127A21F7}" destId="{800A99F7-86ED-4E1A-8645-778A5E169082}" srcOrd="0" destOrd="0" presId="urn:microsoft.com/office/officeart/2005/8/layout/list1"/>
    <dgm:cxn modelId="{18675635-70EF-4542-BEE1-33A5C002BF9E}" type="presParOf" srcId="{800A99F7-86ED-4E1A-8645-778A5E169082}" destId="{57EFB420-9931-45B3-8E24-6133554630C2}" srcOrd="0" destOrd="0" presId="urn:microsoft.com/office/officeart/2005/8/layout/list1"/>
    <dgm:cxn modelId="{1085A313-C403-43C6-9624-0DCE79A74D55}" type="presParOf" srcId="{800A99F7-86ED-4E1A-8645-778A5E169082}" destId="{D5BC15BF-9C81-4872-A4A3-65E63558C89C}" srcOrd="1" destOrd="0" presId="urn:microsoft.com/office/officeart/2005/8/layout/list1"/>
    <dgm:cxn modelId="{ECCE66B4-3F35-4A8C-8985-8A48E0D7D490}" type="presParOf" srcId="{35DA8562-484D-4093-B4B3-24BF127A21F7}" destId="{7647343A-2A20-486C-8B74-9B03A66DC297}" srcOrd="1" destOrd="0" presId="urn:microsoft.com/office/officeart/2005/8/layout/list1"/>
    <dgm:cxn modelId="{85AB1C86-3903-4D06-8CFC-80598758939A}" type="presParOf" srcId="{35DA8562-484D-4093-B4B3-24BF127A21F7}" destId="{23597EB8-9439-45E2-8A0D-CBF1C1E8F461}" srcOrd="2" destOrd="0" presId="urn:microsoft.com/office/officeart/2005/8/layout/list1"/>
  </dgm:cxnLst>
  <dgm:bg/>
  <dgm:whole/>
  <dgm:extLst>
    <a:ext uri="http://schemas.microsoft.com/office/drawing/2008/diagram">
      <dsp:dataModelExt xmlns:dsp="http://schemas.microsoft.com/office/drawing/2008/diagram" relId="rId3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D8ED6A5-09C1-4DA8-AA0D-0A87F8E166F9}"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en-US"/>
        </a:p>
      </dgm:t>
    </dgm:pt>
    <dgm:pt modelId="{7F9D3572-8E34-4E36-815C-64C0A6A47655}">
      <dgm:prSet custT="1"/>
      <dgm:spPr/>
      <dgm:t>
        <a:bodyPr/>
        <a:lstStyle/>
        <a:p>
          <a:r>
            <a:rPr lang="en-US" sz="1800"/>
            <a:t>Transition from RDE to point of care systems, focus on clinical care with reports and surveillance as secondary outputs, inclusion of all required reports and registers generated passively.</a:t>
          </a:r>
        </a:p>
      </dgm:t>
    </dgm:pt>
    <dgm:pt modelId="{6759C64A-3159-4828-BEB8-2D1771386320}" type="parTrans" cxnId="{9C4CEC52-7502-47D9-840F-70A2720AF11E}">
      <dgm:prSet/>
      <dgm:spPr/>
      <dgm:t>
        <a:bodyPr/>
        <a:lstStyle/>
        <a:p>
          <a:endParaRPr lang="en-US" sz="6000"/>
        </a:p>
      </dgm:t>
    </dgm:pt>
    <dgm:pt modelId="{CE7EBFB4-4F09-4386-BB08-462FA436B2C4}" type="sibTrans" cxnId="{9C4CEC52-7502-47D9-840F-70A2720AF11E}">
      <dgm:prSet/>
      <dgm:spPr/>
      <dgm:t>
        <a:bodyPr/>
        <a:lstStyle/>
        <a:p>
          <a:endParaRPr lang="en-US" sz="6000"/>
        </a:p>
      </dgm:t>
    </dgm:pt>
    <dgm:pt modelId="{561A8CF9-80E7-442B-91D3-415785782F62}">
      <dgm:prSet custT="1"/>
      <dgm:spPr/>
      <dgm:t>
        <a:bodyPr/>
        <a:lstStyle/>
        <a:p>
          <a:pPr>
            <a:buFont typeface="Symbol" panose="05050102010706020507" pitchFamily="18" charset="2"/>
            <a:buChar char=""/>
          </a:pPr>
          <a:r>
            <a:rPr lang="en-US" sz="1800"/>
            <a:t>Minimal free text, Incorporation of range and logical checks.</a:t>
          </a:r>
        </a:p>
      </dgm:t>
    </dgm:pt>
    <dgm:pt modelId="{64272E43-08C0-4290-A7D1-08D4EF7311FB}" type="parTrans" cxnId="{B26C40D5-F5AF-478F-8B3C-D22ECD64CC34}">
      <dgm:prSet/>
      <dgm:spPr/>
      <dgm:t>
        <a:bodyPr/>
        <a:lstStyle/>
        <a:p>
          <a:endParaRPr lang="en-US" sz="6000"/>
        </a:p>
      </dgm:t>
    </dgm:pt>
    <dgm:pt modelId="{B43310C0-D1E9-437D-B0AA-EC48469DF68A}" type="sibTrans" cxnId="{B26C40D5-F5AF-478F-8B3C-D22ECD64CC34}">
      <dgm:prSet/>
      <dgm:spPr/>
      <dgm:t>
        <a:bodyPr/>
        <a:lstStyle/>
        <a:p>
          <a:endParaRPr lang="en-US" sz="6000"/>
        </a:p>
      </dgm:t>
    </dgm:pt>
    <dgm:pt modelId="{84C07C8B-F649-46AF-A393-38D8E6E1918E}">
      <dgm:prSet custT="1"/>
      <dgm:spPr/>
      <dgm:t>
        <a:bodyPr/>
        <a:lstStyle/>
        <a:p>
          <a:pPr>
            <a:buFont typeface="Symbol" panose="05050102010706020507" pitchFamily="18" charset="2"/>
            <a:buChar char=""/>
          </a:pPr>
          <a:r>
            <a:rPr lang="en-US" sz="1800"/>
            <a:t>Availability of line lists for every report to facilitate validation.</a:t>
          </a:r>
        </a:p>
      </dgm:t>
    </dgm:pt>
    <dgm:pt modelId="{67EA49F7-500A-4D19-9057-3FA9CFFDDBE7}" type="parTrans" cxnId="{422B1AF0-AD93-49E8-A4E6-93C0F5D3A770}">
      <dgm:prSet/>
      <dgm:spPr/>
      <dgm:t>
        <a:bodyPr/>
        <a:lstStyle/>
        <a:p>
          <a:endParaRPr lang="en-US" sz="6000"/>
        </a:p>
      </dgm:t>
    </dgm:pt>
    <dgm:pt modelId="{A4EB6714-57CC-4CDD-93DB-810ABAFBD5C8}" type="sibTrans" cxnId="{422B1AF0-AD93-49E8-A4E6-93C0F5D3A770}">
      <dgm:prSet/>
      <dgm:spPr/>
      <dgm:t>
        <a:bodyPr/>
        <a:lstStyle/>
        <a:p>
          <a:endParaRPr lang="en-US" sz="6000"/>
        </a:p>
      </dgm:t>
    </dgm:pt>
    <dgm:pt modelId="{F62708EB-4B34-4AF4-AAB1-C34708C74AFA}">
      <dgm:prSet custT="1"/>
      <dgm:spPr/>
      <dgm:t>
        <a:bodyPr/>
        <a:lstStyle/>
        <a:p>
          <a:pPr>
            <a:buFont typeface="Symbol" panose="05050102010706020507" pitchFamily="18" charset="2"/>
            <a:buChar char=""/>
          </a:pPr>
          <a:r>
            <a:rPr lang="en-US" sz="1800"/>
            <a:t>Data quality checks at transmission to the NDW</a:t>
          </a:r>
        </a:p>
      </dgm:t>
    </dgm:pt>
    <dgm:pt modelId="{1CA74079-00CF-49E7-BBC6-89C622E0D0C4}" type="parTrans" cxnId="{35417E1C-560E-4469-A013-6771E8AC54CF}">
      <dgm:prSet/>
      <dgm:spPr/>
      <dgm:t>
        <a:bodyPr/>
        <a:lstStyle/>
        <a:p>
          <a:endParaRPr lang="en-US" sz="6000"/>
        </a:p>
      </dgm:t>
    </dgm:pt>
    <dgm:pt modelId="{FA907E25-C293-4567-9FF6-DE40A1CB050E}" type="sibTrans" cxnId="{35417E1C-560E-4469-A013-6771E8AC54CF}">
      <dgm:prSet/>
      <dgm:spPr/>
      <dgm:t>
        <a:bodyPr/>
        <a:lstStyle/>
        <a:p>
          <a:endParaRPr lang="en-US" sz="6000"/>
        </a:p>
      </dgm:t>
    </dgm:pt>
    <dgm:pt modelId="{D71A9E90-7AC8-4AB1-8548-4C05530087B7}">
      <dgm:prSet custT="1"/>
      <dgm:spPr/>
      <dgm:t>
        <a:bodyPr/>
        <a:lstStyle/>
        <a:p>
          <a:pPr>
            <a:buFont typeface="Symbol" panose="05050102010706020507" pitchFamily="18" charset="2"/>
            <a:buChar char=""/>
          </a:pPr>
          <a:r>
            <a:rPr lang="en-US" sz="1800"/>
            <a:t>Data concordance reports</a:t>
          </a:r>
        </a:p>
      </dgm:t>
    </dgm:pt>
    <dgm:pt modelId="{34D9077D-5308-47FD-826A-46AC7A904564}" type="parTrans" cxnId="{BF8F1D8E-AE4D-4B36-8846-957B7AAFD808}">
      <dgm:prSet/>
      <dgm:spPr/>
      <dgm:t>
        <a:bodyPr/>
        <a:lstStyle/>
        <a:p>
          <a:endParaRPr lang="en-US" sz="6000"/>
        </a:p>
      </dgm:t>
    </dgm:pt>
    <dgm:pt modelId="{7CA85A89-0291-4807-B30E-66C32FA24FCF}" type="sibTrans" cxnId="{BF8F1D8E-AE4D-4B36-8846-957B7AAFD808}">
      <dgm:prSet/>
      <dgm:spPr/>
      <dgm:t>
        <a:bodyPr/>
        <a:lstStyle/>
        <a:p>
          <a:endParaRPr lang="en-US" sz="6000"/>
        </a:p>
      </dgm:t>
    </dgm:pt>
    <dgm:pt modelId="{DEE8E656-DE05-44D4-850B-0AA2611D6C51}">
      <dgm:prSet custT="1"/>
      <dgm:spPr/>
      <dgm:t>
        <a:bodyPr/>
        <a:lstStyle/>
        <a:p>
          <a:pPr>
            <a:buFont typeface="Symbol" panose="05050102010706020507" pitchFamily="18" charset="2"/>
            <a:buChar char=""/>
          </a:pPr>
          <a:r>
            <a:rPr lang="en-US" sz="1800"/>
            <a:t>Data use, increased access and availability, and actionable feedback as avenues to improve data quality and program performance</a:t>
          </a:r>
        </a:p>
      </dgm:t>
    </dgm:pt>
    <dgm:pt modelId="{3F9C7B63-4D5F-41BC-A641-D47B03BB1951}" type="parTrans" cxnId="{F1C484F5-E57E-446B-9B6E-A3535C931E5F}">
      <dgm:prSet/>
      <dgm:spPr/>
      <dgm:t>
        <a:bodyPr/>
        <a:lstStyle/>
        <a:p>
          <a:endParaRPr lang="en-US" sz="6000"/>
        </a:p>
      </dgm:t>
    </dgm:pt>
    <dgm:pt modelId="{7D4505E1-2519-4A88-A32B-42DE67B371C2}" type="sibTrans" cxnId="{F1C484F5-E57E-446B-9B6E-A3535C931E5F}">
      <dgm:prSet/>
      <dgm:spPr/>
      <dgm:t>
        <a:bodyPr/>
        <a:lstStyle/>
        <a:p>
          <a:endParaRPr lang="en-US" sz="6000"/>
        </a:p>
      </dgm:t>
    </dgm:pt>
    <dgm:pt modelId="{59513CB7-5461-41F8-A1E4-18DCAB7D7150}" type="pres">
      <dgm:prSet presAssocID="{CD8ED6A5-09C1-4DA8-AA0D-0A87F8E166F9}" presName="linear" presStyleCnt="0">
        <dgm:presLayoutVars>
          <dgm:animLvl val="lvl"/>
          <dgm:resizeHandles val="exact"/>
        </dgm:presLayoutVars>
      </dgm:prSet>
      <dgm:spPr/>
    </dgm:pt>
    <dgm:pt modelId="{2F295BA3-B369-4984-93F9-45282BA31BF3}" type="pres">
      <dgm:prSet presAssocID="{7F9D3572-8E34-4E36-815C-64C0A6A47655}" presName="parentText" presStyleLbl="node1" presStyleIdx="0" presStyleCnt="6" custLinFactY="-53501" custLinFactNeighborX="-1036" custLinFactNeighborY="-100000">
        <dgm:presLayoutVars>
          <dgm:chMax val="0"/>
          <dgm:bulletEnabled val="1"/>
        </dgm:presLayoutVars>
      </dgm:prSet>
      <dgm:spPr/>
    </dgm:pt>
    <dgm:pt modelId="{919E503E-CBEA-4E20-A049-E96B5C794A41}" type="pres">
      <dgm:prSet presAssocID="{CE7EBFB4-4F09-4386-BB08-462FA436B2C4}" presName="spacer" presStyleCnt="0"/>
      <dgm:spPr/>
    </dgm:pt>
    <dgm:pt modelId="{07D81BCB-49BC-4A09-8DAA-F3BCBDB93159}" type="pres">
      <dgm:prSet presAssocID="{561A8CF9-80E7-442B-91D3-415785782F62}" presName="parentText" presStyleLbl="node1" presStyleIdx="1" presStyleCnt="6">
        <dgm:presLayoutVars>
          <dgm:chMax val="0"/>
          <dgm:bulletEnabled val="1"/>
        </dgm:presLayoutVars>
      </dgm:prSet>
      <dgm:spPr/>
    </dgm:pt>
    <dgm:pt modelId="{C23E2450-CF1F-49C4-8E76-8DAF777D1B52}" type="pres">
      <dgm:prSet presAssocID="{B43310C0-D1E9-437D-B0AA-EC48469DF68A}" presName="spacer" presStyleCnt="0"/>
      <dgm:spPr/>
    </dgm:pt>
    <dgm:pt modelId="{9989651A-86A0-4AAF-BD0B-3F755AB807AE}" type="pres">
      <dgm:prSet presAssocID="{84C07C8B-F649-46AF-A393-38D8E6E1918E}" presName="parentText" presStyleLbl="node1" presStyleIdx="2" presStyleCnt="6">
        <dgm:presLayoutVars>
          <dgm:chMax val="0"/>
          <dgm:bulletEnabled val="1"/>
        </dgm:presLayoutVars>
      </dgm:prSet>
      <dgm:spPr/>
    </dgm:pt>
    <dgm:pt modelId="{18920967-AD3F-4DC4-9307-B1F171D8ED32}" type="pres">
      <dgm:prSet presAssocID="{A4EB6714-57CC-4CDD-93DB-810ABAFBD5C8}" presName="spacer" presStyleCnt="0"/>
      <dgm:spPr/>
    </dgm:pt>
    <dgm:pt modelId="{28CB0F0C-8EE6-4730-8E48-9A5506FFADB2}" type="pres">
      <dgm:prSet presAssocID="{F62708EB-4B34-4AF4-AAB1-C34708C74AFA}" presName="parentText" presStyleLbl="node1" presStyleIdx="3" presStyleCnt="6">
        <dgm:presLayoutVars>
          <dgm:chMax val="0"/>
          <dgm:bulletEnabled val="1"/>
        </dgm:presLayoutVars>
      </dgm:prSet>
      <dgm:spPr/>
    </dgm:pt>
    <dgm:pt modelId="{2A77F261-8293-4BBB-950B-2775900A4C51}" type="pres">
      <dgm:prSet presAssocID="{FA907E25-C293-4567-9FF6-DE40A1CB050E}" presName="spacer" presStyleCnt="0"/>
      <dgm:spPr/>
    </dgm:pt>
    <dgm:pt modelId="{081A862D-C2C7-435B-AC3D-DE3D1AFDA823}" type="pres">
      <dgm:prSet presAssocID="{D71A9E90-7AC8-4AB1-8548-4C05530087B7}" presName="parentText" presStyleLbl="node1" presStyleIdx="4" presStyleCnt="6">
        <dgm:presLayoutVars>
          <dgm:chMax val="0"/>
          <dgm:bulletEnabled val="1"/>
        </dgm:presLayoutVars>
      </dgm:prSet>
      <dgm:spPr/>
    </dgm:pt>
    <dgm:pt modelId="{158D499F-24B6-477B-AF37-3F9EED3A1865}" type="pres">
      <dgm:prSet presAssocID="{7CA85A89-0291-4807-B30E-66C32FA24FCF}" presName="spacer" presStyleCnt="0"/>
      <dgm:spPr/>
    </dgm:pt>
    <dgm:pt modelId="{25223511-02FD-4D0E-A387-1E102CCFB553}" type="pres">
      <dgm:prSet presAssocID="{DEE8E656-DE05-44D4-850B-0AA2611D6C51}" presName="parentText" presStyleLbl="node1" presStyleIdx="5" presStyleCnt="6">
        <dgm:presLayoutVars>
          <dgm:chMax val="0"/>
          <dgm:bulletEnabled val="1"/>
        </dgm:presLayoutVars>
      </dgm:prSet>
      <dgm:spPr/>
    </dgm:pt>
  </dgm:ptLst>
  <dgm:cxnLst>
    <dgm:cxn modelId="{BF920A0A-1364-42EA-B30E-6460AA44E8DE}" type="presOf" srcId="{F62708EB-4B34-4AF4-AAB1-C34708C74AFA}" destId="{28CB0F0C-8EE6-4730-8E48-9A5506FFADB2}" srcOrd="0" destOrd="0" presId="urn:microsoft.com/office/officeart/2005/8/layout/vList2"/>
    <dgm:cxn modelId="{20D02F0F-E254-4AE8-ADA6-5B11D6885118}" type="presOf" srcId="{561A8CF9-80E7-442B-91D3-415785782F62}" destId="{07D81BCB-49BC-4A09-8DAA-F3BCBDB93159}" srcOrd="0" destOrd="0" presId="urn:microsoft.com/office/officeart/2005/8/layout/vList2"/>
    <dgm:cxn modelId="{0BBC1F17-3DDE-4A6A-94A7-038B57C97567}" type="presOf" srcId="{84C07C8B-F649-46AF-A393-38D8E6E1918E}" destId="{9989651A-86A0-4AAF-BD0B-3F755AB807AE}" srcOrd="0" destOrd="0" presId="urn:microsoft.com/office/officeart/2005/8/layout/vList2"/>
    <dgm:cxn modelId="{35417E1C-560E-4469-A013-6771E8AC54CF}" srcId="{CD8ED6A5-09C1-4DA8-AA0D-0A87F8E166F9}" destId="{F62708EB-4B34-4AF4-AAB1-C34708C74AFA}" srcOrd="3" destOrd="0" parTransId="{1CA74079-00CF-49E7-BBC6-89C622E0D0C4}" sibTransId="{FA907E25-C293-4567-9FF6-DE40A1CB050E}"/>
    <dgm:cxn modelId="{A6E46136-0F24-4782-A71E-7D381531E1B6}" type="presOf" srcId="{CD8ED6A5-09C1-4DA8-AA0D-0A87F8E166F9}" destId="{59513CB7-5461-41F8-A1E4-18DCAB7D7150}" srcOrd="0" destOrd="0" presId="urn:microsoft.com/office/officeart/2005/8/layout/vList2"/>
    <dgm:cxn modelId="{3F61DC46-AD3E-42EA-87C5-9D82D76244C3}" type="presOf" srcId="{7F9D3572-8E34-4E36-815C-64C0A6A47655}" destId="{2F295BA3-B369-4984-93F9-45282BA31BF3}" srcOrd="0" destOrd="0" presId="urn:microsoft.com/office/officeart/2005/8/layout/vList2"/>
    <dgm:cxn modelId="{9C4CEC52-7502-47D9-840F-70A2720AF11E}" srcId="{CD8ED6A5-09C1-4DA8-AA0D-0A87F8E166F9}" destId="{7F9D3572-8E34-4E36-815C-64C0A6A47655}" srcOrd="0" destOrd="0" parTransId="{6759C64A-3159-4828-BEB8-2D1771386320}" sibTransId="{CE7EBFB4-4F09-4386-BB08-462FA436B2C4}"/>
    <dgm:cxn modelId="{BF8F1D8E-AE4D-4B36-8846-957B7AAFD808}" srcId="{CD8ED6A5-09C1-4DA8-AA0D-0A87F8E166F9}" destId="{D71A9E90-7AC8-4AB1-8548-4C05530087B7}" srcOrd="4" destOrd="0" parTransId="{34D9077D-5308-47FD-826A-46AC7A904564}" sibTransId="{7CA85A89-0291-4807-B30E-66C32FA24FCF}"/>
    <dgm:cxn modelId="{466B7FAD-FA64-4CC0-961F-B99C0D21AD99}" type="presOf" srcId="{D71A9E90-7AC8-4AB1-8548-4C05530087B7}" destId="{081A862D-C2C7-435B-AC3D-DE3D1AFDA823}" srcOrd="0" destOrd="0" presId="urn:microsoft.com/office/officeart/2005/8/layout/vList2"/>
    <dgm:cxn modelId="{A807D0B5-3B94-4F1A-8F3F-D5ED73FCB14F}" type="presOf" srcId="{DEE8E656-DE05-44D4-850B-0AA2611D6C51}" destId="{25223511-02FD-4D0E-A387-1E102CCFB553}" srcOrd="0" destOrd="0" presId="urn:microsoft.com/office/officeart/2005/8/layout/vList2"/>
    <dgm:cxn modelId="{B26C40D5-F5AF-478F-8B3C-D22ECD64CC34}" srcId="{CD8ED6A5-09C1-4DA8-AA0D-0A87F8E166F9}" destId="{561A8CF9-80E7-442B-91D3-415785782F62}" srcOrd="1" destOrd="0" parTransId="{64272E43-08C0-4290-A7D1-08D4EF7311FB}" sibTransId="{B43310C0-D1E9-437D-B0AA-EC48469DF68A}"/>
    <dgm:cxn modelId="{422B1AF0-AD93-49E8-A4E6-93C0F5D3A770}" srcId="{CD8ED6A5-09C1-4DA8-AA0D-0A87F8E166F9}" destId="{84C07C8B-F649-46AF-A393-38D8E6E1918E}" srcOrd="2" destOrd="0" parTransId="{67EA49F7-500A-4D19-9057-3FA9CFFDDBE7}" sibTransId="{A4EB6714-57CC-4CDD-93DB-810ABAFBD5C8}"/>
    <dgm:cxn modelId="{F1C484F5-E57E-446B-9B6E-A3535C931E5F}" srcId="{CD8ED6A5-09C1-4DA8-AA0D-0A87F8E166F9}" destId="{DEE8E656-DE05-44D4-850B-0AA2611D6C51}" srcOrd="5" destOrd="0" parTransId="{3F9C7B63-4D5F-41BC-A641-D47B03BB1951}" sibTransId="{7D4505E1-2519-4A88-A32B-42DE67B371C2}"/>
    <dgm:cxn modelId="{D8335384-AA8D-4866-9617-CCEE01CA60AA}" type="presParOf" srcId="{59513CB7-5461-41F8-A1E4-18DCAB7D7150}" destId="{2F295BA3-B369-4984-93F9-45282BA31BF3}" srcOrd="0" destOrd="0" presId="urn:microsoft.com/office/officeart/2005/8/layout/vList2"/>
    <dgm:cxn modelId="{4E72D049-9AC5-45CA-9633-FB74E473E19F}" type="presParOf" srcId="{59513CB7-5461-41F8-A1E4-18DCAB7D7150}" destId="{919E503E-CBEA-4E20-A049-E96B5C794A41}" srcOrd="1" destOrd="0" presId="urn:microsoft.com/office/officeart/2005/8/layout/vList2"/>
    <dgm:cxn modelId="{EF7411FB-064F-46DB-8D44-ADFF55C98EF6}" type="presParOf" srcId="{59513CB7-5461-41F8-A1E4-18DCAB7D7150}" destId="{07D81BCB-49BC-4A09-8DAA-F3BCBDB93159}" srcOrd="2" destOrd="0" presId="urn:microsoft.com/office/officeart/2005/8/layout/vList2"/>
    <dgm:cxn modelId="{79AB13D6-A3F3-41A8-A724-82A351AFCFBF}" type="presParOf" srcId="{59513CB7-5461-41F8-A1E4-18DCAB7D7150}" destId="{C23E2450-CF1F-49C4-8E76-8DAF777D1B52}" srcOrd="3" destOrd="0" presId="urn:microsoft.com/office/officeart/2005/8/layout/vList2"/>
    <dgm:cxn modelId="{4DC54BED-C761-4B52-8DC9-A40B1FCFD98D}" type="presParOf" srcId="{59513CB7-5461-41F8-A1E4-18DCAB7D7150}" destId="{9989651A-86A0-4AAF-BD0B-3F755AB807AE}" srcOrd="4" destOrd="0" presId="urn:microsoft.com/office/officeart/2005/8/layout/vList2"/>
    <dgm:cxn modelId="{8C509BA3-AADA-4F6F-9AFE-A6CE6312650E}" type="presParOf" srcId="{59513CB7-5461-41F8-A1E4-18DCAB7D7150}" destId="{18920967-AD3F-4DC4-9307-B1F171D8ED32}" srcOrd="5" destOrd="0" presId="urn:microsoft.com/office/officeart/2005/8/layout/vList2"/>
    <dgm:cxn modelId="{8D4A5B8E-7144-435A-9E34-01AB4711BB90}" type="presParOf" srcId="{59513CB7-5461-41F8-A1E4-18DCAB7D7150}" destId="{28CB0F0C-8EE6-4730-8E48-9A5506FFADB2}" srcOrd="6" destOrd="0" presId="urn:microsoft.com/office/officeart/2005/8/layout/vList2"/>
    <dgm:cxn modelId="{D21E6A0D-E677-4C08-9D77-5EE096A19F48}" type="presParOf" srcId="{59513CB7-5461-41F8-A1E4-18DCAB7D7150}" destId="{2A77F261-8293-4BBB-950B-2775900A4C51}" srcOrd="7" destOrd="0" presId="urn:microsoft.com/office/officeart/2005/8/layout/vList2"/>
    <dgm:cxn modelId="{8A75144D-150F-4818-BDBC-AE8CEB9F16F3}" type="presParOf" srcId="{59513CB7-5461-41F8-A1E4-18DCAB7D7150}" destId="{081A862D-C2C7-435B-AC3D-DE3D1AFDA823}" srcOrd="8" destOrd="0" presId="urn:microsoft.com/office/officeart/2005/8/layout/vList2"/>
    <dgm:cxn modelId="{B2D8D0F5-D8BD-4CCA-9D82-99AF214EFDB4}" type="presParOf" srcId="{59513CB7-5461-41F8-A1E4-18DCAB7D7150}" destId="{158D499F-24B6-477B-AF37-3F9EED3A1865}" srcOrd="9" destOrd="0" presId="urn:microsoft.com/office/officeart/2005/8/layout/vList2"/>
    <dgm:cxn modelId="{00224714-F5D3-40C8-B1BF-FEB25F5E9848}" type="presParOf" srcId="{59513CB7-5461-41F8-A1E4-18DCAB7D7150}" destId="{25223511-02FD-4D0E-A387-1E102CCFB553}"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56DB53F-6B3C-4F31-AE53-0FDED47C17E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55E0413F-23EB-4B8E-BC2D-68087659D315}">
      <dgm:prSet custT="1"/>
      <dgm:spPr/>
      <dgm:t>
        <a:bodyPr/>
        <a:lstStyle/>
        <a:p>
          <a:r>
            <a:rPr lang="en-US" sz="1800"/>
            <a:t>Introduction: </a:t>
          </a:r>
          <a:r>
            <a:rPr lang="en-GB" sz="1800"/>
            <a:t>Understanding Data Quality in Kenya </a:t>
          </a:r>
          <a:endParaRPr lang="en-US" sz="1800"/>
        </a:p>
      </dgm:t>
    </dgm:pt>
    <dgm:pt modelId="{01735495-C92B-48D1-BCF3-74DF7B83876D}" type="parTrans" cxnId="{0E088FEC-3F49-43EB-8851-924046B7D899}">
      <dgm:prSet/>
      <dgm:spPr/>
      <dgm:t>
        <a:bodyPr/>
        <a:lstStyle/>
        <a:p>
          <a:endParaRPr lang="en-US" sz="3200"/>
        </a:p>
      </dgm:t>
    </dgm:pt>
    <dgm:pt modelId="{F2716F5D-4ABC-47E5-85A9-1093CF7BCD33}" type="sibTrans" cxnId="{0E088FEC-3F49-43EB-8851-924046B7D899}">
      <dgm:prSet/>
      <dgm:spPr/>
      <dgm:t>
        <a:bodyPr/>
        <a:lstStyle/>
        <a:p>
          <a:endParaRPr lang="en-US" sz="3200"/>
        </a:p>
      </dgm:t>
    </dgm:pt>
    <dgm:pt modelId="{543F16F0-CAE4-4C3E-ADDF-1168392487A0}">
      <dgm:prSet custT="1"/>
      <dgm:spPr/>
      <dgm:t>
        <a:bodyPr/>
        <a:lstStyle/>
        <a:p>
          <a:r>
            <a:rPr lang="en-GB" sz="1800"/>
            <a:t>Overview of the HIS landscape in Kenya </a:t>
          </a:r>
          <a:endParaRPr lang="en-US" sz="1800"/>
        </a:p>
      </dgm:t>
    </dgm:pt>
    <dgm:pt modelId="{1E6E2DA6-CDEB-4030-A5BE-2E3570047E3A}" type="parTrans" cxnId="{6638B789-7539-40CA-A711-EB94801DD0A0}">
      <dgm:prSet/>
      <dgm:spPr/>
      <dgm:t>
        <a:bodyPr/>
        <a:lstStyle/>
        <a:p>
          <a:endParaRPr lang="en-US" sz="3200"/>
        </a:p>
      </dgm:t>
    </dgm:pt>
    <dgm:pt modelId="{3859B5F3-9062-4644-9854-821679ED1B5E}" type="sibTrans" cxnId="{6638B789-7539-40CA-A711-EB94801DD0A0}">
      <dgm:prSet/>
      <dgm:spPr/>
      <dgm:t>
        <a:bodyPr/>
        <a:lstStyle/>
        <a:p>
          <a:endParaRPr lang="en-US" sz="3200"/>
        </a:p>
      </dgm:t>
    </dgm:pt>
    <dgm:pt modelId="{6E8C73EE-0207-480C-9671-FEC1B2645910}">
      <dgm:prSet custT="1"/>
      <dgm:spPr/>
      <dgm:t>
        <a:bodyPr/>
        <a:lstStyle/>
        <a:p>
          <a:r>
            <a:rPr lang="en-US" sz="1800"/>
            <a:t>Our approach to strengthening data quality</a:t>
          </a:r>
        </a:p>
      </dgm:t>
    </dgm:pt>
    <dgm:pt modelId="{C16E759A-7938-4F62-A40D-40355223353F}" type="parTrans" cxnId="{8B6C9370-FABB-4C69-BCF7-1273DFD7C7F6}">
      <dgm:prSet/>
      <dgm:spPr/>
      <dgm:t>
        <a:bodyPr/>
        <a:lstStyle/>
        <a:p>
          <a:endParaRPr lang="en-US" sz="3200"/>
        </a:p>
      </dgm:t>
    </dgm:pt>
    <dgm:pt modelId="{12936829-C4BC-415F-A073-2C1D3A81B93C}" type="sibTrans" cxnId="{8B6C9370-FABB-4C69-BCF7-1273DFD7C7F6}">
      <dgm:prSet/>
      <dgm:spPr/>
      <dgm:t>
        <a:bodyPr/>
        <a:lstStyle/>
        <a:p>
          <a:endParaRPr lang="en-US" sz="3200"/>
        </a:p>
      </dgm:t>
    </dgm:pt>
    <dgm:pt modelId="{9249380B-86A4-456B-921E-F60207BDD9EC}">
      <dgm:prSet custT="1"/>
      <dgm:spPr/>
      <dgm:t>
        <a:bodyPr/>
        <a:lstStyle/>
        <a:p>
          <a:pPr>
            <a:buFont typeface="Wingdings" panose="05000000000000000000" pitchFamily="2" charset="2"/>
            <a:buChar char="Ø"/>
          </a:pPr>
          <a:r>
            <a:rPr lang="en-GB" sz="1800"/>
            <a:t> Data collection </a:t>
          </a:r>
          <a:endParaRPr lang="en-US" sz="1800"/>
        </a:p>
      </dgm:t>
    </dgm:pt>
    <dgm:pt modelId="{12AECA53-B1C8-429B-ABBD-0FBD4390E2AE}" type="parTrans" cxnId="{41B8EDFD-03E0-4CAD-B240-D322AA712223}">
      <dgm:prSet/>
      <dgm:spPr/>
      <dgm:t>
        <a:bodyPr/>
        <a:lstStyle/>
        <a:p>
          <a:endParaRPr lang="en-US" sz="3200"/>
        </a:p>
      </dgm:t>
    </dgm:pt>
    <dgm:pt modelId="{105764F4-FA24-4AE7-B5D5-E73F3EBCF766}" type="sibTrans" cxnId="{41B8EDFD-03E0-4CAD-B240-D322AA712223}">
      <dgm:prSet/>
      <dgm:spPr/>
      <dgm:t>
        <a:bodyPr/>
        <a:lstStyle/>
        <a:p>
          <a:endParaRPr lang="en-US" sz="3200"/>
        </a:p>
      </dgm:t>
    </dgm:pt>
    <dgm:pt modelId="{0D38CF97-F4F6-4F31-B816-4201EAF19E44}">
      <dgm:prSet custT="1"/>
      <dgm:spPr/>
      <dgm:t>
        <a:bodyPr/>
        <a:lstStyle/>
        <a:p>
          <a:pPr>
            <a:buFont typeface="Wingdings" panose="05000000000000000000" pitchFamily="2" charset="2"/>
            <a:buNone/>
          </a:pPr>
          <a:endParaRPr lang="en-US" sz="1800"/>
        </a:p>
      </dgm:t>
    </dgm:pt>
    <dgm:pt modelId="{09578F2A-5270-4ED0-92A1-C77686CB8565}" type="parTrans" cxnId="{A5E3B0F6-7D87-49D4-BC8A-6B616C270F28}">
      <dgm:prSet/>
      <dgm:spPr/>
      <dgm:t>
        <a:bodyPr/>
        <a:lstStyle/>
        <a:p>
          <a:endParaRPr lang="en-US" sz="3200"/>
        </a:p>
      </dgm:t>
    </dgm:pt>
    <dgm:pt modelId="{2346C19C-5D94-416E-9F31-5A35E86E83A2}" type="sibTrans" cxnId="{A5E3B0F6-7D87-49D4-BC8A-6B616C270F28}">
      <dgm:prSet/>
      <dgm:spPr/>
      <dgm:t>
        <a:bodyPr/>
        <a:lstStyle/>
        <a:p>
          <a:endParaRPr lang="en-US" sz="3200"/>
        </a:p>
      </dgm:t>
    </dgm:pt>
    <dgm:pt modelId="{594F4425-F5E3-483B-9FBA-DA2B4370A4E7}">
      <dgm:prSet custT="1"/>
      <dgm:spPr/>
      <dgm:t>
        <a:bodyPr/>
        <a:lstStyle/>
        <a:p>
          <a:endParaRPr lang="en-US" sz="1800"/>
        </a:p>
      </dgm:t>
    </dgm:pt>
    <dgm:pt modelId="{F940C33A-2BEB-417B-A673-727BB10128E8}" type="parTrans" cxnId="{FDDC55CD-80C6-4C50-84DC-8DC50E74B06A}">
      <dgm:prSet/>
      <dgm:spPr/>
      <dgm:t>
        <a:bodyPr/>
        <a:lstStyle/>
        <a:p>
          <a:endParaRPr lang="en-US" sz="3200"/>
        </a:p>
      </dgm:t>
    </dgm:pt>
    <dgm:pt modelId="{0DEE8BA2-7336-45EB-8452-55DB34728AA7}" type="sibTrans" cxnId="{FDDC55CD-80C6-4C50-84DC-8DC50E74B06A}">
      <dgm:prSet/>
      <dgm:spPr/>
      <dgm:t>
        <a:bodyPr/>
        <a:lstStyle/>
        <a:p>
          <a:endParaRPr lang="en-US" sz="3200"/>
        </a:p>
      </dgm:t>
    </dgm:pt>
    <dgm:pt modelId="{2F4F1D0D-9BA8-4CE2-A82D-74BD793DAE27}">
      <dgm:prSet custT="1"/>
      <dgm:spPr/>
      <dgm:t>
        <a:bodyPr/>
        <a:lstStyle/>
        <a:p>
          <a:pPr>
            <a:buFont typeface="Wingdings" panose="05000000000000000000" pitchFamily="2" charset="2"/>
            <a:buChar char="Ø"/>
          </a:pPr>
          <a:r>
            <a:rPr lang="en-GB" sz="1800"/>
            <a:t>Data use and feedback</a:t>
          </a:r>
          <a:endParaRPr lang="en-US" sz="1800"/>
        </a:p>
      </dgm:t>
    </dgm:pt>
    <dgm:pt modelId="{678A4FBD-B636-48C7-92F2-34D761CBDC36}" type="parTrans" cxnId="{A36DBC1C-2F01-4422-AE07-91F0B2E24CD9}">
      <dgm:prSet/>
      <dgm:spPr/>
      <dgm:t>
        <a:bodyPr/>
        <a:lstStyle/>
        <a:p>
          <a:endParaRPr lang="en-KE" sz="3200"/>
        </a:p>
      </dgm:t>
    </dgm:pt>
    <dgm:pt modelId="{7EC623D2-0973-408F-8B8A-95C6360F1DDC}" type="sibTrans" cxnId="{A36DBC1C-2F01-4422-AE07-91F0B2E24CD9}">
      <dgm:prSet/>
      <dgm:spPr/>
      <dgm:t>
        <a:bodyPr/>
        <a:lstStyle/>
        <a:p>
          <a:endParaRPr lang="en-KE" sz="3200"/>
        </a:p>
      </dgm:t>
    </dgm:pt>
    <dgm:pt modelId="{B7A71531-587C-4A9B-B249-727733B8BC36}">
      <dgm:prSet custT="1"/>
      <dgm:spPr/>
      <dgm:t>
        <a:bodyPr/>
        <a:lstStyle/>
        <a:p>
          <a:pPr>
            <a:buFont typeface="Wingdings" panose="05000000000000000000" pitchFamily="2" charset="2"/>
            <a:buChar char="Ø"/>
          </a:pPr>
          <a:r>
            <a:rPr lang="en-GB" sz="1800"/>
            <a:t>Data warehousing</a:t>
          </a:r>
          <a:endParaRPr lang="en-US" sz="1800"/>
        </a:p>
      </dgm:t>
    </dgm:pt>
    <dgm:pt modelId="{4F33D7B1-A943-48AD-80EF-E5C738C53B4A}" type="sibTrans" cxnId="{2AB629A3-215A-4A7E-8D13-9DFB9B6558A9}">
      <dgm:prSet/>
      <dgm:spPr/>
      <dgm:t>
        <a:bodyPr/>
        <a:lstStyle/>
        <a:p>
          <a:endParaRPr lang="en-KE" sz="3200"/>
        </a:p>
      </dgm:t>
    </dgm:pt>
    <dgm:pt modelId="{CD505A8D-0F90-41A1-A9E1-5155A0DB2B32}" type="parTrans" cxnId="{2AB629A3-215A-4A7E-8D13-9DFB9B6558A9}">
      <dgm:prSet/>
      <dgm:spPr/>
      <dgm:t>
        <a:bodyPr/>
        <a:lstStyle/>
        <a:p>
          <a:endParaRPr lang="en-KE" sz="3200"/>
        </a:p>
      </dgm:t>
    </dgm:pt>
    <dgm:pt modelId="{4641098B-2EB4-4ADC-AA37-75FCFFDDAA39}">
      <dgm:prSet custT="1"/>
      <dgm:spPr/>
      <dgm:t>
        <a:bodyPr/>
        <a:lstStyle/>
        <a:p>
          <a:endParaRPr lang="en-US" sz="1800"/>
        </a:p>
      </dgm:t>
    </dgm:pt>
    <dgm:pt modelId="{26093291-7792-4FF4-AEC7-9424353F8F59}" type="sibTrans" cxnId="{341643EF-4B5D-4E39-8C98-BF9FBE59A160}">
      <dgm:prSet/>
      <dgm:spPr/>
      <dgm:t>
        <a:bodyPr/>
        <a:lstStyle/>
        <a:p>
          <a:endParaRPr lang="en-US" sz="3200"/>
        </a:p>
      </dgm:t>
    </dgm:pt>
    <dgm:pt modelId="{CADE958F-8C5D-4029-BB93-C92873ED3615}" type="parTrans" cxnId="{341643EF-4B5D-4E39-8C98-BF9FBE59A160}">
      <dgm:prSet/>
      <dgm:spPr/>
      <dgm:t>
        <a:bodyPr/>
        <a:lstStyle/>
        <a:p>
          <a:endParaRPr lang="en-US" sz="3200"/>
        </a:p>
      </dgm:t>
    </dgm:pt>
    <dgm:pt modelId="{237DC9DF-B1C4-4717-851C-BA1B0580F508}" type="pres">
      <dgm:prSet presAssocID="{B56DB53F-6B3C-4F31-AE53-0FDED47C17E2}" presName="linear" presStyleCnt="0">
        <dgm:presLayoutVars>
          <dgm:dir/>
          <dgm:animLvl val="lvl"/>
          <dgm:resizeHandles val="exact"/>
        </dgm:presLayoutVars>
      </dgm:prSet>
      <dgm:spPr/>
    </dgm:pt>
    <dgm:pt modelId="{CC5A58EE-67EE-4A21-B8F4-46FB83A1E27A}" type="pres">
      <dgm:prSet presAssocID="{55E0413F-23EB-4B8E-BC2D-68087659D315}" presName="parentLin" presStyleCnt="0"/>
      <dgm:spPr/>
    </dgm:pt>
    <dgm:pt modelId="{F763AEC4-32F5-4C5F-BB80-B69E1B7EFB8B}" type="pres">
      <dgm:prSet presAssocID="{55E0413F-23EB-4B8E-BC2D-68087659D315}" presName="parentLeftMargin" presStyleLbl="node1" presStyleIdx="0" presStyleCnt="3"/>
      <dgm:spPr/>
    </dgm:pt>
    <dgm:pt modelId="{4AD37DCF-6579-462C-9E67-BE5BD0C8631B}" type="pres">
      <dgm:prSet presAssocID="{55E0413F-23EB-4B8E-BC2D-68087659D315}" presName="parentText" presStyleLbl="node1" presStyleIdx="0" presStyleCnt="3">
        <dgm:presLayoutVars>
          <dgm:chMax val="0"/>
          <dgm:bulletEnabled val="1"/>
        </dgm:presLayoutVars>
      </dgm:prSet>
      <dgm:spPr/>
    </dgm:pt>
    <dgm:pt modelId="{61BE2A41-10F8-42DF-B278-2CB6E5FDC215}" type="pres">
      <dgm:prSet presAssocID="{55E0413F-23EB-4B8E-BC2D-68087659D315}" presName="negativeSpace" presStyleCnt="0"/>
      <dgm:spPr/>
    </dgm:pt>
    <dgm:pt modelId="{C62B7BE2-66C6-4379-9FBE-F78263BB666F}" type="pres">
      <dgm:prSet presAssocID="{55E0413F-23EB-4B8E-BC2D-68087659D315}" presName="childText" presStyleLbl="conFgAcc1" presStyleIdx="0" presStyleCnt="3">
        <dgm:presLayoutVars>
          <dgm:bulletEnabled val="1"/>
        </dgm:presLayoutVars>
      </dgm:prSet>
      <dgm:spPr/>
    </dgm:pt>
    <dgm:pt modelId="{99840D93-9E26-49FE-BB5A-CC08ED6E1E21}" type="pres">
      <dgm:prSet presAssocID="{F2716F5D-4ABC-47E5-85A9-1093CF7BCD33}" presName="spaceBetweenRectangles" presStyleCnt="0"/>
      <dgm:spPr/>
    </dgm:pt>
    <dgm:pt modelId="{3FC0367E-1BB7-4D98-A914-C5ED88A5B5CA}" type="pres">
      <dgm:prSet presAssocID="{543F16F0-CAE4-4C3E-ADDF-1168392487A0}" presName="parentLin" presStyleCnt="0"/>
      <dgm:spPr/>
    </dgm:pt>
    <dgm:pt modelId="{392F8CF3-9C96-4492-ACE4-B2A35A0BF8FC}" type="pres">
      <dgm:prSet presAssocID="{543F16F0-CAE4-4C3E-ADDF-1168392487A0}" presName="parentLeftMargin" presStyleLbl="node1" presStyleIdx="0" presStyleCnt="3"/>
      <dgm:spPr/>
    </dgm:pt>
    <dgm:pt modelId="{0845F564-7C8D-4882-A3CF-5B23D6239EF6}" type="pres">
      <dgm:prSet presAssocID="{543F16F0-CAE4-4C3E-ADDF-1168392487A0}" presName="parentText" presStyleLbl="node1" presStyleIdx="1" presStyleCnt="3">
        <dgm:presLayoutVars>
          <dgm:chMax val="0"/>
          <dgm:bulletEnabled val="1"/>
        </dgm:presLayoutVars>
      </dgm:prSet>
      <dgm:spPr/>
    </dgm:pt>
    <dgm:pt modelId="{80689A4E-92D1-48B1-8DB9-DE0CAF91B6F6}" type="pres">
      <dgm:prSet presAssocID="{543F16F0-CAE4-4C3E-ADDF-1168392487A0}" presName="negativeSpace" presStyleCnt="0"/>
      <dgm:spPr/>
    </dgm:pt>
    <dgm:pt modelId="{1477EB42-FCEF-4BEC-862D-0E261F456B7F}" type="pres">
      <dgm:prSet presAssocID="{543F16F0-CAE4-4C3E-ADDF-1168392487A0}" presName="childText" presStyleLbl="conFgAcc1" presStyleIdx="1" presStyleCnt="3">
        <dgm:presLayoutVars>
          <dgm:bulletEnabled val="1"/>
        </dgm:presLayoutVars>
      </dgm:prSet>
      <dgm:spPr/>
    </dgm:pt>
    <dgm:pt modelId="{F4F67A96-CCA2-4AB1-BD2D-0DC36F3640BC}" type="pres">
      <dgm:prSet presAssocID="{3859B5F3-9062-4644-9854-821679ED1B5E}" presName="spaceBetweenRectangles" presStyleCnt="0"/>
      <dgm:spPr/>
    </dgm:pt>
    <dgm:pt modelId="{CD32E4B2-1BA8-49B9-871B-F6754AC89FCE}" type="pres">
      <dgm:prSet presAssocID="{6E8C73EE-0207-480C-9671-FEC1B2645910}" presName="parentLin" presStyleCnt="0"/>
      <dgm:spPr/>
    </dgm:pt>
    <dgm:pt modelId="{7B9D76C4-8FCE-4F99-BA10-2FF0AC30B242}" type="pres">
      <dgm:prSet presAssocID="{6E8C73EE-0207-480C-9671-FEC1B2645910}" presName="parentLeftMargin" presStyleLbl="node1" presStyleIdx="1" presStyleCnt="3"/>
      <dgm:spPr/>
    </dgm:pt>
    <dgm:pt modelId="{BD8CE4F7-AB20-41DD-BD1B-53ECE83A906E}" type="pres">
      <dgm:prSet presAssocID="{6E8C73EE-0207-480C-9671-FEC1B2645910}" presName="parentText" presStyleLbl="node1" presStyleIdx="2" presStyleCnt="3">
        <dgm:presLayoutVars>
          <dgm:chMax val="0"/>
          <dgm:bulletEnabled val="1"/>
        </dgm:presLayoutVars>
      </dgm:prSet>
      <dgm:spPr/>
    </dgm:pt>
    <dgm:pt modelId="{8DF015C2-98C6-428E-A85F-85BB9375952F}" type="pres">
      <dgm:prSet presAssocID="{6E8C73EE-0207-480C-9671-FEC1B2645910}" presName="negativeSpace" presStyleCnt="0"/>
      <dgm:spPr/>
    </dgm:pt>
    <dgm:pt modelId="{2215C755-CAAE-439B-A6DE-F889BA27785C}" type="pres">
      <dgm:prSet presAssocID="{6E8C73EE-0207-480C-9671-FEC1B2645910}" presName="childText" presStyleLbl="conFgAcc1" presStyleIdx="2" presStyleCnt="3">
        <dgm:presLayoutVars>
          <dgm:bulletEnabled val="1"/>
        </dgm:presLayoutVars>
      </dgm:prSet>
      <dgm:spPr/>
    </dgm:pt>
  </dgm:ptLst>
  <dgm:cxnLst>
    <dgm:cxn modelId="{55B62C06-E2C3-4AB5-90F9-75B216D51FED}" type="presOf" srcId="{543F16F0-CAE4-4C3E-ADDF-1168392487A0}" destId="{0845F564-7C8D-4882-A3CF-5B23D6239EF6}" srcOrd="1" destOrd="0" presId="urn:microsoft.com/office/officeart/2005/8/layout/list1"/>
    <dgm:cxn modelId="{A36DBC1C-2F01-4422-AE07-91F0B2E24CD9}" srcId="{6E8C73EE-0207-480C-9671-FEC1B2645910}" destId="{2F4F1D0D-9BA8-4CE2-A82D-74BD793DAE27}" srcOrd="4" destOrd="0" parTransId="{678A4FBD-B636-48C7-92F2-34D761CBDC36}" sibTransId="{7EC623D2-0973-408F-8B8A-95C6360F1DDC}"/>
    <dgm:cxn modelId="{4E5DB244-FBAA-4375-A96F-FA1403C977FE}" type="presOf" srcId="{2F4F1D0D-9BA8-4CE2-A82D-74BD793DAE27}" destId="{2215C755-CAAE-439B-A6DE-F889BA27785C}" srcOrd="0" destOrd="4" presId="urn:microsoft.com/office/officeart/2005/8/layout/list1"/>
    <dgm:cxn modelId="{BF067C6E-0925-4440-B649-F691D93A3699}" type="presOf" srcId="{543F16F0-CAE4-4C3E-ADDF-1168392487A0}" destId="{392F8CF3-9C96-4492-ACE4-B2A35A0BF8FC}" srcOrd="0" destOrd="0" presId="urn:microsoft.com/office/officeart/2005/8/layout/list1"/>
    <dgm:cxn modelId="{8B6C9370-FABB-4C69-BCF7-1273DFD7C7F6}" srcId="{B56DB53F-6B3C-4F31-AE53-0FDED47C17E2}" destId="{6E8C73EE-0207-480C-9671-FEC1B2645910}" srcOrd="2" destOrd="0" parTransId="{C16E759A-7938-4F62-A40D-40355223353F}" sibTransId="{12936829-C4BC-415F-A073-2C1D3A81B93C}"/>
    <dgm:cxn modelId="{A10DE157-1485-4B7A-AAC5-F983AFF56EEE}" type="presOf" srcId="{6E8C73EE-0207-480C-9671-FEC1B2645910}" destId="{7B9D76C4-8FCE-4F99-BA10-2FF0AC30B242}" srcOrd="0" destOrd="0" presId="urn:microsoft.com/office/officeart/2005/8/layout/list1"/>
    <dgm:cxn modelId="{04594781-B571-472F-B9BB-69115EB4B5D2}" type="presOf" srcId="{55E0413F-23EB-4B8E-BC2D-68087659D315}" destId="{4AD37DCF-6579-462C-9E67-BE5BD0C8631B}" srcOrd="1" destOrd="0" presId="urn:microsoft.com/office/officeart/2005/8/layout/list1"/>
    <dgm:cxn modelId="{6638B789-7539-40CA-A711-EB94801DD0A0}" srcId="{B56DB53F-6B3C-4F31-AE53-0FDED47C17E2}" destId="{543F16F0-CAE4-4C3E-ADDF-1168392487A0}" srcOrd="1" destOrd="0" parTransId="{1E6E2DA6-CDEB-4030-A5BE-2E3570047E3A}" sibTransId="{3859B5F3-9062-4644-9854-821679ED1B5E}"/>
    <dgm:cxn modelId="{EF1D0896-B48C-4810-BA4B-E7B03FE8FAC4}" type="presOf" srcId="{6E8C73EE-0207-480C-9671-FEC1B2645910}" destId="{BD8CE4F7-AB20-41DD-BD1B-53ECE83A906E}" srcOrd="1" destOrd="0" presId="urn:microsoft.com/office/officeart/2005/8/layout/list1"/>
    <dgm:cxn modelId="{FCC63C9F-14DF-4642-BB92-ACC8E6E20AB6}" type="presOf" srcId="{594F4425-F5E3-483B-9FBA-DA2B4370A4E7}" destId="{2215C755-CAAE-439B-A6DE-F889BA27785C}" srcOrd="0" destOrd="5" presId="urn:microsoft.com/office/officeart/2005/8/layout/list1"/>
    <dgm:cxn modelId="{2AB629A3-215A-4A7E-8D13-9DFB9B6558A9}" srcId="{6E8C73EE-0207-480C-9671-FEC1B2645910}" destId="{B7A71531-587C-4A9B-B249-727733B8BC36}" srcOrd="2" destOrd="0" parTransId="{CD505A8D-0F90-41A1-A9E1-5155A0DB2B32}" sibTransId="{4F33D7B1-A943-48AD-80EF-E5C738C53B4A}"/>
    <dgm:cxn modelId="{D092A5B2-913E-4CD6-88E4-A0487DEE6AB1}" type="presOf" srcId="{9249380B-86A4-456B-921E-F60207BDD9EC}" destId="{2215C755-CAAE-439B-A6DE-F889BA27785C}" srcOrd="0" destOrd="0" presId="urn:microsoft.com/office/officeart/2005/8/layout/list1"/>
    <dgm:cxn modelId="{FDDC55CD-80C6-4C50-84DC-8DC50E74B06A}" srcId="{6E8C73EE-0207-480C-9671-FEC1B2645910}" destId="{594F4425-F5E3-483B-9FBA-DA2B4370A4E7}" srcOrd="5" destOrd="0" parTransId="{F940C33A-2BEB-417B-A673-727BB10128E8}" sibTransId="{0DEE8BA2-7336-45EB-8452-55DB34728AA7}"/>
    <dgm:cxn modelId="{1F1122D4-73AA-4EE4-80D3-48CDCF588D01}" type="presOf" srcId="{55E0413F-23EB-4B8E-BC2D-68087659D315}" destId="{F763AEC4-32F5-4C5F-BB80-B69E1B7EFB8B}" srcOrd="0" destOrd="0" presId="urn:microsoft.com/office/officeart/2005/8/layout/list1"/>
    <dgm:cxn modelId="{1BDEB3D6-F1B4-4034-BEAB-7D0E6AA720C2}" type="presOf" srcId="{0D38CF97-F4F6-4F31-B816-4201EAF19E44}" destId="{2215C755-CAAE-439B-A6DE-F889BA27785C}" srcOrd="0" destOrd="1" presId="urn:microsoft.com/office/officeart/2005/8/layout/list1"/>
    <dgm:cxn modelId="{16322DDB-7015-4925-B1ED-23FCD4A4B081}" type="presOf" srcId="{B7A71531-587C-4A9B-B249-727733B8BC36}" destId="{2215C755-CAAE-439B-A6DE-F889BA27785C}" srcOrd="0" destOrd="2" presId="urn:microsoft.com/office/officeart/2005/8/layout/list1"/>
    <dgm:cxn modelId="{0E088FEC-3F49-43EB-8851-924046B7D899}" srcId="{B56DB53F-6B3C-4F31-AE53-0FDED47C17E2}" destId="{55E0413F-23EB-4B8E-BC2D-68087659D315}" srcOrd="0" destOrd="0" parTransId="{01735495-C92B-48D1-BCF3-74DF7B83876D}" sibTransId="{F2716F5D-4ABC-47E5-85A9-1093CF7BCD33}"/>
    <dgm:cxn modelId="{87B510EF-FC21-4FFD-A230-373C411E01C3}" type="presOf" srcId="{B56DB53F-6B3C-4F31-AE53-0FDED47C17E2}" destId="{237DC9DF-B1C4-4717-851C-BA1B0580F508}" srcOrd="0" destOrd="0" presId="urn:microsoft.com/office/officeart/2005/8/layout/list1"/>
    <dgm:cxn modelId="{341643EF-4B5D-4E39-8C98-BF9FBE59A160}" srcId="{6E8C73EE-0207-480C-9671-FEC1B2645910}" destId="{4641098B-2EB4-4ADC-AA37-75FCFFDDAA39}" srcOrd="3" destOrd="0" parTransId="{CADE958F-8C5D-4029-BB93-C92873ED3615}" sibTransId="{26093291-7792-4FF4-AEC7-9424353F8F59}"/>
    <dgm:cxn modelId="{A5E3B0F6-7D87-49D4-BC8A-6B616C270F28}" srcId="{6E8C73EE-0207-480C-9671-FEC1B2645910}" destId="{0D38CF97-F4F6-4F31-B816-4201EAF19E44}" srcOrd="1" destOrd="0" parTransId="{09578F2A-5270-4ED0-92A1-C77686CB8565}" sibTransId="{2346C19C-5D94-416E-9F31-5A35E86E83A2}"/>
    <dgm:cxn modelId="{1B5A48F9-835C-40D5-AECA-5DB85BD4EAB0}" type="presOf" srcId="{4641098B-2EB4-4ADC-AA37-75FCFFDDAA39}" destId="{2215C755-CAAE-439B-A6DE-F889BA27785C}" srcOrd="0" destOrd="3" presId="urn:microsoft.com/office/officeart/2005/8/layout/list1"/>
    <dgm:cxn modelId="{41B8EDFD-03E0-4CAD-B240-D322AA712223}" srcId="{6E8C73EE-0207-480C-9671-FEC1B2645910}" destId="{9249380B-86A4-456B-921E-F60207BDD9EC}" srcOrd="0" destOrd="0" parTransId="{12AECA53-B1C8-429B-ABBD-0FBD4390E2AE}" sibTransId="{105764F4-FA24-4AE7-B5D5-E73F3EBCF766}"/>
    <dgm:cxn modelId="{D2DAAE3F-0CBF-4F7C-94DD-7EA68EC5D0AA}" type="presParOf" srcId="{237DC9DF-B1C4-4717-851C-BA1B0580F508}" destId="{CC5A58EE-67EE-4A21-B8F4-46FB83A1E27A}" srcOrd="0" destOrd="0" presId="urn:microsoft.com/office/officeart/2005/8/layout/list1"/>
    <dgm:cxn modelId="{5CEF7728-C683-4809-B4F5-D4EDA185DD5C}" type="presParOf" srcId="{CC5A58EE-67EE-4A21-B8F4-46FB83A1E27A}" destId="{F763AEC4-32F5-4C5F-BB80-B69E1B7EFB8B}" srcOrd="0" destOrd="0" presId="urn:microsoft.com/office/officeart/2005/8/layout/list1"/>
    <dgm:cxn modelId="{0637FDB3-827F-48E2-BBD9-15A46E350CB7}" type="presParOf" srcId="{CC5A58EE-67EE-4A21-B8F4-46FB83A1E27A}" destId="{4AD37DCF-6579-462C-9E67-BE5BD0C8631B}" srcOrd="1" destOrd="0" presId="urn:microsoft.com/office/officeart/2005/8/layout/list1"/>
    <dgm:cxn modelId="{891E9C82-F353-4F7E-8C55-F03C946BF343}" type="presParOf" srcId="{237DC9DF-B1C4-4717-851C-BA1B0580F508}" destId="{61BE2A41-10F8-42DF-B278-2CB6E5FDC215}" srcOrd="1" destOrd="0" presId="urn:microsoft.com/office/officeart/2005/8/layout/list1"/>
    <dgm:cxn modelId="{01E0C49C-DD5F-4A99-97AE-BFC3DB82D878}" type="presParOf" srcId="{237DC9DF-B1C4-4717-851C-BA1B0580F508}" destId="{C62B7BE2-66C6-4379-9FBE-F78263BB666F}" srcOrd="2" destOrd="0" presId="urn:microsoft.com/office/officeart/2005/8/layout/list1"/>
    <dgm:cxn modelId="{03786A93-871D-4546-A1C5-1728F24C8546}" type="presParOf" srcId="{237DC9DF-B1C4-4717-851C-BA1B0580F508}" destId="{99840D93-9E26-49FE-BB5A-CC08ED6E1E21}" srcOrd="3" destOrd="0" presId="urn:microsoft.com/office/officeart/2005/8/layout/list1"/>
    <dgm:cxn modelId="{97699731-D438-47CA-A944-F7A551BADCE8}" type="presParOf" srcId="{237DC9DF-B1C4-4717-851C-BA1B0580F508}" destId="{3FC0367E-1BB7-4D98-A914-C5ED88A5B5CA}" srcOrd="4" destOrd="0" presId="urn:microsoft.com/office/officeart/2005/8/layout/list1"/>
    <dgm:cxn modelId="{242FA9A9-17A1-4938-957D-F8954FB41022}" type="presParOf" srcId="{3FC0367E-1BB7-4D98-A914-C5ED88A5B5CA}" destId="{392F8CF3-9C96-4492-ACE4-B2A35A0BF8FC}" srcOrd="0" destOrd="0" presId="urn:microsoft.com/office/officeart/2005/8/layout/list1"/>
    <dgm:cxn modelId="{4059FD2F-D968-47AE-B526-143DB1EAEAB6}" type="presParOf" srcId="{3FC0367E-1BB7-4D98-A914-C5ED88A5B5CA}" destId="{0845F564-7C8D-4882-A3CF-5B23D6239EF6}" srcOrd="1" destOrd="0" presId="urn:microsoft.com/office/officeart/2005/8/layout/list1"/>
    <dgm:cxn modelId="{275699A4-885A-46C8-9691-0571D991FC4D}" type="presParOf" srcId="{237DC9DF-B1C4-4717-851C-BA1B0580F508}" destId="{80689A4E-92D1-48B1-8DB9-DE0CAF91B6F6}" srcOrd="5" destOrd="0" presId="urn:microsoft.com/office/officeart/2005/8/layout/list1"/>
    <dgm:cxn modelId="{FB3F7F03-BC44-46E2-A8E8-41F2DBD4F908}" type="presParOf" srcId="{237DC9DF-B1C4-4717-851C-BA1B0580F508}" destId="{1477EB42-FCEF-4BEC-862D-0E261F456B7F}" srcOrd="6" destOrd="0" presId="urn:microsoft.com/office/officeart/2005/8/layout/list1"/>
    <dgm:cxn modelId="{BE6B6CD3-C672-4111-8E81-0E0BC4E87B5A}" type="presParOf" srcId="{237DC9DF-B1C4-4717-851C-BA1B0580F508}" destId="{F4F67A96-CCA2-4AB1-BD2D-0DC36F3640BC}" srcOrd="7" destOrd="0" presId="urn:microsoft.com/office/officeart/2005/8/layout/list1"/>
    <dgm:cxn modelId="{B0F1CE99-AF85-4C89-AC61-BC41BA3265DA}" type="presParOf" srcId="{237DC9DF-B1C4-4717-851C-BA1B0580F508}" destId="{CD32E4B2-1BA8-49B9-871B-F6754AC89FCE}" srcOrd="8" destOrd="0" presId="urn:microsoft.com/office/officeart/2005/8/layout/list1"/>
    <dgm:cxn modelId="{40A96BF9-14B9-46A2-8092-19B8F61069D1}" type="presParOf" srcId="{CD32E4B2-1BA8-49B9-871B-F6754AC89FCE}" destId="{7B9D76C4-8FCE-4F99-BA10-2FF0AC30B242}" srcOrd="0" destOrd="0" presId="urn:microsoft.com/office/officeart/2005/8/layout/list1"/>
    <dgm:cxn modelId="{45DE5433-4E02-4446-A77D-F7188A08EE42}" type="presParOf" srcId="{CD32E4B2-1BA8-49B9-871B-F6754AC89FCE}" destId="{BD8CE4F7-AB20-41DD-BD1B-53ECE83A906E}" srcOrd="1" destOrd="0" presId="urn:microsoft.com/office/officeart/2005/8/layout/list1"/>
    <dgm:cxn modelId="{E4A997AE-4BEE-4EE9-B431-CBF4C1D0B295}" type="presParOf" srcId="{237DC9DF-B1C4-4717-851C-BA1B0580F508}" destId="{8DF015C2-98C6-428E-A85F-85BB9375952F}" srcOrd="9" destOrd="0" presId="urn:microsoft.com/office/officeart/2005/8/layout/list1"/>
    <dgm:cxn modelId="{77FB519A-5D14-46D6-A58D-FDED3067C01E}" type="presParOf" srcId="{237DC9DF-B1C4-4717-851C-BA1B0580F508}" destId="{2215C755-CAAE-439B-A6DE-F889BA27785C}"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EC6179D-DEF7-4FCE-8ABB-EE5346ADB030}" type="doc">
      <dgm:prSet loTypeId="urn:microsoft.com/office/officeart/2018/2/layout/IconCircleList" loCatId="icon" qsTypeId="urn:microsoft.com/office/officeart/2005/8/quickstyle/simple1" qsCatId="simple" csTypeId="urn:microsoft.com/office/officeart/2005/8/colors/accent1_2" csCatId="accent1" phldr="1"/>
      <dgm:spPr/>
      <dgm:t>
        <a:bodyPr/>
        <a:lstStyle/>
        <a:p>
          <a:endParaRPr lang="en-US"/>
        </a:p>
      </dgm:t>
    </dgm:pt>
    <dgm:pt modelId="{2010D5F4-80AB-4836-B819-CA31C430CFA0}">
      <dgm:prSet custT="1"/>
      <dgm:spPr/>
      <dgm:t>
        <a:bodyPr/>
        <a:lstStyle/>
        <a:p>
          <a:pPr>
            <a:lnSpc>
              <a:spcPct val="100000"/>
            </a:lnSpc>
          </a:pPr>
          <a:r>
            <a:rPr lang="en-KE" sz="1800"/>
            <a:t>The EMR has </a:t>
          </a:r>
          <a:r>
            <a:rPr lang="en-US" sz="1800"/>
            <a:t>user interface controls (</a:t>
          </a:r>
          <a:r>
            <a:rPr lang="en-KE" sz="1800"/>
            <a:t>Checkboxes, Dropdown</a:t>
          </a:r>
          <a:r>
            <a:rPr lang="en-US" sz="1800"/>
            <a:t> Lists and </a:t>
          </a:r>
          <a:r>
            <a:rPr lang="en-KE" sz="1800"/>
            <a:t>Buttons</a:t>
          </a:r>
          <a:r>
            <a:rPr lang="en-US" sz="1800"/>
            <a:t>) that reduce </a:t>
          </a:r>
          <a:r>
            <a:rPr lang="en-KE" sz="1800"/>
            <a:t>data entry errors.</a:t>
          </a:r>
          <a:endParaRPr lang="en-US" sz="1800"/>
        </a:p>
      </dgm:t>
    </dgm:pt>
    <dgm:pt modelId="{43AD40CB-526F-44A9-9FE3-2CAE2A22B50B}" type="parTrans" cxnId="{00396A4A-BC2A-41F4-861A-3824DF9B47D0}">
      <dgm:prSet/>
      <dgm:spPr/>
      <dgm:t>
        <a:bodyPr/>
        <a:lstStyle/>
        <a:p>
          <a:endParaRPr lang="en-US" sz="1400"/>
        </a:p>
      </dgm:t>
    </dgm:pt>
    <dgm:pt modelId="{9F9E57A5-B0F0-4685-92BE-BC298EA6EBAA}" type="sibTrans" cxnId="{00396A4A-BC2A-41F4-861A-3824DF9B47D0}">
      <dgm:prSet/>
      <dgm:spPr/>
      <dgm:t>
        <a:bodyPr/>
        <a:lstStyle/>
        <a:p>
          <a:pPr>
            <a:lnSpc>
              <a:spcPct val="100000"/>
            </a:lnSpc>
          </a:pPr>
          <a:endParaRPr lang="en-US"/>
        </a:p>
      </dgm:t>
    </dgm:pt>
    <dgm:pt modelId="{5658746C-205C-4C0F-8A07-F2B1902D7201}">
      <dgm:prSet custT="1"/>
      <dgm:spPr/>
      <dgm:t>
        <a:bodyPr/>
        <a:lstStyle/>
        <a:p>
          <a:pPr>
            <a:lnSpc>
              <a:spcPct val="100000"/>
            </a:lnSpc>
          </a:pPr>
          <a:r>
            <a:rPr lang="en-US" sz="1800"/>
            <a:t>Similar and publicly available logic for indicator computation in both EMR and NDW. This improves data </a:t>
          </a:r>
          <a:r>
            <a:rPr lang="en-KE" sz="1800"/>
            <a:t>concordance.</a:t>
          </a:r>
          <a:endParaRPr lang="en-US" sz="1800"/>
        </a:p>
      </dgm:t>
    </dgm:pt>
    <dgm:pt modelId="{9CA51D68-E379-4E08-B983-6D168A9D5D34}" type="parTrans" cxnId="{108C2A8E-F3AA-4C51-989D-F1CBEBD4D2D6}">
      <dgm:prSet/>
      <dgm:spPr/>
      <dgm:t>
        <a:bodyPr/>
        <a:lstStyle/>
        <a:p>
          <a:endParaRPr lang="en-US" sz="1400"/>
        </a:p>
      </dgm:t>
    </dgm:pt>
    <dgm:pt modelId="{4D977E01-B91B-4782-A473-5817C9722B99}" type="sibTrans" cxnId="{108C2A8E-F3AA-4C51-989D-F1CBEBD4D2D6}">
      <dgm:prSet/>
      <dgm:spPr/>
      <dgm:t>
        <a:bodyPr/>
        <a:lstStyle/>
        <a:p>
          <a:pPr>
            <a:lnSpc>
              <a:spcPct val="100000"/>
            </a:lnSpc>
          </a:pPr>
          <a:endParaRPr lang="en-US"/>
        </a:p>
      </dgm:t>
    </dgm:pt>
    <dgm:pt modelId="{0B148B0E-265B-4E9D-9771-477ED122F2D1}">
      <dgm:prSet custT="1"/>
      <dgm:spPr/>
      <dgm:t>
        <a:bodyPr/>
        <a:lstStyle/>
        <a:p>
          <a:pPr>
            <a:lnSpc>
              <a:spcPct val="100000"/>
            </a:lnSpc>
          </a:pPr>
          <a:r>
            <a:rPr lang="en-KE" sz="1800"/>
            <a:t>The EMR has business rules that does not allow clients to put in data that is not validated</a:t>
          </a:r>
          <a:endParaRPr lang="en-US" sz="1800"/>
        </a:p>
      </dgm:t>
    </dgm:pt>
    <dgm:pt modelId="{E15BA93C-BAD5-4013-8970-8B639EE7D77F}" type="parTrans" cxnId="{60BEA754-47A6-4E5E-8B8D-F410AC056EC5}">
      <dgm:prSet/>
      <dgm:spPr/>
      <dgm:t>
        <a:bodyPr/>
        <a:lstStyle/>
        <a:p>
          <a:endParaRPr lang="en-US" sz="1400"/>
        </a:p>
      </dgm:t>
    </dgm:pt>
    <dgm:pt modelId="{54C07279-A17E-40E6-8E0A-54747E21D272}" type="sibTrans" cxnId="{60BEA754-47A6-4E5E-8B8D-F410AC056EC5}">
      <dgm:prSet/>
      <dgm:spPr/>
      <dgm:t>
        <a:bodyPr/>
        <a:lstStyle/>
        <a:p>
          <a:pPr>
            <a:lnSpc>
              <a:spcPct val="100000"/>
            </a:lnSpc>
          </a:pPr>
          <a:endParaRPr lang="en-US"/>
        </a:p>
      </dgm:t>
    </dgm:pt>
    <dgm:pt modelId="{1AD78A7A-6A82-4BAA-9DA5-44FFFC68273B}">
      <dgm:prSet custT="1"/>
      <dgm:spPr/>
      <dgm:t>
        <a:bodyPr/>
        <a:lstStyle/>
        <a:p>
          <a:pPr>
            <a:lnSpc>
              <a:spcPct val="100000"/>
            </a:lnSpc>
          </a:pPr>
          <a:r>
            <a:rPr lang="en-KE" sz="1800"/>
            <a:t>The EMR has RDQA and Clinical Action Reports (CAR)</a:t>
          </a:r>
          <a:r>
            <a:rPr lang="en-US" sz="1800"/>
            <a:t> </a:t>
          </a:r>
          <a:r>
            <a:rPr lang="en-KE" sz="1800"/>
            <a:t>reports that allow users to access data with quality gaps </a:t>
          </a:r>
          <a:r>
            <a:rPr lang="en-US" sz="1800"/>
            <a:t>for corrective </a:t>
          </a:r>
          <a:r>
            <a:rPr lang="en-KE" sz="1800"/>
            <a:t> action.</a:t>
          </a:r>
          <a:endParaRPr lang="en-US" sz="1800"/>
        </a:p>
      </dgm:t>
    </dgm:pt>
    <dgm:pt modelId="{4ABB6706-98FD-4B1F-8438-4EB3B1FF34B7}" type="parTrans" cxnId="{E7DB204C-1774-41DE-AB1A-F833FA90401E}">
      <dgm:prSet/>
      <dgm:spPr/>
      <dgm:t>
        <a:bodyPr/>
        <a:lstStyle/>
        <a:p>
          <a:endParaRPr lang="en-US" sz="1400"/>
        </a:p>
      </dgm:t>
    </dgm:pt>
    <dgm:pt modelId="{71E4DF76-F7A9-4FDA-A927-7AB563075578}" type="sibTrans" cxnId="{E7DB204C-1774-41DE-AB1A-F833FA90401E}">
      <dgm:prSet/>
      <dgm:spPr/>
      <dgm:t>
        <a:bodyPr/>
        <a:lstStyle/>
        <a:p>
          <a:endParaRPr lang="en-US"/>
        </a:p>
      </dgm:t>
    </dgm:pt>
    <dgm:pt modelId="{32CDD0BB-EE4C-453C-A262-23BCE1836755}" type="pres">
      <dgm:prSet presAssocID="{6EC6179D-DEF7-4FCE-8ABB-EE5346ADB030}" presName="root" presStyleCnt="0">
        <dgm:presLayoutVars>
          <dgm:dir/>
          <dgm:resizeHandles val="exact"/>
        </dgm:presLayoutVars>
      </dgm:prSet>
      <dgm:spPr/>
    </dgm:pt>
    <dgm:pt modelId="{6976B343-D25B-4BEB-8998-08416BBC3295}" type="pres">
      <dgm:prSet presAssocID="{6EC6179D-DEF7-4FCE-8ABB-EE5346ADB030}" presName="container" presStyleCnt="0">
        <dgm:presLayoutVars>
          <dgm:dir/>
          <dgm:resizeHandles val="exact"/>
        </dgm:presLayoutVars>
      </dgm:prSet>
      <dgm:spPr/>
    </dgm:pt>
    <dgm:pt modelId="{6473A033-F994-4E97-8361-F8A2B9064959}" type="pres">
      <dgm:prSet presAssocID="{2010D5F4-80AB-4836-B819-CA31C430CFA0}" presName="compNode" presStyleCnt="0"/>
      <dgm:spPr/>
    </dgm:pt>
    <dgm:pt modelId="{2C8F15E6-B9B2-4F63-A2EE-9D461C6AA0DB}" type="pres">
      <dgm:prSet presAssocID="{2010D5F4-80AB-4836-B819-CA31C430CFA0}" presName="iconBgRect" presStyleLbl="bgShp" presStyleIdx="0" presStyleCnt="4"/>
      <dgm:spPr/>
    </dgm:pt>
    <dgm:pt modelId="{6706AE29-E91B-4497-98F5-9678B01F7ACA}" type="pres">
      <dgm:prSet presAssocID="{2010D5F4-80AB-4836-B819-CA31C430CFA0}"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Flowchart"/>
        </a:ext>
      </dgm:extLst>
    </dgm:pt>
    <dgm:pt modelId="{BE408287-C0DE-4AAF-827F-02B6152A7B6A}" type="pres">
      <dgm:prSet presAssocID="{2010D5F4-80AB-4836-B819-CA31C430CFA0}" presName="spaceRect" presStyleCnt="0"/>
      <dgm:spPr/>
    </dgm:pt>
    <dgm:pt modelId="{B877BBF9-7431-4B2C-9C40-020A8CC33B4B}" type="pres">
      <dgm:prSet presAssocID="{2010D5F4-80AB-4836-B819-CA31C430CFA0}" presName="textRect" presStyleLbl="revTx" presStyleIdx="0" presStyleCnt="4">
        <dgm:presLayoutVars>
          <dgm:chMax val="1"/>
          <dgm:chPref val="1"/>
        </dgm:presLayoutVars>
      </dgm:prSet>
      <dgm:spPr/>
    </dgm:pt>
    <dgm:pt modelId="{52DB7916-4B28-4FE7-8433-13F3D2ADADC4}" type="pres">
      <dgm:prSet presAssocID="{9F9E57A5-B0F0-4685-92BE-BC298EA6EBAA}" presName="sibTrans" presStyleLbl="sibTrans2D1" presStyleIdx="0" presStyleCnt="0"/>
      <dgm:spPr/>
    </dgm:pt>
    <dgm:pt modelId="{F5F49053-93BB-4531-A787-62A221F70E48}" type="pres">
      <dgm:prSet presAssocID="{5658746C-205C-4C0F-8A07-F2B1902D7201}" presName="compNode" presStyleCnt="0"/>
      <dgm:spPr/>
    </dgm:pt>
    <dgm:pt modelId="{DB09CC85-C6E3-4E42-8AC5-C95EB0163AAC}" type="pres">
      <dgm:prSet presAssocID="{5658746C-205C-4C0F-8A07-F2B1902D7201}" presName="iconBgRect" presStyleLbl="bgShp" presStyleIdx="1" presStyleCnt="4"/>
      <dgm:spPr/>
    </dgm:pt>
    <dgm:pt modelId="{8605139C-7951-4E44-A65C-1F041B4689D9}" type="pres">
      <dgm:prSet presAssocID="{5658746C-205C-4C0F-8A07-F2B1902D720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Bar chart"/>
        </a:ext>
      </dgm:extLst>
    </dgm:pt>
    <dgm:pt modelId="{35C7787D-23DC-4765-91FA-9E8CDC34F0C7}" type="pres">
      <dgm:prSet presAssocID="{5658746C-205C-4C0F-8A07-F2B1902D7201}" presName="spaceRect" presStyleCnt="0"/>
      <dgm:spPr/>
    </dgm:pt>
    <dgm:pt modelId="{28BBBA0C-DA9C-4BFC-8436-7015AF1EF347}" type="pres">
      <dgm:prSet presAssocID="{5658746C-205C-4C0F-8A07-F2B1902D7201}" presName="textRect" presStyleLbl="revTx" presStyleIdx="1" presStyleCnt="4">
        <dgm:presLayoutVars>
          <dgm:chMax val="1"/>
          <dgm:chPref val="1"/>
        </dgm:presLayoutVars>
      </dgm:prSet>
      <dgm:spPr/>
    </dgm:pt>
    <dgm:pt modelId="{62CF654B-1840-4EAC-B7B0-753A7AFB532E}" type="pres">
      <dgm:prSet presAssocID="{4D977E01-B91B-4782-A473-5817C9722B99}" presName="sibTrans" presStyleLbl="sibTrans2D1" presStyleIdx="0" presStyleCnt="0"/>
      <dgm:spPr/>
    </dgm:pt>
    <dgm:pt modelId="{5BC13FA4-74A5-4CD9-9D01-8B65193A143E}" type="pres">
      <dgm:prSet presAssocID="{0B148B0E-265B-4E9D-9771-477ED122F2D1}" presName="compNode" presStyleCnt="0"/>
      <dgm:spPr/>
    </dgm:pt>
    <dgm:pt modelId="{D5971CF6-85FC-42D8-B393-65E9402D774E}" type="pres">
      <dgm:prSet presAssocID="{0B148B0E-265B-4E9D-9771-477ED122F2D1}" presName="iconBgRect" presStyleLbl="bgShp" presStyleIdx="2" presStyleCnt="4"/>
      <dgm:spPr/>
    </dgm:pt>
    <dgm:pt modelId="{AC950FE1-DAA1-4C42-BEE8-A97458454660}" type="pres">
      <dgm:prSet presAssocID="{0B148B0E-265B-4E9D-9771-477ED122F2D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Checkmark"/>
        </a:ext>
      </dgm:extLst>
    </dgm:pt>
    <dgm:pt modelId="{2BD80B02-7DFF-4AF9-B473-032596D9E192}" type="pres">
      <dgm:prSet presAssocID="{0B148B0E-265B-4E9D-9771-477ED122F2D1}" presName="spaceRect" presStyleCnt="0"/>
      <dgm:spPr/>
    </dgm:pt>
    <dgm:pt modelId="{746E5504-2F17-4419-A623-45A7FBA362D2}" type="pres">
      <dgm:prSet presAssocID="{0B148B0E-265B-4E9D-9771-477ED122F2D1}" presName="textRect" presStyleLbl="revTx" presStyleIdx="2" presStyleCnt="4">
        <dgm:presLayoutVars>
          <dgm:chMax val="1"/>
          <dgm:chPref val="1"/>
        </dgm:presLayoutVars>
      </dgm:prSet>
      <dgm:spPr/>
    </dgm:pt>
    <dgm:pt modelId="{7536E4DA-662F-48E9-AABE-AEB4BE688799}" type="pres">
      <dgm:prSet presAssocID="{54C07279-A17E-40E6-8E0A-54747E21D272}" presName="sibTrans" presStyleLbl="sibTrans2D1" presStyleIdx="0" presStyleCnt="0"/>
      <dgm:spPr/>
    </dgm:pt>
    <dgm:pt modelId="{3F168679-FB8A-485A-A4AD-9DFA12FABC3C}" type="pres">
      <dgm:prSet presAssocID="{1AD78A7A-6A82-4BAA-9DA5-44FFFC68273B}" presName="compNode" presStyleCnt="0"/>
      <dgm:spPr/>
    </dgm:pt>
    <dgm:pt modelId="{73CB6982-FFA7-4F97-AA5A-91836482A0C8}" type="pres">
      <dgm:prSet presAssocID="{1AD78A7A-6A82-4BAA-9DA5-44FFFC68273B}" presName="iconBgRect" presStyleLbl="bgShp" presStyleIdx="3" presStyleCnt="4"/>
      <dgm:spPr/>
    </dgm:pt>
    <dgm:pt modelId="{B2C063A4-AA34-4E74-B00E-DA46ADB19E6C}" type="pres">
      <dgm:prSet presAssocID="{1AD78A7A-6A82-4BAA-9DA5-44FFFC68273B}"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Gears"/>
        </a:ext>
      </dgm:extLst>
    </dgm:pt>
    <dgm:pt modelId="{5B19C136-4BD7-47E3-A160-DA67DBCBA464}" type="pres">
      <dgm:prSet presAssocID="{1AD78A7A-6A82-4BAA-9DA5-44FFFC68273B}" presName="spaceRect" presStyleCnt="0"/>
      <dgm:spPr/>
    </dgm:pt>
    <dgm:pt modelId="{E3B2AAD2-32C0-4AD8-8E4C-EB4833971476}" type="pres">
      <dgm:prSet presAssocID="{1AD78A7A-6A82-4BAA-9DA5-44FFFC68273B}" presName="textRect" presStyleLbl="revTx" presStyleIdx="3" presStyleCnt="4">
        <dgm:presLayoutVars>
          <dgm:chMax val="1"/>
          <dgm:chPref val="1"/>
        </dgm:presLayoutVars>
      </dgm:prSet>
      <dgm:spPr/>
    </dgm:pt>
  </dgm:ptLst>
  <dgm:cxnLst>
    <dgm:cxn modelId="{ED0F670F-974A-4112-8D2B-F84D9B14C48F}" type="presOf" srcId="{4D977E01-B91B-4782-A473-5817C9722B99}" destId="{62CF654B-1840-4EAC-B7B0-753A7AFB532E}" srcOrd="0" destOrd="0" presId="urn:microsoft.com/office/officeart/2018/2/layout/IconCircleList"/>
    <dgm:cxn modelId="{54C9D115-9C98-46AD-ABB7-2B7ECE0C6C5B}" type="presOf" srcId="{54C07279-A17E-40E6-8E0A-54747E21D272}" destId="{7536E4DA-662F-48E9-AABE-AEB4BE688799}" srcOrd="0" destOrd="0" presId="urn:microsoft.com/office/officeart/2018/2/layout/IconCircleList"/>
    <dgm:cxn modelId="{3B8C762F-C525-43C5-AD02-165A915C2B1E}" type="presOf" srcId="{6EC6179D-DEF7-4FCE-8ABB-EE5346ADB030}" destId="{32CDD0BB-EE4C-453C-A262-23BCE1836755}" srcOrd="0" destOrd="0" presId="urn:microsoft.com/office/officeart/2018/2/layout/IconCircleList"/>
    <dgm:cxn modelId="{10EB1364-D95F-45E0-A0FA-6E1E7306E899}" type="presOf" srcId="{0B148B0E-265B-4E9D-9771-477ED122F2D1}" destId="{746E5504-2F17-4419-A623-45A7FBA362D2}" srcOrd="0" destOrd="0" presId="urn:microsoft.com/office/officeart/2018/2/layout/IconCircleList"/>
    <dgm:cxn modelId="{00396A4A-BC2A-41F4-861A-3824DF9B47D0}" srcId="{6EC6179D-DEF7-4FCE-8ABB-EE5346ADB030}" destId="{2010D5F4-80AB-4836-B819-CA31C430CFA0}" srcOrd="0" destOrd="0" parTransId="{43AD40CB-526F-44A9-9FE3-2CAE2A22B50B}" sibTransId="{9F9E57A5-B0F0-4685-92BE-BC298EA6EBAA}"/>
    <dgm:cxn modelId="{E7DB204C-1774-41DE-AB1A-F833FA90401E}" srcId="{6EC6179D-DEF7-4FCE-8ABB-EE5346ADB030}" destId="{1AD78A7A-6A82-4BAA-9DA5-44FFFC68273B}" srcOrd="3" destOrd="0" parTransId="{4ABB6706-98FD-4B1F-8438-4EB3B1FF34B7}" sibTransId="{71E4DF76-F7A9-4FDA-A927-7AB563075578}"/>
    <dgm:cxn modelId="{60BEA754-47A6-4E5E-8B8D-F410AC056EC5}" srcId="{6EC6179D-DEF7-4FCE-8ABB-EE5346ADB030}" destId="{0B148B0E-265B-4E9D-9771-477ED122F2D1}" srcOrd="2" destOrd="0" parTransId="{E15BA93C-BAD5-4013-8970-8B639EE7D77F}" sibTransId="{54C07279-A17E-40E6-8E0A-54747E21D272}"/>
    <dgm:cxn modelId="{9757048B-339C-4D4D-8620-6E216E52E1D9}" type="presOf" srcId="{1AD78A7A-6A82-4BAA-9DA5-44FFFC68273B}" destId="{E3B2AAD2-32C0-4AD8-8E4C-EB4833971476}" srcOrd="0" destOrd="0" presId="urn:microsoft.com/office/officeart/2018/2/layout/IconCircleList"/>
    <dgm:cxn modelId="{108C2A8E-F3AA-4C51-989D-F1CBEBD4D2D6}" srcId="{6EC6179D-DEF7-4FCE-8ABB-EE5346ADB030}" destId="{5658746C-205C-4C0F-8A07-F2B1902D7201}" srcOrd="1" destOrd="0" parTransId="{9CA51D68-E379-4E08-B983-6D168A9D5D34}" sibTransId="{4D977E01-B91B-4782-A473-5817C9722B99}"/>
    <dgm:cxn modelId="{A1CC2294-5C4E-4C6C-B809-16565176F7DC}" type="presOf" srcId="{2010D5F4-80AB-4836-B819-CA31C430CFA0}" destId="{B877BBF9-7431-4B2C-9C40-020A8CC33B4B}" srcOrd="0" destOrd="0" presId="urn:microsoft.com/office/officeart/2018/2/layout/IconCircleList"/>
    <dgm:cxn modelId="{E8C923BF-F25C-40DF-B2DE-D9051B666F15}" type="presOf" srcId="{9F9E57A5-B0F0-4685-92BE-BC298EA6EBAA}" destId="{52DB7916-4B28-4FE7-8433-13F3D2ADADC4}" srcOrd="0" destOrd="0" presId="urn:microsoft.com/office/officeart/2018/2/layout/IconCircleList"/>
    <dgm:cxn modelId="{23F172F6-9A8B-408F-B174-4D0C7538C5CA}" type="presOf" srcId="{5658746C-205C-4C0F-8A07-F2B1902D7201}" destId="{28BBBA0C-DA9C-4BFC-8436-7015AF1EF347}" srcOrd="0" destOrd="0" presId="urn:microsoft.com/office/officeart/2018/2/layout/IconCircleList"/>
    <dgm:cxn modelId="{384CF416-14D3-4A88-BB96-981A09430D92}" type="presParOf" srcId="{32CDD0BB-EE4C-453C-A262-23BCE1836755}" destId="{6976B343-D25B-4BEB-8998-08416BBC3295}" srcOrd="0" destOrd="0" presId="urn:microsoft.com/office/officeart/2018/2/layout/IconCircleList"/>
    <dgm:cxn modelId="{A3FEFCB0-F0B0-42AF-A9D1-5C988CFFB56E}" type="presParOf" srcId="{6976B343-D25B-4BEB-8998-08416BBC3295}" destId="{6473A033-F994-4E97-8361-F8A2B9064959}" srcOrd="0" destOrd="0" presId="urn:microsoft.com/office/officeart/2018/2/layout/IconCircleList"/>
    <dgm:cxn modelId="{B2CD7983-4ECD-470E-B985-3B63CD66467F}" type="presParOf" srcId="{6473A033-F994-4E97-8361-F8A2B9064959}" destId="{2C8F15E6-B9B2-4F63-A2EE-9D461C6AA0DB}" srcOrd="0" destOrd="0" presId="urn:microsoft.com/office/officeart/2018/2/layout/IconCircleList"/>
    <dgm:cxn modelId="{88353936-7857-4DB9-8BC2-84B79EC210AA}" type="presParOf" srcId="{6473A033-F994-4E97-8361-F8A2B9064959}" destId="{6706AE29-E91B-4497-98F5-9678B01F7ACA}" srcOrd="1" destOrd="0" presId="urn:microsoft.com/office/officeart/2018/2/layout/IconCircleList"/>
    <dgm:cxn modelId="{74E9761F-12CD-4C12-9094-303A2D1DC368}" type="presParOf" srcId="{6473A033-F994-4E97-8361-F8A2B9064959}" destId="{BE408287-C0DE-4AAF-827F-02B6152A7B6A}" srcOrd="2" destOrd="0" presId="urn:microsoft.com/office/officeart/2018/2/layout/IconCircleList"/>
    <dgm:cxn modelId="{E5E3999F-B046-4993-8139-2C1B7257590F}" type="presParOf" srcId="{6473A033-F994-4E97-8361-F8A2B9064959}" destId="{B877BBF9-7431-4B2C-9C40-020A8CC33B4B}" srcOrd="3" destOrd="0" presId="urn:microsoft.com/office/officeart/2018/2/layout/IconCircleList"/>
    <dgm:cxn modelId="{9DEEC8ED-D9C6-47BF-8F29-00BC3CE28198}" type="presParOf" srcId="{6976B343-D25B-4BEB-8998-08416BBC3295}" destId="{52DB7916-4B28-4FE7-8433-13F3D2ADADC4}" srcOrd="1" destOrd="0" presId="urn:microsoft.com/office/officeart/2018/2/layout/IconCircleList"/>
    <dgm:cxn modelId="{CAEB1DE7-1601-4A1E-9B34-C399B0CBB73F}" type="presParOf" srcId="{6976B343-D25B-4BEB-8998-08416BBC3295}" destId="{F5F49053-93BB-4531-A787-62A221F70E48}" srcOrd="2" destOrd="0" presId="urn:microsoft.com/office/officeart/2018/2/layout/IconCircleList"/>
    <dgm:cxn modelId="{52401E0F-88CA-4522-A786-6E7ED1948D92}" type="presParOf" srcId="{F5F49053-93BB-4531-A787-62A221F70E48}" destId="{DB09CC85-C6E3-4E42-8AC5-C95EB0163AAC}" srcOrd="0" destOrd="0" presId="urn:microsoft.com/office/officeart/2018/2/layout/IconCircleList"/>
    <dgm:cxn modelId="{2A82832B-1A66-43DF-9457-A950FAFD1782}" type="presParOf" srcId="{F5F49053-93BB-4531-A787-62A221F70E48}" destId="{8605139C-7951-4E44-A65C-1F041B4689D9}" srcOrd="1" destOrd="0" presId="urn:microsoft.com/office/officeart/2018/2/layout/IconCircleList"/>
    <dgm:cxn modelId="{28B18E1A-A9F5-4680-8330-80AA302870F7}" type="presParOf" srcId="{F5F49053-93BB-4531-A787-62A221F70E48}" destId="{35C7787D-23DC-4765-91FA-9E8CDC34F0C7}" srcOrd="2" destOrd="0" presId="urn:microsoft.com/office/officeart/2018/2/layout/IconCircleList"/>
    <dgm:cxn modelId="{3C7351DE-9030-4F45-86C0-E3B6A4444BE6}" type="presParOf" srcId="{F5F49053-93BB-4531-A787-62A221F70E48}" destId="{28BBBA0C-DA9C-4BFC-8436-7015AF1EF347}" srcOrd="3" destOrd="0" presId="urn:microsoft.com/office/officeart/2018/2/layout/IconCircleList"/>
    <dgm:cxn modelId="{6898442F-9B2E-4D30-AA35-9A66AB82CB56}" type="presParOf" srcId="{6976B343-D25B-4BEB-8998-08416BBC3295}" destId="{62CF654B-1840-4EAC-B7B0-753A7AFB532E}" srcOrd="3" destOrd="0" presId="urn:microsoft.com/office/officeart/2018/2/layout/IconCircleList"/>
    <dgm:cxn modelId="{F99A7A22-1281-4EBC-968C-A76818CC5302}" type="presParOf" srcId="{6976B343-D25B-4BEB-8998-08416BBC3295}" destId="{5BC13FA4-74A5-4CD9-9D01-8B65193A143E}" srcOrd="4" destOrd="0" presId="urn:microsoft.com/office/officeart/2018/2/layout/IconCircleList"/>
    <dgm:cxn modelId="{7A142518-9E4F-4AFF-B2A6-887A887F7192}" type="presParOf" srcId="{5BC13FA4-74A5-4CD9-9D01-8B65193A143E}" destId="{D5971CF6-85FC-42D8-B393-65E9402D774E}" srcOrd="0" destOrd="0" presId="urn:microsoft.com/office/officeart/2018/2/layout/IconCircleList"/>
    <dgm:cxn modelId="{6D0E9888-92A5-4673-8BED-0E3A92F19D07}" type="presParOf" srcId="{5BC13FA4-74A5-4CD9-9D01-8B65193A143E}" destId="{AC950FE1-DAA1-4C42-BEE8-A97458454660}" srcOrd="1" destOrd="0" presId="urn:microsoft.com/office/officeart/2018/2/layout/IconCircleList"/>
    <dgm:cxn modelId="{25DB48DA-E46A-4113-A359-D0634500BADD}" type="presParOf" srcId="{5BC13FA4-74A5-4CD9-9D01-8B65193A143E}" destId="{2BD80B02-7DFF-4AF9-B473-032596D9E192}" srcOrd="2" destOrd="0" presId="urn:microsoft.com/office/officeart/2018/2/layout/IconCircleList"/>
    <dgm:cxn modelId="{AE111F09-F083-44A4-9B55-39660C5F9D5A}" type="presParOf" srcId="{5BC13FA4-74A5-4CD9-9D01-8B65193A143E}" destId="{746E5504-2F17-4419-A623-45A7FBA362D2}" srcOrd="3" destOrd="0" presId="urn:microsoft.com/office/officeart/2018/2/layout/IconCircleList"/>
    <dgm:cxn modelId="{252D5F4F-0A39-4E76-B563-89BDAF9C27D6}" type="presParOf" srcId="{6976B343-D25B-4BEB-8998-08416BBC3295}" destId="{7536E4DA-662F-48E9-AABE-AEB4BE688799}" srcOrd="5" destOrd="0" presId="urn:microsoft.com/office/officeart/2018/2/layout/IconCircleList"/>
    <dgm:cxn modelId="{68486787-8616-4711-91C7-CAFF06C2FCF6}" type="presParOf" srcId="{6976B343-D25B-4BEB-8998-08416BBC3295}" destId="{3F168679-FB8A-485A-A4AD-9DFA12FABC3C}" srcOrd="6" destOrd="0" presId="urn:microsoft.com/office/officeart/2018/2/layout/IconCircleList"/>
    <dgm:cxn modelId="{C0FDC3A5-CD23-4C18-AE47-045D9052F427}" type="presParOf" srcId="{3F168679-FB8A-485A-A4AD-9DFA12FABC3C}" destId="{73CB6982-FFA7-4F97-AA5A-91836482A0C8}" srcOrd="0" destOrd="0" presId="urn:microsoft.com/office/officeart/2018/2/layout/IconCircleList"/>
    <dgm:cxn modelId="{27E87833-A41E-406D-ACEB-AB12CC9C23F4}" type="presParOf" srcId="{3F168679-FB8A-485A-A4AD-9DFA12FABC3C}" destId="{B2C063A4-AA34-4E74-B00E-DA46ADB19E6C}" srcOrd="1" destOrd="0" presId="urn:microsoft.com/office/officeart/2018/2/layout/IconCircleList"/>
    <dgm:cxn modelId="{0ECF0BE3-1C0F-4672-8A18-B9407447DC3A}" type="presParOf" srcId="{3F168679-FB8A-485A-A4AD-9DFA12FABC3C}" destId="{5B19C136-4BD7-47E3-A160-DA67DBCBA464}" srcOrd="2" destOrd="0" presId="urn:microsoft.com/office/officeart/2018/2/layout/IconCircleList"/>
    <dgm:cxn modelId="{BFAB753C-F844-48FB-9BCC-2E14DDA9CDB6}" type="presParOf" srcId="{3F168679-FB8A-485A-A4AD-9DFA12FABC3C}" destId="{E3B2AAD2-32C0-4AD8-8E4C-EB4833971476}"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A75AA86-70A2-4A01-8E4D-FCA112C9CE1A}"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3D2E9808-EE74-4A2E-AB8C-B305545550F9}">
      <dgm:prSet/>
      <dgm:spPr/>
      <dgm:t>
        <a:bodyPr/>
        <a:lstStyle/>
        <a:p>
          <a:pPr>
            <a:lnSpc>
              <a:spcPct val="100000"/>
            </a:lnSpc>
          </a:pPr>
          <a:r>
            <a:rPr lang="en-US" b="1">
              <a:latin typeface="Aptos Display" panose="02110004020202020204"/>
            </a:rPr>
            <a:t>Stale</a:t>
          </a:r>
          <a:r>
            <a:rPr lang="en-US" b="1"/>
            <a:t> database check - </a:t>
          </a:r>
          <a:r>
            <a:rPr lang="en-US"/>
            <a:t>this check helps notify the facility that some visits are missing as they are not missing the threshold of expected visits for the facility and should recheck to make all data has been fed correctly into the system.</a:t>
          </a:r>
          <a:endParaRPr lang="en-US">
            <a:latin typeface="Aptos Display" panose="02110004020202020204"/>
          </a:endParaRPr>
        </a:p>
      </dgm:t>
    </dgm:pt>
    <dgm:pt modelId="{AD5AC041-5B17-43BB-8604-03E88B7B5A60}" type="parTrans" cxnId="{58E2ADD0-C2F0-42AB-99F6-A55D567BAFC3}">
      <dgm:prSet/>
      <dgm:spPr/>
      <dgm:t>
        <a:bodyPr/>
        <a:lstStyle/>
        <a:p>
          <a:endParaRPr lang="en-US" sz="1800"/>
        </a:p>
      </dgm:t>
    </dgm:pt>
    <dgm:pt modelId="{41E4F022-87DC-46F1-9421-00D0EACBBFCB}" type="sibTrans" cxnId="{58E2ADD0-C2F0-42AB-99F6-A55D567BAFC3}">
      <dgm:prSet/>
      <dgm:spPr/>
      <dgm:t>
        <a:bodyPr/>
        <a:lstStyle/>
        <a:p>
          <a:endParaRPr lang="en-US"/>
        </a:p>
      </dgm:t>
    </dgm:pt>
    <dgm:pt modelId="{0BD4E127-1CC4-4ABA-A84C-7786ACD71025}">
      <dgm:prSet/>
      <dgm:spPr/>
      <dgm:t>
        <a:bodyPr/>
        <a:lstStyle/>
        <a:p>
          <a:pPr>
            <a:lnSpc>
              <a:spcPct val="100000"/>
            </a:lnSpc>
          </a:pPr>
          <a:r>
            <a:rPr lang="en-US" b="1">
              <a:latin typeface="Aptos Display" panose="02110004020202020204"/>
            </a:rPr>
            <a:t>Last</a:t>
          </a:r>
          <a:r>
            <a:rPr lang="en-US" b="1"/>
            <a:t> refreshed ETL in KenyaEMR check</a:t>
          </a:r>
          <a:r>
            <a:rPr lang="en-US"/>
            <a:t>. This check helps notify the facility that their ETL has not been refreshed and to do so before attempting to load data to make sure it is up to date.</a:t>
          </a:r>
        </a:p>
      </dgm:t>
    </dgm:pt>
    <dgm:pt modelId="{EC68EDB9-965F-4037-BB66-1ADCC7C537F7}" type="parTrans" cxnId="{B232FBE7-6380-4ADC-BFC6-102C5E701527}">
      <dgm:prSet/>
      <dgm:spPr/>
      <dgm:t>
        <a:bodyPr/>
        <a:lstStyle/>
        <a:p>
          <a:endParaRPr lang="en-US" sz="1800"/>
        </a:p>
      </dgm:t>
    </dgm:pt>
    <dgm:pt modelId="{BB6BE126-90FE-4DC4-B535-ACC319F57F3E}" type="sibTrans" cxnId="{B232FBE7-6380-4ADC-BFC6-102C5E701527}">
      <dgm:prSet/>
      <dgm:spPr/>
      <dgm:t>
        <a:bodyPr/>
        <a:lstStyle/>
        <a:p>
          <a:endParaRPr lang="en-US"/>
        </a:p>
      </dgm:t>
    </dgm:pt>
    <dgm:pt modelId="{A61383E1-D6BB-4FEC-9942-010B4A7AFA43}">
      <dgm:prSet/>
      <dgm:spPr/>
      <dgm:t>
        <a:bodyPr/>
        <a:lstStyle/>
        <a:p>
          <a:pPr>
            <a:lnSpc>
              <a:spcPct val="100000"/>
            </a:lnSpc>
          </a:pPr>
          <a:r>
            <a:rPr lang="en-US" b="1">
              <a:latin typeface="Aptos Display" panose="02110004020202020204"/>
            </a:rPr>
            <a:t>Load</a:t>
          </a:r>
          <a:r>
            <a:rPr lang="en-US" b="1"/>
            <a:t> and send time must be between 24 hours check</a:t>
          </a:r>
          <a:r>
            <a:rPr lang="en-US"/>
            <a:t>. This check gets the time difference between the time loaded CT and sending. In the past, some facilities loaded data outside the reporting period and sent it days later during the reporting period. It created an issue with metrics as the metrics loaded were incorrectly dated</a:t>
          </a:r>
          <a:endParaRPr lang="en-US">
            <a:latin typeface="Aptos Display" panose="02110004020202020204"/>
          </a:endParaRPr>
        </a:p>
      </dgm:t>
    </dgm:pt>
    <dgm:pt modelId="{5771887C-7DCC-4409-B689-0CE7BCA9B24D}" type="parTrans" cxnId="{E002FA75-75E3-487A-96B9-4C7CD659AE73}">
      <dgm:prSet/>
      <dgm:spPr/>
      <dgm:t>
        <a:bodyPr/>
        <a:lstStyle/>
        <a:p>
          <a:endParaRPr lang="en-US" sz="1800"/>
        </a:p>
      </dgm:t>
    </dgm:pt>
    <dgm:pt modelId="{97A0E6CA-748B-497F-8BA8-95AE5217BA33}" type="sibTrans" cxnId="{E002FA75-75E3-487A-96B9-4C7CD659AE73}">
      <dgm:prSet/>
      <dgm:spPr/>
      <dgm:t>
        <a:bodyPr/>
        <a:lstStyle/>
        <a:p>
          <a:endParaRPr lang="en-US"/>
        </a:p>
      </dgm:t>
    </dgm:pt>
    <dgm:pt modelId="{C94E2DF6-B290-4CEF-A49A-161134CCF0A2}" type="pres">
      <dgm:prSet presAssocID="{1A75AA86-70A2-4A01-8E4D-FCA112C9CE1A}" presName="root" presStyleCnt="0">
        <dgm:presLayoutVars>
          <dgm:dir/>
          <dgm:resizeHandles val="exact"/>
        </dgm:presLayoutVars>
      </dgm:prSet>
      <dgm:spPr/>
    </dgm:pt>
    <dgm:pt modelId="{984F6AAE-C0A6-4413-8EB7-E0D18CEB49A8}" type="pres">
      <dgm:prSet presAssocID="{3D2E9808-EE74-4A2E-AB8C-B305545550F9}" presName="compNode" presStyleCnt="0"/>
      <dgm:spPr/>
    </dgm:pt>
    <dgm:pt modelId="{DC23BD3C-D5C3-4DBF-B064-C8A86A1A8913}" type="pres">
      <dgm:prSet presAssocID="{3D2E9808-EE74-4A2E-AB8C-B305545550F9}" presName="bgRect" presStyleLbl="bgShp" presStyleIdx="0" presStyleCnt="3"/>
      <dgm:spPr/>
    </dgm:pt>
    <dgm:pt modelId="{43326DED-DDA2-48B3-B569-FA8A94E17AB7}" type="pres">
      <dgm:prSet presAssocID="{3D2E9808-EE74-4A2E-AB8C-B305545550F9}"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octor"/>
        </a:ext>
      </dgm:extLst>
    </dgm:pt>
    <dgm:pt modelId="{B0C8EC20-D25B-4F29-BE88-D85B6CD65969}" type="pres">
      <dgm:prSet presAssocID="{3D2E9808-EE74-4A2E-AB8C-B305545550F9}" presName="spaceRect" presStyleCnt="0"/>
      <dgm:spPr/>
    </dgm:pt>
    <dgm:pt modelId="{268294AD-8207-428A-8C5E-6C19092111DE}" type="pres">
      <dgm:prSet presAssocID="{3D2E9808-EE74-4A2E-AB8C-B305545550F9}" presName="parTx" presStyleLbl="revTx" presStyleIdx="0" presStyleCnt="3">
        <dgm:presLayoutVars>
          <dgm:chMax val="0"/>
          <dgm:chPref val="0"/>
        </dgm:presLayoutVars>
      </dgm:prSet>
      <dgm:spPr/>
    </dgm:pt>
    <dgm:pt modelId="{FE78D4F5-8546-4C55-BDB2-4D73E1178BFE}" type="pres">
      <dgm:prSet presAssocID="{41E4F022-87DC-46F1-9421-00D0EACBBFCB}" presName="sibTrans" presStyleCnt="0"/>
      <dgm:spPr/>
    </dgm:pt>
    <dgm:pt modelId="{B4A3E21D-446A-4920-8AB0-775D5C23EAE4}" type="pres">
      <dgm:prSet presAssocID="{0BD4E127-1CC4-4ABA-A84C-7786ACD71025}" presName="compNode" presStyleCnt="0"/>
      <dgm:spPr/>
    </dgm:pt>
    <dgm:pt modelId="{3820AC1D-97F2-40DA-A2CC-7436BF7EF6AF}" type="pres">
      <dgm:prSet presAssocID="{0BD4E127-1CC4-4ABA-A84C-7786ACD71025}" presName="bgRect" presStyleLbl="bgShp" presStyleIdx="1" presStyleCnt="3"/>
      <dgm:spPr/>
    </dgm:pt>
    <dgm:pt modelId="{5A4A43A0-91FA-4093-A227-AEC1E34EC64F}" type="pres">
      <dgm:prSet presAssocID="{0BD4E127-1CC4-4ABA-A84C-7786ACD71025}"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Refresh"/>
        </a:ext>
      </dgm:extLst>
    </dgm:pt>
    <dgm:pt modelId="{B612BD83-CB9D-49DF-A447-84AB3461216A}" type="pres">
      <dgm:prSet presAssocID="{0BD4E127-1CC4-4ABA-A84C-7786ACD71025}" presName="spaceRect" presStyleCnt="0"/>
      <dgm:spPr/>
    </dgm:pt>
    <dgm:pt modelId="{49FC7697-518A-410D-81E0-35AEAE657314}" type="pres">
      <dgm:prSet presAssocID="{0BD4E127-1CC4-4ABA-A84C-7786ACD71025}" presName="parTx" presStyleLbl="revTx" presStyleIdx="1" presStyleCnt="3">
        <dgm:presLayoutVars>
          <dgm:chMax val="0"/>
          <dgm:chPref val="0"/>
        </dgm:presLayoutVars>
      </dgm:prSet>
      <dgm:spPr/>
    </dgm:pt>
    <dgm:pt modelId="{21BB15C0-CE15-43B4-B140-D9A30D3ECDD7}" type="pres">
      <dgm:prSet presAssocID="{BB6BE126-90FE-4DC4-B535-ACC319F57F3E}" presName="sibTrans" presStyleCnt="0"/>
      <dgm:spPr/>
    </dgm:pt>
    <dgm:pt modelId="{1D41C668-2AC8-4903-828D-41B8888843BB}" type="pres">
      <dgm:prSet presAssocID="{A61383E1-D6BB-4FEC-9942-010B4A7AFA43}" presName="compNode" presStyleCnt="0"/>
      <dgm:spPr/>
    </dgm:pt>
    <dgm:pt modelId="{D94EA4B0-9F49-4667-BBF7-B687E84A91FF}" type="pres">
      <dgm:prSet presAssocID="{A61383E1-D6BB-4FEC-9942-010B4A7AFA43}" presName="bgRect" presStyleLbl="bgShp" presStyleIdx="2" presStyleCnt="3"/>
      <dgm:spPr/>
    </dgm:pt>
    <dgm:pt modelId="{A0BBBD01-4395-471E-BAB6-9377180AD1B0}" type="pres">
      <dgm:prSet presAssocID="{A61383E1-D6BB-4FEC-9942-010B4A7AFA43}"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ox"/>
        </a:ext>
      </dgm:extLst>
    </dgm:pt>
    <dgm:pt modelId="{8ADDC428-6698-4141-B32C-E4F2C6CDC4F7}" type="pres">
      <dgm:prSet presAssocID="{A61383E1-D6BB-4FEC-9942-010B4A7AFA43}" presName="spaceRect" presStyleCnt="0"/>
      <dgm:spPr/>
    </dgm:pt>
    <dgm:pt modelId="{862A6800-E096-4578-BD29-98AB5FFE896D}" type="pres">
      <dgm:prSet presAssocID="{A61383E1-D6BB-4FEC-9942-010B4A7AFA43}" presName="parTx" presStyleLbl="revTx" presStyleIdx="2" presStyleCnt="3">
        <dgm:presLayoutVars>
          <dgm:chMax val="0"/>
          <dgm:chPref val="0"/>
        </dgm:presLayoutVars>
      </dgm:prSet>
      <dgm:spPr/>
    </dgm:pt>
  </dgm:ptLst>
  <dgm:cxnLst>
    <dgm:cxn modelId="{A6A5CF16-05BD-4BD9-AF81-AF3AB7F3D063}" type="presOf" srcId="{A61383E1-D6BB-4FEC-9942-010B4A7AFA43}" destId="{862A6800-E096-4578-BD29-98AB5FFE896D}" srcOrd="0" destOrd="0" presId="urn:microsoft.com/office/officeart/2018/2/layout/IconVerticalSolidList"/>
    <dgm:cxn modelId="{9D17336E-FF01-4072-8639-B700126BDECA}" type="presOf" srcId="{1A75AA86-70A2-4A01-8E4D-FCA112C9CE1A}" destId="{C94E2DF6-B290-4CEF-A49A-161134CCF0A2}" srcOrd="0" destOrd="0" presId="urn:microsoft.com/office/officeart/2018/2/layout/IconVerticalSolidList"/>
    <dgm:cxn modelId="{E002FA75-75E3-487A-96B9-4C7CD659AE73}" srcId="{1A75AA86-70A2-4A01-8E4D-FCA112C9CE1A}" destId="{A61383E1-D6BB-4FEC-9942-010B4A7AFA43}" srcOrd="2" destOrd="0" parTransId="{5771887C-7DCC-4409-B689-0CE7BCA9B24D}" sibTransId="{97A0E6CA-748B-497F-8BA8-95AE5217BA33}"/>
    <dgm:cxn modelId="{6B9B5786-8EAA-4656-A7B7-AB4DDBB34E1C}" type="presOf" srcId="{0BD4E127-1CC4-4ABA-A84C-7786ACD71025}" destId="{49FC7697-518A-410D-81E0-35AEAE657314}" srcOrd="0" destOrd="0" presId="urn:microsoft.com/office/officeart/2018/2/layout/IconVerticalSolidList"/>
    <dgm:cxn modelId="{58E2ADD0-C2F0-42AB-99F6-A55D567BAFC3}" srcId="{1A75AA86-70A2-4A01-8E4D-FCA112C9CE1A}" destId="{3D2E9808-EE74-4A2E-AB8C-B305545550F9}" srcOrd="0" destOrd="0" parTransId="{AD5AC041-5B17-43BB-8604-03E88B7B5A60}" sibTransId="{41E4F022-87DC-46F1-9421-00D0EACBBFCB}"/>
    <dgm:cxn modelId="{B232FBE7-6380-4ADC-BFC6-102C5E701527}" srcId="{1A75AA86-70A2-4A01-8E4D-FCA112C9CE1A}" destId="{0BD4E127-1CC4-4ABA-A84C-7786ACD71025}" srcOrd="1" destOrd="0" parTransId="{EC68EDB9-965F-4037-BB66-1ADCC7C537F7}" sibTransId="{BB6BE126-90FE-4DC4-B535-ACC319F57F3E}"/>
    <dgm:cxn modelId="{BD863DF0-170A-4BE8-8E3C-BA1F24A7D596}" type="presOf" srcId="{3D2E9808-EE74-4A2E-AB8C-B305545550F9}" destId="{268294AD-8207-428A-8C5E-6C19092111DE}" srcOrd="0" destOrd="0" presId="urn:microsoft.com/office/officeart/2018/2/layout/IconVerticalSolidList"/>
    <dgm:cxn modelId="{456492C2-4DCE-4877-BF7E-0176F0FCE375}" type="presParOf" srcId="{C94E2DF6-B290-4CEF-A49A-161134CCF0A2}" destId="{984F6AAE-C0A6-4413-8EB7-E0D18CEB49A8}" srcOrd="0" destOrd="0" presId="urn:microsoft.com/office/officeart/2018/2/layout/IconVerticalSolidList"/>
    <dgm:cxn modelId="{1CDC35CF-3B88-419B-AFD6-FF8569BB3626}" type="presParOf" srcId="{984F6AAE-C0A6-4413-8EB7-E0D18CEB49A8}" destId="{DC23BD3C-D5C3-4DBF-B064-C8A86A1A8913}" srcOrd="0" destOrd="0" presId="urn:microsoft.com/office/officeart/2018/2/layout/IconVerticalSolidList"/>
    <dgm:cxn modelId="{0D2E9944-2409-481D-8898-2E5782B21857}" type="presParOf" srcId="{984F6AAE-C0A6-4413-8EB7-E0D18CEB49A8}" destId="{43326DED-DDA2-48B3-B569-FA8A94E17AB7}" srcOrd="1" destOrd="0" presId="urn:microsoft.com/office/officeart/2018/2/layout/IconVerticalSolidList"/>
    <dgm:cxn modelId="{CEF3A584-1361-4E4A-8CEC-72710604E5E1}" type="presParOf" srcId="{984F6AAE-C0A6-4413-8EB7-E0D18CEB49A8}" destId="{B0C8EC20-D25B-4F29-BE88-D85B6CD65969}" srcOrd="2" destOrd="0" presId="urn:microsoft.com/office/officeart/2018/2/layout/IconVerticalSolidList"/>
    <dgm:cxn modelId="{AC0882EE-252C-4563-B3D6-C655C4D091F4}" type="presParOf" srcId="{984F6AAE-C0A6-4413-8EB7-E0D18CEB49A8}" destId="{268294AD-8207-428A-8C5E-6C19092111DE}" srcOrd="3" destOrd="0" presId="urn:microsoft.com/office/officeart/2018/2/layout/IconVerticalSolidList"/>
    <dgm:cxn modelId="{4032A032-D427-41C2-975B-9FD383233D81}" type="presParOf" srcId="{C94E2DF6-B290-4CEF-A49A-161134CCF0A2}" destId="{FE78D4F5-8546-4C55-BDB2-4D73E1178BFE}" srcOrd="1" destOrd="0" presId="urn:microsoft.com/office/officeart/2018/2/layout/IconVerticalSolidList"/>
    <dgm:cxn modelId="{7914C728-7BD3-4408-9AAF-A28A003385B2}" type="presParOf" srcId="{C94E2DF6-B290-4CEF-A49A-161134CCF0A2}" destId="{B4A3E21D-446A-4920-8AB0-775D5C23EAE4}" srcOrd="2" destOrd="0" presId="urn:microsoft.com/office/officeart/2018/2/layout/IconVerticalSolidList"/>
    <dgm:cxn modelId="{C5F25F78-8406-42D3-AB76-20E04D1A3D32}" type="presParOf" srcId="{B4A3E21D-446A-4920-8AB0-775D5C23EAE4}" destId="{3820AC1D-97F2-40DA-A2CC-7436BF7EF6AF}" srcOrd="0" destOrd="0" presId="urn:microsoft.com/office/officeart/2018/2/layout/IconVerticalSolidList"/>
    <dgm:cxn modelId="{C5CFDAE5-A6A5-4679-9F5B-1F10AE5D5EFF}" type="presParOf" srcId="{B4A3E21D-446A-4920-8AB0-775D5C23EAE4}" destId="{5A4A43A0-91FA-4093-A227-AEC1E34EC64F}" srcOrd="1" destOrd="0" presId="urn:microsoft.com/office/officeart/2018/2/layout/IconVerticalSolidList"/>
    <dgm:cxn modelId="{62F04833-DA3F-4377-A694-D430B516AFCA}" type="presParOf" srcId="{B4A3E21D-446A-4920-8AB0-775D5C23EAE4}" destId="{B612BD83-CB9D-49DF-A447-84AB3461216A}" srcOrd="2" destOrd="0" presId="urn:microsoft.com/office/officeart/2018/2/layout/IconVerticalSolidList"/>
    <dgm:cxn modelId="{C9AF2864-E23E-4B69-87E6-6DC4CFEE443C}" type="presParOf" srcId="{B4A3E21D-446A-4920-8AB0-775D5C23EAE4}" destId="{49FC7697-518A-410D-81E0-35AEAE657314}" srcOrd="3" destOrd="0" presId="urn:microsoft.com/office/officeart/2018/2/layout/IconVerticalSolidList"/>
    <dgm:cxn modelId="{6451CD78-411C-4B04-B26D-9069AF8E06C0}" type="presParOf" srcId="{C94E2DF6-B290-4CEF-A49A-161134CCF0A2}" destId="{21BB15C0-CE15-43B4-B140-D9A30D3ECDD7}" srcOrd="3" destOrd="0" presId="urn:microsoft.com/office/officeart/2018/2/layout/IconVerticalSolidList"/>
    <dgm:cxn modelId="{B2E840E6-FD97-4398-880B-7CFC044684B0}" type="presParOf" srcId="{C94E2DF6-B290-4CEF-A49A-161134CCF0A2}" destId="{1D41C668-2AC8-4903-828D-41B8888843BB}" srcOrd="4" destOrd="0" presId="urn:microsoft.com/office/officeart/2018/2/layout/IconVerticalSolidList"/>
    <dgm:cxn modelId="{82344D37-CD38-44BD-A0AD-0264DD840274}" type="presParOf" srcId="{1D41C668-2AC8-4903-828D-41B8888843BB}" destId="{D94EA4B0-9F49-4667-BBF7-B687E84A91FF}" srcOrd="0" destOrd="0" presId="urn:microsoft.com/office/officeart/2018/2/layout/IconVerticalSolidList"/>
    <dgm:cxn modelId="{98A36A99-366C-48A9-A04F-4B75EBA18866}" type="presParOf" srcId="{1D41C668-2AC8-4903-828D-41B8888843BB}" destId="{A0BBBD01-4395-471E-BAB6-9377180AD1B0}" srcOrd="1" destOrd="0" presId="urn:microsoft.com/office/officeart/2018/2/layout/IconVerticalSolidList"/>
    <dgm:cxn modelId="{A4916C13-431E-456B-B69D-493268A3021B}" type="presParOf" srcId="{1D41C668-2AC8-4903-828D-41B8888843BB}" destId="{8ADDC428-6698-4141-B32C-E4F2C6CDC4F7}" srcOrd="2" destOrd="0" presId="urn:microsoft.com/office/officeart/2018/2/layout/IconVerticalSolidList"/>
    <dgm:cxn modelId="{5607FA1D-06AE-4629-898D-0ACEB5A4191A}" type="presParOf" srcId="{1D41C668-2AC8-4903-828D-41B8888843BB}" destId="{862A6800-E096-4578-BD29-98AB5FFE896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61C7F08-4A42-464C-B27F-7659F2E93553}" type="doc">
      <dgm:prSet loTypeId="urn:microsoft.com/office/officeart/2018/2/layout/IconCircleList" loCatId="icon" qsTypeId="urn:microsoft.com/office/officeart/2005/8/quickstyle/simple1" qsCatId="simple" csTypeId="urn:microsoft.com/office/officeart/2005/8/colors/accent1_2" csCatId="accent1" phldr="1"/>
      <dgm:spPr/>
      <dgm:t>
        <a:bodyPr/>
        <a:lstStyle/>
        <a:p>
          <a:endParaRPr lang="en-US"/>
        </a:p>
      </dgm:t>
    </dgm:pt>
    <dgm:pt modelId="{4D39673A-BC50-43C4-9030-ED7F70D5CFF1}">
      <dgm:prSet custT="1"/>
      <dgm:spPr/>
      <dgm:t>
        <a:bodyPr/>
        <a:lstStyle/>
        <a:p>
          <a:pPr>
            <a:lnSpc>
              <a:spcPct val="100000"/>
            </a:lnSpc>
          </a:pPr>
          <a:r>
            <a:rPr lang="en-US" sz="2000"/>
            <a:t>EMR indicator metrics are calculated and loaded along as part of the transmission package.</a:t>
          </a:r>
        </a:p>
      </dgm:t>
    </dgm:pt>
    <dgm:pt modelId="{6A0C4EA5-7B55-42D9-8736-6ADED0DF1B0D}" type="parTrans" cxnId="{96FCDC70-25BE-45E2-B9F7-592EABEA7A9A}">
      <dgm:prSet/>
      <dgm:spPr/>
      <dgm:t>
        <a:bodyPr/>
        <a:lstStyle/>
        <a:p>
          <a:endParaRPr lang="en-US" sz="2000"/>
        </a:p>
      </dgm:t>
    </dgm:pt>
    <dgm:pt modelId="{EE78167C-1BBC-4EB2-A713-87BDDFDABEBB}" type="sibTrans" cxnId="{96FCDC70-25BE-45E2-B9F7-592EABEA7A9A}">
      <dgm:prSet/>
      <dgm:spPr/>
      <dgm:t>
        <a:bodyPr/>
        <a:lstStyle/>
        <a:p>
          <a:pPr>
            <a:lnSpc>
              <a:spcPct val="100000"/>
            </a:lnSpc>
          </a:pPr>
          <a:endParaRPr lang="en-US" sz="2000"/>
        </a:p>
      </dgm:t>
    </dgm:pt>
    <dgm:pt modelId="{8D0DF171-C72B-42B3-A16E-CC3268A0478F}">
      <dgm:prSet custT="1"/>
      <dgm:spPr/>
      <dgm:t>
        <a:bodyPr/>
        <a:lstStyle/>
        <a:p>
          <a:pPr>
            <a:lnSpc>
              <a:spcPct val="100000"/>
            </a:lnSpc>
          </a:pPr>
          <a:r>
            <a:rPr lang="en-US" sz="2000"/>
            <a:t>DWAPI Metrics service was automated to ease the process and avoid human errors in transmission (KenyaEMR only which accounts 99% of EMRs) </a:t>
          </a:r>
        </a:p>
      </dgm:t>
    </dgm:pt>
    <dgm:pt modelId="{461B427D-1886-43FE-8751-E099900EAF95}" type="parTrans" cxnId="{4DD9D6D1-1CA7-42D7-9276-83C11184698F}">
      <dgm:prSet/>
      <dgm:spPr/>
      <dgm:t>
        <a:bodyPr/>
        <a:lstStyle/>
        <a:p>
          <a:endParaRPr lang="en-US" sz="2000"/>
        </a:p>
      </dgm:t>
    </dgm:pt>
    <dgm:pt modelId="{127DEFA5-101F-4B8D-B1C9-A4063351E937}" type="sibTrans" cxnId="{4DD9D6D1-1CA7-42D7-9276-83C11184698F}">
      <dgm:prSet/>
      <dgm:spPr/>
      <dgm:t>
        <a:bodyPr/>
        <a:lstStyle/>
        <a:p>
          <a:pPr>
            <a:lnSpc>
              <a:spcPct val="100000"/>
            </a:lnSpc>
          </a:pPr>
          <a:endParaRPr lang="en-US" sz="2000"/>
        </a:p>
      </dgm:t>
    </dgm:pt>
    <dgm:pt modelId="{130E906D-AA5D-4D53-9ECF-A548248B6577}">
      <dgm:prSet custT="1"/>
      <dgm:spPr/>
      <dgm:t>
        <a:bodyPr/>
        <a:lstStyle/>
        <a:p>
          <a:pPr>
            <a:lnSpc>
              <a:spcPct val="100000"/>
            </a:lnSpc>
          </a:pPr>
          <a:r>
            <a:rPr lang="en-US" sz="2000"/>
            <a:t>We are collaborating with other EMRs such as ECARE and AMRS to start calculating and sending metrics to the NDW.</a:t>
          </a:r>
        </a:p>
      </dgm:t>
    </dgm:pt>
    <dgm:pt modelId="{BD2817F1-BFD5-4413-8278-5DE471FF3A74}" type="parTrans" cxnId="{3ACCEE45-A3B2-4DD7-A29A-C6B7C15CC083}">
      <dgm:prSet/>
      <dgm:spPr/>
      <dgm:t>
        <a:bodyPr/>
        <a:lstStyle/>
        <a:p>
          <a:endParaRPr lang="en-US" sz="2000"/>
        </a:p>
      </dgm:t>
    </dgm:pt>
    <dgm:pt modelId="{E6DD0C29-DB68-4AAB-9E59-B6BD99BEE651}" type="sibTrans" cxnId="{3ACCEE45-A3B2-4DD7-A29A-C6B7C15CC083}">
      <dgm:prSet/>
      <dgm:spPr/>
      <dgm:t>
        <a:bodyPr/>
        <a:lstStyle/>
        <a:p>
          <a:endParaRPr lang="en-US" sz="2000"/>
        </a:p>
      </dgm:t>
    </dgm:pt>
    <dgm:pt modelId="{B4B50016-6E56-42CC-9B50-0045BECFA8E2}" type="pres">
      <dgm:prSet presAssocID="{D61C7F08-4A42-464C-B27F-7659F2E93553}" presName="root" presStyleCnt="0">
        <dgm:presLayoutVars>
          <dgm:dir/>
          <dgm:resizeHandles val="exact"/>
        </dgm:presLayoutVars>
      </dgm:prSet>
      <dgm:spPr/>
    </dgm:pt>
    <dgm:pt modelId="{439636E9-718B-4C3B-BA96-45031ABED1B6}" type="pres">
      <dgm:prSet presAssocID="{D61C7F08-4A42-464C-B27F-7659F2E93553}" presName="container" presStyleCnt="0">
        <dgm:presLayoutVars>
          <dgm:dir/>
          <dgm:resizeHandles val="exact"/>
        </dgm:presLayoutVars>
      </dgm:prSet>
      <dgm:spPr/>
    </dgm:pt>
    <dgm:pt modelId="{628CF1C8-8882-45F1-9ED6-316D53784713}" type="pres">
      <dgm:prSet presAssocID="{4D39673A-BC50-43C4-9030-ED7F70D5CFF1}" presName="compNode" presStyleCnt="0"/>
      <dgm:spPr/>
    </dgm:pt>
    <dgm:pt modelId="{D7F60481-CF8A-43AC-AE64-17D411EC87A5}" type="pres">
      <dgm:prSet presAssocID="{4D39673A-BC50-43C4-9030-ED7F70D5CFF1}" presName="iconBgRect" presStyleLbl="bgShp" presStyleIdx="0" presStyleCnt="3"/>
      <dgm:spPr/>
    </dgm:pt>
    <dgm:pt modelId="{BB4EBC9D-28BB-4B87-9F0F-3EF75D53DA97}" type="pres">
      <dgm:prSet presAssocID="{4D39673A-BC50-43C4-9030-ED7F70D5CFF1}"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Stethoscope"/>
        </a:ext>
      </dgm:extLst>
    </dgm:pt>
    <dgm:pt modelId="{3D5ABB83-11F3-4361-BF9A-B95A586F7CF3}" type="pres">
      <dgm:prSet presAssocID="{4D39673A-BC50-43C4-9030-ED7F70D5CFF1}" presName="spaceRect" presStyleCnt="0"/>
      <dgm:spPr/>
    </dgm:pt>
    <dgm:pt modelId="{B65554FB-0278-438B-986D-169C9B8652C3}" type="pres">
      <dgm:prSet presAssocID="{4D39673A-BC50-43C4-9030-ED7F70D5CFF1}" presName="textRect" presStyleLbl="revTx" presStyleIdx="0" presStyleCnt="3">
        <dgm:presLayoutVars>
          <dgm:chMax val="1"/>
          <dgm:chPref val="1"/>
        </dgm:presLayoutVars>
      </dgm:prSet>
      <dgm:spPr/>
    </dgm:pt>
    <dgm:pt modelId="{31F2B518-4DF0-4BFA-A5BC-4050BE092895}" type="pres">
      <dgm:prSet presAssocID="{EE78167C-1BBC-4EB2-A713-87BDDFDABEBB}" presName="sibTrans" presStyleLbl="sibTrans2D1" presStyleIdx="0" presStyleCnt="0"/>
      <dgm:spPr/>
    </dgm:pt>
    <dgm:pt modelId="{BD83AD51-2E89-4226-AB77-C71C54BDCEBA}" type="pres">
      <dgm:prSet presAssocID="{8D0DF171-C72B-42B3-A16E-CC3268A0478F}" presName="compNode" presStyleCnt="0"/>
      <dgm:spPr/>
    </dgm:pt>
    <dgm:pt modelId="{C318F07B-A282-4220-B333-2DE9C8F10C96}" type="pres">
      <dgm:prSet presAssocID="{8D0DF171-C72B-42B3-A16E-CC3268A0478F}" presName="iconBgRect" presStyleLbl="bgShp" presStyleIdx="1" presStyleCnt="3"/>
      <dgm:spPr/>
    </dgm:pt>
    <dgm:pt modelId="{D777C44B-CFC7-4193-8D57-5A49D80BBD29}" type="pres">
      <dgm:prSet presAssocID="{8D0DF171-C72B-42B3-A16E-CC3268A0478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Stopwatch"/>
        </a:ext>
      </dgm:extLst>
    </dgm:pt>
    <dgm:pt modelId="{4BC98A17-3E13-4142-BFB6-73FA33D7C07C}" type="pres">
      <dgm:prSet presAssocID="{8D0DF171-C72B-42B3-A16E-CC3268A0478F}" presName="spaceRect" presStyleCnt="0"/>
      <dgm:spPr/>
    </dgm:pt>
    <dgm:pt modelId="{A8C4945C-F21E-4AFE-93E5-1D2C3763C48F}" type="pres">
      <dgm:prSet presAssocID="{8D0DF171-C72B-42B3-A16E-CC3268A0478F}" presName="textRect" presStyleLbl="revTx" presStyleIdx="1" presStyleCnt="3" custScaleX="122522" custScaleY="119411" custLinFactNeighborX="4968" custLinFactNeighborY="-41">
        <dgm:presLayoutVars>
          <dgm:chMax val="1"/>
          <dgm:chPref val="1"/>
        </dgm:presLayoutVars>
      </dgm:prSet>
      <dgm:spPr/>
    </dgm:pt>
    <dgm:pt modelId="{1BDBFA77-7BAF-4797-9B98-F6A9D9FEB66E}" type="pres">
      <dgm:prSet presAssocID="{127DEFA5-101F-4B8D-B1C9-A4063351E937}" presName="sibTrans" presStyleLbl="sibTrans2D1" presStyleIdx="0" presStyleCnt="0"/>
      <dgm:spPr/>
    </dgm:pt>
    <dgm:pt modelId="{2F2C4C09-2C02-4706-A81A-19666F9179F5}" type="pres">
      <dgm:prSet presAssocID="{130E906D-AA5D-4D53-9ECF-A548248B6577}" presName="compNode" presStyleCnt="0"/>
      <dgm:spPr/>
    </dgm:pt>
    <dgm:pt modelId="{3A1CAB15-5387-47E6-8B4A-CEA28FF28C24}" type="pres">
      <dgm:prSet presAssocID="{130E906D-AA5D-4D53-9ECF-A548248B6577}" presName="iconBgRect" presStyleLbl="bgShp" presStyleIdx="2" presStyleCnt="3"/>
      <dgm:spPr/>
    </dgm:pt>
    <dgm:pt modelId="{A4000C8C-88F9-4D80-BE1C-FFA7426BF29A}" type="pres">
      <dgm:prSet presAssocID="{130E906D-AA5D-4D53-9ECF-A548248B6577}"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Gauge"/>
        </a:ext>
      </dgm:extLst>
    </dgm:pt>
    <dgm:pt modelId="{95F96230-285E-47C0-8F4E-153F5E6A0BFE}" type="pres">
      <dgm:prSet presAssocID="{130E906D-AA5D-4D53-9ECF-A548248B6577}" presName="spaceRect" presStyleCnt="0"/>
      <dgm:spPr/>
    </dgm:pt>
    <dgm:pt modelId="{FF17E3E6-F557-4FAF-87FC-8976A037891C}" type="pres">
      <dgm:prSet presAssocID="{130E906D-AA5D-4D53-9ECF-A548248B6577}" presName="textRect" presStyleLbl="revTx" presStyleIdx="2" presStyleCnt="3">
        <dgm:presLayoutVars>
          <dgm:chMax val="1"/>
          <dgm:chPref val="1"/>
        </dgm:presLayoutVars>
      </dgm:prSet>
      <dgm:spPr/>
    </dgm:pt>
  </dgm:ptLst>
  <dgm:cxnLst>
    <dgm:cxn modelId="{EEDE7F14-13F2-4A3E-8428-AECA6E7BAF5E}" type="presOf" srcId="{130E906D-AA5D-4D53-9ECF-A548248B6577}" destId="{FF17E3E6-F557-4FAF-87FC-8976A037891C}" srcOrd="0" destOrd="0" presId="urn:microsoft.com/office/officeart/2018/2/layout/IconCircleList"/>
    <dgm:cxn modelId="{3B10822A-FFDD-4D9D-90D7-D2C619CCFAFB}" type="presOf" srcId="{4D39673A-BC50-43C4-9030-ED7F70D5CFF1}" destId="{B65554FB-0278-438B-986D-169C9B8652C3}" srcOrd="0" destOrd="0" presId="urn:microsoft.com/office/officeart/2018/2/layout/IconCircleList"/>
    <dgm:cxn modelId="{3ACCEE45-A3B2-4DD7-A29A-C6B7C15CC083}" srcId="{D61C7F08-4A42-464C-B27F-7659F2E93553}" destId="{130E906D-AA5D-4D53-9ECF-A548248B6577}" srcOrd="2" destOrd="0" parTransId="{BD2817F1-BFD5-4413-8278-5DE471FF3A74}" sibTransId="{E6DD0C29-DB68-4AAB-9E59-B6BD99BEE651}"/>
    <dgm:cxn modelId="{12C7A16C-80F0-48C9-AD90-6439D4CE43AC}" type="presOf" srcId="{D61C7F08-4A42-464C-B27F-7659F2E93553}" destId="{B4B50016-6E56-42CC-9B50-0045BECFA8E2}" srcOrd="0" destOrd="0" presId="urn:microsoft.com/office/officeart/2018/2/layout/IconCircleList"/>
    <dgm:cxn modelId="{96FCDC70-25BE-45E2-B9F7-592EABEA7A9A}" srcId="{D61C7F08-4A42-464C-B27F-7659F2E93553}" destId="{4D39673A-BC50-43C4-9030-ED7F70D5CFF1}" srcOrd="0" destOrd="0" parTransId="{6A0C4EA5-7B55-42D9-8736-6ADED0DF1B0D}" sibTransId="{EE78167C-1BBC-4EB2-A713-87BDDFDABEBB}"/>
    <dgm:cxn modelId="{3E22A754-E707-4151-A9AC-F039037837A9}" type="presOf" srcId="{EE78167C-1BBC-4EB2-A713-87BDDFDABEBB}" destId="{31F2B518-4DF0-4BFA-A5BC-4050BE092895}" srcOrd="0" destOrd="0" presId="urn:microsoft.com/office/officeart/2018/2/layout/IconCircleList"/>
    <dgm:cxn modelId="{228BBB88-E12A-4913-BA16-E7CD2DBD1CEF}" type="presOf" srcId="{127DEFA5-101F-4B8D-B1C9-A4063351E937}" destId="{1BDBFA77-7BAF-4797-9B98-F6A9D9FEB66E}" srcOrd="0" destOrd="0" presId="urn:microsoft.com/office/officeart/2018/2/layout/IconCircleList"/>
    <dgm:cxn modelId="{F1A2E8CF-5426-4990-B5AD-D8CCE93EC870}" type="presOf" srcId="{8D0DF171-C72B-42B3-A16E-CC3268A0478F}" destId="{A8C4945C-F21E-4AFE-93E5-1D2C3763C48F}" srcOrd="0" destOrd="0" presId="urn:microsoft.com/office/officeart/2018/2/layout/IconCircleList"/>
    <dgm:cxn modelId="{4DD9D6D1-1CA7-42D7-9276-83C11184698F}" srcId="{D61C7F08-4A42-464C-B27F-7659F2E93553}" destId="{8D0DF171-C72B-42B3-A16E-CC3268A0478F}" srcOrd="1" destOrd="0" parTransId="{461B427D-1886-43FE-8751-E099900EAF95}" sibTransId="{127DEFA5-101F-4B8D-B1C9-A4063351E937}"/>
    <dgm:cxn modelId="{E9634E33-B71F-42DF-9036-03050CCC3CAE}" type="presParOf" srcId="{B4B50016-6E56-42CC-9B50-0045BECFA8E2}" destId="{439636E9-718B-4C3B-BA96-45031ABED1B6}" srcOrd="0" destOrd="0" presId="urn:microsoft.com/office/officeart/2018/2/layout/IconCircleList"/>
    <dgm:cxn modelId="{BF8626A7-FF8C-4E6E-B521-CD07318477C2}" type="presParOf" srcId="{439636E9-718B-4C3B-BA96-45031ABED1B6}" destId="{628CF1C8-8882-45F1-9ED6-316D53784713}" srcOrd="0" destOrd="0" presId="urn:microsoft.com/office/officeart/2018/2/layout/IconCircleList"/>
    <dgm:cxn modelId="{6A94E331-21FE-49EB-8F66-E7E4FCA60B66}" type="presParOf" srcId="{628CF1C8-8882-45F1-9ED6-316D53784713}" destId="{D7F60481-CF8A-43AC-AE64-17D411EC87A5}" srcOrd="0" destOrd="0" presId="urn:microsoft.com/office/officeart/2018/2/layout/IconCircleList"/>
    <dgm:cxn modelId="{4457166B-DF46-47B5-85DE-ABCE26334256}" type="presParOf" srcId="{628CF1C8-8882-45F1-9ED6-316D53784713}" destId="{BB4EBC9D-28BB-4B87-9F0F-3EF75D53DA97}" srcOrd="1" destOrd="0" presId="urn:microsoft.com/office/officeart/2018/2/layout/IconCircleList"/>
    <dgm:cxn modelId="{0CE9350A-7D20-4D76-A5BA-FDC35C7316D7}" type="presParOf" srcId="{628CF1C8-8882-45F1-9ED6-316D53784713}" destId="{3D5ABB83-11F3-4361-BF9A-B95A586F7CF3}" srcOrd="2" destOrd="0" presId="urn:microsoft.com/office/officeart/2018/2/layout/IconCircleList"/>
    <dgm:cxn modelId="{23C2C75A-E176-465C-832F-DBA17C74970D}" type="presParOf" srcId="{628CF1C8-8882-45F1-9ED6-316D53784713}" destId="{B65554FB-0278-438B-986D-169C9B8652C3}" srcOrd="3" destOrd="0" presId="urn:microsoft.com/office/officeart/2018/2/layout/IconCircleList"/>
    <dgm:cxn modelId="{6CA3B460-D14E-456D-8D73-E56A7711B76F}" type="presParOf" srcId="{439636E9-718B-4C3B-BA96-45031ABED1B6}" destId="{31F2B518-4DF0-4BFA-A5BC-4050BE092895}" srcOrd="1" destOrd="0" presId="urn:microsoft.com/office/officeart/2018/2/layout/IconCircleList"/>
    <dgm:cxn modelId="{0AA1F234-8BED-4668-8C47-041FA634C5E7}" type="presParOf" srcId="{439636E9-718B-4C3B-BA96-45031ABED1B6}" destId="{BD83AD51-2E89-4226-AB77-C71C54BDCEBA}" srcOrd="2" destOrd="0" presId="urn:microsoft.com/office/officeart/2018/2/layout/IconCircleList"/>
    <dgm:cxn modelId="{9FC1389D-2A31-438F-A5AA-7ED4E93E2761}" type="presParOf" srcId="{BD83AD51-2E89-4226-AB77-C71C54BDCEBA}" destId="{C318F07B-A282-4220-B333-2DE9C8F10C96}" srcOrd="0" destOrd="0" presId="urn:microsoft.com/office/officeart/2018/2/layout/IconCircleList"/>
    <dgm:cxn modelId="{229695ED-5FD3-44F8-92BB-6F7548A14566}" type="presParOf" srcId="{BD83AD51-2E89-4226-AB77-C71C54BDCEBA}" destId="{D777C44B-CFC7-4193-8D57-5A49D80BBD29}" srcOrd="1" destOrd="0" presId="urn:microsoft.com/office/officeart/2018/2/layout/IconCircleList"/>
    <dgm:cxn modelId="{948839EB-8FA7-4B6A-B4A4-4AD9FD31D24D}" type="presParOf" srcId="{BD83AD51-2E89-4226-AB77-C71C54BDCEBA}" destId="{4BC98A17-3E13-4142-BFB6-73FA33D7C07C}" srcOrd="2" destOrd="0" presId="urn:microsoft.com/office/officeart/2018/2/layout/IconCircleList"/>
    <dgm:cxn modelId="{2E4D94E3-88DC-463C-A548-0468CBA4F2A5}" type="presParOf" srcId="{BD83AD51-2E89-4226-AB77-C71C54BDCEBA}" destId="{A8C4945C-F21E-4AFE-93E5-1D2C3763C48F}" srcOrd="3" destOrd="0" presId="urn:microsoft.com/office/officeart/2018/2/layout/IconCircleList"/>
    <dgm:cxn modelId="{B82A067F-A389-4F72-A244-9B87801B9D2A}" type="presParOf" srcId="{439636E9-718B-4C3B-BA96-45031ABED1B6}" destId="{1BDBFA77-7BAF-4797-9B98-F6A9D9FEB66E}" srcOrd="3" destOrd="0" presId="urn:microsoft.com/office/officeart/2018/2/layout/IconCircleList"/>
    <dgm:cxn modelId="{62B52E8E-D593-467C-B1C6-3D91AA1FAF2A}" type="presParOf" srcId="{439636E9-718B-4C3B-BA96-45031ABED1B6}" destId="{2F2C4C09-2C02-4706-A81A-19666F9179F5}" srcOrd="4" destOrd="0" presId="urn:microsoft.com/office/officeart/2018/2/layout/IconCircleList"/>
    <dgm:cxn modelId="{FF787E1C-A1EF-46A4-814B-0FC94DC07906}" type="presParOf" srcId="{2F2C4C09-2C02-4706-A81A-19666F9179F5}" destId="{3A1CAB15-5387-47E6-8B4A-CEA28FF28C24}" srcOrd="0" destOrd="0" presId="urn:microsoft.com/office/officeart/2018/2/layout/IconCircleList"/>
    <dgm:cxn modelId="{7F25E379-316E-48B3-AE82-4B8F9E576358}" type="presParOf" srcId="{2F2C4C09-2C02-4706-A81A-19666F9179F5}" destId="{A4000C8C-88F9-4D80-BE1C-FFA7426BF29A}" srcOrd="1" destOrd="0" presId="urn:microsoft.com/office/officeart/2018/2/layout/IconCircleList"/>
    <dgm:cxn modelId="{AA185178-B67F-4FD6-AB53-544EC4843168}" type="presParOf" srcId="{2F2C4C09-2C02-4706-A81A-19666F9179F5}" destId="{95F96230-285E-47C0-8F4E-153F5E6A0BFE}" srcOrd="2" destOrd="0" presId="urn:microsoft.com/office/officeart/2018/2/layout/IconCircleList"/>
    <dgm:cxn modelId="{E2575014-DEB2-462D-9C53-29DF9567E3CA}" type="presParOf" srcId="{2F2C4C09-2C02-4706-A81A-19666F9179F5}" destId="{FF17E3E6-F557-4FAF-87FC-8976A037891C}"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A75AA86-70A2-4A01-8E4D-FCA112C9CE1A}" type="doc">
      <dgm:prSet loTypeId="urn:microsoft.com/office/officeart/2005/8/layout/hierarchy1" loCatId="hierarchy" qsTypeId="urn:microsoft.com/office/officeart/2005/8/quickstyle/simple1" qsCatId="simple" csTypeId="urn:microsoft.com/office/officeart/2005/8/colors/colorful2" csCatId="colorful" phldr="1"/>
      <dgm:spPr/>
      <dgm:t>
        <a:bodyPr/>
        <a:lstStyle/>
        <a:p>
          <a:endParaRPr lang="en-US"/>
        </a:p>
      </dgm:t>
    </dgm:pt>
    <dgm:pt modelId="{3D2E9808-EE74-4A2E-AB8C-B305545550F9}">
      <dgm:prSet custT="1"/>
      <dgm:spPr/>
      <dgm:t>
        <a:bodyPr/>
        <a:lstStyle/>
        <a:p>
          <a:pPr rtl="0"/>
          <a:r>
            <a:rPr lang="en-US" sz="1600">
              <a:latin typeface="Aptos"/>
            </a:rPr>
            <a:t>Bidirectional feedback is a process in which a facility can extract and </a:t>
          </a:r>
          <a:r>
            <a:rPr lang="en-US" sz="1600">
              <a:latin typeface="Aptos Display" panose="02110004020202020204"/>
            </a:rPr>
            <a:t>review insights from the NDW for resolution in the EMR.</a:t>
          </a:r>
          <a:endParaRPr lang="en-US" sz="1600"/>
        </a:p>
      </dgm:t>
    </dgm:pt>
    <dgm:pt modelId="{AD5AC041-5B17-43BB-8604-03E88B7B5A60}" type="parTrans" cxnId="{58E2ADD0-C2F0-42AB-99F6-A55D567BAFC3}">
      <dgm:prSet/>
      <dgm:spPr/>
      <dgm:t>
        <a:bodyPr/>
        <a:lstStyle/>
        <a:p>
          <a:endParaRPr lang="en-US" sz="2400"/>
        </a:p>
      </dgm:t>
    </dgm:pt>
    <dgm:pt modelId="{41E4F022-87DC-46F1-9421-00D0EACBBFCB}" type="sibTrans" cxnId="{58E2ADD0-C2F0-42AB-99F6-A55D567BAFC3}">
      <dgm:prSet/>
      <dgm:spPr/>
      <dgm:t>
        <a:bodyPr/>
        <a:lstStyle/>
        <a:p>
          <a:endParaRPr lang="en-US" sz="2400"/>
        </a:p>
      </dgm:t>
    </dgm:pt>
    <dgm:pt modelId="{D1AB1932-87F9-4887-AA0E-CB67E26CDFDC}">
      <dgm:prSet phldr="0" custT="1"/>
      <dgm:spPr/>
      <dgm:t>
        <a:bodyPr/>
        <a:lstStyle/>
        <a:p>
          <a:pPr rtl="0"/>
          <a:r>
            <a:rPr lang="en-US" sz="1600">
              <a:latin typeface="Aptos"/>
            </a:rPr>
            <a:t>The Primary facility is then expected to investigate and act on the issues then update the client record accordingly</a:t>
          </a:r>
        </a:p>
      </dgm:t>
    </dgm:pt>
    <dgm:pt modelId="{20ACB6D9-AB52-45CA-98AC-B14935C7405E}" type="parTrans" cxnId="{AC10B928-8952-41E9-8965-6B9B363C3B31}">
      <dgm:prSet/>
      <dgm:spPr/>
      <dgm:t>
        <a:bodyPr/>
        <a:lstStyle/>
        <a:p>
          <a:endParaRPr lang="en-US" sz="2400"/>
        </a:p>
      </dgm:t>
    </dgm:pt>
    <dgm:pt modelId="{FB08C683-60AB-4A1B-BA09-5AB9382010F4}" type="sibTrans" cxnId="{AC10B928-8952-41E9-8965-6B9B363C3B31}">
      <dgm:prSet/>
      <dgm:spPr/>
      <dgm:t>
        <a:bodyPr/>
        <a:lstStyle/>
        <a:p>
          <a:endParaRPr lang="en-US" sz="2400"/>
        </a:p>
      </dgm:t>
    </dgm:pt>
    <dgm:pt modelId="{8BE845BD-0E30-4CD0-9532-C652525A2268}">
      <dgm:prSet phldr="0" custT="1"/>
      <dgm:spPr/>
      <dgm:t>
        <a:bodyPr/>
        <a:lstStyle/>
        <a:p>
          <a:pPr rtl="0"/>
          <a:r>
            <a:rPr lang="en-US" sz="1600">
              <a:latin typeface="Aptos"/>
            </a:rPr>
            <a:t>The updated data is then transmitted to the NDW/R for continued public health use at the national level</a:t>
          </a:r>
        </a:p>
      </dgm:t>
    </dgm:pt>
    <dgm:pt modelId="{6690AE5E-40AD-4592-BC75-5BA41248D0D2}" type="parTrans" cxnId="{309AAC20-E25C-447B-80F6-0123773F186C}">
      <dgm:prSet/>
      <dgm:spPr/>
      <dgm:t>
        <a:bodyPr/>
        <a:lstStyle/>
        <a:p>
          <a:endParaRPr lang="en-US" sz="2400"/>
        </a:p>
      </dgm:t>
    </dgm:pt>
    <dgm:pt modelId="{7D7820D0-646C-4AA6-88B2-B2262B873F0F}" type="sibTrans" cxnId="{309AAC20-E25C-447B-80F6-0123773F186C}">
      <dgm:prSet/>
      <dgm:spPr/>
      <dgm:t>
        <a:bodyPr/>
        <a:lstStyle/>
        <a:p>
          <a:endParaRPr lang="en-US" sz="2400"/>
        </a:p>
      </dgm:t>
    </dgm:pt>
    <dgm:pt modelId="{E5B83836-D183-4E53-822B-8F3793384C12}">
      <dgm:prSet custT="1"/>
      <dgm:spPr/>
      <dgm:t>
        <a:bodyPr/>
        <a:lstStyle/>
        <a:p>
          <a:pPr rtl="0"/>
          <a:r>
            <a:rPr lang="en-US" sz="1600">
              <a:latin typeface="Aptos"/>
            </a:rPr>
            <a:t>Feedback includes potential duplicates as identified in the NDW, Silent transfers, medication dispensation from another facility etc. </a:t>
          </a:r>
          <a:endParaRPr lang="en-US" sz="1600"/>
        </a:p>
      </dgm:t>
    </dgm:pt>
    <dgm:pt modelId="{B8413702-66DA-41EB-AC79-581CCE9FC4C7}" type="parTrans" cxnId="{0F00DED7-2105-4B91-BA1B-59D9597C8FD1}">
      <dgm:prSet/>
      <dgm:spPr/>
      <dgm:t>
        <a:bodyPr/>
        <a:lstStyle/>
        <a:p>
          <a:endParaRPr lang="en-US" sz="2400"/>
        </a:p>
      </dgm:t>
    </dgm:pt>
    <dgm:pt modelId="{74AC8BDD-27A1-4152-8766-BE48D7D22A3F}" type="sibTrans" cxnId="{0F00DED7-2105-4B91-BA1B-59D9597C8FD1}">
      <dgm:prSet/>
      <dgm:spPr/>
      <dgm:t>
        <a:bodyPr/>
        <a:lstStyle/>
        <a:p>
          <a:endParaRPr lang="en-US" sz="2400"/>
        </a:p>
      </dgm:t>
    </dgm:pt>
    <dgm:pt modelId="{8DB13ACE-D62D-4872-9EE5-8490D8059939}" type="pres">
      <dgm:prSet presAssocID="{1A75AA86-70A2-4A01-8E4D-FCA112C9CE1A}" presName="hierChild1" presStyleCnt="0">
        <dgm:presLayoutVars>
          <dgm:chPref val="1"/>
          <dgm:dir/>
          <dgm:animOne val="branch"/>
          <dgm:animLvl val="lvl"/>
          <dgm:resizeHandles/>
        </dgm:presLayoutVars>
      </dgm:prSet>
      <dgm:spPr/>
    </dgm:pt>
    <dgm:pt modelId="{1A79ABF7-17A9-4830-A530-7B3546F841EE}" type="pres">
      <dgm:prSet presAssocID="{3D2E9808-EE74-4A2E-AB8C-B305545550F9}" presName="hierRoot1" presStyleCnt="0"/>
      <dgm:spPr/>
    </dgm:pt>
    <dgm:pt modelId="{E544B730-3BE9-4A2D-9A99-93A1B4911516}" type="pres">
      <dgm:prSet presAssocID="{3D2E9808-EE74-4A2E-AB8C-B305545550F9}" presName="composite" presStyleCnt="0"/>
      <dgm:spPr/>
    </dgm:pt>
    <dgm:pt modelId="{AC176531-B541-4B94-B8EE-90F575EEAA61}" type="pres">
      <dgm:prSet presAssocID="{3D2E9808-EE74-4A2E-AB8C-B305545550F9}" presName="background" presStyleLbl="node0" presStyleIdx="0" presStyleCnt="4"/>
      <dgm:spPr/>
    </dgm:pt>
    <dgm:pt modelId="{BCE72DCE-7E00-481E-91B1-000504EDE71C}" type="pres">
      <dgm:prSet presAssocID="{3D2E9808-EE74-4A2E-AB8C-B305545550F9}" presName="text" presStyleLbl="fgAcc0" presStyleIdx="0" presStyleCnt="4" custScaleY="158803">
        <dgm:presLayoutVars>
          <dgm:chPref val="3"/>
        </dgm:presLayoutVars>
      </dgm:prSet>
      <dgm:spPr/>
    </dgm:pt>
    <dgm:pt modelId="{A2E1B993-1C21-41EA-9939-DEF716FE02BF}" type="pres">
      <dgm:prSet presAssocID="{3D2E9808-EE74-4A2E-AB8C-B305545550F9}" presName="hierChild2" presStyleCnt="0"/>
      <dgm:spPr/>
    </dgm:pt>
    <dgm:pt modelId="{524DC5D9-76B2-41E6-A640-574FFAF807CF}" type="pres">
      <dgm:prSet presAssocID="{E5B83836-D183-4E53-822B-8F3793384C12}" presName="hierRoot1" presStyleCnt="0"/>
      <dgm:spPr/>
    </dgm:pt>
    <dgm:pt modelId="{F9ED4B09-8469-41CF-B3B0-1454CE068329}" type="pres">
      <dgm:prSet presAssocID="{E5B83836-D183-4E53-822B-8F3793384C12}" presName="composite" presStyleCnt="0"/>
      <dgm:spPr/>
    </dgm:pt>
    <dgm:pt modelId="{4DF94F74-504E-41A9-91D3-FE2082620F8B}" type="pres">
      <dgm:prSet presAssocID="{E5B83836-D183-4E53-822B-8F3793384C12}" presName="background" presStyleLbl="node0" presStyleIdx="1" presStyleCnt="4"/>
      <dgm:spPr/>
    </dgm:pt>
    <dgm:pt modelId="{AC17B6DF-9B7B-41BE-BC81-D09784B5F869}" type="pres">
      <dgm:prSet presAssocID="{E5B83836-D183-4E53-822B-8F3793384C12}" presName="text" presStyleLbl="fgAcc0" presStyleIdx="1" presStyleCnt="4" custScaleY="162364">
        <dgm:presLayoutVars>
          <dgm:chPref val="3"/>
        </dgm:presLayoutVars>
      </dgm:prSet>
      <dgm:spPr/>
    </dgm:pt>
    <dgm:pt modelId="{3FFD1224-79DF-46FD-BFF7-11AD1B8D425A}" type="pres">
      <dgm:prSet presAssocID="{E5B83836-D183-4E53-822B-8F3793384C12}" presName="hierChild2" presStyleCnt="0"/>
      <dgm:spPr/>
    </dgm:pt>
    <dgm:pt modelId="{8BC9BC2A-58CB-4FA3-BED7-FD89E2604E5A}" type="pres">
      <dgm:prSet presAssocID="{D1AB1932-87F9-4887-AA0E-CB67E26CDFDC}" presName="hierRoot1" presStyleCnt="0"/>
      <dgm:spPr/>
    </dgm:pt>
    <dgm:pt modelId="{09E6B303-4C86-4F1A-AD4D-8BD796227BF1}" type="pres">
      <dgm:prSet presAssocID="{D1AB1932-87F9-4887-AA0E-CB67E26CDFDC}" presName="composite" presStyleCnt="0"/>
      <dgm:spPr/>
    </dgm:pt>
    <dgm:pt modelId="{E9A5A64C-FC27-45B0-A9A2-8089CC35738F}" type="pres">
      <dgm:prSet presAssocID="{D1AB1932-87F9-4887-AA0E-CB67E26CDFDC}" presName="background" presStyleLbl="node0" presStyleIdx="2" presStyleCnt="4"/>
      <dgm:spPr/>
    </dgm:pt>
    <dgm:pt modelId="{0D4C6EFD-1141-480F-B0A3-995477038FD1}" type="pres">
      <dgm:prSet presAssocID="{D1AB1932-87F9-4887-AA0E-CB67E26CDFDC}" presName="text" presStyleLbl="fgAcc0" presStyleIdx="2" presStyleCnt="4" custScaleY="166505">
        <dgm:presLayoutVars>
          <dgm:chPref val="3"/>
        </dgm:presLayoutVars>
      </dgm:prSet>
      <dgm:spPr/>
    </dgm:pt>
    <dgm:pt modelId="{A3E9307D-7648-4CFD-95AF-8C3F733CEA73}" type="pres">
      <dgm:prSet presAssocID="{D1AB1932-87F9-4887-AA0E-CB67E26CDFDC}" presName="hierChild2" presStyleCnt="0"/>
      <dgm:spPr/>
    </dgm:pt>
    <dgm:pt modelId="{57C1866A-2C25-44F9-8F70-3FB5ED9B845F}" type="pres">
      <dgm:prSet presAssocID="{8BE845BD-0E30-4CD0-9532-C652525A2268}" presName="hierRoot1" presStyleCnt="0"/>
      <dgm:spPr/>
    </dgm:pt>
    <dgm:pt modelId="{5D519C11-1490-4EFC-9ED2-E2C2815B320F}" type="pres">
      <dgm:prSet presAssocID="{8BE845BD-0E30-4CD0-9532-C652525A2268}" presName="composite" presStyleCnt="0"/>
      <dgm:spPr/>
    </dgm:pt>
    <dgm:pt modelId="{3D8A2ACF-EFB8-4EF7-B156-A57DFF68EFCA}" type="pres">
      <dgm:prSet presAssocID="{8BE845BD-0E30-4CD0-9532-C652525A2268}" presName="background" presStyleLbl="node0" presStyleIdx="3" presStyleCnt="4"/>
      <dgm:spPr/>
    </dgm:pt>
    <dgm:pt modelId="{A419A144-12F5-463F-91ED-782FC87B39C7}" type="pres">
      <dgm:prSet presAssocID="{8BE845BD-0E30-4CD0-9532-C652525A2268}" presName="text" presStyleLbl="fgAcc0" presStyleIdx="3" presStyleCnt="4" custScaleY="168328">
        <dgm:presLayoutVars>
          <dgm:chPref val="3"/>
        </dgm:presLayoutVars>
      </dgm:prSet>
      <dgm:spPr/>
    </dgm:pt>
    <dgm:pt modelId="{A1D51F4B-6C6E-4B89-B0A6-267CD204B5BF}" type="pres">
      <dgm:prSet presAssocID="{8BE845BD-0E30-4CD0-9532-C652525A2268}" presName="hierChild2" presStyleCnt="0"/>
      <dgm:spPr/>
    </dgm:pt>
  </dgm:ptLst>
  <dgm:cxnLst>
    <dgm:cxn modelId="{309AAC20-E25C-447B-80F6-0123773F186C}" srcId="{1A75AA86-70A2-4A01-8E4D-FCA112C9CE1A}" destId="{8BE845BD-0E30-4CD0-9532-C652525A2268}" srcOrd="3" destOrd="0" parTransId="{6690AE5E-40AD-4592-BC75-5BA41248D0D2}" sibTransId="{7D7820D0-646C-4AA6-88B2-B2262B873F0F}"/>
    <dgm:cxn modelId="{AC10B928-8952-41E9-8965-6B9B363C3B31}" srcId="{1A75AA86-70A2-4A01-8E4D-FCA112C9CE1A}" destId="{D1AB1932-87F9-4887-AA0E-CB67E26CDFDC}" srcOrd="2" destOrd="0" parTransId="{20ACB6D9-AB52-45CA-98AC-B14935C7405E}" sibTransId="{FB08C683-60AB-4A1B-BA09-5AB9382010F4}"/>
    <dgm:cxn modelId="{7732B133-29B4-40FF-860F-D9A44DEE852F}" type="presOf" srcId="{3D2E9808-EE74-4A2E-AB8C-B305545550F9}" destId="{BCE72DCE-7E00-481E-91B1-000504EDE71C}" srcOrd="0" destOrd="0" presId="urn:microsoft.com/office/officeart/2005/8/layout/hierarchy1"/>
    <dgm:cxn modelId="{0B566D61-C05D-4470-B98F-28F926B0431F}" type="presOf" srcId="{D1AB1932-87F9-4887-AA0E-CB67E26CDFDC}" destId="{0D4C6EFD-1141-480F-B0A3-995477038FD1}" srcOrd="0" destOrd="0" presId="urn:microsoft.com/office/officeart/2005/8/layout/hierarchy1"/>
    <dgm:cxn modelId="{716C5DC1-67EA-48CA-8A78-7696E0BF94C1}" type="presOf" srcId="{1A75AA86-70A2-4A01-8E4D-FCA112C9CE1A}" destId="{8DB13ACE-D62D-4872-9EE5-8490D8059939}" srcOrd="0" destOrd="0" presId="urn:microsoft.com/office/officeart/2005/8/layout/hierarchy1"/>
    <dgm:cxn modelId="{58E2ADD0-C2F0-42AB-99F6-A55D567BAFC3}" srcId="{1A75AA86-70A2-4A01-8E4D-FCA112C9CE1A}" destId="{3D2E9808-EE74-4A2E-AB8C-B305545550F9}" srcOrd="0" destOrd="0" parTransId="{AD5AC041-5B17-43BB-8604-03E88B7B5A60}" sibTransId="{41E4F022-87DC-46F1-9421-00D0EACBBFCB}"/>
    <dgm:cxn modelId="{0F00DED7-2105-4B91-BA1B-59D9597C8FD1}" srcId="{1A75AA86-70A2-4A01-8E4D-FCA112C9CE1A}" destId="{E5B83836-D183-4E53-822B-8F3793384C12}" srcOrd="1" destOrd="0" parTransId="{B8413702-66DA-41EB-AC79-581CCE9FC4C7}" sibTransId="{74AC8BDD-27A1-4152-8766-BE48D7D22A3F}"/>
    <dgm:cxn modelId="{7D515BDA-7889-4992-8E58-0A284D93928D}" type="presOf" srcId="{E5B83836-D183-4E53-822B-8F3793384C12}" destId="{AC17B6DF-9B7B-41BE-BC81-D09784B5F869}" srcOrd="0" destOrd="0" presId="urn:microsoft.com/office/officeart/2005/8/layout/hierarchy1"/>
    <dgm:cxn modelId="{C0899AFD-19AC-4093-B89C-F13FED9BD8CE}" type="presOf" srcId="{8BE845BD-0E30-4CD0-9532-C652525A2268}" destId="{A419A144-12F5-463F-91ED-782FC87B39C7}" srcOrd="0" destOrd="0" presId="urn:microsoft.com/office/officeart/2005/8/layout/hierarchy1"/>
    <dgm:cxn modelId="{9E280351-12D5-41E1-BA15-C34758E17622}" type="presParOf" srcId="{8DB13ACE-D62D-4872-9EE5-8490D8059939}" destId="{1A79ABF7-17A9-4830-A530-7B3546F841EE}" srcOrd="0" destOrd="0" presId="urn:microsoft.com/office/officeart/2005/8/layout/hierarchy1"/>
    <dgm:cxn modelId="{0779A836-79C0-4F6E-B4AC-15AB68F5FCC9}" type="presParOf" srcId="{1A79ABF7-17A9-4830-A530-7B3546F841EE}" destId="{E544B730-3BE9-4A2D-9A99-93A1B4911516}" srcOrd="0" destOrd="0" presId="urn:microsoft.com/office/officeart/2005/8/layout/hierarchy1"/>
    <dgm:cxn modelId="{47778C8B-7563-435B-AB09-C29C9D93F79B}" type="presParOf" srcId="{E544B730-3BE9-4A2D-9A99-93A1B4911516}" destId="{AC176531-B541-4B94-B8EE-90F575EEAA61}" srcOrd="0" destOrd="0" presId="urn:microsoft.com/office/officeart/2005/8/layout/hierarchy1"/>
    <dgm:cxn modelId="{9938CEFC-1B1F-42D0-8BC6-52F2D0BB3DFB}" type="presParOf" srcId="{E544B730-3BE9-4A2D-9A99-93A1B4911516}" destId="{BCE72DCE-7E00-481E-91B1-000504EDE71C}" srcOrd="1" destOrd="0" presId="urn:microsoft.com/office/officeart/2005/8/layout/hierarchy1"/>
    <dgm:cxn modelId="{69128033-B39C-42DA-8CDD-00879305BDB4}" type="presParOf" srcId="{1A79ABF7-17A9-4830-A530-7B3546F841EE}" destId="{A2E1B993-1C21-41EA-9939-DEF716FE02BF}" srcOrd="1" destOrd="0" presId="urn:microsoft.com/office/officeart/2005/8/layout/hierarchy1"/>
    <dgm:cxn modelId="{B15B6F1F-19A5-41C8-8DD6-9A12FC945538}" type="presParOf" srcId="{8DB13ACE-D62D-4872-9EE5-8490D8059939}" destId="{524DC5D9-76B2-41E6-A640-574FFAF807CF}" srcOrd="1" destOrd="0" presId="urn:microsoft.com/office/officeart/2005/8/layout/hierarchy1"/>
    <dgm:cxn modelId="{BD6BB30E-72A8-4072-922B-D33883120245}" type="presParOf" srcId="{524DC5D9-76B2-41E6-A640-574FFAF807CF}" destId="{F9ED4B09-8469-41CF-B3B0-1454CE068329}" srcOrd="0" destOrd="0" presId="urn:microsoft.com/office/officeart/2005/8/layout/hierarchy1"/>
    <dgm:cxn modelId="{1CD698F5-5084-4D93-84B7-A3B6BD7DB4F7}" type="presParOf" srcId="{F9ED4B09-8469-41CF-B3B0-1454CE068329}" destId="{4DF94F74-504E-41A9-91D3-FE2082620F8B}" srcOrd="0" destOrd="0" presId="urn:microsoft.com/office/officeart/2005/8/layout/hierarchy1"/>
    <dgm:cxn modelId="{0D5CA6D7-7B0F-41F6-B401-04D675882B0F}" type="presParOf" srcId="{F9ED4B09-8469-41CF-B3B0-1454CE068329}" destId="{AC17B6DF-9B7B-41BE-BC81-D09784B5F869}" srcOrd="1" destOrd="0" presId="urn:microsoft.com/office/officeart/2005/8/layout/hierarchy1"/>
    <dgm:cxn modelId="{B8EE2148-A6A3-4BC5-ADBA-318248670C98}" type="presParOf" srcId="{524DC5D9-76B2-41E6-A640-574FFAF807CF}" destId="{3FFD1224-79DF-46FD-BFF7-11AD1B8D425A}" srcOrd="1" destOrd="0" presId="urn:microsoft.com/office/officeart/2005/8/layout/hierarchy1"/>
    <dgm:cxn modelId="{CA54A4C8-885D-4FB6-B007-7C63F1439535}" type="presParOf" srcId="{8DB13ACE-D62D-4872-9EE5-8490D8059939}" destId="{8BC9BC2A-58CB-4FA3-BED7-FD89E2604E5A}" srcOrd="2" destOrd="0" presId="urn:microsoft.com/office/officeart/2005/8/layout/hierarchy1"/>
    <dgm:cxn modelId="{5FF89E3C-0559-4B1D-8D8E-4E9E1949EA6B}" type="presParOf" srcId="{8BC9BC2A-58CB-4FA3-BED7-FD89E2604E5A}" destId="{09E6B303-4C86-4F1A-AD4D-8BD796227BF1}" srcOrd="0" destOrd="0" presId="urn:microsoft.com/office/officeart/2005/8/layout/hierarchy1"/>
    <dgm:cxn modelId="{BD549F0A-73F4-4A7F-AD56-861870086B57}" type="presParOf" srcId="{09E6B303-4C86-4F1A-AD4D-8BD796227BF1}" destId="{E9A5A64C-FC27-45B0-A9A2-8089CC35738F}" srcOrd="0" destOrd="0" presId="urn:microsoft.com/office/officeart/2005/8/layout/hierarchy1"/>
    <dgm:cxn modelId="{27CD216F-EEEE-4F28-8170-3A38DC1B309A}" type="presParOf" srcId="{09E6B303-4C86-4F1A-AD4D-8BD796227BF1}" destId="{0D4C6EFD-1141-480F-B0A3-995477038FD1}" srcOrd="1" destOrd="0" presId="urn:microsoft.com/office/officeart/2005/8/layout/hierarchy1"/>
    <dgm:cxn modelId="{5E5429B6-DA7D-4BC8-B9AE-2ED707B4DE84}" type="presParOf" srcId="{8BC9BC2A-58CB-4FA3-BED7-FD89E2604E5A}" destId="{A3E9307D-7648-4CFD-95AF-8C3F733CEA73}" srcOrd="1" destOrd="0" presId="urn:microsoft.com/office/officeart/2005/8/layout/hierarchy1"/>
    <dgm:cxn modelId="{A3B5C2A0-36CE-4A5D-9030-FB642EFF0107}" type="presParOf" srcId="{8DB13ACE-D62D-4872-9EE5-8490D8059939}" destId="{57C1866A-2C25-44F9-8F70-3FB5ED9B845F}" srcOrd="3" destOrd="0" presId="urn:microsoft.com/office/officeart/2005/8/layout/hierarchy1"/>
    <dgm:cxn modelId="{3FC06A83-19A7-44B2-9E4A-FB0B8497760D}" type="presParOf" srcId="{57C1866A-2C25-44F9-8F70-3FB5ED9B845F}" destId="{5D519C11-1490-4EFC-9ED2-E2C2815B320F}" srcOrd="0" destOrd="0" presId="urn:microsoft.com/office/officeart/2005/8/layout/hierarchy1"/>
    <dgm:cxn modelId="{62743E73-D184-45A3-B711-0871960BE78B}" type="presParOf" srcId="{5D519C11-1490-4EFC-9ED2-E2C2815B320F}" destId="{3D8A2ACF-EFB8-4EF7-B156-A57DFF68EFCA}" srcOrd="0" destOrd="0" presId="urn:microsoft.com/office/officeart/2005/8/layout/hierarchy1"/>
    <dgm:cxn modelId="{3F9D3016-CF0B-4E49-8890-55A4DA2E077D}" type="presParOf" srcId="{5D519C11-1490-4EFC-9ED2-E2C2815B320F}" destId="{A419A144-12F5-463F-91ED-782FC87B39C7}" srcOrd="1" destOrd="0" presId="urn:microsoft.com/office/officeart/2005/8/layout/hierarchy1"/>
    <dgm:cxn modelId="{9F5A2F35-10B6-4BA7-B602-FE78431D0752}" type="presParOf" srcId="{57C1866A-2C25-44F9-8F70-3FB5ED9B845F}" destId="{A1D51F4B-6C6E-4B89-B0A6-267CD204B5BF}"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1CD637-CF69-47AF-8950-5FCBE49FB5CA}">
      <dsp:nvSpPr>
        <dsp:cNvPr id="0" name=""/>
        <dsp:cNvSpPr/>
      </dsp:nvSpPr>
      <dsp:spPr>
        <a:xfrm>
          <a:off x="0" y="248966"/>
          <a:ext cx="2963264" cy="4069800"/>
        </a:xfrm>
        <a:prstGeom prst="rect">
          <a:avLst/>
        </a:prstGeom>
        <a:solidFill>
          <a:schemeClr val="lt1">
            <a:alpha val="90000"/>
            <a:hueOff val="0"/>
            <a:satOff val="0"/>
            <a:lumOff val="0"/>
            <a:alphaOff val="0"/>
          </a:schemeClr>
        </a:solidFill>
        <a:ln w="1905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9982" tIns="395732" rIns="229982"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a:t>Systems assessment</a:t>
          </a:r>
        </a:p>
        <a:p>
          <a:pPr marL="342900" lvl="2" indent="-171450" algn="l" defTabSz="711200">
            <a:lnSpc>
              <a:spcPct val="90000"/>
            </a:lnSpc>
            <a:spcBef>
              <a:spcPct val="0"/>
            </a:spcBef>
            <a:spcAft>
              <a:spcPct val="15000"/>
            </a:spcAft>
            <a:buChar char="•"/>
          </a:pPr>
          <a:r>
            <a:rPr lang="en-US" sz="1600" kern="1200"/>
            <a:t>Reviewing the systems that facilitate data collection and reporting</a:t>
          </a:r>
        </a:p>
        <a:p>
          <a:pPr marL="171450" lvl="1" indent="-171450" algn="l" defTabSz="711200">
            <a:lnSpc>
              <a:spcPct val="90000"/>
            </a:lnSpc>
            <a:spcBef>
              <a:spcPct val="0"/>
            </a:spcBef>
            <a:spcAft>
              <a:spcPct val="15000"/>
            </a:spcAft>
            <a:buChar char="•"/>
          </a:pPr>
          <a:r>
            <a:rPr lang="en-US" sz="1600" b="1" kern="1200"/>
            <a:t>Data comparison/ verification</a:t>
          </a:r>
          <a:r>
            <a:rPr lang="en-US" sz="1600" kern="1200"/>
            <a:t> </a:t>
          </a:r>
        </a:p>
        <a:p>
          <a:pPr marL="342900" lvl="2" indent="-171450" algn="l" defTabSz="711200">
            <a:lnSpc>
              <a:spcPct val="90000"/>
            </a:lnSpc>
            <a:spcBef>
              <a:spcPct val="0"/>
            </a:spcBef>
            <a:spcAft>
              <a:spcPct val="15000"/>
            </a:spcAft>
            <a:buChar char="•"/>
          </a:pPr>
          <a:r>
            <a:rPr lang="en-US" sz="1600" kern="1200"/>
            <a:t>Comparing what is reported vs what exists in source documents/ systems</a:t>
          </a:r>
        </a:p>
        <a:p>
          <a:pPr marL="171450" lvl="1" indent="-171450" algn="l" defTabSz="711200">
            <a:lnSpc>
              <a:spcPct val="90000"/>
            </a:lnSpc>
            <a:spcBef>
              <a:spcPct val="0"/>
            </a:spcBef>
            <a:spcAft>
              <a:spcPct val="15000"/>
            </a:spcAft>
            <a:buChar char="•"/>
          </a:pPr>
          <a:r>
            <a:rPr lang="en-US" sz="1600" b="1" kern="1200"/>
            <a:t>Patient chart abstractions</a:t>
          </a:r>
          <a:endParaRPr lang="en-US" sz="1600" kern="1200"/>
        </a:p>
        <a:p>
          <a:pPr marL="342900" lvl="2" indent="-171450" algn="l" defTabSz="711200">
            <a:lnSpc>
              <a:spcPct val="90000"/>
            </a:lnSpc>
            <a:spcBef>
              <a:spcPct val="0"/>
            </a:spcBef>
            <a:spcAft>
              <a:spcPct val="15000"/>
            </a:spcAft>
            <a:buChar char="•"/>
          </a:pPr>
          <a:r>
            <a:rPr lang="en-US" sz="1600" kern="1200"/>
            <a:t>Gauge completeness of data contributing to the expected reports</a:t>
          </a:r>
        </a:p>
      </dsp:txBody>
      <dsp:txXfrm>
        <a:off x="0" y="248966"/>
        <a:ext cx="2963264" cy="4069800"/>
      </dsp:txXfrm>
    </dsp:sp>
    <dsp:sp modelId="{1F3BD485-2A4F-495A-9EE7-99E1C2A7F9FC}">
      <dsp:nvSpPr>
        <dsp:cNvPr id="0" name=""/>
        <dsp:cNvSpPr/>
      </dsp:nvSpPr>
      <dsp:spPr>
        <a:xfrm>
          <a:off x="148164" y="0"/>
          <a:ext cx="2617581" cy="496289"/>
        </a:xfrm>
        <a:prstGeom prst="roundRect">
          <a:avLst/>
        </a:prstGeom>
        <a:solidFill>
          <a:schemeClr val="accent5"/>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403" tIns="0" rIns="78403" bIns="0" numCol="1" spcCol="1270" anchor="ctr" anchorCtr="0">
          <a:noAutofit/>
        </a:bodyPr>
        <a:lstStyle/>
        <a:p>
          <a:pPr marL="0" lvl="0" indent="0" algn="l" defTabSz="800100">
            <a:lnSpc>
              <a:spcPct val="90000"/>
            </a:lnSpc>
            <a:spcBef>
              <a:spcPct val="0"/>
            </a:spcBef>
            <a:spcAft>
              <a:spcPct val="35000"/>
            </a:spcAft>
            <a:buNone/>
          </a:pPr>
          <a:r>
            <a:rPr lang="en-US" sz="1800" b="1" kern="1200"/>
            <a:t>Assessment domains: </a:t>
          </a:r>
        </a:p>
      </dsp:txBody>
      <dsp:txXfrm>
        <a:off x="172391" y="24227"/>
        <a:ext cx="2569127" cy="44783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68556E-4C1E-4690-B6E0-AABF21EB2567}">
      <dsp:nvSpPr>
        <dsp:cNvPr id="0" name=""/>
        <dsp:cNvSpPr/>
      </dsp:nvSpPr>
      <dsp:spPr>
        <a:xfrm>
          <a:off x="5527" y="0"/>
          <a:ext cx="1097489" cy="109748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7DF69EF-4712-433A-BCE7-2E3CE66A6735}">
      <dsp:nvSpPr>
        <dsp:cNvPr id="0" name=""/>
        <dsp:cNvSpPr/>
      </dsp:nvSpPr>
      <dsp:spPr>
        <a:xfrm>
          <a:off x="5527" y="1284649"/>
          <a:ext cx="3135684" cy="4703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377950">
            <a:lnSpc>
              <a:spcPct val="100000"/>
            </a:lnSpc>
            <a:spcBef>
              <a:spcPct val="0"/>
            </a:spcBef>
            <a:spcAft>
              <a:spcPct val="35000"/>
            </a:spcAft>
            <a:buNone/>
            <a:defRPr b="1"/>
          </a:pPr>
          <a:r>
            <a:rPr lang="en-US" sz="3100" kern="1200"/>
            <a:t>Detect</a:t>
          </a:r>
        </a:p>
      </dsp:txBody>
      <dsp:txXfrm>
        <a:off x="5527" y="1284649"/>
        <a:ext cx="3135684" cy="470352"/>
      </dsp:txXfrm>
    </dsp:sp>
    <dsp:sp modelId="{B442F256-9977-4C00-A62A-FAACE434C47F}">
      <dsp:nvSpPr>
        <dsp:cNvPr id="0" name=""/>
        <dsp:cNvSpPr/>
      </dsp:nvSpPr>
      <dsp:spPr>
        <a:xfrm>
          <a:off x="5527" y="1842052"/>
          <a:ext cx="3135684" cy="25104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100000"/>
            </a:lnSpc>
            <a:spcBef>
              <a:spcPct val="0"/>
            </a:spcBef>
            <a:spcAft>
              <a:spcPct val="35000"/>
            </a:spcAft>
            <a:buNone/>
          </a:pPr>
          <a:r>
            <a:rPr lang="en-US" sz="1700" kern="1200"/>
            <a:t>Identify data quality gaps during routine analysis</a:t>
          </a:r>
        </a:p>
        <a:p>
          <a:pPr marL="0" lvl="0" indent="0" algn="l" defTabSz="755650">
            <a:lnSpc>
              <a:spcPct val="100000"/>
            </a:lnSpc>
            <a:spcBef>
              <a:spcPct val="0"/>
            </a:spcBef>
            <a:spcAft>
              <a:spcPct val="35000"/>
            </a:spcAft>
            <a:buNone/>
          </a:pPr>
          <a:r>
            <a:rPr lang="en-US" sz="1700" kern="1200"/>
            <a:t>Engage partners/Counties  for corrective action</a:t>
          </a:r>
        </a:p>
      </dsp:txBody>
      <dsp:txXfrm>
        <a:off x="5527" y="1842052"/>
        <a:ext cx="3135684" cy="2510491"/>
      </dsp:txXfrm>
    </dsp:sp>
    <dsp:sp modelId="{3E5467F3-F1D2-4D24-9AAC-58A4E61F5239}">
      <dsp:nvSpPr>
        <dsp:cNvPr id="0" name=""/>
        <dsp:cNvSpPr/>
      </dsp:nvSpPr>
      <dsp:spPr>
        <a:xfrm>
          <a:off x="3689957" y="0"/>
          <a:ext cx="1097489" cy="109748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7C62165-A67A-4850-BC04-E203BFC9C205}">
      <dsp:nvSpPr>
        <dsp:cNvPr id="0" name=""/>
        <dsp:cNvSpPr/>
      </dsp:nvSpPr>
      <dsp:spPr>
        <a:xfrm>
          <a:off x="3689957" y="1284649"/>
          <a:ext cx="3135684" cy="4703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377950">
            <a:lnSpc>
              <a:spcPct val="100000"/>
            </a:lnSpc>
            <a:spcBef>
              <a:spcPct val="0"/>
            </a:spcBef>
            <a:spcAft>
              <a:spcPct val="35000"/>
            </a:spcAft>
            <a:buNone/>
            <a:defRPr b="1"/>
          </a:pPr>
          <a:r>
            <a:rPr lang="en-US" sz="3100" kern="1200"/>
            <a:t>Investigate &amp; Act</a:t>
          </a:r>
        </a:p>
      </dsp:txBody>
      <dsp:txXfrm>
        <a:off x="3689957" y="1284649"/>
        <a:ext cx="3135684" cy="470352"/>
      </dsp:txXfrm>
    </dsp:sp>
    <dsp:sp modelId="{1BE6BDDF-7832-4F02-86C4-A4D7CC509D69}">
      <dsp:nvSpPr>
        <dsp:cNvPr id="0" name=""/>
        <dsp:cNvSpPr/>
      </dsp:nvSpPr>
      <dsp:spPr>
        <a:xfrm>
          <a:off x="3689957" y="1842052"/>
          <a:ext cx="3135684" cy="25104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100000"/>
            </a:lnSpc>
            <a:spcBef>
              <a:spcPct val="0"/>
            </a:spcBef>
            <a:spcAft>
              <a:spcPct val="35000"/>
            </a:spcAft>
            <a:buNone/>
          </a:pPr>
          <a:r>
            <a:rPr lang="en-US" sz="1700" b="1" kern="1200"/>
            <a:t>Investigate cause: </a:t>
          </a:r>
        </a:p>
        <a:p>
          <a:pPr marL="0" lvl="0" indent="0" algn="l" defTabSz="755650">
            <a:lnSpc>
              <a:spcPct val="100000"/>
            </a:lnSpc>
            <a:spcBef>
              <a:spcPct val="0"/>
            </a:spcBef>
            <a:spcAft>
              <a:spcPct val="35000"/>
            </a:spcAft>
            <a:buNone/>
          </a:pPr>
          <a:r>
            <a:rPr lang="en-US" sz="1700" kern="1200"/>
            <a:t>Data transmission related, logic related, or user errors</a:t>
          </a:r>
        </a:p>
        <a:p>
          <a:pPr marL="0" lvl="0" indent="0" algn="l" defTabSz="755650">
            <a:lnSpc>
              <a:spcPct val="100000"/>
            </a:lnSpc>
            <a:spcBef>
              <a:spcPct val="0"/>
            </a:spcBef>
            <a:spcAft>
              <a:spcPct val="35000"/>
            </a:spcAft>
            <a:buNone/>
          </a:pPr>
          <a:r>
            <a:rPr lang="en-US" sz="1700" b="1" kern="1200">
              <a:latin typeface="Calibri" panose="020F0502020204030204" pitchFamily="34" charset="0"/>
              <a:ea typeface="Calibri" panose="020F0502020204030204" pitchFamily="34" charset="0"/>
              <a:cs typeface="Arial" panose="020B0604020202020204" pitchFamily="34" charset="0"/>
            </a:rPr>
            <a:t>Actions:</a:t>
          </a:r>
        </a:p>
        <a:p>
          <a:pPr marL="0" lvl="0" indent="0" algn="l" defTabSz="755650">
            <a:lnSpc>
              <a:spcPct val="100000"/>
            </a:lnSpc>
            <a:spcBef>
              <a:spcPct val="0"/>
            </a:spcBef>
            <a:spcAft>
              <a:spcPct val="35000"/>
            </a:spcAft>
            <a:buNone/>
          </a:pPr>
          <a:r>
            <a:rPr lang="en-US" sz="1700" kern="1200">
              <a:latin typeface="Calibri" panose="020F0502020204030204" pitchFamily="34" charset="0"/>
              <a:ea typeface="Calibri" panose="020F0502020204030204" pitchFamily="34" charset="0"/>
              <a:cs typeface="Arial" panose="020B0604020202020204" pitchFamily="34" charset="0"/>
            </a:rPr>
            <a:t>Correct data transmission missteps, </a:t>
          </a:r>
        </a:p>
        <a:p>
          <a:pPr marL="0" lvl="0" indent="0" algn="l" defTabSz="755650">
            <a:lnSpc>
              <a:spcPct val="100000"/>
            </a:lnSpc>
            <a:spcBef>
              <a:spcPct val="0"/>
            </a:spcBef>
            <a:spcAft>
              <a:spcPct val="35000"/>
            </a:spcAft>
            <a:buNone/>
          </a:pPr>
          <a:r>
            <a:rPr lang="en-US" sz="1700" kern="1200">
              <a:latin typeface="Calibri" panose="020F0502020204030204" pitchFamily="34" charset="0"/>
              <a:ea typeface="Calibri" panose="020F0502020204030204" pitchFamily="34" charset="0"/>
              <a:cs typeface="Arial" panose="020B0604020202020204" pitchFamily="34" charset="0"/>
            </a:rPr>
            <a:t>NDW-EMR Indicator logic alignment </a:t>
          </a:r>
        </a:p>
        <a:p>
          <a:pPr marL="0" lvl="0" indent="0" algn="l" defTabSz="755650">
            <a:lnSpc>
              <a:spcPct val="100000"/>
            </a:lnSpc>
            <a:spcBef>
              <a:spcPct val="0"/>
            </a:spcBef>
            <a:spcAft>
              <a:spcPct val="35000"/>
            </a:spcAft>
            <a:buNone/>
          </a:pPr>
          <a:r>
            <a:rPr lang="en-US" sz="1700" kern="1200">
              <a:latin typeface="Calibri" panose="020F0502020204030204" pitchFamily="34" charset="0"/>
              <a:ea typeface="Calibri" panose="020F0502020204030204" pitchFamily="34" charset="0"/>
              <a:cs typeface="Arial" panose="020B0604020202020204" pitchFamily="34" charset="0"/>
            </a:rPr>
            <a:t>user data entry/upload errors</a:t>
          </a:r>
          <a:endParaRPr lang="en-US" sz="1700" kern="1200"/>
        </a:p>
      </dsp:txBody>
      <dsp:txXfrm>
        <a:off x="3689957" y="1842052"/>
        <a:ext cx="3135684" cy="2510491"/>
      </dsp:txXfrm>
    </dsp:sp>
    <dsp:sp modelId="{0F58DD9C-62F3-4A05-899E-681E6857C987}">
      <dsp:nvSpPr>
        <dsp:cNvPr id="0" name=""/>
        <dsp:cNvSpPr/>
      </dsp:nvSpPr>
      <dsp:spPr>
        <a:xfrm>
          <a:off x="7374387" y="0"/>
          <a:ext cx="1097489" cy="109748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57971B0-82F7-4900-81E5-F0AC8AD7ECDA}">
      <dsp:nvSpPr>
        <dsp:cNvPr id="0" name=""/>
        <dsp:cNvSpPr/>
      </dsp:nvSpPr>
      <dsp:spPr>
        <a:xfrm>
          <a:off x="7374387" y="1284649"/>
          <a:ext cx="3135684" cy="4703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377950">
            <a:lnSpc>
              <a:spcPct val="100000"/>
            </a:lnSpc>
            <a:spcBef>
              <a:spcPct val="0"/>
            </a:spcBef>
            <a:spcAft>
              <a:spcPct val="35000"/>
            </a:spcAft>
            <a:buNone/>
            <a:defRPr b="1"/>
          </a:pPr>
          <a:r>
            <a:rPr lang="en-US" sz="3100" kern="1200"/>
            <a:t>Feedback Sessions</a:t>
          </a:r>
        </a:p>
      </dsp:txBody>
      <dsp:txXfrm>
        <a:off x="7374387" y="1284649"/>
        <a:ext cx="3135684" cy="470352"/>
      </dsp:txXfrm>
    </dsp:sp>
    <dsp:sp modelId="{9BF72F24-AC50-47ED-8618-FB262AA70DE4}">
      <dsp:nvSpPr>
        <dsp:cNvPr id="0" name=""/>
        <dsp:cNvSpPr/>
      </dsp:nvSpPr>
      <dsp:spPr>
        <a:xfrm>
          <a:off x="7374387" y="1842052"/>
          <a:ext cx="3135684" cy="25104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100000"/>
            </a:lnSpc>
            <a:spcBef>
              <a:spcPct val="0"/>
            </a:spcBef>
            <a:spcAft>
              <a:spcPct val="35000"/>
            </a:spcAft>
            <a:buNone/>
          </a:pPr>
          <a:r>
            <a:rPr lang="en-US" sz="1700" kern="1200"/>
            <a:t>County cluster meetings, </a:t>
          </a:r>
        </a:p>
        <a:p>
          <a:pPr marL="0" lvl="0" indent="0" algn="l" defTabSz="755650">
            <a:lnSpc>
              <a:spcPct val="100000"/>
            </a:lnSpc>
            <a:spcBef>
              <a:spcPct val="0"/>
            </a:spcBef>
            <a:spcAft>
              <a:spcPct val="35000"/>
            </a:spcAft>
            <a:buNone/>
          </a:pPr>
          <a:r>
            <a:rPr lang="en-US" sz="1700" kern="1200"/>
            <a:t>Data quality review webinars, trainings etc.</a:t>
          </a:r>
        </a:p>
        <a:p>
          <a:pPr marL="0" lvl="0" indent="0" algn="l" defTabSz="755650">
            <a:lnSpc>
              <a:spcPct val="100000"/>
            </a:lnSpc>
            <a:spcBef>
              <a:spcPct val="0"/>
            </a:spcBef>
            <a:spcAft>
              <a:spcPct val="35000"/>
            </a:spcAft>
            <a:buNone/>
          </a:pPr>
          <a:r>
            <a:rPr lang="en-US" sz="1700" kern="1200"/>
            <a:t>Direct discussions of quality gaps, discuss best practices and suggest improvements</a:t>
          </a:r>
        </a:p>
      </dsp:txBody>
      <dsp:txXfrm>
        <a:off x="7374387" y="1842052"/>
        <a:ext cx="3135684" cy="251049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C0B2B1-00F3-4F2D-8FA6-0A99C9BC77F5}">
      <dsp:nvSpPr>
        <dsp:cNvPr id="0" name=""/>
        <dsp:cNvSpPr/>
      </dsp:nvSpPr>
      <dsp:spPr>
        <a:xfrm>
          <a:off x="0" y="419683"/>
          <a:ext cx="5485553" cy="185535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25740" tIns="395732" rIns="425740" bIns="135128" numCol="1" spcCol="1270" anchor="t" anchorCtr="0">
          <a:noAutofit/>
        </a:bodyPr>
        <a:lstStyle/>
        <a:p>
          <a:pPr marL="171450" lvl="1" indent="-171450" algn="l" defTabSz="844550">
            <a:lnSpc>
              <a:spcPct val="90000"/>
            </a:lnSpc>
            <a:spcBef>
              <a:spcPct val="0"/>
            </a:spcBef>
            <a:spcAft>
              <a:spcPct val="15000"/>
            </a:spcAft>
            <a:buChar char="•"/>
          </a:pPr>
          <a:r>
            <a:rPr lang="en-GB" sz="1900" kern="1200"/>
            <a:t>Identify data quality gaps jointly with program TAs</a:t>
          </a:r>
          <a:endParaRPr lang="en-US" sz="1900" kern="1200"/>
        </a:p>
        <a:p>
          <a:pPr marL="171450" lvl="1" indent="-171450" algn="l" defTabSz="844550">
            <a:lnSpc>
              <a:spcPct val="90000"/>
            </a:lnSpc>
            <a:spcBef>
              <a:spcPct val="0"/>
            </a:spcBef>
            <a:spcAft>
              <a:spcPct val="15000"/>
            </a:spcAft>
            <a:buChar char="•"/>
          </a:pPr>
          <a:r>
            <a:rPr lang="en-GB" sz="1900" kern="1200"/>
            <a:t>Select topline indicators for monthly tracking</a:t>
          </a:r>
          <a:endParaRPr lang="en-US" sz="1900" kern="1200"/>
        </a:p>
        <a:p>
          <a:pPr marL="171450" lvl="1" indent="-171450" algn="l" defTabSz="844550">
            <a:lnSpc>
              <a:spcPct val="90000"/>
            </a:lnSpc>
            <a:spcBef>
              <a:spcPct val="0"/>
            </a:spcBef>
            <a:spcAft>
              <a:spcPct val="15000"/>
            </a:spcAft>
            <a:buChar char="•"/>
          </a:pPr>
          <a:r>
            <a:rPr lang="en-GB" sz="1900" kern="1200"/>
            <a:t>Program TAs support facilities to address the gaps</a:t>
          </a:r>
          <a:endParaRPr lang="en-US" sz="1900" kern="1200"/>
        </a:p>
      </dsp:txBody>
      <dsp:txXfrm>
        <a:off x="0" y="419683"/>
        <a:ext cx="5485553" cy="1855350"/>
      </dsp:txXfrm>
    </dsp:sp>
    <dsp:sp modelId="{502D7215-D755-4610-A270-B483B81E8CBC}">
      <dsp:nvSpPr>
        <dsp:cNvPr id="0" name=""/>
        <dsp:cNvSpPr/>
      </dsp:nvSpPr>
      <dsp:spPr>
        <a:xfrm>
          <a:off x="274277" y="139243"/>
          <a:ext cx="3839887" cy="560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5139" tIns="0" rIns="145139" bIns="0" numCol="1" spcCol="1270" anchor="ctr" anchorCtr="0">
          <a:noAutofit/>
        </a:bodyPr>
        <a:lstStyle/>
        <a:p>
          <a:pPr marL="0" lvl="0" indent="0" algn="l" defTabSz="844550">
            <a:lnSpc>
              <a:spcPct val="90000"/>
            </a:lnSpc>
            <a:spcBef>
              <a:spcPct val="0"/>
            </a:spcBef>
            <a:spcAft>
              <a:spcPct val="35000"/>
            </a:spcAft>
            <a:buNone/>
          </a:pPr>
          <a:r>
            <a:rPr lang="en-GB" sz="1900" kern="1200"/>
            <a:t>Approach </a:t>
          </a:r>
          <a:endParaRPr lang="en-US" sz="1900" kern="1200"/>
        </a:p>
      </dsp:txBody>
      <dsp:txXfrm>
        <a:off x="301657" y="166623"/>
        <a:ext cx="3785127" cy="506120"/>
      </dsp:txXfrm>
    </dsp:sp>
    <dsp:sp modelId="{1CBBFA44-5E10-4C6D-917E-1BA847BE946C}">
      <dsp:nvSpPr>
        <dsp:cNvPr id="0" name=""/>
        <dsp:cNvSpPr/>
      </dsp:nvSpPr>
      <dsp:spPr>
        <a:xfrm>
          <a:off x="0" y="2658073"/>
          <a:ext cx="5485553" cy="164587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25740" tIns="395732" rIns="425740" bIns="135128" numCol="1" spcCol="1270" anchor="t" anchorCtr="0">
          <a:noAutofit/>
        </a:bodyPr>
        <a:lstStyle/>
        <a:p>
          <a:pPr marL="171450" lvl="1" indent="-171450" algn="l" defTabSz="844550">
            <a:lnSpc>
              <a:spcPct val="90000"/>
            </a:lnSpc>
            <a:spcBef>
              <a:spcPct val="0"/>
            </a:spcBef>
            <a:spcAft>
              <a:spcPct val="15000"/>
            </a:spcAft>
            <a:buChar char="•"/>
          </a:pPr>
          <a:r>
            <a:rPr lang="en-GB" sz="1900" kern="1200"/>
            <a:t>Paediatric topline indicators </a:t>
          </a:r>
          <a:endParaRPr lang="en-US" sz="1900" kern="1200"/>
        </a:p>
        <a:p>
          <a:pPr marL="342900" lvl="2" indent="-171450" algn="l" defTabSz="844550">
            <a:lnSpc>
              <a:spcPct val="90000"/>
            </a:lnSpc>
            <a:spcBef>
              <a:spcPct val="0"/>
            </a:spcBef>
            <a:spcAft>
              <a:spcPct val="15000"/>
            </a:spcAft>
            <a:buChar char="•"/>
          </a:pPr>
          <a:r>
            <a:rPr lang="en-GB" sz="1900" kern="1200"/>
            <a:t>Weight, height, regimen documentation etc.</a:t>
          </a:r>
          <a:endParaRPr lang="en-US" sz="1900" kern="1200"/>
        </a:p>
        <a:p>
          <a:pPr marL="171450" lvl="1" indent="-171450" algn="l" defTabSz="844550">
            <a:lnSpc>
              <a:spcPct val="90000"/>
            </a:lnSpc>
            <a:spcBef>
              <a:spcPct val="0"/>
            </a:spcBef>
            <a:spcAft>
              <a:spcPct val="15000"/>
            </a:spcAft>
            <a:buChar char="•"/>
          </a:pPr>
          <a:r>
            <a:rPr lang="en-GB" sz="1900" kern="1200"/>
            <a:t>PMTCT topline indicators</a:t>
          </a:r>
          <a:endParaRPr lang="en-US" sz="1900" kern="1200"/>
        </a:p>
        <a:p>
          <a:pPr marL="342900" lvl="2" indent="-171450" algn="l" defTabSz="844550">
            <a:lnSpc>
              <a:spcPct val="90000"/>
            </a:lnSpc>
            <a:spcBef>
              <a:spcPct val="0"/>
            </a:spcBef>
            <a:spcAft>
              <a:spcPct val="15000"/>
            </a:spcAft>
            <a:buChar char="•"/>
          </a:pPr>
          <a:r>
            <a:rPr lang="en-GB" sz="1900" kern="1200"/>
            <a:t>Documentation of HEI final outcomes etc. </a:t>
          </a:r>
          <a:endParaRPr lang="en-US" sz="1900" kern="1200"/>
        </a:p>
      </dsp:txBody>
      <dsp:txXfrm>
        <a:off x="0" y="2658073"/>
        <a:ext cx="5485553" cy="1645875"/>
      </dsp:txXfrm>
    </dsp:sp>
    <dsp:sp modelId="{9B8A4627-21DE-4A8E-AE4F-99918831E4AC}">
      <dsp:nvSpPr>
        <dsp:cNvPr id="0" name=""/>
        <dsp:cNvSpPr/>
      </dsp:nvSpPr>
      <dsp:spPr>
        <a:xfrm>
          <a:off x="274277" y="2377633"/>
          <a:ext cx="3839887" cy="560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5139" tIns="0" rIns="145139" bIns="0" numCol="1" spcCol="1270" anchor="ctr" anchorCtr="0">
          <a:noAutofit/>
        </a:bodyPr>
        <a:lstStyle/>
        <a:p>
          <a:pPr marL="0" lvl="0" indent="0" algn="l" defTabSz="844550">
            <a:lnSpc>
              <a:spcPct val="90000"/>
            </a:lnSpc>
            <a:spcBef>
              <a:spcPct val="0"/>
            </a:spcBef>
            <a:spcAft>
              <a:spcPct val="35000"/>
            </a:spcAft>
            <a:buNone/>
          </a:pPr>
          <a:r>
            <a:rPr lang="en-GB" sz="1900" kern="1200"/>
            <a:t>Examples</a:t>
          </a:r>
          <a:endParaRPr lang="en-US" sz="1900" kern="1200"/>
        </a:p>
      </dsp:txBody>
      <dsp:txXfrm>
        <a:off x="301657" y="2405013"/>
        <a:ext cx="3785127" cy="50612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2B7BE2-66C6-4379-9FBE-F78263BB666F}">
      <dsp:nvSpPr>
        <dsp:cNvPr id="0" name=""/>
        <dsp:cNvSpPr/>
      </dsp:nvSpPr>
      <dsp:spPr>
        <a:xfrm>
          <a:off x="0" y="208759"/>
          <a:ext cx="10868248" cy="1675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43497" tIns="291592" rIns="843497" bIns="113792" numCol="1" spcCol="1270" anchor="t" anchorCtr="0">
          <a:noAutofit/>
        </a:bodyPr>
        <a:lstStyle/>
        <a:p>
          <a:pPr marL="171450" lvl="1" indent="-171450" algn="l" defTabSz="711200" rtl="0">
            <a:lnSpc>
              <a:spcPct val="90000"/>
            </a:lnSpc>
            <a:spcBef>
              <a:spcPct val="0"/>
            </a:spcBef>
            <a:spcAft>
              <a:spcPct val="15000"/>
            </a:spcAft>
            <a:buChar char="•"/>
          </a:pPr>
          <a:r>
            <a:rPr lang="en-GB" sz="1600" kern="1200">
              <a:latin typeface="Aptos" panose="020B0004020202020204" pitchFamily="34" charset="0"/>
            </a:rPr>
            <a:t>Point Of Care(POC)</a:t>
          </a:r>
          <a:endParaRPr lang="en-US" sz="1600" kern="1200">
            <a:latin typeface="Aptos" panose="020B0004020202020204" pitchFamily="34" charset="0"/>
          </a:endParaRPr>
        </a:p>
        <a:p>
          <a:pPr marL="171450" lvl="1" indent="-171450" algn="l" defTabSz="711200" rtl="0">
            <a:lnSpc>
              <a:spcPct val="90000"/>
            </a:lnSpc>
            <a:spcBef>
              <a:spcPct val="0"/>
            </a:spcBef>
            <a:spcAft>
              <a:spcPct val="15000"/>
            </a:spcAft>
            <a:buChar char="•"/>
          </a:pPr>
          <a:r>
            <a:rPr lang="en-US" sz="1600" kern="1200">
              <a:latin typeface="Aptos" panose="020B0004020202020204" pitchFamily="34" charset="0"/>
            </a:rPr>
            <a:t>Routine Data Quality Assessment(RDQA)</a:t>
          </a:r>
        </a:p>
        <a:p>
          <a:pPr marL="171450" lvl="1" indent="-171450" algn="l" defTabSz="711200">
            <a:lnSpc>
              <a:spcPct val="90000"/>
            </a:lnSpc>
            <a:spcBef>
              <a:spcPct val="0"/>
            </a:spcBef>
            <a:spcAft>
              <a:spcPct val="15000"/>
            </a:spcAft>
            <a:buChar char="•"/>
          </a:pPr>
          <a:r>
            <a:rPr lang="en-GB" sz="1600" kern="1200">
              <a:latin typeface="Aptos" panose="020B0004020202020204" pitchFamily="34" charset="0"/>
            </a:rPr>
            <a:t>Minimal data entry</a:t>
          </a:r>
          <a:endParaRPr lang="en-US" sz="1600" kern="1200">
            <a:latin typeface="Aptos" panose="020B0004020202020204" pitchFamily="34" charset="0"/>
          </a:endParaRPr>
        </a:p>
        <a:p>
          <a:pPr marL="171450" lvl="1" indent="-171450" algn="l" defTabSz="711200">
            <a:lnSpc>
              <a:spcPct val="90000"/>
            </a:lnSpc>
            <a:spcBef>
              <a:spcPct val="0"/>
            </a:spcBef>
            <a:spcAft>
              <a:spcPct val="15000"/>
            </a:spcAft>
            <a:buChar char="•"/>
          </a:pPr>
          <a:r>
            <a:rPr lang="en-GB" sz="1600" kern="1200">
              <a:latin typeface="Aptos" panose="020B0004020202020204" pitchFamily="34" charset="0"/>
            </a:rPr>
            <a:t>Logic alignment between EMR and MER guidelines </a:t>
          </a:r>
          <a:endParaRPr lang="en-US" sz="1600" kern="1200">
            <a:latin typeface="Aptos" panose="020B0004020202020204" pitchFamily="34" charset="0"/>
          </a:endParaRPr>
        </a:p>
        <a:p>
          <a:pPr marL="171450" lvl="1" indent="-171450" algn="l" defTabSz="711200">
            <a:lnSpc>
              <a:spcPct val="90000"/>
            </a:lnSpc>
            <a:spcBef>
              <a:spcPct val="0"/>
            </a:spcBef>
            <a:spcAft>
              <a:spcPct val="15000"/>
            </a:spcAft>
            <a:buFont typeface="Wingdings" panose="05000000000000000000" pitchFamily="2" charset="2"/>
            <a:buNone/>
          </a:pPr>
          <a:endParaRPr lang="en-US" sz="1600" kern="1200">
            <a:latin typeface="Aptos" panose="020B0004020202020204" pitchFamily="34" charset="0"/>
          </a:endParaRPr>
        </a:p>
      </dsp:txBody>
      <dsp:txXfrm>
        <a:off x="0" y="208759"/>
        <a:ext cx="10868248" cy="1675800"/>
      </dsp:txXfrm>
    </dsp:sp>
    <dsp:sp modelId="{4AD37DCF-6579-462C-9E67-BE5BD0C8631B}">
      <dsp:nvSpPr>
        <dsp:cNvPr id="0" name=""/>
        <dsp:cNvSpPr/>
      </dsp:nvSpPr>
      <dsp:spPr>
        <a:xfrm>
          <a:off x="543412" y="2119"/>
          <a:ext cx="7607773" cy="4132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7556" tIns="0" rIns="287556" bIns="0" numCol="1" spcCol="1270" anchor="ctr" anchorCtr="0">
          <a:noAutofit/>
        </a:bodyPr>
        <a:lstStyle/>
        <a:p>
          <a:pPr marL="0" lvl="0" indent="0" algn="l" defTabSz="711200">
            <a:lnSpc>
              <a:spcPct val="90000"/>
            </a:lnSpc>
            <a:spcBef>
              <a:spcPct val="0"/>
            </a:spcBef>
            <a:spcAft>
              <a:spcPct val="35000"/>
            </a:spcAft>
            <a:buNone/>
          </a:pPr>
          <a:r>
            <a:rPr lang="en-GB" sz="1600" kern="1200">
              <a:latin typeface="Aptos" panose="020B0004020202020204" pitchFamily="34" charset="0"/>
            </a:rPr>
            <a:t>Data collection </a:t>
          </a:r>
          <a:endParaRPr lang="en-US" sz="1600" kern="1200">
            <a:latin typeface="Aptos" panose="020B0004020202020204" pitchFamily="34" charset="0"/>
          </a:endParaRPr>
        </a:p>
      </dsp:txBody>
      <dsp:txXfrm>
        <a:off x="563587" y="22294"/>
        <a:ext cx="7567423" cy="372930"/>
      </dsp:txXfrm>
    </dsp:sp>
    <dsp:sp modelId="{7222526E-D984-4808-8733-689817B72834}">
      <dsp:nvSpPr>
        <dsp:cNvPr id="0" name=""/>
        <dsp:cNvSpPr/>
      </dsp:nvSpPr>
      <dsp:spPr>
        <a:xfrm>
          <a:off x="0" y="2166799"/>
          <a:ext cx="10868248" cy="145529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43497" tIns="291592" rIns="843497" bIns="113792" numCol="1" spcCol="1270" anchor="t" anchorCtr="0">
          <a:noAutofit/>
        </a:bodyPr>
        <a:lstStyle/>
        <a:p>
          <a:pPr marL="171450" lvl="1" indent="-171450" algn="l" defTabSz="711200">
            <a:lnSpc>
              <a:spcPct val="90000"/>
            </a:lnSpc>
            <a:spcBef>
              <a:spcPct val="0"/>
            </a:spcBef>
            <a:spcAft>
              <a:spcPct val="15000"/>
            </a:spcAft>
            <a:buChar char="•"/>
          </a:pPr>
          <a:r>
            <a:rPr lang="en-GB" sz="1600" kern="1200">
              <a:latin typeface="Aptos" panose="020B0004020202020204" pitchFamily="34" charset="0"/>
            </a:rPr>
            <a:t>Data quality checks and alignment with EMR logic</a:t>
          </a:r>
          <a:endParaRPr lang="en-US" sz="1600" kern="1200">
            <a:latin typeface="Aptos" panose="020B0004020202020204" pitchFamily="34" charset="0"/>
          </a:endParaRPr>
        </a:p>
        <a:p>
          <a:pPr marL="171450" lvl="1" indent="-171450" algn="l" defTabSz="711200">
            <a:lnSpc>
              <a:spcPct val="90000"/>
            </a:lnSpc>
            <a:spcBef>
              <a:spcPct val="0"/>
            </a:spcBef>
            <a:spcAft>
              <a:spcPct val="15000"/>
            </a:spcAft>
            <a:buChar char="•"/>
          </a:pPr>
          <a:r>
            <a:rPr lang="en-GB" sz="1600" kern="1200">
              <a:latin typeface="Aptos" panose="020B0004020202020204" pitchFamily="34" charset="0"/>
            </a:rPr>
            <a:t>Submission of metrics to facilitate comparison between NDW and EMR</a:t>
          </a:r>
          <a:endParaRPr lang="en-US" sz="1600" kern="1200">
            <a:latin typeface="Aptos" panose="020B0004020202020204" pitchFamily="34" charset="0"/>
          </a:endParaRPr>
        </a:p>
        <a:p>
          <a:pPr marL="171450" lvl="1" indent="-171450" algn="l" defTabSz="711200">
            <a:lnSpc>
              <a:spcPct val="90000"/>
            </a:lnSpc>
            <a:spcBef>
              <a:spcPct val="0"/>
            </a:spcBef>
            <a:spcAft>
              <a:spcPct val="15000"/>
            </a:spcAft>
            <a:buChar char="•"/>
          </a:pPr>
          <a:r>
            <a:rPr lang="en-GB" sz="1600" kern="1200">
              <a:latin typeface="Aptos" panose="020B0004020202020204" pitchFamily="34" charset="0"/>
            </a:rPr>
            <a:t>Bidirectional feedback on issues to be resolved</a:t>
          </a:r>
          <a:endParaRPr lang="en-US" sz="1600" kern="1200">
            <a:latin typeface="Aptos" panose="020B0004020202020204" pitchFamily="34" charset="0"/>
          </a:endParaRPr>
        </a:p>
        <a:p>
          <a:pPr marL="171450" lvl="1" indent="-171450" algn="l" defTabSz="711200">
            <a:lnSpc>
              <a:spcPct val="90000"/>
            </a:lnSpc>
            <a:spcBef>
              <a:spcPct val="0"/>
            </a:spcBef>
            <a:spcAft>
              <a:spcPct val="15000"/>
            </a:spcAft>
            <a:buFont typeface="Wingdings" panose="05000000000000000000" pitchFamily="2" charset="2"/>
            <a:buNone/>
          </a:pPr>
          <a:endParaRPr lang="en-US" sz="1600" kern="1200">
            <a:latin typeface="Aptos" panose="020B0004020202020204" pitchFamily="34" charset="0"/>
          </a:endParaRPr>
        </a:p>
      </dsp:txBody>
      <dsp:txXfrm>
        <a:off x="0" y="2166799"/>
        <a:ext cx="10868248" cy="1455299"/>
      </dsp:txXfrm>
    </dsp:sp>
    <dsp:sp modelId="{D3A4665D-F952-4C91-AACB-A8DE1F33A4ED}">
      <dsp:nvSpPr>
        <dsp:cNvPr id="0" name=""/>
        <dsp:cNvSpPr/>
      </dsp:nvSpPr>
      <dsp:spPr>
        <a:xfrm>
          <a:off x="543412" y="1960159"/>
          <a:ext cx="7607773" cy="4132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7556" tIns="0" rIns="287556" bIns="0" numCol="1" spcCol="1270" anchor="ctr" anchorCtr="0">
          <a:noAutofit/>
        </a:bodyPr>
        <a:lstStyle/>
        <a:p>
          <a:pPr marL="0" lvl="0" indent="0" algn="l" defTabSz="711200">
            <a:lnSpc>
              <a:spcPct val="90000"/>
            </a:lnSpc>
            <a:spcBef>
              <a:spcPct val="0"/>
            </a:spcBef>
            <a:spcAft>
              <a:spcPct val="35000"/>
            </a:spcAft>
            <a:buFont typeface="Wingdings" panose="05000000000000000000" pitchFamily="2" charset="2"/>
            <a:buNone/>
          </a:pPr>
          <a:r>
            <a:rPr lang="en-GB" sz="1600" kern="1200">
              <a:latin typeface="Aptos" panose="020B0004020202020204" pitchFamily="34" charset="0"/>
            </a:rPr>
            <a:t>Data warehousing</a:t>
          </a:r>
          <a:endParaRPr lang="en-US" sz="1600" kern="1200">
            <a:latin typeface="Aptos" panose="020B0004020202020204" pitchFamily="34" charset="0"/>
          </a:endParaRPr>
        </a:p>
      </dsp:txBody>
      <dsp:txXfrm>
        <a:off x="563587" y="1980334"/>
        <a:ext cx="7567423" cy="372930"/>
      </dsp:txXfrm>
    </dsp:sp>
    <dsp:sp modelId="{254A8B12-23EC-4BAB-95F4-511734AFFAD6}">
      <dsp:nvSpPr>
        <dsp:cNvPr id="0" name=""/>
        <dsp:cNvSpPr/>
      </dsp:nvSpPr>
      <dsp:spPr>
        <a:xfrm>
          <a:off x="0" y="3904339"/>
          <a:ext cx="10868248" cy="145529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43497" tIns="291592" rIns="843497" bIns="113792" numCol="1" spcCol="1270" anchor="t" anchorCtr="0">
          <a:noAutofit/>
        </a:bodyPr>
        <a:lstStyle/>
        <a:p>
          <a:pPr marL="171450" lvl="1" indent="-171450" algn="l" defTabSz="711200">
            <a:lnSpc>
              <a:spcPct val="90000"/>
            </a:lnSpc>
            <a:spcBef>
              <a:spcPct val="0"/>
            </a:spcBef>
            <a:spcAft>
              <a:spcPct val="15000"/>
            </a:spcAft>
            <a:buChar char="•"/>
          </a:pPr>
          <a:r>
            <a:rPr lang="en-GB" sz="1600" kern="1200">
              <a:latin typeface="Aptos" panose="020B0004020202020204" pitchFamily="34" charset="0"/>
            </a:rPr>
            <a:t>Reporting rates tracking – Bulletins &amp; Dashboards</a:t>
          </a:r>
          <a:endParaRPr lang="en-US" sz="1600" kern="1200">
            <a:latin typeface="Aptos" panose="020B0004020202020204" pitchFamily="34" charset="0"/>
          </a:endParaRPr>
        </a:p>
        <a:p>
          <a:pPr marL="171450" lvl="1" indent="-171450" algn="l" defTabSz="711200">
            <a:lnSpc>
              <a:spcPct val="90000"/>
            </a:lnSpc>
            <a:spcBef>
              <a:spcPct val="0"/>
            </a:spcBef>
            <a:spcAft>
              <a:spcPct val="15000"/>
            </a:spcAft>
            <a:buChar char="•"/>
          </a:pPr>
          <a:r>
            <a:rPr lang="en-US" sz="1600" kern="1200">
              <a:latin typeface="Aptos" panose="020B0004020202020204" pitchFamily="34" charset="0"/>
            </a:rPr>
            <a:t>Improving Data Quality Through Data Use: Data alignment, self-service, </a:t>
          </a:r>
          <a:r>
            <a:rPr lang="en-GB" sz="1600" kern="1200">
              <a:latin typeface="Aptos" panose="020B0004020202020204" pitchFamily="34" charset="0"/>
            </a:rPr>
            <a:t>Data use CoP</a:t>
          </a:r>
          <a:endParaRPr lang="en-US" sz="1600" kern="1200">
            <a:latin typeface="Aptos" panose="020B0004020202020204" pitchFamily="34" charset="0"/>
          </a:endParaRPr>
        </a:p>
        <a:p>
          <a:pPr marL="171450" lvl="1" indent="-171450" algn="l" defTabSz="711200">
            <a:lnSpc>
              <a:spcPct val="90000"/>
            </a:lnSpc>
            <a:spcBef>
              <a:spcPct val="0"/>
            </a:spcBef>
            <a:spcAft>
              <a:spcPct val="15000"/>
            </a:spcAft>
            <a:buChar char="•"/>
          </a:pPr>
          <a:r>
            <a:rPr lang="en-GB" sz="1600" kern="1200">
              <a:latin typeface="Aptos" panose="020B0004020202020204" pitchFamily="34" charset="0"/>
            </a:rPr>
            <a:t>Information products: Bulletins, Program Briefs etc.</a:t>
          </a:r>
          <a:endParaRPr lang="en-US" sz="1600" kern="1200">
            <a:latin typeface="Aptos" panose="020B0004020202020204" pitchFamily="34" charset="0"/>
          </a:endParaRPr>
        </a:p>
        <a:p>
          <a:pPr marL="171450" lvl="1" indent="-171450" algn="l" defTabSz="711200">
            <a:lnSpc>
              <a:spcPct val="90000"/>
            </a:lnSpc>
            <a:spcBef>
              <a:spcPct val="0"/>
            </a:spcBef>
            <a:spcAft>
              <a:spcPct val="15000"/>
            </a:spcAft>
            <a:buChar char="•"/>
          </a:pPr>
          <a:r>
            <a:rPr lang="en-US" sz="1600" kern="1200">
              <a:latin typeface="Aptos" panose="020B0004020202020204" pitchFamily="34" charset="0"/>
            </a:rPr>
            <a:t>Topline Indicators</a:t>
          </a:r>
        </a:p>
      </dsp:txBody>
      <dsp:txXfrm>
        <a:off x="0" y="3904339"/>
        <a:ext cx="10868248" cy="1455299"/>
      </dsp:txXfrm>
    </dsp:sp>
    <dsp:sp modelId="{6241899C-5684-4287-8BCE-D0D3BEA8EF76}">
      <dsp:nvSpPr>
        <dsp:cNvPr id="0" name=""/>
        <dsp:cNvSpPr/>
      </dsp:nvSpPr>
      <dsp:spPr>
        <a:xfrm>
          <a:off x="543412" y="3697699"/>
          <a:ext cx="7607773" cy="4132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7556" tIns="0" rIns="287556" bIns="0" numCol="1" spcCol="1270" anchor="ctr" anchorCtr="0">
          <a:noAutofit/>
        </a:bodyPr>
        <a:lstStyle/>
        <a:p>
          <a:pPr marL="0" lvl="0" indent="0" algn="l" defTabSz="711200">
            <a:lnSpc>
              <a:spcPct val="90000"/>
            </a:lnSpc>
            <a:spcBef>
              <a:spcPct val="0"/>
            </a:spcBef>
            <a:spcAft>
              <a:spcPct val="35000"/>
            </a:spcAft>
            <a:buFont typeface="Wingdings" panose="05000000000000000000" pitchFamily="2" charset="2"/>
            <a:buNone/>
          </a:pPr>
          <a:r>
            <a:rPr lang="en-GB" sz="1600" kern="1200">
              <a:latin typeface="Aptos" panose="020B0004020202020204" pitchFamily="34" charset="0"/>
            </a:rPr>
            <a:t>Data use and feedback</a:t>
          </a:r>
          <a:endParaRPr lang="en-US" sz="1600" kern="1200">
            <a:latin typeface="Aptos" panose="020B0004020202020204" pitchFamily="34" charset="0"/>
          </a:endParaRPr>
        </a:p>
      </dsp:txBody>
      <dsp:txXfrm>
        <a:off x="563587" y="3717874"/>
        <a:ext cx="7567423" cy="3729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667271-4E50-4FA6-B207-6D6D841270EE}">
      <dsp:nvSpPr>
        <dsp:cNvPr id="0" name=""/>
        <dsp:cNvSpPr/>
      </dsp:nvSpPr>
      <dsp:spPr>
        <a:xfrm>
          <a:off x="0" y="198144"/>
          <a:ext cx="3076755" cy="1289925"/>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38790" tIns="270764" rIns="238790"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a:t>All-inclusive MOH (National and County), Implementing partners, USG agencies, UN family, CSO groups.</a:t>
          </a:r>
        </a:p>
      </dsp:txBody>
      <dsp:txXfrm>
        <a:off x="0" y="198144"/>
        <a:ext cx="3076755" cy="1289925"/>
      </dsp:txXfrm>
    </dsp:sp>
    <dsp:sp modelId="{213253CA-B578-4924-9EFF-1CBCCE11572D}">
      <dsp:nvSpPr>
        <dsp:cNvPr id="0" name=""/>
        <dsp:cNvSpPr/>
      </dsp:nvSpPr>
      <dsp:spPr>
        <a:xfrm>
          <a:off x="153837" y="6264"/>
          <a:ext cx="2153728" cy="3837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1406" tIns="0" rIns="81406" bIns="0" numCol="1" spcCol="1270" anchor="ctr" anchorCtr="0">
          <a:noAutofit/>
        </a:bodyPr>
        <a:lstStyle/>
        <a:p>
          <a:pPr marL="0" lvl="0" indent="0" algn="l" defTabSz="711200">
            <a:lnSpc>
              <a:spcPct val="90000"/>
            </a:lnSpc>
            <a:spcBef>
              <a:spcPct val="0"/>
            </a:spcBef>
            <a:spcAft>
              <a:spcPct val="35000"/>
            </a:spcAft>
            <a:buNone/>
          </a:pPr>
          <a:r>
            <a:rPr lang="en-US" sz="1600" b="1" kern="1200"/>
            <a:t>Team composition</a:t>
          </a:r>
        </a:p>
      </dsp:txBody>
      <dsp:txXfrm>
        <a:off x="172571" y="24998"/>
        <a:ext cx="2116260" cy="3462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597EB8-9439-45E2-8A0D-CBF1C1E8F461}">
      <dsp:nvSpPr>
        <dsp:cNvPr id="0" name=""/>
        <dsp:cNvSpPr/>
      </dsp:nvSpPr>
      <dsp:spPr>
        <a:xfrm>
          <a:off x="0" y="281105"/>
          <a:ext cx="3485476" cy="1927800"/>
        </a:xfrm>
        <a:prstGeom prst="rect">
          <a:avLst/>
        </a:prstGeom>
        <a:solidFill>
          <a:schemeClr val="lt1">
            <a:alpha val="90000"/>
            <a:hueOff val="0"/>
            <a:satOff val="0"/>
            <a:lumOff val="0"/>
            <a:alphaOff val="0"/>
          </a:schemeClr>
        </a:solidFill>
        <a:ln w="1905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70512" tIns="354076" rIns="270512"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a:t>Focus on all existing reporting systems including: </a:t>
          </a:r>
        </a:p>
        <a:p>
          <a:pPr marL="342900" lvl="2" indent="-171450" algn="l" defTabSz="711200">
            <a:lnSpc>
              <a:spcPct val="90000"/>
            </a:lnSpc>
            <a:spcBef>
              <a:spcPct val="0"/>
            </a:spcBef>
            <a:spcAft>
              <a:spcPct val="15000"/>
            </a:spcAft>
            <a:buChar char="•"/>
          </a:pPr>
          <a:r>
            <a:rPr lang="en-US" sz="1600" kern="1200"/>
            <a:t>DATIM, KHIS(DHIS2), NDW/R</a:t>
          </a:r>
        </a:p>
        <a:p>
          <a:pPr marL="171450" lvl="1" indent="-171450" algn="l" defTabSz="711200">
            <a:lnSpc>
              <a:spcPct val="90000"/>
            </a:lnSpc>
            <a:spcBef>
              <a:spcPct val="0"/>
            </a:spcBef>
            <a:spcAft>
              <a:spcPct val="15000"/>
            </a:spcAft>
            <a:buChar char="•"/>
          </a:pPr>
          <a:r>
            <a:rPr lang="en-US" sz="1600" kern="1200"/>
            <a:t>Standard process that covers all source systems: </a:t>
          </a:r>
        </a:p>
        <a:p>
          <a:pPr marL="342900" lvl="2" indent="-171450" algn="l" defTabSz="711200">
            <a:lnSpc>
              <a:spcPct val="90000"/>
            </a:lnSpc>
            <a:spcBef>
              <a:spcPct val="0"/>
            </a:spcBef>
            <a:spcAft>
              <a:spcPct val="15000"/>
            </a:spcAft>
            <a:buChar char="•"/>
          </a:pPr>
          <a:r>
            <a:rPr lang="en-US" sz="1600" kern="1200"/>
            <a:t>Paper and EMR</a:t>
          </a:r>
        </a:p>
      </dsp:txBody>
      <dsp:txXfrm>
        <a:off x="0" y="281105"/>
        <a:ext cx="3485476" cy="1927800"/>
      </dsp:txXfrm>
    </dsp:sp>
    <dsp:sp modelId="{D5BC15BF-9C81-4872-A4A3-65E63558C89C}">
      <dsp:nvSpPr>
        <dsp:cNvPr id="0" name=""/>
        <dsp:cNvSpPr/>
      </dsp:nvSpPr>
      <dsp:spPr>
        <a:xfrm>
          <a:off x="174273" y="30185"/>
          <a:ext cx="2439833" cy="501840"/>
        </a:xfrm>
        <a:prstGeom prst="roundRect">
          <a:avLst/>
        </a:prstGeom>
        <a:solidFill>
          <a:schemeClr val="accent2"/>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220" tIns="0" rIns="92220" bIns="0" numCol="1" spcCol="1270" anchor="ctr" anchorCtr="0">
          <a:noAutofit/>
        </a:bodyPr>
        <a:lstStyle/>
        <a:p>
          <a:pPr marL="0" lvl="0" indent="0" algn="l" defTabSz="711200">
            <a:lnSpc>
              <a:spcPct val="90000"/>
            </a:lnSpc>
            <a:spcBef>
              <a:spcPct val="0"/>
            </a:spcBef>
            <a:spcAft>
              <a:spcPct val="35000"/>
            </a:spcAft>
            <a:buNone/>
          </a:pPr>
          <a:r>
            <a:rPr lang="en-US" sz="1600" b="1" kern="1200"/>
            <a:t>Data sources and Reports</a:t>
          </a:r>
        </a:p>
      </dsp:txBody>
      <dsp:txXfrm>
        <a:off x="198771" y="54683"/>
        <a:ext cx="2390837" cy="45284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295BA3-B369-4984-93F9-45282BA31BF3}">
      <dsp:nvSpPr>
        <dsp:cNvPr id="0" name=""/>
        <dsp:cNvSpPr/>
      </dsp:nvSpPr>
      <dsp:spPr>
        <a:xfrm>
          <a:off x="0" y="0"/>
          <a:ext cx="11059572" cy="719549"/>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Transition from RDE to point of care systems, focus on clinical care with reports and surveillance as secondary outputs, inclusion of all required reports and registers generated passively.</a:t>
          </a:r>
        </a:p>
      </dsp:txBody>
      <dsp:txXfrm>
        <a:off x="35125" y="35125"/>
        <a:ext cx="10989322" cy="649299"/>
      </dsp:txXfrm>
    </dsp:sp>
    <dsp:sp modelId="{07D81BCB-49BC-4A09-8DAA-F3BCBDB93159}">
      <dsp:nvSpPr>
        <dsp:cNvPr id="0" name=""/>
        <dsp:cNvSpPr/>
      </dsp:nvSpPr>
      <dsp:spPr>
        <a:xfrm>
          <a:off x="0" y="822450"/>
          <a:ext cx="11059572" cy="719549"/>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Font typeface="Symbol" panose="05050102010706020507" pitchFamily="18" charset="2"/>
            <a:buNone/>
          </a:pPr>
          <a:r>
            <a:rPr lang="en-US" sz="1800" kern="1200"/>
            <a:t>Minimal free text, Incorporation of range and logical checks.</a:t>
          </a:r>
        </a:p>
      </dsp:txBody>
      <dsp:txXfrm>
        <a:off x="35125" y="857575"/>
        <a:ext cx="10989322" cy="649299"/>
      </dsp:txXfrm>
    </dsp:sp>
    <dsp:sp modelId="{9989651A-86A0-4AAF-BD0B-3F755AB807AE}">
      <dsp:nvSpPr>
        <dsp:cNvPr id="0" name=""/>
        <dsp:cNvSpPr/>
      </dsp:nvSpPr>
      <dsp:spPr>
        <a:xfrm>
          <a:off x="0" y="1628400"/>
          <a:ext cx="11059572" cy="719549"/>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Font typeface="Symbol" panose="05050102010706020507" pitchFamily="18" charset="2"/>
            <a:buNone/>
          </a:pPr>
          <a:r>
            <a:rPr lang="en-US" sz="1800" kern="1200"/>
            <a:t>Availability of line lists for every report to facilitate validation.</a:t>
          </a:r>
        </a:p>
      </dsp:txBody>
      <dsp:txXfrm>
        <a:off x="35125" y="1663525"/>
        <a:ext cx="10989322" cy="649299"/>
      </dsp:txXfrm>
    </dsp:sp>
    <dsp:sp modelId="{28CB0F0C-8EE6-4730-8E48-9A5506FFADB2}">
      <dsp:nvSpPr>
        <dsp:cNvPr id="0" name=""/>
        <dsp:cNvSpPr/>
      </dsp:nvSpPr>
      <dsp:spPr>
        <a:xfrm>
          <a:off x="0" y="2434350"/>
          <a:ext cx="11059572" cy="719549"/>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Font typeface="Symbol" panose="05050102010706020507" pitchFamily="18" charset="2"/>
            <a:buNone/>
          </a:pPr>
          <a:r>
            <a:rPr lang="en-US" sz="1800" kern="1200"/>
            <a:t>Data quality checks at transmission to the NDW</a:t>
          </a:r>
        </a:p>
      </dsp:txBody>
      <dsp:txXfrm>
        <a:off x="35125" y="2469475"/>
        <a:ext cx="10989322" cy="649299"/>
      </dsp:txXfrm>
    </dsp:sp>
    <dsp:sp modelId="{081A862D-C2C7-435B-AC3D-DE3D1AFDA823}">
      <dsp:nvSpPr>
        <dsp:cNvPr id="0" name=""/>
        <dsp:cNvSpPr/>
      </dsp:nvSpPr>
      <dsp:spPr>
        <a:xfrm>
          <a:off x="0" y="3240300"/>
          <a:ext cx="11059572" cy="719549"/>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Font typeface="Symbol" panose="05050102010706020507" pitchFamily="18" charset="2"/>
            <a:buNone/>
          </a:pPr>
          <a:r>
            <a:rPr lang="en-US" sz="1800" kern="1200"/>
            <a:t>Data concordance reports</a:t>
          </a:r>
        </a:p>
      </dsp:txBody>
      <dsp:txXfrm>
        <a:off x="35125" y="3275425"/>
        <a:ext cx="10989322" cy="649299"/>
      </dsp:txXfrm>
    </dsp:sp>
    <dsp:sp modelId="{25223511-02FD-4D0E-A387-1E102CCFB553}">
      <dsp:nvSpPr>
        <dsp:cNvPr id="0" name=""/>
        <dsp:cNvSpPr/>
      </dsp:nvSpPr>
      <dsp:spPr>
        <a:xfrm>
          <a:off x="0" y="4046251"/>
          <a:ext cx="11059572" cy="719549"/>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Font typeface="Symbol" panose="05050102010706020507" pitchFamily="18" charset="2"/>
            <a:buNone/>
          </a:pPr>
          <a:r>
            <a:rPr lang="en-US" sz="1800" kern="1200"/>
            <a:t>Data use, increased access and availability, and actionable feedback as avenues to improve data quality and program performance</a:t>
          </a:r>
        </a:p>
      </dsp:txBody>
      <dsp:txXfrm>
        <a:off x="35125" y="4081376"/>
        <a:ext cx="10989322" cy="64929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2B7BE2-66C6-4379-9FBE-F78263BB666F}">
      <dsp:nvSpPr>
        <dsp:cNvPr id="0" name=""/>
        <dsp:cNvSpPr/>
      </dsp:nvSpPr>
      <dsp:spPr>
        <a:xfrm>
          <a:off x="0" y="419208"/>
          <a:ext cx="10828283" cy="655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AD37DCF-6579-462C-9E67-BE5BD0C8631B}">
      <dsp:nvSpPr>
        <dsp:cNvPr id="0" name=""/>
        <dsp:cNvSpPr/>
      </dsp:nvSpPr>
      <dsp:spPr>
        <a:xfrm>
          <a:off x="541414" y="35448"/>
          <a:ext cx="7579798" cy="7675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6498" tIns="0" rIns="286498" bIns="0" numCol="1" spcCol="1270" anchor="ctr" anchorCtr="0">
          <a:noAutofit/>
        </a:bodyPr>
        <a:lstStyle/>
        <a:p>
          <a:pPr marL="0" lvl="0" indent="0" algn="l" defTabSz="800100">
            <a:lnSpc>
              <a:spcPct val="90000"/>
            </a:lnSpc>
            <a:spcBef>
              <a:spcPct val="0"/>
            </a:spcBef>
            <a:spcAft>
              <a:spcPct val="35000"/>
            </a:spcAft>
            <a:buNone/>
          </a:pPr>
          <a:r>
            <a:rPr lang="en-US" sz="1800" kern="1200"/>
            <a:t>Introduction: </a:t>
          </a:r>
          <a:r>
            <a:rPr lang="en-GB" sz="1800" kern="1200"/>
            <a:t>Understanding Data Quality in Kenya </a:t>
          </a:r>
          <a:endParaRPr lang="en-US" sz="1800" kern="1200"/>
        </a:p>
      </dsp:txBody>
      <dsp:txXfrm>
        <a:off x="578881" y="72915"/>
        <a:ext cx="7504864" cy="692586"/>
      </dsp:txXfrm>
    </dsp:sp>
    <dsp:sp modelId="{1477EB42-FCEF-4BEC-862D-0E261F456B7F}">
      <dsp:nvSpPr>
        <dsp:cNvPr id="0" name=""/>
        <dsp:cNvSpPr/>
      </dsp:nvSpPr>
      <dsp:spPr>
        <a:xfrm>
          <a:off x="0" y="1598568"/>
          <a:ext cx="10828283" cy="655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845F564-7C8D-4882-A3CF-5B23D6239EF6}">
      <dsp:nvSpPr>
        <dsp:cNvPr id="0" name=""/>
        <dsp:cNvSpPr/>
      </dsp:nvSpPr>
      <dsp:spPr>
        <a:xfrm>
          <a:off x="541414" y="1214808"/>
          <a:ext cx="7579798" cy="7675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6498" tIns="0" rIns="286498" bIns="0" numCol="1" spcCol="1270" anchor="ctr" anchorCtr="0">
          <a:noAutofit/>
        </a:bodyPr>
        <a:lstStyle/>
        <a:p>
          <a:pPr marL="0" lvl="0" indent="0" algn="l" defTabSz="800100">
            <a:lnSpc>
              <a:spcPct val="90000"/>
            </a:lnSpc>
            <a:spcBef>
              <a:spcPct val="0"/>
            </a:spcBef>
            <a:spcAft>
              <a:spcPct val="35000"/>
            </a:spcAft>
            <a:buNone/>
          </a:pPr>
          <a:r>
            <a:rPr lang="en-GB" sz="1800" kern="1200"/>
            <a:t>Overview of the HIS landscape in Kenya </a:t>
          </a:r>
          <a:endParaRPr lang="en-US" sz="1800" kern="1200"/>
        </a:p>
      </dsp:txBody>
      <dsp:txXfrm>
        <a:off x="578881" y="1252275"/>
        <a:ext cx="7504864" cy="692586"/>
      </dsp:txXfrm>
    </dsp:sp>
    <dsp:sp modelId="{2215C755-CAAE-439B-A6DE-F889BA27785C}">
      <dsp:nvSpPr>
        <dsp:cNvPr id="0" name=""/>
        <dsp:cNvSpPr/>
      </dsp:nvSpPr>
      <dsp:spPr>
        <a:xfrm>
          <a:off x="0" y="2777928"/>
          <a:ext cx="10828283" cy="2293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40395" tIns="541528" rIns="840395" bIns="128016" numCol="1" spcCol="1270" anchor="t" anchorCtr="0">
          <a:noAutofit/>
        </a:bodyPr>
        <a:lstStyle/>
        <a:p>
          <a:pPr marL="171450" lvl="1" indent="-171450" algn="l" defTabSz="800100">
            <a:lnSpc>
              <a:spcPct val="90000"/>
            </a:lnSpc>
            <a:spcBef>
              <a:spcPct val="0"/>
            </a:spcBef>
            <a:spcAft>
              <a:spcPct val="15000"/>
            </a:spcAft>
            <a:buFont typeface="Wingdings" panose="05000000000000000000" pitchFamily="2" charset="2"/>
            <a:buChar char="Ø"/>
          </a:pPr>
          <a:r>
            <a:rPr lang="en-GB" sz="1800" kern="1200"/>
            <a:t> Data collection </a:t>
          </a:r>
          <a:endParaRPr lang="en-US" sz="1800" kern="1200"/>
        </a:p>
        <a:p>
          <a:pPr marL="171450" lvl="1" indent="-171450" algn="l" defTabSz="800100">
            <a:lnSpc>
              <a:spcPct val="90000"/>
            </a:lnSpc>
            <a:spcBef>
              <a:spcPct val="0"/>
            </a:spcBef>
            <a:spcAft>
              <a:spcPct val="15000"/>
            </a:spcAft>
            <a:buFont typeface="Wingdings" panose="05000000000000000000" pitchFamily="2" charset="2"/>
            <a:buNone/>
          </a:pPr>
          <a:endParaRPr lang="en-US" sz="1800" kern="1200"/>
        </a:p>
        <a:p>
          <a:pPr marL="171450" lvl="1" indent="-171450" algn="l" defTabSz="800100">
            <a:lnSpc>
              <a:spcPct val="90000"/>
            </a:lnSpc>
            <a:spcBef>
              <a:spcPct val="0"/>
            </a:spcBef>
            <a:spcAft>
              <a:spcPct val="15000"/>
            </a:spcAft>
            <a:buFont typeface="Wingdings" panose="05000000000000000000" pitchFamily="2" charset="2"/>
            <a:buChar char="Ø"/>
          </a:pPr>
          <a:r>
            <a:rPr lang="en-GB" sz="1800" kern="1200"/>
            <a:t>Data warehousing</a:t>
          </a:r>
          <a:endParaRPr lang="en-US" sz="1800" kern="1200"/>
        </a:p>
        <a:p>
          <a:pPr marL="171450" lvl="1" indent="-171450" algn="l" defTabSz="800100">
            <a:lnSpc>
              <a:spcPct val="90000"/>
            </a:lnSpc>
            <a:spcBef>
              <a:spcPct val="0"/>
            </a:spcBef>
            <a:spcAft>
              <a:spcPct val="15000"/>
            </a:spcAft>
            <a:buChar char="•"/>
          </a:pPr>
          <a:endParaRPr lang="en-US" sz="1800" kern="1200"/>
        </a:p>
        <a:p>
          <a:pPr marL="171450" lvl="1" indent="-171450" algn="l" defTabSz="800100">
            <a:lnSpc>
              <a:spcPct val="90000"/>
            </a:lnSpc>
            <a:spcBef>
              <a:spcPct val="0"/>
            </a:spcBef>
            <a:spcAft>
              <a:spcPct val="15000"/>
            </a:spcAft>
            <a:buFont typeface="Wingdings" panose="05000000000000000000" pitchFamily="2" charset="2"/>
            <a:buChar char="Ø"/>
          </a:pPr>
          <a:r>
            <a:rPr lang="en-GB" sz="1800" kern="1200"/>
            <a:t>Data use and feedback</a:t>
          </a:r>
          <a:endParaRPr lang="en-US" sz="1800" kern="1200"/>
        </a:p>
        <a:p>
          <a:pPr marL="171450" lvl="1" indent="-171450" algn="l" defTabSz="800100">
            <a:lnSpc>
              <a:spcPct val="90000"/>
            </a:lnSpc>
            <a:spcBef>
              <a:spcPct val="0"/>
            </a:spcBef>
            <a:spcAft>
              <a:spcPct val="15000"/>
            </a:spcAft>
            <a:buChar char="•"/>
          </a:pPr>
          <a:endParaRPr lang="en-US" sz="1800" kern="1200"/>
        </a:p>
      </dsp:txBody>
      <dsp:txXfrm>
        <a:off x="0" y="2777928"/>
        <a:ext cx="10828283" cy="2293200"/>
      </dsp:txXfrm>
    </dsp:sp>
    <dsp:sp modelId="{BD8CE4F7-AB20-41DD-BD1B-53ECE83A906E}">
      <dsp:nvSpPr>
        <dsp:cNvPr id="0" name=""/>
        <dsp:cNvSpPr/>
      </dsp:nvSpPr>
      <dsp:spPr>
        <a:xfrm>
          <a:off x="541414" y="2394168"/>
          <a:ext cx="7579798" cy="7675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6498" tIns="0" rIns="286498" bIns="0" numCol="1" spcCol="1270" anchor="ctr" anchorCtr="0">
          <a:noAutofit/>
        </a:bodyPr>
        <a:lstStyle/>
        <a:p>
          <a:pPr marL="0" lvl="0" indent="0" algn="l" defTabSz="800100">
            <a:lnSpc>
              <a:spcPct val="90000"/>
            </a:lnSpc>
            <a:spcBef>
              <a:spcPct val="0"/>
            </a:spcBef>
            <a:spcAft>
              <a:spcPct val="35000"/>
            </a:spcAft>
            <a:buNone/>
          </a:pPr>
          <a:r>
            <a:rPr lang="en-US" sz="1800" kern="1200"/>
            <a:t>Our approach to strengthening data quality</a:t>
          </a:r>
        </a:p>
      </dsp:txBody>
      <dsp:txXfrm>
        <a:off x="578881" y="2431635"/>
        <a:ext cx="7504864" cy="69258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8F15E6-B9B2-4F63-A2EE-9D461C6AA0DB}">
      <dsp:nvSpPr>
        <dsp:cNvPr id="0" name=""/>
        <dsp:cNvSpPr/>
      </dsp:nvSpPr>
      <dsp:spPr>
        <a:xfrm>
          <a:off x="280832" y="248123"/>
          <a:ext cx="1371268" cy="1371268"/>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06AE29-E91B-4497-98F5-9678B01F7ACA}">
      <dsp:nvSpPr>
        <dsp:cNvPr id="0" name=""/>
        <dsp:cNvSpPr/>
      </dsp:nvSpPr>
      <dsp:spPr>
        <a:xfrm>
          <a:off x="568798" y="536089"/>
          <a:ext cx="795335" cy="79533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877BBF9-7431-4B2C-9C40-020A8CC33B4B}">
      <dsp:nvSpPr>
        <dsp:cNvPr id="0" name=""/>
        <dsp:cNvSpPr/>
      </dsp:nvSpPr>
      <dsp:spPr>
        <a:xfrm>
          <a:off x="1945943" y="248123"/>
          <a:ext cx="3232274" cy="13712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KE" sz="1800" kern="1200"/>
            <a:t>The EMR has </a:t>
          </a:r>
          <a:r>
            <a:rPr lang="en-US" sz="1800" kern="1200"/>
            <a:t>user interface controls (</a:t>
          </a:r>
          <a:r>
            <a:rPr lang="en-KE" sz="1800" kern="1200"/>
            <a:t>Checkboxes, Dropdown</a:t>
          </a:r>
          <a:r>
            <a:rPr lang="en-US" sz="1800" kern="1200"/>
            <a:t> Lists and </a:t>
          </a:r>
          <a:r>
            <a:rPr lang="en-KE" sz="1800" kern="1200"/>
            <a:t>Buttons</a:t>
          </a:r>
          <a:r>
            <a:rPr lang="en-US" sz="1800" kern="1200"/>
            <a:t>) that reduce </a:t>
          </a:r>
          <a:r>
            <a:rPr lang="en-KE" sz="1800" kern="1200"/>
            <a:t>data entry errors.</a:t>
          </a:r>
          <a:endParaRPr lang="en-US" sz="1800" kern="1200"/>
        </a:p>
      </dsp:txBody>
      <dsp:txXfrm>
        <a:off x="1945943" y="248123"/>
        <a:ext cx="3232274" cy="1371268"/>
      </dsp:txXfrm>
    </dsp:sp>
    <dsp:sp modelId="{DB09CC85-C6E3-4E42-8AC5-C95EB0163AAC}">
      <dsp:nvSpPr>
        <dsp:cNvPr id="0" name=""/>
        <dsp:cNvSpPr/>
      </dsp:nvSpPr>
      <dsp:spPr>
        <a:xfrm>
          <a:off x="5741417" y="248123"/>
          <a:ext cx="1371268" cy="1371268"/>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05139C-7951-4E44-A65C-1F041B4689D9}">
      <dsp:nvSpPr>
        <dsp:cNvPr id="0" name=""/>
        <dsp:cNvSpPr/>
      </dsp:nvSpPr>
      <dsp:spPr>
        <a:xfrm>
          <a:off x="6029384" y="536089"/>
          <a:ext cx="795335" cy="79533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8BBBA0C-DA9C-4BFC-8436-7015AF1EF347}">
      <dsp:nvSpPr>
        <dsp:cNvPr id="0" name=""/>
        <dsp:cNvSpPr/>
      </dsp:nvSpPr>
      <dsp:spPr>
        <a:xfrm>
          <a:off x="7406529" y="248123"/>
          <a:ext cx="3232274" cy="13712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US" sz="1800" kern="1200"/>
            <a:t>Similar and publicly available logic for indicator computation in both EMR and NDW. This improves data </a:t>
          </a:r>
          <a:r>
            <a:rPr lang="en-KE" sz="1800" kern="1200"/>
            <a:t>concordance.</a:t>
          </a:r>
          <a:endParaRPr lang="en-US" sz="1800" kern="1200"/>
        </a:p>
      </dsp:txBody>
      <dsp:txXfrm>
        <a:off x="7406529" y="248123"/>
        <a:ext cx="3232274" cy="1371268"/>
      </dsp:txXfrm>
    </dsp:sp>
    <dsp:sp modelId="{D5971CF6-85FC-42D8-B393-65E9402D774E}">
      <dsp:nvSpPr>
        <dsp:cNvPr id="0" name=""/>
        <dsp:cNvSpPr/>
      </dsp:nvSpPr>
      <dsp:spPr>
        <a:xfrm>
          <a:off x="280832" y="2282757"/>
          <a:ext cx="1371268" cy="1371268"/>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950FE1-DAA1-4C42-BEE8-A97458454660}">
      <dsp:nvSpPr>
        <dsp:cNvPr id="0" name=""/>
        <dsp:cNvSpPr/>
      </dsp:nvSpPr>
      <dsp:spPr>
        <a:xfrm>
          <a:off x="568798" y="2570723"/>
          <a:ext cx="795335" cy="79533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46E5504-2F17-4419-A623-45A7FBA362D2}">
      <dsp:nvSpPr>
        <dsp:cNvPr id="0" name=""/>
        <dsp:cNvSpPr/>
      </dsp:nvSpPr>
      <dsp:spPr>
        <a:xfrm>
          <a:off x="1945943" y="2282757"/>
          <a:ext cx="3232274" cy="13712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KE" sz="1800" kern="1200"/>
            <a:t>The EMR has business rules that does not allow clients to put in data that is not validated</a:t>
          </a:r>
          <a:endParaRPr lang="en-US" sz="1800" kern="1200"/>
        </a:p>
      </dsp:txBody>
      <dsp:txXfrm>
        <a:off x="1945943" y="2282757"/>
        <a:ext cx="3232274" cy="1371268"/>
      </dsp:txXfrm>
    </dsp:sp>
    <dsp:sp modelId="{73CB6982-FFA7-4F97-AA5A-91836482A0C8}">
      <dsp:nvSpPr>
        <dsp:cNvPr id="0" name=""/>
        <dsp:cNvSpPr/>
      </dsp:nvSpPr>
      <dsp:spPr>
        <a:xfrm>
          <a:off x="5741417" y="2282757"/>
          <a:ext cx="1371268" cy="1371268"/>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2C063A4-AA34-4E74-B00E-DA46ADB19E6C}">
      <dsp:nvSpPr>
        <dsp:cNvPr id="0" name=""/>
        <dsp:cNvSpPr/>
      </dsp:nvSpPr>
      <dsp:spPr>
        <a:xfrm>
          <a:off x="6029384" y="2570723"/>
          <a:ext cx="795335" cy="79533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3B2AAD2-32C0-4AD8-8E4C-EB4833971476}">
      <dsp:nvSpPr>
        <dsp:cNvPr id="0" name=""/>
        <dsp:cNvSpPr/>
      </dsp:nvSpPr>
      <dsp:spPr>
        <a:xfrm>
          <a:off x="7406529" y="2282757"/>
          <a:ext cx="3232274" cy="13712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00100">
            <a:lnSpc>
              <a:spcPct val="100000"/>
            </a:lnSpc>
            <a:spcBef>
              <a:spcPct val="0"/>
            </a:spcBef>
            <a:spcAft>
              <a:spcPct val="35000"/>
            </a:spcAft>
            <a:buNone/>
          </a:pPr>
          <a:r>
            <a:rPr lang="en-KE" sz="1800" kern="1200"/>
            <a:t>The EMR has RDQA and Clinical Action Reports (CAR)</a:t>
          </a:r>
          <a:r>
            <a:rPr lang="en-US" sz="1800" kern="1200"/>
            <a:t> </a:t>
          </a:r>
          <a:r>
            <a:rPr lang="en-KE" sz="1800" kern="1200"/>
            <a:t>reports that allow users to access data with quality gaps </a:t>
          </a:r>
          <a:r>
            <a:rPr lang="en-US" sz="1800" kern="1200"/>
            <a:t>for corrective </a:t>
          </a:r>
          <a:r>
            <a:rPr lang="en-KE" sz="1800" kern="1200"/>
            <a:t> action.</a:t>
          </a:r>
          <a:endParaRPr lang="en-US" sz="1800" kern="1200"/>
        </a:p>
      </dsp:txBody>
      <dsp:txXfrm>
        <a:off x="7406529" y="2282757"/>
        <a:ext cx="3232274" cy="137126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23BD3C-D5C3-4DBF-B064-C8A86A1A8913}">
      <dsp:nvSpPr>
        <dsp:cNvPr id="0" name=""/>
        <dsp:cNvSpPr/>
      </dsp:nvSpPr>
      <dsp:spPr>
        <a:xfrm>
          <a:off x="0" y="616"/>
          <a:ext cx="7421659" cy="144263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3326DED-DDA2-48B3-B569-FA8A94E17AB7}">
      <dsp:nvSpPr>
        <dsp:cNvPr id="0" name=""/>
        <dsp:cNvSpPr/>
      </dsp:nvSpPr>
      <dsp:spPr>
        <a:xfrm>
          <a:off x="436397" y="325210"/>
          <a:ext cx="793450" cy="79345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68294AD-8207-428A-8C5E-6C19092111DE}">
      <dsp:nvSpPr>
        <dsp:cNvPr id="0" name=""/>
        <dsp:cNvSpPr/>
      </dsp:nvSpPr>
      <dsp:spPr>
        <a:xfrm>
          <a:off x="1666246" y="616"/>
          <a:ext cx="5755412" cy="14426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679" tIns="152679" rIns="152679" bIns="152679" numCol="1" spcCol="1270" anchor="ctr" anchorCtr="0">
          <a:noAutofit/>
        </a:bodyPr>
        <a:lstStyle/>
        <a:p>
          <a:pPr marL="0" lvl="0" indent="0" algn="l" defTabSz="666750">
            <a:lnSpc>
              <a:spcPct val="100000"/>
            </a:lnSpc>
            <a:spcBef>
              <a:spcPct val="0"/>
            </a:spcBef>
            <a:spcAft>
              <a:spcPct val="35000"/>
            </a:spcAft>
            <a:buNone/>
          </a:pPr>
          <a:r>
            <a:rPr lang="en-US" sz="1500" b="1" kern="1200">
              <a:latin typeface="Aptos Display" panose="02110004020202020204"/>
            </a:rPr>
            <a:t>Stale</a:t>
          </a:r>
          <a:r>
            <a:rPr lang="en-US" sz="1500" b="1" kern="1200"/>
            <a:t> database check - </a:t>
          </a:r>
          <a:r>
            <a:rPr lang="en-US" sz="1500" kern="1200"/>
            <a:t>this check helps notify the facility that some visits are missing as they are not missing the threshold of expected visits for the facility and should recheck to make all data has been fed correctly into the system.</a:t>
          </a:r>
          <a:endParaRPr lang="en-US" sz="1500" kern="1200">
            <a:latin typeface="Aptos Display" panose="02110004020202020204"/>
          </a:endParaRPr>
        </a:p>
      </dsp:txBody>
      <dsp:txXfrm>
        <a:off x="1666246" y="616"/>
        <a:ext cx="5755412" cy="1442637"/>
      </dsp:txXfrm>
    </dsp:sp>
    <dsp:sp modelId="{3820AC1D-97F2-40DA-A2CC-7436BF7EF6AF}">
      <dsp:nvSpPr>
        <dsp:cNvPr id="0" name=""/>
        <dsp:cNvSpPr/>
      </dsp:nvSpPr>
      <dsp:spPr>
        <a:xfrm>
          <a:off x="0" y="1803914"/>
          <a:ext cx="7421659" cy="144263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4A43A0-91FA-4093-A227-AEC1E34EC64F}">
      <dsp:nvSpPr>
        <dsp:cNvPr id="0" name=""/>
        <dsp:cNvSpPr/>
      </dsp:nvSpPr>
      <dsp:spPr>
        <a:xfrm>
          <a:off x="436397" y="2128507"/>
          <a:ext cx="793450" cy="79345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9FC7697-518A-410D-81E0-35AEAE657314}">
      <dsp:nvSpPr>
        <dsp:cNvPr id="0" name=""/>
        <dsp:cNvSpPr/>
      </dsp:nvSpPr>
      <dsp:spPr>
        <a:xfrm>
          <a:off x="1666246" y="1803914"/>
          <a:ext cx="5755412" cy="14426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679" tIns="152679" rIns="152679" bIns="152679" numCol="1" spcCol="1270" anchor="ctr" anchorCtr="0">
          <a:noAutofit/>
        </a:bodyPr>
        <a:lstStyle/>
        <a:p>
          <a:pPr marL="0" lvl="0" indent="0" algn="l" defTabSz="666750">
            <a:lnSpc>
              <a:spcPct val="100000"/>
            </a:lnSpc>
            <a:spcBef>
              <a:spcPct val="0"/>
            </a:spcBef>
            <a:spcAft>
              <a:spcPct val="35000"/>
            </a:spcAft>
            <a:buNone/>
          </a:pPr>
          <a:r>
            <a:rPr lang="en-US" sz="1500" b="1" kern="1200">
              <a:latin typeface="Aptos Display" panose="02110004020202020204"/>
            </a:rPr>
            <a:t>Last</a:t>
          </a:r>
          <a:r>
            <a:rPr lang="en-US" sz="1500" b="1" kern="1200"/>
            <a:t> refreshed ETL in KenyaEMR check</a:t>
          </a:r>
          <a:r>
            <a:rPr lang="en-US" sz="1500" kern="1200"/>
            <a:t>. This check helps notify the facility that their ETL has not been refreshed and to do so before attempting to load data to make sure it is up to date.</a:t>
          </a:r>
        </a:p>
      </dsp:txBody>
      <dsp:txXfrm>
        <a:off x="1666246" y="1803914"/>
        <a:ext cx="5755412" cy="1442637"/>
      </dsp:txXfrm>
    </dsp:sp>
    <dsp:sp modelId="{D94EA4B0-9F49-4667-BBF7-B687E84A91FF}">
      <dsp:nvSpPr>
        <dsp:cNvPr id="0" name=""/>
        <dsp:cNvSpPr/>
      </dsp:nvSpPr>
      <dsp:spPr>
        <a:xfrm>
          <a:off x="0" y="3607211"/>
          <a:ext cx="7421659" cy="144263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0BBBD01-4395-471E-BAB6-9377180AD1B0}">
      <dsp:nvSpPr>
        <dsp:cNvPr id="0" name=""/>
        <dsp:cNvSpPr/>
      </dsp:nvSpPr>
      <dsp:spPr>
        <a:xfrm>
          <a:off x="436397" y="3931805"/>
          <a:ext cx="793450" cy="79345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62A6800-E096-4578-BD29-98AB5FFE896D}">
      <dsp:nvSpPr>
        <dsp:cNvPr id="0" name=""/>
        <dsp:cNvSpPr/>
      </dsp:nvSpPr>
      <dsp:spPr>
        <a:xfrm>
          <a:off x="1666246" y="3607211"/>
          <a:ext cx="5755412" cy="14426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679" tIns="152679" rIns="152679" bIns="152679" numCol="1" spcCol="1270" anchor="ctr" anchorCtr="0">
          <a:noAutofit/>
        </a:bodyPr>
        <a:lstStyle/>
        <a:p>
          <a:pPr marL="0" lvl="0" indent="0" algn="l" defTabSz="666750">
            <a:lnSpc>
              <a:spcPct val="100000"/>
            </a:lnSpc>
            <a:spcBef>
              <a:spcPct val="0"/>
            </a:spcBef>
            <a:spcAft>
              <a:spcPct val="35000"/>
            </a:spcAft>
            <a:buNone/>
          </a:pPr>
          <a:r>
            <a:rPr lang="en-US" sz="1500" b="1" kern="1200">
              <a:latin typeface="Aptos Display" panose="02110004020202020204"/>
            </a:rPr>
            <a:t>Load</a:t>
          </a:r>
          <a:r>
            <a:rPr lang="en-US" sz="1500" b="1" kern="1200"/>
            <a:t> and send time must be between 24 hours check</a:t>
          </a:r>
          <a:r>
            <a:rPr lang="en-US" sz="1500" kern="1200"/>
            <a:t>. This check gets the time difference between the time loaded CT and sending. In the past, some facilities loaded data outside the reporting period and sent it days later during the reporting period. It created an issue with metrics as the metrics loaded were incorrectly dated</a:t>
          </a:r>
          <a:endParaRPr lang="en-US" sz="1500" kern="1200">
            <a:latin typeface="Aptos Display" panose="02110004020202020204"/>
          </a:endParaRPr>
        </a:p>
      </dsp:txBody>
      <dsp:txXfrm>
        <a:off x="1666246" y="3607211"/>
        <a:ext cx="5755412" cy="144263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F60481-CF8A-43AC-AE64-17D411EC87A5}">
      <dsp:nvSpPr>
        <dsp:cNvPr id="0" name=""/>
        <dsp:cNvSpPr/>
      </dsp:nvSpPr>
      <dsp:spPr>
        <a:xfrm>
          <a:off x="41542" y="1800827"/>
          <a:ext cx="906549" cy="906549"/>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B4EBC9D-28BB-4B87-9F0F-3EF75D53DA97}">
      <dsp:nvSpPr>
        <dsp:cNvPr id="0" name=""/>
        <dsp:cNvSpPr/>
      </dsp:nvSpPr>
      <dsp:spPr>
        <a:xfrm>
          <a:off x="231917" y="1991203"/>
          <a:ext cx="525798" cy="52579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65554FB-0278-438B-986D-169C9B8652C3}">
      <dsp:nvSpPr>
        <dsp:cNvPr id="0" name=""/>
        <dsp:cNvSpPr/>
      </dsp:nvSpPr>
      <dsp:spPr>
        <a:xfrm>
          <a:off x="1142352" y="1800827"/>
          <a:ext cx="2136866" cy="906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US" sz="2000" kern="1200"/>
            <a:t>EMR indicator metrics are calculated and loaded along as part of the transmission package.</a:t>
          </a:r>
        </a:p>
      </dsp:txBody>
      <dsp:txXfrm>
        <a:off x="1142352" y="1800827"/>
        <a:ext cx="2136866" cy="906549"/>
      </dsp:txXfrm>
    </dsp:sp>
    <dsp:sp modelId="{C318F07B-A282-4220-B333-2DE9C8F10C96}">
      <dsp:nvSpPr>
        <dsp:cNvPr id="0" name=""/>
        <dsp:cNvSpPr/>
      </dsp:nvSpPr>
      <dsp:spPr>
        <a:xfrm>
          <a:off x="3651551" y="1800827"/>
          <a:ext cx="906549" cy="906549"/>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777C44B-CFC7-4193-8D57-5A49D80BBD29}">
      <dsp:nvSpPr>
        <dsp:cNvPr id="0" name=""/>
        <dsp:cNvSpPr/>
      </dsp:nvSpPr>
      <dsp:spPr>
        <a:xfrm>
          <a:off x="3841927" y="1991203"/>
          <a:ext cx="525798" cy="52579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8C4945C-F21E-4AFE-93E5-1D2C3763C48F}">
      <dsp:nvSpPr>
        <dsp:cNvPr id="0" name=""/>
        <dsp:cNvSpPr/>
      </dsp:nvSpPr>
      <dsp:spPr>
        <a:xfrm>
          <a:off x="4617888" y="1712470"/>
          <a:ext cx="2618131" cy="1082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US" sz="2000" kern="1200"/>
            <a:t>DWAPI Metrics service was automated to ease the process and avoid human errors in transmission (KenyaEMR only which accounts 99% of EMRs) </a:t>
          </a:r>
        </a:p>
      </dsp:txBody>
      <dsp:txXfrm>
        <a:off x="4617888" y="1712470"/>
        <a:ext cx="2618131" cy="1082519"/>
      </dsp:txXfrm>
    </dsp:sp>
    <dsp:sp modelId="{3A1CAB15-5387-47E6-8B4A-CEA28FF28C24}">
      <dsp:nvSpPr>
        <dsp:cNvPr id="0" name=""/>
        <dsp:cNvSpPr/>
      </dsp:nvSpPr>
      <dsp:spPr>
        <a:xfrm>
          <a:off x="7502193" y="1800827"/>
          <a:ext cx="906549" cy="906549"/>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4000C8C-88F9-4D80-BE1C-FFA7426BF29A}">
      <dsp:nvSpPr>
        <dsp:cNvPr id="0" name=""/>
        <dsp:cNvSpPr/>
      </dsp:nvSpPr>
      <dsp:spPr>
        <a:xfrm>
          <a:off x="7692569" y="1991203"/>
          <a:ext cx="525798" cy="52579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F17E3E6-F557-4FAF-87FC-8976A037891C}">
      <dsp:nvSpPr>
        <dsp:cNvPr id="0" name=""/>
        <dsp:cNvSpPr/>
      </dsp:nvSpPr>
      <dsp:spPr>
        <a:xfrm>
          <a:off x="8603003" y="1800827"/>
          <a:ext cx="2136866" cy="9065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US" sz="2000" kern="1200"/>
            <a:t>We are collaborating with other EMRs such as ECARE and AMRS to start calculating and sending metrics to the NDW.</a:t>
          </a:r>
        </a:p>
      </dsp:txBody>
      <dsp:txXfrm>
        <a:off x="8603003" y="1800827"/>
        <a:ext cx="2136866" cy="90654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176531-B541-4B94-B8EE-90F575EEAA61}">
      <dsp:nvSpPr>
        <dsp:cNvPr id="0" name=""/>
        <dsp:cNvSpPr/>
      </dsp:nvSpPr>
      <dsp:spPr>
        <a:xfrm>
          <a:off x="3146" y="950672"/>
          <a:ext cx="2246356" cy="226522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E72DCE-7E00-481E-91B1-000504EDE71C}">
      <dsp:nvSpPr>
        <dsp:cNvPr id="0" name=""/>
        <dsp:cNvSpPr/>
      </dsp:nvSpPr>
      <dsp:spPr>
        <a:xfrm>
          <a:off x="252741" y="1187788"/>
          <a:ext cx="2246356" cy="226522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kern="1200">
              <a:latin typeface="Aptos"/>
            </a:rPr>
            <a:t>Bidirectional feedback is a process in which a facility can extract and </a:t>
          </a:r>
          <a:r>
            <a:rPr lang="en-US" sz="1600" kern="1200">
              <a:latin typeface="Aptos Display" panose="02110004020202020204"/>
            </a:rPr>
            <a:t>review insights from the NDW for resolution in the EMR.</a:t>
          </a:r>
          <a:endParaRPr lang="en-US" sz="1600" kern="1200"/>
        </a:p>
      </dsp:txBody>
      <dsp:txXfrm>
        <a:off x="318535" y="1253582"/>
        <a:ext cx="2114768" cy="2133635"/>
      </dsp:txXfrm>
    </dsp:sp>
    <dsp:sp modelId="{4DF94F74-504E-41A9-91D3-FE2082620F8B}">
      <dsp:nvSpPr>
        <dsp:cNvPr id="0" name=""/>
        <dsp:cNvSpPr/>
      </dsp:nvSpPr>
      <dsp:spPr>
        <a:xfrm>
          <a:off x="2748693" y="950672"/>
          <a:ext cx="2246356" cy="23160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C17B6DF-9B7B-41BE-BC81-D09784B5F869}">
      <dsp:nvSpPr>
        <dsp:cNvPr id="0" name=""/>
        <dsp:cNvSpPr/>
      </dsp:nvSpPr>
      <dsp:spPr>
        <a:xfrm>
          <a:off x="2998288" y="1187788"/>
          <a:ext cx="2246356" cy="231601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kern="1200">
              <a:latin typeface="Aptos"/>
            </a:rPr>
            <a:t>Feedback includes potential duplicates as identified in the NDW, Silent transfers, medication dispensation from another facility etc. </a:t>
          </a:r>
          <a:endParaRPr lang="en-US" sz="1600" kern="1200"/>
        </a:p>
      </dsp:txBody>
      <dsp:txXfrm>
        <a:off x="3064082" y="1253582"/>
        <a:ext cx="2114768" cy="2184431"/>
      </dsp:txXfrm>
    </dsp:sp>
    <dsp:sp modelId="{E9A5A64C-FC27-45B0-A9A2-8089CC35738F}">
      <dsp:nvSpPr>
        <dsp:cNvPr id="0" name=""/>
        <dsp:cNvSpPr/>
      </dsp:nvSpPr>
      <dsp:spPr>
        <a:xfrm>
          <a:off x="5494240" y="950672"/>
          <a:ext cx="2246356" cy="237508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D4C6EFD-1141-480F-B0A3-995477038FD1}">
      <dsp:nvSpPr>
        <dsp:cNvPr id="0" name=""/>
        <dsp:cNvSpPr/>
      </dsp:nvSpPr>
      <dsp:spPr>
        <a:xfrm>
          <a:off x="5743835" y="1187788"/>
          <a:ext cx="2246356" cy="237508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kern="1200">
              <a:latin typeface="Aptos"/>
            </a:rPr>
            <a:t>The Primary facility is then expected to investigate and act on the issues then update the client record accordingly</a:t>
          </a:r>
        </a:p>
      </dsp:txBody>
      <dsp:txXfrm>
        <a:off x="5809629" y="1253582"/>
        <a:ext cx="2114768" cy="2243500"/>
      </dsp:txXfrm>
    </dsp:sp>
    <dsp:sp modelId="{3D8A2ACF-EFB8-4EF7-B156-A57DFF68EFCA}">
      <dsp:nvSpPr>
        <dsp:cNvPr id="0" name=""/>
        <dsp:cNvSpPr/>
      </dsp:nvSpPr>
      <dsp:spPr>
        <a:xfrm>
          <a:off x="8239787" y="950672"/>
          <a:ext cx="2246356" cy="240109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419A144-12F5-463F-91ED-782FC87B39C7}">
      <dsp:nvSpPr>
        <dsp:cNvPr id="0" name=""/>
        <dsp:cNvSpPr/>
      </dsp:nvSpPr>
      <dsp:spPr>
        <a:xfrm>
          <a:off x="8489382" y="1187788"/>
          <a:ext cx="2246356" cy="240109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kern="1200">
              <a:latin typeface="Aptos"/>
            </a:rPr>
            <a:t>The updated data is then transmitted to the NDW/R for continued public health use at the national level</a:t>
          </a:r>
        </a:p>
      </dsp:txBody>
      <dsp:txXfrm>
        <a:off x="8555176" y="1253582"/>
        <a:ext cx="2114768" cy="2269503"/>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9.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BA1FE9-0B53-4B1C-971B-16BE3571BDD2}" type="datetimeFigureOut">
              <a:rPr lang="en-US" smtClean="0"/>
              <a:t>9/12/2024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0C2074-DCD7-4D9B-8E5B-213305F1FB49}" type="slidenum">
              <a:rPr lang="en-US" smtClean="0"/>
              <a:t>‹#›</a:t>
            </a:fld>
            <a:endParaRPr lang="en-US"/>
          </a:p>
        </p:txBody>
      </p:sp>
    </p:spTree>
    <p:extLst>
      <p:ext uri="{BB962C8B-B14F-4D97-AF65-F5344CB8AC3E}">
        <p14:creationId xmlns:p14="http://schemas.microsoft.com/office/powerpoint/2010/main" val="1324363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D0C2074-DCD7-4D9B-8E5B-213305F1FB49}" type="slidenum">
              <a:rPr lang="en-US" smtClean="0"/>
              <a:t>2</a:t>
            </a:fld>
            <a:endParaRPr lang="en-US"/>
          </a:p>
        </p:txBody>
      </p:sp>
    </p:spTree>
    <p:extLst>
      <p:ext uri="{BB962C8B-B14F-4D97-AF65-F5344CB8AC3E}">
        <p14:creationId xmlns:p14="http://schemas.microsoft.com/office/powerpoint/2010/main" val="16878262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 access the e-D/SQA tool for the assessment, one has to be set-up as a system user and given log in credentials, and download the Application from </a:t>
            </a:r>
            <a:r>
              <a:rPr lang="en-US" err="1"/>
              <a:t>Playstore</a:t>
            </a:r>
            <a:r>
              <a:rPr lang="en-US"/>
              <a:t>/AppStore.</a:t>
            </a:r>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677A009-DBA9-4E7D-8641-035ECFA5AE08}" type="slidenum">
              <a:rPr kumimoji="0" lang="en-KE" sz="1200" b="0" i="0" u="none" strike="noStrike" kern="1200" cap="none" spc="0" normalizeH="0" baseline="0" noProof="0" smtClean="0">
                <a:ln>
                  <a:noFill/>
                </a:ln>
                <a:solidFill>
                  <a:prstClr val="black"/>
                </a:solidFill>
                <a:effectLst/>
                <a:uLnTx/>
                <a:uFillTx/>
                <a:latin typeface="Adobe Garamond Pro" panose="02020502060506020403"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15</a:t>
            </a:fld>
            <a:endParaRPr kumimoji="0" lang="en-KE" sz="12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Tree>
    <p:extLst>
      <p:ext uri="{BB962C8B-B14F-4D97-AF65-F5344CB8AC3E}">
        <p14:creationId xmlns:p14="http://schemas.microsoft.com/office/powerpoint/2010/main" val="41868031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E84599-6EBB-4884-9621-B60B2CD93D2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366371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677A009-DBA9-4E7D-8641-035ECFA5AE08}" type="slidenum">
              <a:rPr kumimoji="0" lang="en-KE" sz="1200" b="0" i="0" u="none" strike="noStrike" kern="1200" cap="none" spc="0" normalizeH="0" baseline="0" noProof="0" smtClean="0">
                <a:ln>
                  <a:noFill/>
                </a:ln>
                <a:solidFill>
                  <a:prstClr val="black"/>
                </a:solidFill>
                <a:effectLst/>
                <a:uLnTx/>
                <a:uFillTx/>
                <a:latin typeface="Adobe Garamond Pro" panose="02020502060506020403"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25</a:t>
            </a:fld>
            <a:endParaRPr kumimoji="0" lang="en-KE" sz="12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Tree>
    <p:extLst>
      <p:ext uri="{BB962C8B-B14F-4D97-AF65-F5344CB8AC3E}">
        <p14:creationId xmlns:p14="http://schemas.microsoft.com/office/powerpoint/2010/main" val="40899324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347" rtl="0" eaLnBrk="1" fontAlgn="auto" latinLnBrk="0" hangingPunct="1">
              <a:lnSpc>
                <a:spcPct val="100000"/>
              </a:lnSpc>
              <a:spcBef>
                <a:spcPts val="0"/>
              </a:spcBef>
              <a:spcAft>
                <a:spcPts val="0"/>
              </a:spcAft>
              <a:buClrTx/>
              <a:buSzTx/>
              <a:buFontTx/>
              <a:buNone/>
              <a:tabLst/>
              <a:defRPr/>
            </a:pPr>
            <a:fld id="{1D254643-803E-49B3-A714-422A2CA7C64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47" rtl="0" eaLnBrk="1" fontAlgn="auto" latinLnBrk="0" hangingPunct="1">
                <a:lnSpc>
                  <a:spcPct val="100000"/>
                </a:lnSpc>
                <a:spcBef>
                  <a:spcPts val="0"/>
                </a:spcBef>
                <a:spcAft>
                  <a:spcPts val="0"/>
                </a:spcAft>
                <a:buClrTx/>
                <a:buSzTx/>
                <a:buFontTx/>
                <a:buNone/>
                <a:tabLst/>
                <a:defRPr/>
              </a:pPr>
              <a:t>27</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9702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KE"/>
          </a:p>
        </p:txBody>
      </p:sp>
      <p:sp>
        <p:nvSpPr>
          <p:cNvPr id="4" name="Slide Number Placeholder 3"/>
          <p:cNvSpPr>
            <a:spLocks noGrp="1"/>
          </p:cNvSpPr>
          <p:nvPr>
            <p:ph type="sldNum" sz="quarter" idx="5"/>
          </p:nvPr>
        </p:nvSpPr>
        <p:spPr/>
        <p:txBody>
          <a:bodyPr/>
          <a:lstStyle/>
          <a:p>
            <a:pPr marL="0" marR="0" lvl="0" indent="0" algn="r" defTabSz="914347" rtl="0" eaLnBrk="1" fontAlgn="auto" latinLnBrk="0" hangingPunct="1">
              <a:lnSpc>
                <a:spcPct val="100000"/>
              </a:lnSpc>
              <a:spcBef>
                <a:spcPts val="0"/>
              </a:spcBef>
              <a:spcAft>
                <a:spcPts val="0"/>
              </a:spcAft>
              <a:buClrTx/>
              <a:buSzTx/>
              <a:buFontTx/>
              <a:buNone/>
              <a:tabLst/>
              <a:defRPr/>
            </a:pPr>
            <a:fld id="{1D254643-803E-49B3-A714-422A2CA7C64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47" rtl="0" eaLnBrk="1" fontAlgn="auto" latinLnBrk="0" hangingPunct="1">
                <a:lnSpc>
                  <a:spcPct val="100000"/>
                </a:lnSpc>
                <a:spcBef>
                  <a:spcPts val="0"/>
                </a:spcBef>
                <a:spcAft>
                  <a:spcPts val="0"/>
                </a:spcAft>
                <a:buClrTx/>
                <a:buSzTx/>
                <a:buFontTx/>
                <a:buNone/>
                <a:tabLst/>
                <a:defRPr/>
              </a:pPr>
              <a:t>40</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23242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A program brief highlighting data quality gaps among other gaps in PMTCT was developed and disseminated through a webinar which targeted program TAs and facility personnel. Top line indicators were agreed upon for tracking data quality</a:t>
            </a:r>
          </a:p>
          <a:p>
            <a:endParaRPr lang="en-KE"/>
          </a:p>
        </p:txBody>
      </p:sp>
      <p:sp>
        <p:nvSpPr>
          <p:cNvPr id="4" name="Slide Number Placeholder 3"/>
          <p:cNvSpPr>
            <a:spLocks noGrp="1"/>
          </p:cNvSpPr>
          <p:nvPr>
            <p:ph type="sldNum" sz="quarter" idx="5"/>
          </p:nvPr>
        </p:nvSpPr>
        <p:spPr/>
        <p:txBody>
          <a:bodyPr/>
          <a:lstStyle/>
          <a:p>
            <a:pPr marL="0" marR="0" lvl="0" indent="0" algn="r" defTabSz="914347" rtl="0" eaLnBrk="1" fontAlgn="auto" latinLnBrk="0" hangingPunct="1">
              <a:lnSpc>
                <a:spcPct val="100000"/>
              </a:lnSpc>
              <a:spcBef>
                <a:spcPts val="0"/>
              </a:spcBef>
              <a:spcAft>
                <a:spcPts val="0"/>
              </a:spcAft>
              <a:buClrTx/>
              <a:buSzTx/>
              <a:buFontTx/>
              <a:buNone/>
              <a:tabLst/>
              <a:defRPr/>
            </a:pPr>
            <a:fld id="{1D254643-803E-49B3-A714-422A2CA7C64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47" rtl="0" eaLnBrk="1" fontAlgn="auto" latinLnBrk="0" hangingPunct="1">
                <a:lnSpc>
                  <a:spcPct val="100000"/>
                </a:lnSpc>
                <a:spcBef>
                  <a:spcPts val="0"/>
                </a:spcBef>
                <a:spcAft>
                  <a:spcPts val="0"/>
                </a:spcAft>
                <a:buClrTx/>
                <a:buSzTx/>
                <a:buFontTx/>
                <a:buNone/>
                <a:tabLst/>
                <a:defRPr/>
              </a:pPr>
              <a:t>54</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718125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347" rtl="0" eaLnBrk="1" fontAlgn="auto" latinLnBrk="0" hangingPunct="1">
              <a:lnSpc>
                <a:spcPct val="100000"/>
              </a:lnSpc>
              <a:spcBef>
                <a:spcPts val="0"/>
              </a:spcBef>
              <a:spcAft>
                <a:spcPts val="0"/>
              </a:spcAft>
              <a:buClrTx/>
              <a:buSzTx/>
              <a:buFontTx/>
              <a:buNone/>
              <a:tabLst/>
              <a:defRPr/>
            </a:pPr>
            <a:fld id="{1D254643-803E-49B3-A714-422A2CA7C64B}"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47" rtl="0" eaLnBrk="1" fontAlgn="auto" latinLnBrk="0" hangingPunct="1">
                <a:lnSpc>
                  <a:spcPct val="100000"/>
                </a:lnSpc>
                <a:spcBef>
                  <a:spcPts val="0"/>
                </a:spcBef>
                <a:spcAft>
                  <a:spcPts val="0"/>
                </a:spcAft>
                <a:buClrTx/>
                <a:buSzTx/>
                <a:buFontTx/>
                <a:buNone/>
                <a:tabLst/>
                <a:defRPr/>
              </a:pPr>
              <a:t>55</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4375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a:t>Overview of </a:t>
            </a:r>
            <a:r>
              <a:rPr lang="en-US" err="1"/>
              <a:t>eDQA</a:t>
            </a:r>
            <a:r>
              <a:rPr lang="en-US"/>
              <a:t> and </a:t>
            </a:r>
            <a:r>
              <a:rPr lang="en-US" err="1"/>
              <a:t>eSQA</a:t>
            </a:r>
            <a:r>
              <a:rPr lang="en-US"/>
              <a:t> rationale, access, and functionalities including allocated follow up action points and resolutions for the same, any automated reports? National level DQA dashboard including the ability to drill down to counties and facilities.</a:t>
            </a:r>
          </a:p>
          <a:p>
            <a:pPr marL="285750" indent="-285750">
              <a:buFont typeface="Arial"/>
              <a:buChar char="•"/>
            </a:pPr>
            <a:r>
              <a:rPr lang="en-US"/>
              <a:t>Overview of DQA protocol if not available running through the components of the DQA app will show how this was operationalized.</a:t>
            </a:r>
          </a:p>
          <a:p>
            <a:pPr marL="285750" indent="-285750">
              <a:buFont typeface="Arial"/>
              <a:buChar char="•"/>
            </a:pPr>
            <a:r>
              <a:rPr lang="en-US"/>
              <a:t>Data concordance reports.</a:t>
            </a:r>
          </a:p>
          <a:p>
            <a:pPr marL="285750" indent="-285750">
              <a:buFont typeface="Arial"/>
              <a:buChar char="•"/>
            </a:pPr>
            <a:r>
              <a:rPr lang="en-US"/>
              <a:t>Feedback and follow up action including adopt a county.</a:t>
            </a:r>
          </a:p>
          <a:p>
            <a:pPr marL="285750" indent="-285750">
              <a:buFont typeface="Arial"/>
              <a:buChar char="•"/>
            </a:pPr>
            <a:r>
              <a:rPr lang="en-US"/>
              <a:t>lessons learnt and areas of future improvement</a:t>
            </a:r>
            <a:endParaRPr lang="en-US">
              <a:latin typeface="Aptos"/>
              <a:ea typeface="Calibri"/>
              <a:cs typeface="Calibri"/>
            </a:endParaRPr>
          </a:p>
          <a:p>
            <a:pPr marL="285750" indent="-285750">
              <a:buFont typeface="Arial"/>
              <a:buChar char="•"/>
            </a:pPr>
            <a:endParaRPr lang="en-US">
              <a:latin typeface="Aptos"/>
              <a:ea typeface="Calibri"/>
              <a:cs typeface="Calibri"/>
            </a:endParaRPr>
          </a:p>
          <a:p>
            <a:endParaRPr lang="en-US">
              <a:latin typeface="Calibri"/>
              <a:ea typeface="Calibri"/>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677A009-DBA9-4E7D-8641-035ECFA5AE08}" type="slidenum">
              <a:rPr kumimoji="0" lang="en-KE" sz="1200" b="0" i="0" u="none" strike="noStrike" kern="1200" cap="none" spc="0" normalizeH="0" baseline="0" noProof="0" smtClean="0">
                <a:ln>
                  <a:noFill/>
                </a:ln>
                <a:solidFill>
                  <a:prstClr val="black"/>
                </a:solidFill>
                <a:effectLst/>
                <a:uLnTx/>
                <a:uFillTx/>
                <a:latin typeface="Adobe Garamond Pro" panose="02020502060506020403"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6</a:t>
            </a:fld>
            <a:endParaRPr kumimoji="0" lang="en-KE" sz="12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Tree>
    <p:extLst>
      <p:ext uri="{BB962C8B-B14F-4D97-AF65-F5344CB8AC3E}">
        <p14:creationId xmlns:p14="http://schemas.microsoft.com/office/powerpoint/2010/main" val="1051097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Available on </a:t>
            </a:r>
            <a:r>
              <a:rPr lang="en-US" err="1"/>
              <a:t>IoS</a:t>
            </a:r>
            <a:r>
              <a:rPr lang="en-US"/>
              <a:t> and Android </a:t>
            </a:r>
          </a:p>
          <a:p>
            <a:r>
              <a:rPr lang="en-US"/>
              <a:t>Creation of users disseminated to counties and partners, NASCOP creates admins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srgbClr val="000000"/>
                </a:solidFill>
                <a:latin typeface="Garamond "/>
              </a:rPr>
              <a:t>Supervision/ Team Lead doesn’t need to be present physically at all the facilities </a:t>
            </a:r>
          </a:p>
          <a:p>
            <a:endParaRPr lang="en-US"/>
          </a:p>
          <a:p>
            <a:endParaRPr lang="en-US"/>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BBD6CEB7-C6DC-4C19-9E6C-05408BC56496}" type="slidenum">
              <a:rPr kumimoji="0" lang="en-US" sz="1200" b="0" i="0" u="none" strike="noStrike" kern="1200" cap="none" spc="0" normalizeH="0" baseline="0" noProof="0" smtClean="0">
                <a:ln>
                  <a:noFill/>
                </a:ln>
                <a:solidFill>
                  <a:prstClr val="black"/>
                </a:solidFill>
                <a:effectLst/>
                <a:uLnTx/>
                <a:uFillTx/>
                <a:latin typeface="Adobe Garamond Pro" panose="02020502060506020403"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Tree>
    <p:extLst>
      <p:ext uri="{BB962C8B-B14F-4D97-AF65-F5344CB8AC3E}">
        <p14:creationId xmlns:p14="http://schemas.microsoft.com/office/powerpoint/2010/main" val="3524893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Available on </a:t>
            </a:r>
            <a:r>
              <a:rPr lang="en-US" err="1"/>
              <a:t>IoS</a:t>
            </a:r>
            <a:r>
              <a:rPr lang="en-US"/>
              <a:t> and Android </a:t>
            </a:r>
          </a:p>
          <a:p>
            <a:r>
              <a:rPr lang="en-US"/>
              <a:t>Creation of users disseminated to counties and partners, NASCOP creates admins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srgbClr val="000000"/>
                </a:solidFill>
                <a:latin typeface="Garamond "/>
              </a:rPr>
              <a:t>Supervision/ Team Lead doesn’t need to be present physically at all the facilities </a:t>
            </a:r>
          </a:p>
          <a:p>
            <a:endParaRPr lang="en-US"/>
          </a:p>
          <a:p>
            <a:endParaRPr lang="en-US"/>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BBD6CEB7-C6DC-4C19-9E6C-05408BC56496}" type="slidenum">
              <a:rPr kumimoji="0" lang="en-US" sz="1200" b="0" i="0" u="none" strike="noStrike" kern="1200" cap="none" spc="0" normalizeH="0" baseline="0" noProof="0" smtClean="0">
                <a:ln>
                  <a:noFill/>
                </a:ln>
                <a:solidFill>
                  <a:prstClr val="black"/>
                </a:solidFill>
                <a:effectLst/>
                <a:uLnTx/>
                <a:uFillTx/>
                <a:latin typeface="Adobe Garamond Pro" panose="02020502060506020403"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Tree>
    <p:extLst>
      <p:ext uri="{BB962C8B-B14F-4D97-AF65-F5344CB8AC3E}">
        <p14:creationId xmlns:p14="http://schemas.microsoft.com/office/powerpoint/2010/main" val="675820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Available on </a:t>
            </a:r>
            <a:r>
              <a:rPr lang="en-US" err="1"/>
              <a:t>IoS</a:t>
            </a:r>
            <a:r>
              <a:rPr lang="en-US"/>
              <a:t> and Android </a:t>
            </a:r>
          </a:p>
          <a:p>
            <a:r>
              <a:rPr lang="en-US"/>
              <a:t>Creation of users disseminated to counties and partners, NASCOP creates admins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srgbClr val="000000"/>
                </a:solidFill>
                <a:latin typeface="Garamond "/>
              </a:rPr>
              <a:t>Supervision/ Team Lead doesn’t need to be present physically at all the facilities </a:t>
            </a:r>
          </a:p>
          <a:p>
            <a:endParaRPr lang="en-US"/>
          </a:p>
          <a:p>
            <a:endParaRPr lang="en-US"/>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BBD6CEB7-C6DC-4C19-9E6C-05408BC56496}" type="slidenum">
              <a:rPr kumimoji="0" lang="en-US" sz="1200" b="0" i="0" u="none" strike="noStrike" kern="1200" cap="none" spc="0" normalizeH="0" baseline="0" noProof="0" smtClean="0">
                <a:ln>
                  <a:noFill/>
                </a:ln>
                <a:solidFill>
                  <a:prstClr val="black"/>
                </a:solidFill>
                <a:effectLst/>
                <a:uLnTx/>
                <a:uFillTx/>
                <a:latin typeface="Adobe Garamond Pro" panose="02020502060506020403"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Tree>
    <p:extLst>
      <p:ext uri="{BB962C8B-B14F-4D97-AF65-F5344CB8AC3E}">
        <p14:creationId xmlns:p14="http://schemas.microsoft.com/office/powerpoint/2010/main" val="6134913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457200" algn="l" defTabSz="914400" rtl="0" eaLnBrk="1" fontAlgn="auto" latinLnBrk="0" hangingPunct="1">
              <a:lnSpc>
                <a:spcPts val="3077"/>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000000"/>
                </a:solidFill>
                <a:effectLst/>
                <a:uLnTx/>
                <a:uFillTx/>
                <a:latin typeface="Garamond" panose="02020404030301010803" pitchFamily="18" charset="0"/>
                <a:ea typeface="+mn-ea"/>
                <a:cs typeface="+mn-cs"/>
              </a:rPr>
              <a:t>System Assessment​ </a:t>
            </a:r>
          </a:p>
          <a:p>
            <a:pPr marL="457200" marR="0" lvl="0" indent="-457200" algn="l" defTabSz="914400" rtl="0" eaLnBrk="1" fontAlgn="auto" latinLnBrk="0" hangingPunct="1">
              <a:lnSpc>
                <a:spcPts val="3077"/>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000000"/>
                </a:solidFill>
                <a:effectLst/>
                <a:uLnTx/>
                <a:uFillTx/>
                <a:latin typeface="Garamond" panose="02020404030301010803" pitchFamily="18" charset="0"/>
                <a:ea typeface="+mn-ea"/>
                <a:cs typeface="+mn-cs"/>
              </a:rPr>
              <a:t>Data Verification​</a:t>
            </a:r>
          </a:p>
          <a:p>
            <a:pPr marL="457200" marR="0" lvl="0" indent="-457200" algn="l" defTabSz="914400" rtl="0" eaLnBrk="1" fontAlgn="auto" latinLnBrk="0" hangingPunct="1">
              <a:lnSpc>
                <a:spcPts val="3077"/>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000000"/>
                </a:solidFill>
                <a:effectLst/>
                <a:uLnTx/>
                <a:uFillTx/>
                <a:latin typeface="Garamond" panose="02020404030301010803" pitchFamily="18" charset="0"/>
                <a:ea typeface="+mn-ea"/>
                <a:cs typeface="+mn-cs"/>
              </a:rPr>
              <a:t>Patient File Cross Check​ </a:t>
            </a:r>
          </a:p>
          <a:p>
            <a:pPr marL="457200" marR="0" lvl="0" indent="-457200" algn="l" defTabSz="914400" rtl="0" eaLnBrk="1" fontAlgn="auto" latinLnBrk="0" hangingPunct="1">
              <a:lnSpc>
                <a:spcPts val="3077"/>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000000"/>
                </a:solidFill>
                <a:effectLst/>
                <a:uLnTx/>
                <a:uFillTx/>
                <a:latin typeface="Garamond" panose="02020404030301010803" pitchFamily="18" charset="0"/>
                <a:ea typeface="+mn-ea"/>
                <a:cs typeface="+mn-cs"/>
              </a:rPr>
              <a:t>Service Quality Assessment</a:t>
            </a:r>
          </a:p>
          <a:p>
            <a:pPr marL="457200" marR="0" lvl="0" indent="-457200" algn="l" defTabSz="914400" rtl="0" eaLnBrk="1" fontAlgn="auto" latinLnBrk="0" hangingPunct="1">
              <a:lnSpc>
                <a:spcPts val="3077"/>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000000"/>
                </a:solidFill>
                <a:effectLst/>
                <a:uLnTx/>
                <a:uFillTx/>
                <a:latin typeface="Garamond" panose="02020404030301010803" pitchFamily="18" charset="0"/>
                <a:ea typeface="+mn-ea"/>
                <a:cs typeface="+mn-cs"/>
              </a:rPr>
              <a:t>Realtime Facility Assessment Report</a:t>
            </a:r>
          </a:p>
          <a:p>
            <a:pPr marL="457200" marR="0" lvl="0" indent="-457200" algn="l" defTabSz="914400" rtl="0" eaLnBrk="1" fontAlgn="auto" latinLnBrk="0" hangingPunct="1">
              <a:lnSpc>
                <a:spcPts val="3077"/>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000000"/>
                </a:solidFill>
                <a:effectLst/>
                <a:uLnTx/>
                <a:uFillTx/>
                <a:latin typeface="Garamond" panose="02020404030301010803" pitchFamily="18" charset="0"/>
                <a:ea typeface="+mn-ea"/>
                <a:cs typeface="+mn-cs"/>
              </a:rPr>
              <a:t>Action Planning</a:t>
            </a:r>
          </a:p>
          <a:p>
            <a:pPr marL="457200" marR="0" lvl="0" indent="-457200" algn="l" defTabSz="914400" rtl="0" eaLnBrk="1" fontAlgn="auto" latinLnBrk="0" hangingPunct="1">
              <a:lnSpc>
                <a:spcPts val="3077"/>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a:ln>
                  <a:noFill/>
                </a:ln>
                <a:solidFill>
                  <a:srgbClr val="000000"/>
                </a:solidFill>
                <a:effectLst/>
                <a:uLnTx/>
                <a:uFillTx/>
                <a:latin typeface="Garamond" panose="02020404030301010803" pitchFamily="18" charset="0"/>
                <a:ea typeface="+mn-ea"/>
                <a:cs typeface="+mn-cs"/>
              </a:rPr>
              <a:t>Assessment Team Management</a:t>
            </a:r>
          </a:p>
          <a:p>
            <a:endParaRPr lang="en-US"/>
          </a:p>
          <a:p>
            <a:r>
              <a:rPr lang="en-US"/>
              <a:t>System Assessment​ </a:t>
            </a:r>
          </a:p>
          <a:p>
            <a:r>
              <a:rPr lang="en-US"/>
              <a:t>Data Verification​</a:t>
            </a:r>
          </a:p>
          <a:p>
            <a:r>
              <a:rPr lang="en-US"/>
              <a:t>Patient File Cross Check​ </a:t>
            </a:r>
          </a:p>
          <a:p>
            <a:r>
              <a:rPr lang="en-US"/>
              <a:t>Service Quality Assessment</a:t>
            </a:r>
          </a:p>
          <a:p>
            <a:r>
              <a:rPr lang="en-US"/>
              <a:t>Realtime Facility Assessment Report</a:t>
            </a:r>
          </a:p>
          <a:p>
            <a:r>
              <a:rPr lang="en-US"/>
              <a:t>Action Planning</a:t>
            </a:r>
          </a:p>
          <a:p>
            <a:r>
              <a:rPr lang="en-US"/>
              <a:t>Assessment Team Management</a:t>
            </a: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BD6CEB7-C6DC-4C19-9E6C-05408BC56496}"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4338571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Available on </a:t>
            </a:r>
            <a:r>
              <a:rPr lang="en-US" err="1"/>
              <a:t>IoS</a:t>
            </a:r>
            <a:r>
              <a:rPr lang="en-US"/>
              <a:t> and Android </a:t>
            </a:r>
          </a:p>
          <a:p>
            <a:r>
              <a:rPr lang="en-US"/>
              <a:t>Creation of users disseminated to counties and partners, NASCOP creates admins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srgbClr val="000000"/>
                </a:solidFill>
                <a:latin typeface="Garamond "/>
              </a:rPr>
              <a:t>Supervision/ Team Lead doesn’t need to be present physically at all the facilities </a:t>
            </a:r>
          </a:p>
          <a:p>
            <a:endParaRPr lang="en-US"/>
          </a:p>
          <a:p>
            <a:endParaRPr lang="en-US"/>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BBD6CEB7-C6DC-4C19-9E6C-05408BC56496}" type="slidenum">
              <a:rPr kumimoji="0" lang="en-US" sz="1200" b="0" i="0" u="none" strike="noStrike" kern="1200" cap="none" spc="0" normalizeH="0" baseline="0" noProof="0" smtClean="0">
                <a:ln>
                  <a:noFill/>
                </a:ln>
                <a:solidFill>
                  <a:prstClr val="black"/>
                </a:solidFill>
                <a:effectLst/>
                <a:uLnTx/>
                <a:uFillTx/>
                <a:latin typeface="Adobe Garamond Pro" panose="02020502060506020403"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Tree>
    <p:extLst>
      <p:ext uri="{BB962C8B-B14F-4D97-AF65-F5344CB8AC3E}">
        <p14:creationId xmlns:p14="http://schemas.microsoft.com/office/powerpoint/2010/main" val="10753541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DQA Implementation process remains the same</a:t>
            </a:r>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677A009-DBA9-4E7D-8641-035ECFA5AE08}" type="slidenum">
              <a:rPr kumimoji="0" lang="en-KE" sz="1200" b="0" i="0" u="none" strike="noStrike" kern="1200" cap="none" spc="0" normalizeH="0" baseline="0" noProof="0" smtClean="0">
                <a:ln>
                  <a:noFill/>
                </a:ln>
                <a:solidFill>
                  <a:prstClr val="black"/>
                </a:solidFill>
                <a:effectLst/>
                <a:uLnTx/>
                <a:uFillTx/>
                <a:latin typeface="Adobe Garamond Pro" panose="02020502060506020403"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13</a:t>
            </a:fld>
            <a:endParaRPr kumimoji="0" lang="en-KE" sz="12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Tree>
    <p:extLst>
      <p:ext uri="{BB962C8B-B14F-4D97-AF65-F5344CB8AC3E}">
        <p14:creationId xmlns:p14="http://schemas.microsoft.com/office/powerpoint/2010/main" val="6327188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To access the URL and be able to set-up for an assessment, one has to be set-up as an admin at National/County/Sub-County/Facility levels </a:t>
            </a: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677A009-DBA9-4E7D-8641-035ECFA5AE08}" type="slidenum">
              <a:rPr kumimoji="0" lang="en-KE" sz="1200" b="0" i="0" u="none" strike="noStrike" kern="1200" cap="none" spc="0" normalizeH="0" baseline="0" noProof="0" smtClean="0">
                <a:ln>
                  <a:noFill/>
                </a:ln>
                <a:solidFill>
                  <a:prstClr val="black"/>
                </a:solidFill>
                <a:effectLst/>
                <a:uLnTx/>
                <a:uFillTx/>
                <a:latin typeface="Adobe Garamond Pro" panose="02020502060506020403"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14</a:t>
            </a:fld>
            <a:endParaRPr kumimoji="0" lang="en-KE" sz="12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Tree>
    <p:extLst>
      <p:ext uri="{BB962C8B-B14F-4D97-AF65-F5344CB8AC3E}">
        <p14:creationId xmlns:p14="http://schemas.microsoft.com/office/powerpoint/2010/main" val="29334458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jpe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74C04-F1A1-27D4-F9C3-744C008C253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E5780F7-2E5A-BB24-EB1F-9200B7A4C1F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7AEC814-E78F-75AC-5649-EE3DDD0A2062}"/>
              </a:ext>
            </a:extLst>
          </p:cNvPr>
          <p:cNvSpPr>
            <a:spLocks noGrp="1"/>
          </p:cNvSpPr>
          <p:nvPr>
            <p:ph type="dt" sz="half" idx="10"/>
          </p:nvPr>
        </p:nvSpPr>
        <p:spPr/>
        <p:txBody>
          <a:bodyPr/>
          <a:lstStyle/>
          <a:p>
            <a:fld id="{8A08A004-1FF4-4D97-8B62-A36776F892DF}" type="datetimeFigureOut">
              <a:rPr lang="en-US" smtClean="0"/>
              <a:t>9/12/2024</a:t>
            </a:fld>
            <a:endParaRPr lang="en-US"/>
          </a:p>
        </p:txBody>
      </p:sp>
      <p:sp>
        <p:nvSpPr>
          <p:cNvPr id="5" name="Footer Placeholder 4">
            <a:extLst>
              <a:ext uri="{FF2B5EF4-FFF2-40B4-BE49-F238E27FC236}">
                <a16:creationId xmlns:a16="http://schemas.microsoft.com/office/drawing/2014/main" id="{31BBFCD7-1C69-C894-27B0-87F4830CDB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BD7771-2E74-EAC5-9D1C-C7A29D7B34A9}"/>
              </a:ext>
            </a:extLst>
          </p:cNvPr>
          <p:cNvSpPr>
            <a:spLocks noGrp="1"/>
          </p:cNvSpPr>
          <p:nvPr>
            <p:ph type="sldNum" sz="quarter" idx="12"/>
          </p:nvPr>
        </p:nvSpPr>
        <p:spPr/>
        <p:txBody>
          <a:bodyPr/>
          <a:lstStyle/>
          <a:p>
            <a:fld id="{89A05F4D-6E94-41B6-983D-E05726EF846F}" type="slidenum">
              <a:rPr lang="en-US" smtClean="0"/>
              <a:t>‹#›</a:t>
            </a:fld>
            <a:endParaRPr lang="en-US"/>
          </a:p>
        </p:txBody>
      </p:sp>
    </p:spTree>
    <p:extLst>
      <p:ext uri="{BB962C8B-B14F-4D97-AF65-F5344CB8AC3E}">
        <p14:creationId xmlns:p14="http://schemas.microsoft.com/office/powerpoint/2010/main" val="1851820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483F3-A6B9-BE87-A70E-9F9F02CC079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E4DE524-DD07-0548-3356-2192BEFF864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99812B-7935-33F2-0B92-5615E440BDE2}"/>
              </a:ext>
            </a:extLst>
          </p:cNvPr>
          <p:cNvSpPr>
            <a:spLocks noGrp="1"/>
          </p:cNvSpPr>
          <p:nvPr>
            <p:ph type="dt" sz="half" idx="10"/>
          </p:nvPr>
        </p:nvSpPr>
        <p:spPr/>
        <p:txBody>
          <a:bodyPr/>
          <a:lstStyle/>
          <a:p>
            <a:fld id="{8A08A004-1FF4-4D97-8B62-A36776F892DF}" type="datetimeFigureOut">
              <a:rPr lang="en-US" smtClean="0"/>
              <a:t>9/12/2024</a:t>
            </a:fld>
            <a:endParaRPr lang="en-US"/>
          </a:p>
        </p:txBody>
      </p:sp>
      <p:sp>
        <p:nvSpPr>
          <p:cNvPr id="5" name="Footer Placeholder 4">
            <a:extLst>
              <a:ext uri="{FF2B5EF4-FFF2-40B4-BE49-F238E27FC236}">
                <a16:creationId xmlns:a16="http://schemas.microsoft.com/office/drawing/2014/main" id="{9BD18B99-081A-E1B3-E0EE-4C713C5A7E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8DDA79-3DEE-A366-BCE8-4173ED022761}"/>
              </a:ext>
            </a:extLst>
          </p:cNvPr>
          <p:cNvSpPr>
            <a:spLocks noGrp="1"/>
          </p:cNvSpPr>
          <p:nvPr>
            <p:ph type="sldNum" sz="quarter" idx="12"/>
          </p:nvPr>
        </p:nvSpPr>
        <p:spPr/>
        <p:txBody>
          <a:bodyPr/>
          <a:lstStyle/>
          <a:p>
            <a:fld id="{89A05F4D-6E94-41B6-983D-E05726EF846F}" type="slidenum">
              <a:rPr lang="en-US" smtClean="0"/>
              <a:t>‹#›</a:t>
            </a:fld>
            <a:endParaRPr lang="en-US"/>
          </a:p>
        </p:txBody>
      </p:sp>
    </p:spTree>
    <p:extLst>
      <p:ext uri="{BB962C8B-B14F-4D97-AF65-F5344CB8AC3E}">
        <p14:creationId xmlns:p14="http://schemas.microsoft.com/office/powerpoint/2010/main" val="3503231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334AC96-00A0-BA4F-6C04-7FA3197F112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FB78FE4-CE03-E389-7A74-42A6A12C01E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488FF9-AD75-87F4-5736-BF9281E2BCF5}"/>
              </a:ext>
            </a:extLst>
          </p:cNvPr>
          <p:cNvSpPr>
            <a:spLocks noGrp="1"/>
          </p:cNvSpPr>
          <p:nvPr>
            <p:ph type="dt" sz="half" idx="10"/>
          </p:nvPr>
        </p:nvSpPr>
        <p:spPr/>
        <p:txBody>
          <a:bodyPr/>
          <a:lstStyle/>
          <a:p>
            <a:fld id="{8A08A004-1FF4-4D97-8B62-A36776F892DF}" type="datetimeFigureOut">
              <a:rPr lang="en-US" smtClean="0"/>
              <a:t>9/12/2024</a:t>
            </a:fld>
            <a:endParaRPr lang="en-US"/>
          </a:p>
        </p:txBody>
      </p:sp>
      <p:sp>
        <p:nvSpPr>
          <p:cNvPr id="5" name="Footer Placeholder 4">
            <a:extLst>
              <a:ext uri="{FF2B5EF4-FFF2-40B4-BE49-F238E27FC236}">
                <a16:creationId xmlns:a16="http://schemas.microsoft.com/office/drawing/2014/main" id="{04AEFC9A-1EBE-638E-881A-9A52B24614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5A04D1-DA7F-2B4A-7F19-BDB0B853BE80}"/>
              </a:ext>
            </a:extLst>
          </p:cNvPr>
          <p:cNvSpPr>
            <a:spLocks noGrp="1"/>
          </p:cNvSpPr>
          <p:nvPr>
            <p:ph type="sldNum" sz="quarter" idx="12"/>
          </p:nvPr>
        </p:nvSpPr>
        <p:spPr/>
        <p:txBody>
          <a:bodyPr/>
          <a:lstStyle/>
          <a:p>
            <a:fld id="{89A05F4D-6E94-41B6-983D-E05726EF846F}" type="slidenum">
              <a:rPr lang="en-US" smtClean="0"/>
              <a:t>‹#›</a:t>
            </a:fld>
            <a:endParaRPr lang="en-US"/>
          </a:p>
        </p:txBody>
      </p:sp>
    </p:spTree>
    <p:extLst>
      <p:ext uri="{BB962C8B-B14F-4D97-AF65-F5344CB8AC3E}">
        <p14:creationId xmlns:p14="http://schemas.microsoft.com/office/powerpoint/2010/main" val="3687229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308101"/>
            <a:ext cx="9144000" cy="2201863"/>
          </a:xfrm>
          <a:prstGeom prst="rect">
            <a:avLst/>
          </a:prstGeom>
        </p:spPr>
        <p:txBody>
          <a:bodyPr anchor="b"/>
          <a:lstStyle>
            <a:lvl1pPr algn="l">
              <a:defRPr sz="6000"/>
            </a:lvl1pPr>
          </a:lstStyle>
          <a:p>
            <a:r>
              <a:rPr lang="en-US"/>
              <a:t>Enter presentation title</a:t>
            </a:r>
          </a:p>
        </p:txBody>
      </p:sp>
      <p:sp>
        <p:nvSpPr>
          <p:cNvPr id="3" name="Subtitle 2"/>
          <p:cNvSpPr>
            <a:spLocks noGrp="1"/>
          </p:cNvSpPr>
          <p:nvPr>
            <p:ph type="subTitle" idx="1" hasCustomPrompt="1"/>
          </p:nvPr>
        </p:nvSpPr>
        <p:spPr>
          <a:xfrm>
            <a:off x="1524000" y="3602038"/>
            <a:ext cx="9144000" cy="1173162"/>
          </a:xfrm>
        </p:spPr>
        <p:txBody>
          <a:bodyPr/>
          <a:lstStyle>
            <a:lvl1pPr marL="0" indent="0" algn="l">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Enter presentation subtitle</a:t>
            </a:r>
          </a:p>
        </p:txBody>
      </p:sp>
      <p:sp>
        <p:nvSpPr>
          <p:cNvPr id="9" name="Text Placeholder 8"/>
          <p:cNvSpPr>
            <a:spLocks noGrp="1"/>
          </p:cNvSpPr>
          <p:nvPr>
            <p:ph type="body" sz="quarter" idx="13" hasCustomPrompt="1"/>
          </p:nvPr>
        </p:nvSpPr>
        <p:spPr>
          <a:xfrm>
            <a:off x="1524000" y="4867276"/>
            <a:ext cx="6400800" cy="1152524"/>
          </a:xfrm>
        </p:spPr>
        <p:txBody>
          <a:bodyPr anchor="b">
            <a:normAutofit/>
          </a:bodyPr>
          <a:lstStyle>
            <a:lvl1pPr marL="0" indent="0">
              <a:buNone/>
              <a:defRPr sz="2400" baseline="0"/>
            </a:lvl1pPr>
          </a:lstStyle>
          <a:p>
            <a:r>
              <a:rPr lang="en-US"/>
              <a:t>Weekday, Month DD, YYYY</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60282" y="5139157"/>
            <a:ext cx="2507719" cy="853236"/>
          </a:xfrm>
          <a:prstGeom prst="rect">
            <a:avLst/>
          </a:prstGeom>
        </p:spPr>
      </p:pic>
    </p:spTree>
    <p:extLst>
      <p:ext uri="{BB962C8B-B14F-4D97-AF65-F5344CB8AC3E}">
        <p14:creationId xmlns:p14="http://schemas.microsoft.com/office/powerpoint/2010/main" val="7095963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2AF0E-B99D-07B2-798C-84CD6DDF6BA5}"/>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KE"/>
          </a:p>
        </p:txBody>
      </p:sp>
      <p:sp>
        <p:nvSpPr>
          <p:cNvPr id="3" name="Subtitle 2">
            <a:extLst>
              <a:ext uri="{FF2B5EF4-FFF2-40B4-BE49-F238E27FC236}">
                <a16:creationId xmlns:a16="http://schemas.microsoft.com/office/drawing/2014/main" id="{797503AD-EE16-084F-B877-FD3432C4D3D4}"/>
              </a:ext>
            </a:extLst>
          </p:cNvPr>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KE"/>
          </a:p>
        </p:txBody>
      </p:sp>
    </p:spTree>
    <p:extLst>
      <p:ext uri="{BB962C8B-B14F-4D97-AF65-F5344CB8AC3E}">
        <p14:creationId xmlns:p14="http://schemas.microsoft.com/office/powerpoint/2010/main" val="25353484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C652A6-2218-D0CF-1A80-6F57F44FCD9A}"/>
              </a:ext>
            </a:extLst>
          </p:cNvPr>
          <p:cNvSpPr>
            <a:spLocks noGrp="1"/>
          </p:cNvSpPr>
          <p:nvPr>
            <p:ph type="title"/>
          </p:nvPr>
        </p:nvSpPr>
        <p:spPr>
          <a:xfrm>
            <a:off x="838200" y="365127"/>
            <a:ext cx="10515600" cy="1325563"/>
          </a:xfrm>
          <a:prstGeom prst="rect">
            <a:avLst/>
          </a:prstGeom>
        </p:spPr>
        <p:txBody>
          <a:bodyPr/>
          <a:lstStyle/>
          <a:p>
            <a:r>
              <a:rPr lang="en-US"/>
              <a:t>Click to edit Master title style</a:t>
            </a:r>
            <a:endParaRPr lang="en-KE"/>
          </a:p>
        </p:txBody>
      </p:sp>
      <p:sp>
        <p:nvSpPr>
          <p:cNvPr id="3" name="Content Placeholder 2">
            <a:extLst>
              <a:ext uri="{FF2B5EF4-FFF2-40B4-BE49-F238E27FC236}">
                <a16:creationId xmlns:a16="http://schemas.microsoft.com/office/drawing/2014/main" id="{90821457-E1F5-E3B0-C6A5-AB23DA4F6054}"/>
              </a:ext>
            </a:extLst>
          </p:cNvPr>
          <p:cNvSpPr>
            <a:spLocks noGrp="1"/>
          </p:cNvSpPr>
          <p:nvPr>
            <p:ph idx="1"/>
          </p:nvPr>
        </p:nvSpPr>
        <p:spPr>
          <a:xfrm>
            <a:off x="502299" y="164776"/>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93E102F6-796F-1EBC-DEF6-BDAD7C106B48}"/>
              </a:ext>
            </a:extLst>
          </p:cNvPr>
          <p:cNvSpPr>
            <a:spLocks noGrp="1"/>
          </p:cNvSpPr>
          <p:nvPr>
            <p:ph type="dt" sz="half" idx="10"/>
          </p:nvPr>
        </p:nvSpPr>
        <p:spPr/>
        <p:txBody>
          <a:bodyPr/>
          <a:lstStyle/>
          <a:p>
            <a:fld id="{367A92F8-C93F-447F-82D9-FC5B12E805F5}" type="datetimeFigureOut">
              <a:rPr lang="en-KE" smtClean="0"/>
              <a:t>09/12/2024</a:t>
            </a:fld>
            <a:endParaRPr lang="en-KE"/>
          </a:p>
        </p:txBody>
      </p:sp>
    </p:spTree>
    <p:extLst>
      <p:ext uri="{BB962C8B-B14F-4D97-AF65-F5344CB8AC3E}">
        <p14:creationId xmlns:p14="http://schemas.microsoft.com/office/powerpoint/2010/main" val="3312602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2380F-0D2B-FCC6-EB96-B21B553158B1}"/>
              </a:ext>
            </a:extLst>
          </p:cNvPr>
          <p:cNvSpPr>
            <a:spLocks noGrp="1"/>
          </p:cNvSpPr>
          <p:nvPr>
            <p:ph type="title"/>
          </p:nvPr>
        </p:nvSpPr>
        <p:spPr>
          <a:xfrm>
            <a:off x="831851" y="1709740"/>
            <a:ext cx="10515600" cy="2852737"/>
          </a:xfrm>
          <a:prstGeom prst="rect">
            <a:avLst/>
          </a:prstGeom>
        </p:spPr>
        <p:txBody>
          <a:bodyPr anchor="b"/>
          <a:lstStyle>
            <a:lvl1pPr>
              <a:defRPr sz="6000"/>
            </a:lvl1pPr>
          </a:lstStyle>
          <a:p>
            <a:r>
              <a:rPr lang="en-US"/>
              <a:t>Click to edit Master title style</a:t>
            </a:r>
            <a:endParaRPr lang="en-KE"/>
          </a:p>
        </p:txBody>
      </p:sp>
      <p:sp>
        <p:nvSpPr>
          <p:cNvPr id="3" name="Text Placeholder 2">
            <a:extLst>
              <a:ext uri="{FF2B5EF4-FFF2-40B4-BE49-F238E27FC236}">
                <a16:creationId xmlns:a16="http://schemas.microsoft.com/office/drawing/2014/main" id="{16550093-7487-07C4-33A1-BC603B05CF14}"/>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86B8D34-65FF-421C-0A8E-ADD8877FEAAF}"/>
              </a:ext>
            </a:extLst>
          </p:cNvPr>
          <p:cNvSpPr>
            <a:spLocks noGrp="1"/>
          </p:cNvSpPr>
          <p:nvPr>
            <p:ph type="dt" sz="half" idx="10"/>
          </p:nvPr>
        </p:nvSpPr>
        <p:spPr/>
        <p:txBody>
          <a:bodyPr/>
          <a:lstStyle/>
          <a:p>
            <a:fld id="{367A92F8-C93F-447F-82D9-FC5B12E805F5}" type="datetimeFigureOut">
              <a:rPr lang="en-KE" smtClean="0"/>
              <a:t>09/12/2024</a:t>
            </a:fld>
            <a:endParaRPr lang="en-KE"/>
          </a:p>
        </p:txBody>
      </p:sp>
      <p:sp>
        <p:nvSpPr>
          <p:cNvPr id="5" name="Footer Placeholder 4">
            <a:extLst>
              <a:ext uri="{FF2B5EF4-FFF2-40B4-BE49-F238E27FC236}">
                <a16:creationId xmlns:a16="http://schemas.microsoft.com/office/drawing/2014/main" id="{4A67C6A2-262E-A801-8C68-497304B5C15A}"/>
              </a:ext>
            </a:extLst>
          </p:cNvPr>
          <p:cNvSpPr>
            <a:spLocks noGrp="1"/>
          </p:cNvSpPr>
          <p:nvPr>
            <p:ph type="ftr" sz="quarter" idx="11"/>
          </p:nvPr>
        </p:nvSpPr>
        <p:spPr>
          <a:xfrm>
            <a:off x="2906917" y="5701681"/>
            <a:ext cx="4114800" cy="365125"/>
          </a:xfrm>
          <a:prstGeom prst="rect">
            <a:avLst/>
          </a:prstGeom>
        </p:spPr>
        <p:txBody>
          <a:bodyPr/>
          <a:lstStyle/>
          <a:p>
            <a:endParaRPr lang="en-KE"/>
          </a:p>
        </p:txBody>
      </p:sp>
    </p:spTree>
    <p:extLst>
      <p:ext uri="{BB962C8B-B14F-4D97-AF65-F5344CB8AC3E}">
        <p14:creationId xmlns:p14="http://schemas.microsoft.com/office/powerpoint/2010/main" val="31153941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FC4E5-D6D1-5E69-7693-68F33F3D62E0}"/>
              </a:ext>
            </a:extLst>
          </p:cNvPr>
          <p:cNvSpPr>
            <a:spLocks noGrp="1"/>
          </p:cNvSpPr>
          <p:nvPr>
            <p:ph type="title"/>
          </p:nvPr>
        </p:nvSpPr>
        <p:spPr>
          <a:xfrm>
            <a:off x="838200" y="365127"/>
            <a:ext cx="10515600" cy="1325563"/>
          </a:xfrm>
          <a:prstGeom prst="rect">
            <a:avLst/>
          </a:prstGeom>
        </p:spPr>
        <p:txBody>
          <a:bodyPr/>
          <a:lstStyle/>
          <a:p>
            <a:r>
              <a:rPr lang="en-US"/>
              <a:t>Click to edit Master title style</a:t>
            </a:r>
            <a:endParaRPr lang="en-KE"/>
          </a:p>
        </p:txBody>
      </p:sp>
      <p:sp>
        <p:nvSpPr>
          <p:cNvPr id="3" name="Content Placeholder 2">
            <a:extLst>
              <a:ext uri="{FF2B5EF4-FFF2-40B4-BE49-F238E27FC236}">
                <a16:creationId xmlns:a16="http://schemas.microsoft.com/office/drawing/2014/main" id="{90344864-2000-91DD-E148-898EA5C35C4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Content Placeholder 3">
            <a:extLst>
              <a:ext uri="{FF2B5EF4-FFF2-40B4-BE49-F238E27FC236}">
                <a16:creationId xmlns:a16="http://schemas.microsoft.com/office/drawing/2014/main" id="{45FB24CF-A1A6-2532-C9E7-2365E34CE05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Tree>
    <p:extLst>
      <p:ext uri="{BB962C8B-B14F-4D97-AF65-F5344CB8AC3E}">
        <p14:creationId xmlns:p14="http://schemas.microsoft.com/office/powerpoint/2010/main" val="22690719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E2034-37AF-FB7F-8EEA-71947CF584DD}"/>
              </a:ext>
            </a:extLst>
          </p:cNvPr>
          <p:cNvSpPr>
            <a:spLocks noGrp="1"/>
          </p:cNvSpPr>
          <p:nvPr>
            <p:ph type="title"/>
          </p:nvPr>
        </p:nvSpPr>
        <p:spPr>
          <a:xfrm>
            <a:off x="839788" y="365127"/>
            <a:ext cx="10515600" cy="1325563"/>
          </a:xfrm>
          <a:prstGeom prst="rect">
            <a:avLst/>
          </a:prstGeom>
        </p:spPr>
        <p:txBody>
          <a:bodyPr/>
          <a:lstStyle/>
          <a:p>
            <a:r>
              <a:rPr lang="en-US"/>
              <a:t>Click to edit Master title style</a:t>
            </a:r>
            <a:endParaRPr lang="en-KE"/>
          </a:p>
        </p:txBody>
      </p:sp>
      <p:sp>
        <p:nvSpPr>
          <p:cNvPr id="3" name="Text Placeholder 2">
            <a:extLst>
              <a:ext uri="{FF2B5EF4-FFF2-40B4-BE49-F238E27FC236}">
                <a16:creationId xmlns:a16="http://schemas.microsoft.com/office/drawing/2014/main" id="{671302BD-C9E9-C8BF-859B-34D9672EF453}"/>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B1ECD2E-5D50-782D-6D61-56E44EF94EA0}"/>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5" name="Text Placeholder 4">
            <a:extLst>
              <a:ext uri="{FF2B5EF4-FFF2-40B4-BE49-F238E27FC236}">
                <a16:creationId xmlns:a16="http://schemas.microsoft.com/office/drawing/2014/main" id="{E3FC8F90-1B37-F24A-35F9-2CBAB347FE14}"/>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712E598-0E01-DFC8-1785-5C455CE32E10}"/>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7" name="Date Placeholder 6">
            <a:extLst>
              <a:ext uri="{FF2B5EF4-FFF2-40B4-BE49-F238E27FC236}">
                <a16:creationId xmlns:a16="http://schemas.microsoft.com/office/drawing/2014/main" id="{80CE2965-748E-2D1E-2DA1-E6F073541863}"/>
              </a:ext>
            </a:extLst>
          </p:cNvPr>
          <p:cNvSpPr>
            <a:spLocks noGrp="1"/>
          </p:cNvSpPr>
          <p:nvPr>
            <p:ph type="dt" sz="half" idx="10"/>
          </p:nvPr>
        </p:nvSpPr>
        <p:spPr/>
        <p:txBody>
          <a:bodyPr/>
          <a:lstStyle/>
          <a:p>
            <a:fld id="{367A92F8-C93F-447F-82D9-FC5B12E805F5}" type="datetimeFigureOut">
              <a:rPr lang="en-KE" smtClean="0"/>
              <a:t>09/12/2024</a:t>
            </a:fld>
            <a:endParaRPr lang="en-KE"/>
          </a:p>
        </p:txBody>
      </p:sp>
      <p:sp>
        <p:nvSpPr>
          <p:cNvPr id="8" name="Footer Placeholder 7">
            <a:extLst>
              <a:ext uri="{FF2B5EF4-FFF2-40B4-BE49-F238E27FC236}">
                <a16:creationId xmlns:a16="http://schemas.microsoft.com/office/drawing/2014/main" id="{A0D0FE17-FB51-9824-0284-BCCDEABDA8C0}"/>
              </a:ext>
            </a:extLst>
          </p:cNvPr>
          <p:cNvSpPr>
            <a:spLocks noGrp="1"/>
          </p:cNvSpPr>
          <p:nvPr>
            <p:ph type="ftr" sz="quarter" idx="11"/>
          </p:nvPr>
        </p:nvSpPr>
        <p:spPr>
          <a:xfrm>
            <a:off x="2906917" y="5701681"/>
            <a:ext cx="4114800" cy="365125"/>
          </a:xfrm>
          <a:prstGeom prst="rect">
            <a:avLst/>
          </a:prstGeom>
        </p:spPr>
        <p:txBody>
          <a:bodyPr/>
          <a:lstStyle/>
          <a:p>
            <a:endParaRPr lang="en-KE"/>
          </a:p>
        </p:txBody>
      </p:sp>
      <p:sp>
        <p:nvSpPr>
          <p:cNvPr id="9" name="Slide Number Placeholder 8">
            <a:extLst>
              <a:ext uri="{FF2B5EF4-FFF2-40B4-BE49-F238E27FC236}">
                <a16:creationId xmlns:a16="http://schemas.microsoft.com/office/drawing/2014/main" id="{1D467BE8-5DEF-B3EE-1713-61A8B987A626}"/>
              </a:ext>
            </a:extLst>
          </p:cNvPr>
          <p:cNvSpPr>
            <a:spLocks noGrp="1"/>
          </p:cNvSpPr>
          <p:nvPr>
            <p:ph type="sldNum" sz="quarter" idx="12"/>
          </p:nvPr>
        </p:nvSpPr>
        <p:spPr>
          <a:xfrm>
            <a:off x="8610600" y="6356352"/>
            <a:ext cx="2743200" cy="365125"/>
          </a:xfrm>
          <a:prstGeom prst="rect">
            <a:avLst/>
          </a:prstGeom>
        </p:spPr>
        <p:txBody>
          <a:bodyPr/>
          <a:lstStyle/>
          <a:p>
            <a:fld id="{5995BDB1-A0F2-4B9C-BD52-7EFC57D0C4F2}" type="slidenum">
              <a:rPr lang="en-KE" smtClean="0"/>
              <a:t>‹#›</a:t>
            </a:fld>
            <a:endParaRPr lang="en-KE"/>
          </a:p>
        </p:txBody>
      </p:sp>
    </p:spTree>
    <p:extLst>
      <p:ext uri="{BB962C8B-B14F-4D97-AF65-F5344CB8AC3E}">
        <p14:creationId xmlns:p14="http://schemas.microsoft.com/office/powerpoint/2010/main" val="41645388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A62E0-D1B8-AA01-C949-4BB0F46BBED4}"/>
              </a:ext>
            </a:extLst>
          </p:cNvPr>
          <p:cNvSpPr>
            <a:spLocks noGrp="1"/>
          </p:cNvSpPr>
          <p:nvPr>
            <p:ph type="title"/>
          </p:nvPr>
        </p:nvSpPr>
        <p:spPr>
          <a:xfrm>
            <a:off x="838200" y="365127"/>
            <a:ext cx="10515600" cy="1325563"/>
          </a:xfrm>
          <a:prstGeom prst="rect">
            <a:avLst/>
          </a:prstGeom>
        </p:spPr>
        <p:txBody>
          <a:bodyPr/>
          <a:lstStyle/>
          <a:p>
            <a:r>
              <a:rPr lang="en-US"/>
              <a:t>Click to edit Master title style</a:t>
            </a:r>
            <a:endParaRPr lang="en-KE"/>
          </a:p>
        </p:txBody>
      </p:sp>
    </p:spTree>
    <p:extLst>
      <p:ext uri="{BB962C8B-B14F-4D97-AF65-F5344CB8AC3E}">
        <p14:creationId xmlns:p14="http://schemas.microsoft.com/office/powerpoint/2010/main" val="23623847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61454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37393-9BF1-0B88-5A2E-1226D169766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AA37841-CEBA-3050-203D-F1DB9E4BB92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278FEF-319C-0CEF-C226-07B6211853DD}"/>
              </a:ext>
            </a:extLst>
          </p:cNvPr>
          <p:cNvSpPr>
            <a:spLocks noGrp="1"/>
          </p:cNvSpPr>
          <p:nvPr>
            <p:ph type="dt" sz="half" idx="10"/>
          </p:nvPr>
        </p:nvSpPr>
        <p:spPr/>
        <p:txBody>
          <a:bodyPr/>
          <a:lstStyle/>
          <a:p>
            <a:fld id="{8A08A004-1FF4-4D97-8B62-A36776F892DF}" type="datetimeFigureOut">
              <a:rPr lang="en-US" smtClean="0"/>
              <a:t>9/12/2024</a:t>
            </a:fld>
            <a:endParaRPr lang="en-US"/>
          </a:p>
        </p:txBody>
      </p:sp>
      <p:sp>
        <p:nvSpPr>
          <p:cNvPr id="5" name="Footer Placeholder 4">
            <a:extLst>
              <a:ext uri="{FF2B5EF4-FFF2-40B4-BE49-F238E27FC236}">
                <a16:creationId xmlns:a16="http://schemas.microsoft.com/office/drawing/2014/main" id="{DE0CD4A4-48C2-A3BD-DF4D-59A16F48B8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0304E9-7D05-8D9B-880E-A01A739A1003}"/>
              </a:ext>
            </a:extLst>
          </p:cNvPr>
          <p:cNvSpPr>
            <a:spLocks noGrp="1"/>
          </p:cNvSpPr>
          <p:nvPr>
            <p:ph type="sldNum" sz="quarter" idx="12"/>
          </p:nvPr>
        </p:nvSpPr>
        <p:spPr/>
        <p:txBody>
          <a:bodyPr/>
          <a:lstStyle/>
          <a:p>
            <a:fld id="{89A05F4D-6E94-41B6-983D-E05726EF846F}" type="slidenum">
              <a:rPr lang="en-US" smtClean="0"/>
              <a:t>‹#›</a:t>
            </a:fld>
            <a:endParaRPr lang="en-US"/>
          </a:p>
        </p:txBody>
      </p:sp>
    </p:spTree>
    <p:extLst>
      <p:ext uri="{BB962C8B-B14F-4D97-AF65-F5344CB8AC3E}">
        <p14:creationId xmlns:p14="http://schemas.microsoft.com/office/powerpoint/2010/main" val="34687331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D59A1-D771-940A-41B8-DCE18746397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KE"/>
          </a:p>
        </p:txBody>
      </p:sp>
      <p:sp>
        <p:nvSpPr>
          <p:cNvPr id="3" name="Content Placeholder 2">
            <a:extLst>
              <a:ext uri="{FF2B5EF4-FFF2-40B4-BE49-F238E27FC236}">
                <a16:creationId xmlns:a16="http://schemas.microsoft.com/office/drawing/2014/main" id="{AD2544FC-C0E9-4A53-4ABA-2182E038A191}"/>
              </a:ext>
            </a:extLst>
          </p:cNvPr>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Text Placeholder 3">
            <a:extLst>
              <a:ext uri="{FF2B5EF4-FFF2-40B4-BE49-F238E27FC236}">
                <a16:creationId xmlns:a16="http://schemas.microsoft.com/office/drawing/2014/main" id="{22E623A5-5BD0-D349-7A5E-D256929CC29B}"/>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1B3BD9-D2E0-3CA0-14F0-1A350BE01A7A}"/>
              </a:ext>
            </a:extLst>
          </p:cNvPr>
          <p:cNvSpPr>
            <a:spLocks noGrp="1"/>
          </p:cNvSpPr>
          <p:nvPr>
            <p:ph type="dt" sz="half" idx="10"/>
          </p:nvPr>
        </p:nvSpPr>
        <p:spPr/>
        <p:txBody>
          <a:bodyPr/>
          <a:lstStyle/>
          <a:p>
            <a:fld id="{367A92F8-C93F-447F-82D9-FC5B12E805F5}" type="datetimeFigureOut">
              <a:rPr lang="en-KE" smtClean="0"/>
              <a:t>09/12/2024</a:t>
            </a:fld>
            <a:endParaRPr lang="en-KE"/>
          </a:p>
        </p:txBody>
      </p:sp>
      <p:sp>
        <p:nvSpPr>
          <p:cNvPr id="6" name="Footer Placeholder 5">
            <a:extLst>
              <a:ext uri="{FF2B5EF4-FFF2-40B4-BE49-F238E27FC236}">
                <a16:creationId xmlns:a16="http://schemas.microsoft.com/office/drawing/2014/main" id="{49E94A1D-E267-545C-FB7C-8F7ABE7EB1F0}"/>
              </a:ext>
            </a:extLst>
          </p:cNvPr>
          <p:cNvSpPr>
            <a:spLocks noGrp="1"/>
          </p:cNvSpPr>
          <p:nvPr>
            <p:ph type="ftr" sz="quarter" idx="11"/>
          </p:nvPr>
        </p:nvSpPr>
        <p:spPr>
          <a:xfrm>
            <a:off x="2906917" y="5701681"/>
            <a:ext cx="4114800" cy="365125"/>
          </a:xfrm>
          <a:prstGeom prst="rect">
            <a:avLst/>
          </a:prstGeom>
        </p:spPr>
        <p:txBody>
          <a:bodyPr/>
          <a:lstStyle/>
          <a:p>
            <a:endParaRPr lang="en-KE"/>
          </a:p>
        </p:txBody>
      </p:sp>
      <p:sp>
        <p:nvSpPr>
          <p:cNvPr id="7" name="Slide Number Placeholder 6">
            <a:extLst>
              <a:ext uri="{FF2B5EF4-FFF2-40B4-BE49-F238E27FC236}">
                <a16:creationId xmlns:a16="http://schemas.microsoft.com/office/drawing/2014/main" id="{E5CEAC70-5FF8-BCFA-8069-1CB0D29519E7}"/>
              </a:ext>
            </a:extLst>
          </p:cNvPr>
          <p:cNvSpPr>
            <a:spLocks noGrp="1"/>
          </p:cNvSpPr>
          <p:nvPr>
            <p:ph type="sldNum" sz="quarter" idx="12"/>
          </p:nvPr>
        </p:nvSpPr>
        <p:spPr>
          <a:xfrm>
            <a:off x="8610600" y="6356352"/>
            <a:ext cx="2743200" cy="365125"/>
          </a:xfrm>
          <a:prstGeom prst="rect">
            <a:avLst/>
          </a:prstGeom>
        </p:spPr>
        <p:txBody>
          <a:bodyPr/>
          <a:lstStyle/>
          <a:p>
            <a:fld id="{5995BDB1-A0F2-4B9C-BD52-7EFC57D0C4F2}" type="slidenum">
              <a:rPr lang="en-KE" smtClean="0"/>
              <a:t>‹#›</a:t>
            </a:fld>
            <a:endParaRPr lang="en-KE"/>
          </a:p>
        </p:txBody>
      </p:sp>
    </p:spTree>
    <p:extLst>
      <p:ext uri="{BB962C8B-B14F-4D97-AF65-F5344CB8AC3E}">
        <p14:creationId xmlns:p14="http://schemas.microsoft.com/office/powerpoint/2010/main" val="33328952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696726-3A83-EF63-6126-80A7F476C2F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KE"/>
          </a:p>
        </p:txBody>
      </p:sp>
      <p:sp>
        <p:nvSpPr>
          <p:cNvPr id="3" name="Picture Placeholder 2">
            <a:extLst>
              <a:ext uri="{FF2B5EF4-FFF2-40B4-BE49-F238E27FC236}">
                <a16:creationId xmlns:a16="http://schemas.microsoft.com/office/drawing/2014/main" id="{BEDF85B4-4811-647E-0BC4-BE9707EC731A}"/>
              </a:ext>
            </a:extLst>
          </p:cNvPr>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KE"/>
          </a:p>
        </p:txBody>
      </p:sp>
      <p:sp>
        <p:nvSpPr>
          <p:cNvPr id="4" name="Text Placeholder 3">
            <a:extLst>
              <a:ext uri="{FF2B5EF4-FFF2-40B4-BE49-F238E27FC236}">
                <a16:creationId xmlns:a16="http://schemas.microsoft.com/office/drawing/2014/main" id="{CEF665F4-CA18-910D-14B7-BC83C85B5C30}"/>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5D115A-E5CD-B045-6AFB-D13B884A1A55}"/>
              </a:ext>
            </a:extLst>
          </p:cNvPr>
          <p:cNvSpPr>
            <a:spLocks noGrp="1"/>
          </p:cNvSpPr>
          <p:nvPr>
            <p:ph type="dt" sz="half" idx="10"/>
          </p:nvPr>
        </p:nvSpPr>
        <p:spPr/>
        <p:txBody>
          <a:bodyPr/>
          <a:lstStyle/>
          <a:p>
            <a:fld id="{367A92F8-C93F-447F-82D9-FC5B12E805F5}" type="datetimeFigureOut">
              <a:rPr lang="en-KE" smtClean="0"/>
              <a:t>09/12/2024</a:t>
            </a:fld>
            <a:endParaRPr lang="en-KE"/>
          </a:p>
        </p:txBody>
      </p:sp>
      <p:sp>
        <p:nvSpPr>
          <p:cNvPr id="6" name="Footer Placeholder 5">
            <a:extLst>
              <a:ext uri="{FF2B5EF4-FFF2-40B4-BE49-F238E27FC236}">
                <a16:creationId xmlns:a16="http://schemas.microsoft.com/office/drawing/2014/main" id="{1EB14158-23F6-B09A-6B87-1C24732214DE}"/>
              </a:ext>
            </a:extLst>
          </p:cNvPr>
          <p:cNvSpPr>
            <a:spLocks noGrp="1"/>
          </p:cNvSpPr>
          <p:nvPr>
            <p:ph type="ftr" sz="quarter" idx="11"/>
          </p:nvPr>
        </p:nvSpPr>
        <p:spPr>
          <a:xfrm>
            <a:off x="2906917" y="5701681"/>
            <a:ext cx="4114800" cy="365125"/>
          </a:xfrm>
          <a:prstGeom prst="rect">
            <a:avLst/>
          </a:prstGeom>
        </p:spPr>
        <p:txBody>
          <a:bodyPr/>
          <a:lstStyle/>
          <a:p>
            <a:endParaRPr lang="en-KE"/>
          </a:p>
        </p:txBody>
      </p:sp>
      <p:sp>
        <p:nvSpPr>
          <p:cNvPr id="7" name="Slide Number Placeholder 6">
            <a:extLst>
              <a:ext uri="{FF2B5EF4-FFF2-40B4-BE49-F238E27FC236}">
                <a16:creationId xmlns:a16="http://schemas.microsoft.com/office/drawing/2014/main" id="{CA476A0C-1CA2-B2E5-9E38-4F84D95C70A5}"/>
              </a:ext>
            </a:extLst>
          </p:cNvPr>
          <p:cNvSpPr>
            <a:spLocks noGrp="1"/>
          </p:cNvSpPr>
          <p:nvPr>
            <p:ph type="sldNum" sz="quarter" idx="12"/>
          </p:nvPr>
        </p:nvSpPr>
        <p:spPr>
          <a:xfrm>
            <a:off x="8610600" y="6356352"/>
            <a:ext cx="2743200" cy="365125"/>
          </a:xfrm>
          <a:prstGeom prst="rect">
            <a:avLst/>
          </a:prstGeom>
        </p:spPr>
        <p:txBody>
          <a:bodyPr/>
          <a:lstStyle/>
          <a:p>
            <a:fld id="{5995BDB1-A0F2-4B9C-BD52-7EFC57D0C4F2}" type="slidenum">
              <a:rPr lang="en-KE" smtClean="0"/>
              <a:t>‹#›</a:t>
            </a:fld>
            <a:endParaRPr lang="en-KE"/>
          </a:p>
        </p:txBody>
      </p:sp>
    </p:spTree>
    <p:extLst>
      <p:ext uri="{BB962C8B-B14F-4D97-AF65-F5344CB8AC3E}">
        <p14:creationId xmlns:p14="http://schemas.microsoft.com/office/powerpoint/2010/main" val="34800202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9B096-BA57-13B7-3B2F-9E23127DB871}"/>
              </a:ext>
            </a:extLst>
          </p:cNvPr>
          <p:cNvSpPr>
            <a:spLocks noGrp="1"/>
          </p:cNvSpPr>
          <p:nvPr>
            <p:ph type="title"/>
          </p:nvPr>
        </p:nvSpPr>
        <p:spPr>
          <a:xfrm>
            <a:off x="838200" y="365127"/>
            <a:ext cx="10515600" cy="1325563"/>
          </a:xfrm>
          <a:prstGeom prst="rect">
            <a:avLst/>
          </a:prstGeom>
        </p:spPr>
        <p:txBody>
          <a:bodyPr/>
          <a:lstStyle/>
          <a:p>
            <a:r>
              <a:rPr lang="en-US"/>
              <a:t>Click to edit Master title style</a:t>
            </a:r>
            <a:endParaRPr lang="en-KE"/>
          </a:p>
        </p:txBody>
      </p:sp>
      <p:sp>
        <p:nvSpPr>
          <p:cNvPr id="3" name="Vertical Text Placeholder 2">
            <a:extLst>
              <a:ext uri="{FF2B5EF4-FFF2-40B4-BE49-F238E27FC236}">
                <a16:creationId xmlns:a16="http://schemas.microsoft.com/office/drawing/2014/main" id="{43A47DE7-3CF1-7506-7696-CD8FAE5C192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69A9F27D-908B-568E-0D9C-2DEA3F4195EF}"/>
              </a:ext>
            </a:extLst>
          </p:cNvPr>
          <p:cNvSpPr>
            <a:spLocks noGrp="1"/>
          </p:cNvSpPr>
          <p:nvPr>
            <p:ph type="dt" sz="half" idx="10"/>
          </p:nvPr>
        </p:nvSpPr>
        <p:spPr/>
        <p:txBody>
          <a:bodyPr/>
          <a:lstStyle/>
          <a:p>
            <a:fld id="{367A92F8-C93F-447F-82D9-FC5B12E805F5}" type="datetimeFigureOut">
              <a:rPr lang="en-KE" smtClean="0"/>
              <a:t>09/12/2024</a:t>
            </a:fld>
            <a:endParaRPr lang="en-KE"/>
          </a:p>
        </p:txBody>
      </p:sp>
      <p:sp>
        <p:nvSpPr>
          <p:cNvPr id="5" name="Footer Placeholder 4">
            <a:extLst>
              <a:ext uri="{FF2B5EF4-FFF2-40B4-BE49-F238E27FC236}">
                <a16:creationId xmlns:a16="http://schemas.microsoft.com/office/drawing/2014/main" id="{80E6FA87-5C10-DC46-8058-0FB17654CB0A}"/>
              </a:ext>
            </a:extLst>
          </p:cNvPr>
          <p:cNvSpPr>
            <a:spLocks noGrp="1"/>
          </p:cNvSpPr>
          <p:nvPr>
            <p:ph type="ftr" sz="quarter" idx="11"/>
          </p:nvPr>
        </p:nvSpPr>
        <p:spPr>
          <a:xfrm>
            <a:off x="2906917" y="5701681"/>
            <a:ext cx="4114800" cy="365125"/>
          </a:xfrm>
          <a:prstGeom prst="rect">
            <a:avLst/>
          </a:prstGeom>
        </p:spPr>
        <p:txBody>
          <a:bodyPr/>
          <a:lstStyle/>
          <a:p>
            <a:endParaRPr lang="en-KE"/>
          </a:p>
        </p:txBody>
      </p:sp>
      <p:sp>
        <p:nvSpPr>
          <p:cNvPr id="6" name="Slide Number Placeholder 5">
            <a:extLst>
              <a:ext uri="{FF2B5EF4-FFF2-40B4-BE49-F238E27FC236}">
                <a16:creationId xmlns:a16="http://schemas.microsoft.com/office/drawing/2014/main" id="{D9BFCAE3-413B-00DB-17EC-46B3FA484205}"/>
              </a:ext>
            </a:extLst>
          </p:cNvPr>
          <p:cNvSpPr>
            <a:spLocks noGrp="1"/>
          </p:cNvSpPr>
          <p:nvPr>
            <p:ph type="sldNum" sz="quarter" idx="12"/>
          </p:nvPr>
        </p:nvSpPr>
        <p:spPr>
          <a:xfrm>
            <a:off x="8610600" y="6356352"/>
            <a:ext cx="2743200" cy="365125"/>
          </a:xfrm>
          <a:prstGeom prst="rect">
            <a:avLst/>
          </a:prstGeom>
        </p:spPr>
        <p:txBody>
          <a:bodyPr/>
          <a:lstStyle/>
          <a:p>
            <a:fld id="{5995BDB1-A0F2-4B9C-BD52-7EFC57D0C4F2}" type="slidenum">
              <a:rPr lang="en-KE" smtClean="0"/>
              <a:t>‹#›</a:t>
            </a:fld>
            <a:endParaRPr lang="en-KE"/>
          </a:p>
        </p:txBody>
      </p:sp>
    </p:spTree>
    <p:extLst>
      <p:ext uri="{BB962C8B-B14F-4D97-AF65-F5344CB8AC3E}">
        <p14:creationId xmlns:p14="http://schemas.microsoft.com/office/powerpoint/2010/main" val="37222408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4A5C0ED-EDA2-77CD-BB18-6730890F67F1}"/>
              </a:ext>
            </a:extLst>
          </p:cNvPr>
          <p:cNvSpPr>
            <a:spLocks noGrp="1"/>
          </p:cNvSpPr>
          <p:nvPr>
            <p:ph type="title" orient="vert"/>
          </p:nvPr>
        </p:nvSpPr>
        <p:spPr>
          <a:xfrm>
            <a:off x="8724901" y="365125"/>
            <a:ext cx="2628900" cy="5811838"/>
          </a:xfrm>
          <a:prstGeom prst="rect">
            <a:avLst/>
          </a:prstGeom>
        </p:spPr>
        <p:txBody>
          <a:bodyPr vert="eaVert"/>
          <a:lstStyle/>
          <a:p>
            <a:r>
              <a:rPr lang="en-US"/>
              <a:t>Click to edit Master title style</a:t>
            </a:r>
            <a:endParaRPr lang="en-KE"/>
          </a:p>
        </p:txBody>
      </p:sp>
      <p:sp>
        <p:nvSpPr>
          <p:cNvPr id="3" name="Vertical Text Placeholder 2">
            <a:extLst>
              <a:ext uri="{FF2B5EF4-FFF2-40B4-BE49-F238E27FC236}">
                <a16:creationId xmlns:a16="http://schemas.microsoft.com/office/drawing/2014/main" id="{9F3054FA-51F8-1121-854C-E922B24089AA}"/>
              </a:ext>
            </a:extLst>
          </p:cNvPr>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684862B0-43B4-C75B-874D-82A40E567D7E}"/>
              </a:ext>
            </a:extLst>
          </p:cNvPr>
          <p:cNvSpPr>
            <a:spLocks noGrp="1"/>
          </p:cNvSpPr>
          <p:nvPr>
            <p:ph type="dt" sz="half" idx="10"/>
          </p:nvPr>
        </p:nvSpPr>
        <p:spPr/>
        <p:txBody>
          <a:bodyPr/>
          <a:lstStyle/>
          <a:p>
            <a:fld id="{367A92F8-C93F-447F-82D9-FC5B12E805F5}" type="datetimeFigureOut">
              <a:rPr lang="en-KE" smtClean="0"/>
              <a:t>09/12/2024</a:t>
            </a:fld>
            <a:endParaRPr lang="en-KE"/>
          </a:p>
        </p:txBody>
      </p:sp>
      <p:sp>
        <p:nvSpPr>
          <p:cNvPr id="5" name="Footer Placeholder 4">
            <a:extLst>
              <a:ext uri="{FF2B5EF4-FFF2-40B4-BE49-F238E27FC236}">
                <a16:creationId xmlns:a16="http://schemas.microsoft.com/office/drawing/2014/main" id="{7ADDBE49-C607-DCCD-CD93-BCDAC2E03EA1}"/>
              </a:ext>
            </a:extLst>
          </p:cNvPr>
          <p:cNvSpPr>
            <a:spLocks noGrp="1"/>
          </p:cNvSpPr>
          <p:nvPr>
            <p:ph type="ftr" sz="quarter" idx="11"/>
          </p:nvPr>
        </p:nvSpPr>
        <p:spPr>
          <a:xfrm>
            <a:off x="2906917" y="5701681"/>
            <a:ext cx="4114800" cy="365125"/>
          </a:xfrm>
          <a:prstGeom prst="rect">
            <a:avLst/>
          </a:prstGeom>
        </p:spPr>
        <p:txBody>
          <a:bodyPr/>
          <a:lstStyle/>
          <a:p>
            <a:endParaRPr lang="en-KE"/>
          </a:p>
        </p:txBody>
      </p:sp>
      <p:sp>
        <p:nvSpPr>
          <p:cNvPr id="6" name="Slide Number Placeholder 5">
            <a:extLst>
              <a:ext uri="{FF2B5EF4-FFF2-40B4-BE49-F238E27FC236}">
                <a16:creationId xmlns:a16="http://schemas.microsoft.com/office/drawing/2014/main" id="{1C2A11B4-54FC-A31E-CEBA-6A6BBBF7ECCA}"/>
              </a:ext>
            </a:extLst>
          </p:cNvPr>
          <p:cNvSpPr>
            <a:spLocks noGrp="1"/>
          </p:cNvSpPr>
          <p:nvPr>
            <p:ph type="sldNum" sz="quarter" idx="12"/>
          </p:nvPr>
        </p:nvSpPr>
        <p:spPr>
          <a:xfrm>
            <a:off x="8610600" y="6356352"/>
            <a:ext cx="2743200" cy="365125"/>
          </a:xfrm>
          <a:prstGeom prst="rect">
            <a:avLst/>
          </a:prstGeom>
        </p:spPr>
        <p:txBody>
          <a:bodyPr/>
          <a:lstStyle/>
          <a:p>
            <a:fld id="{5995BDB1-A0F2-4B9C-BD52-7EFC57D0C4F2}" type="slidenum">
              <a:rPr lang="en-KE" smtClean="0"/>
              <a:t>‹#›</a:t>
            </a:fld>
            <a:endParaRPr lang="en-KE"/>
          </a:p>
        </p:txBody>
      </p:sp>
    </p:spTree>
    <p:extLst>
      <p:ext uri="{BB962C8B-B14F-4D97-AF65-F5344CB8AC3E}">
        <p14:creationId xmlns:p14="http://schemas.microsoft.com/office/powerpoint/2010/main" val="30065537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308101"/>
            <a:ext cx="9144000" cy="2201863"/>
          </a:xfrm>
          <a:prstGeom prst="rect">
            <a:avLst/>
          </a:prstGeom>
        </p:spPr>
        <p:txBody>
          <a:bodyPr anchor="b"/>
          <a:lstStyle>
            <a:lvl1pPr algn="l">
              <a:defRPr sz="6000"/>
            </a:lvl1pPr>
          </a:lstStyle>
          <a:p>
            <a:r>
              <a:rPr lang="en-US"/>
              <a:t>Enter presentation title</a:t>
            </a:r>
          </a:p>
        </p:txBody>
      </p:sp>
      <p:sp>
        <p:nvSpPr>
          <p:cNvPr id="3" name="Subtitle 2"/>
          <p:cNvSpPr>
            <a:spLocks noGrp="1"/>
          </p:cNvSpPr>
          <p:nvPr>
            <p:ph type="subTitle" idx="1" hasCustomPrompt="1"/>
          </p:nvPr>
        </p:nvSpPr>
        <p:spPr>
          <a:xfrm>
            <a:off x="1524000" y="3602038"/>
            <a:ext cx="9144000" cy="1173162"/>
          </a:xfrm>
        </p:spPr>
        <p:txBody>
          <a:bodyPr/>
          <a:lstStyle>
            <a:lvl1pPr marL="0" indent="0" algn="l">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Enter presentation subtitle</a:t>
            </a:r>
          </a:p>
        </p:txBody>
      </p:sp>
      <p:sp>
        <p:nvSpPr>
          <p:cNvPr id="9" name="Text Placeholder 8"/>
          <p:cNvSpPr>
            <a:spLocks noGrp="1"/>
          </p:cNvSpPr>
          <p:nvPr>
            <p:ph type="body" sz="quarter" idx="13" hasCustomPrompt="1"/>
          </p:nvPr>
        </p:nvSpPr>
        <p:spPr>
          <a:xfrm>
            <a:off x="1524000" y="4867276"/>
            <a:ext cx="6400800" cy="1152524"/>
          </a:xfrm>
        </p:spPr>
        <p:txBody>
          <a:bodyPr anchor="b">
            <a:normAutofit/>
          </a:bodyPr>
          <a:lstStyle>
            <a:lvl1pPr marL="0" indent="0">
              <a:buNone/>
              <a:defRPr sz="2400" baseline="0"/>
            </a:lvl1pPr>
          </a:lstStyle>
          <a:p>
            <a:r>
              <a:rPr lang="en-US"/>
              <a:t>Weekday, Month DD, YYYY</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60282" y="5139157"/>
            <a:ext cx="2507719" cy="853236"/>
          </a:xfrm>
          <a:prstGeom prst="rect">
            <a:avLst/>
          </a:prstGeom>
        </p:spPr>
      </p:pic>
    </p:spTree>
    <p:extLst>
      <p:ext uri="{BB962C8B-B14F-4D97-AF65-F5344CB8AC3E}">
        <p14:creationId xmlns:p14="http://schemas.microsoft.com/office/powerpoint/2010/main" val="33561252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_Dark Blue Header">
    <p:spTree>
      <p:nvGrpSpPr>
        <p:cNvPr id="1" name=""/>
        <p:cNvGrpSpPr/>
        <p:nvPr/>
      </p:nvGrpSpPr>
      <p:grpSpPr>
        <a:xfrm>
          <a:off x="0" y="0"/>
          <a:ext cx="0" cy="0"/>
          <a:chOff x="0" y="0"/>
          <a:chExt cx="0" cy="0"/>
        </a:xfrm>
      </p:grpSpPr>
      <p:sp>
        <p:nvSpPr>
          <p:cNvPr id="8" name="Rectangle 7"/>
          <p:cNvSpPr/>
          <p:nvPr/>
        </p:nvSpPr>
        <p:spPr>
          <a:xfrm>
            <a:off x="0" y="0"/>
            <a:ext cx="12192000" cy="1097280"/>
          </a:xfrm>
          <a:prstGeom prst="rect">
            <a:avLst/>
          </a:prstGeom>
          <a:solidFill>
            <a:schemeClr val="accent1"/>
          </a:solidFill>
          <a:ln w="12700">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9" name="Text Placeholder 9"/>
          <p:cNvSpPr>
            <a:spLocks noGrp="1"/>
          </p:cNvSpPr>
          <p:nvPr>
            <p:ph type="body" sz="quarter" idx="13"/>
          </p:nvPr>
        </p:nvSpPr>
        <p:spPr>
          <a:xfrm>
            <a:off x="300908" y="160020"/>
            <a:ext cx="11687961" cy="777240"/>
          </a:xfrm>
          <a:prstGeom prst="rect">
            <a:avLst/>
          </a:prstGeom>
        </p:spPr>
        <p:txBody>
          <a:bodyPr lIns="0" tIns="0" rIns="0" bIns="0" anchor="ctr" anchorCtr="0">
            <a:normAutofit/>
          </a:bodyPr>
          <a:lstStyle>
            <a:lvl1pPr marL="0" indent="0">
              <a:buFontTx/>
              <a:buNone/>
              <a:defRPr sz="3200" b="1">
                <a:solidFill>
                  <a:schemeClr val="bg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4" name="Text Placeholder 3"/>
          <p:cNvSpPr>
            <a:spLocks noGrp="1"/>
          </p:cNvSpPr>
          <p:nvPr>
            <p:ph type="body" sz="quarter" idx="15"/>
          </p:nvPr>
        </p:nvSpPr>
        <p:spPr>
          <a:xfrm>
            <a:off x="2546332" y="6553707"/>
            <a:ext cx="7732820" cy="154907"/>
          </a:xfrm>
          <a:prstGeom prst="rect">
            <a:avLst/>
          </a:prstGeom>
        </p:spPr>
        <p:txBody>
          <a:bodyPr lIns="0" tIns="0" rIns="0" bIns="0" anchor="b" anchorCtr="0">
            <a:normAutofit/>
          </a:bodyPr>
          <a:lstStyle>
            <a:lvl1pPr marL="0" indent="0">
              <a:buFontTx/>
              <a:buNone/>
              <a:defRPr sz="800">
                <a:solidFill>
                  <a:srgbClr val="494949"/>
                </a:solidFill>
                <a:latin typeface="+mj-lt"/>
              </a:defRPr>
            </a:lvl1pPr>
          </a:lstStyle>
          <a:p>
            <a:pPr lvl="0"/>
            <a:r>
              <a:rPr lang="en-US"/>
              <a:t>Click to edit Master text styles</a:t>
            </a:r>
          </a:p>
        </p:txBody>
      </p:sp>
      <p:sp>
        <p:nvSpPr>
          <p:cNvPr id="11" name="Slide Number Placeholder 5"/>
          <p:cNvSpPr txBox="1">
            <a:spLocks/>
          </p:cNvSpPr>
          <p:nvPr userDrawn="1"/>
        </p:nvSpPr>
        <p:spPr>
          <a:xfrm>
            <a:off x="11529565" y="6488208"/>
            <a:ext cx="588308" cy="365125"/>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bg2">
                    <a:lumMod val="2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23628F-A5FA-4BCB-A370-58EE698AF935}" type="slidenum">
              <a:rPr lang="en-US" sz="900" smtClean="0">
                <a:solidFill>
                  <a:srgbClr val="494949"/>
                </a:solidFill>
              </a:rPr>
              <a:pPr/>
              <a:t>‹#›</a:t>
            </a:fld>
            <a:endParaRPr lang="en-US" sz="900">
              <a:solidFill>
                <a:srgbClr val="494949"/>
              </a:solidFill>
            </a:endParaRPr>
          </a:p>
        </p:txBody>
      </p:sp>
      <p:sp>
        <p:nvSpPr>
          <p:cNvPr id="6" name="Text Placeholder 3">
            <a:extLst>
              <a:ext uri="{FF2B5EF4-FFF2-40B4-BE49-F238E27FC236}">
                <a16:creationId xmlns:a16="http://schemas.microsoft.com/office/drawing/2014/main" id="{3DBA7FEE-839D-D75C-58F2-DD90B2D1B81C}"/>
              </a:ext>
            </a:extLst>
          </p:cNvPr>
          <p:cNvSpPr>
            <a:spLocks noGrp="1"/>
          </p:cNvSpPr>
          <p:nvPr>
            <p:ph type="body" sz="quarter" idx="16"/>
          </p:nvPr>
        </p:nvSpPr>
        <p:spPr>
          <a:xfrm>
            <a:off x="286730" y="1183590"/>
            <a:ext cx="11702071" cy="4910034"/>
          </a:xfrm>
          <a:prstGeom prst="rect">
            <a:avLst/>
          </a:prstGeom>
        </p:spPr>
        <p:txBody>
          <a:bodyPr>
            <a:normAutofit/>
          </a:bodyPr>
          <a:lstStyle>
            <a:lvl1pPr>
              <a:lnSpc>
                <a:spcPct val="100000"/>
              </a:lnSpc>
              <a:spcBef>
                <a:spcPts val="600"/>
              </a:spcBef>
              <a:spcAft>
                <a:spcPts val="600"/>
              </a:spcAft>
              <a:buClr>
                <a:srgbClr val="494949"/>
              </a:buClr>
              <a:defRPr sz="1600">
                <a:solidFill>
                  <a:schemeClr val="bg2">
                    <a:lumMod val="25000"/>
                  </a:schemeClr>
                </a:solidFill>
              </a:defRPr>
            </a:lvl1pPr>
            <a:lvl2pPr marL="685800" indent="-228600">
              <a:lnSpc>
                <a:spcPct val="100000"/>
              </a:lnSpc>
              <a:spcBef>
                <a:spcPts val="600"/>
              </a:spcBef>
              <a:spcAft>
                <a:spcPts val="600"/>
              </a:spcAft>
              <a:buClr>
                <a:srgbClr val="494949"/>
              </a:buClr>
              <a:buFont typeface="Arial" panose="020B0604020202020204" pitchFamily="34" charset="0"/>
              <a:buChar char="–"/>
              <a:defRPr sz="1600">
                <a:solidFill>
                  <a:schemeClr val="bg2">
                    <a:lumMod val="25000"/>
                  </a:schemeClr>
                </a:solidFill>
              </a:defRPr>
            </a:lvl2pPr>
            <a:lvl3pPr marL="1143000" indent="-228600">
              <a:lnSpc>
                <a:spcPct val="100000"/>
              </a:lnSpc>
              <a:spcBef>
                <a:spcPts val="600"/>
              </a:spcBef>
              <a:spcAft>
                <a:spcPts val="600"/>
              </a:spcAft>
              <a:buClr>
                <a:srgbClr val="494949"/>
              </a:buClr>
              <a:buFont typeface="Arial" panose="020B0604020202020204" pitchFamily="34" charset="0"/>
              <a:buChar char="&gt;"/>
              <a:defRPr sz="1600">
                <a:solidFill>
                  <a:schemeClr val="bg2">
                    <a:lumMod val="25000"/>
                  </a:schemeClr>
                </a:solidFill>
              </a:defRPr>
            </a:lvl3pPr>
            <a:lvl4pPr marL="1600200" indent="-228600">
              <a:lnSpc>
                <a:spcPct val="100000"/>
              </a:lnSpc>
              <a:spcBef>
                <a:spcPts val="600"/>
              </a:spcBef>
              <a:spcAft>
                <a:spcPts val="600"/>
              </a:spcAft>
              <a:buClr>
                <a:srgbClr val="494949"/>
              </a:buClr>
              <a:buFont typeface="Wingdings" panose="05000000000000000000" pitchFamily="2" charset="2"/>
              <a:buChar char="§"/>
              <a:defRPr sz="1600">
                <a:solidFill>
                  <a:schemeClr val="bg2">
                    <a:lumMod val="25000"/>
                  </a:schemeClr>
                </a:solidFill>
              </a:defRPr>
            </a:lvl4pPr>
            <a:lvl5pPr marL="2057400" indent="-228600">
              <a:lnSpc>
                <a:spcPct val="100000"/>
              </a:lnSpc>
              <a:spcBef>
                <a:spcPts val="600"/>
              </a:spcBef>
              <a:spcAft>
                <a:spcPts val="600"/>
              </a:spcAft>
              <a:buClr>
                <a:srgbClr val="494949"/>
              </a:buClr>
              <a:buFont typeface="Arial" panose="020B0604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3" name="Picture 2">
            <a:extLst>
              <a:ext uri="{FF2B5EF4-FFF2-40B4-BE49-F238E27FC236}">
                <a16:creationId xmlns:a16="http://schemas.microsoft.com/office/drawing/2014/main" id="{D97DDFAF-C28B-36AB-F893-DA31002A6716}"/>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393191" y="6093624"/>
            <a:ext cx="1455951" cy="715280"/>
          </a:xfrm>
          <a:prstGeom prst="rect">
            <a:avLst/>
          </a:prstGeom>
        </p:spPr>
      </p:pic>
    </p:spTree>
    <p:extLst>
      <p:ext uri="{BB962C8B-B14F-4D97-AF65-F5344CB8AC3E}">
        <p14:creationId xmlns:p14="http://schemas.microsoft.com/office/powerpoint/2010/main" val="16133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pos="3840">
          <p15:clr>
            <a:srgbClr val="FBAE40"/>
          </p15:clr>
        </p15:guide>
        <p15:guide id="3" pos="7552">
          <p15:clr>
            <a:srgbClr val="FBAE40"/>
          </p15:clr>
        </p15:guide>
        <p15:guide id="4" pos="128">
          <p15:clr>
            <a:srgbClr val="FBAE40"/>
          </p15:clr>
        </p15:guide>
        <p15:guide id="5" orient="horz" pos="144">
          <p15:clr>
            <a:srgbClr val="FBAE40"/>
          </p15:clr>
        </p15:guide>
        <p15:guide id="6" orient="horz" pos="422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05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881AEEE3-4735-4902-909D-E843295BA566}"/>
              </a:ext>
            </a:extLst>
          </p:cNvPr>
          <p:cNvSpPr>
            <a:spLocks noGrp="1"/>
          </p:cNvSpPr>
          <p:nvPr>
            <p:ph type="dt" sz="half" idx="10"/>
          </p:nvPr>
        </p:nvSpPr>
        <p:spPr/>
        <p:txBody>
          <a:bodyPr/>
          <a:lstStyle>
            <a:lvl1pPr>
              <a:defRPr/>
            </a:lvl1pPr>
          </a:lstStyle>
          <a:p>
            <a:fld id="{F67CB28A-5243-42C0-BD1F-260092F8016D}" type="datetimeFigureOut">
              <a:rPr lang="en-US" smtClean="0"/>
              <a:t>9/12/2024</a:t>
            </a:fld>
            <a:endParaRPr lang="en-US"/>
          </a:p>
        </p:txBody>
      </p:sp>
      <p:sp>
        <p:nvSpPr>
          <p:cNvPr id="5" name="Slide Number Placeholder 5">
            <a:extLst>
              <a:ext uri="{FF2B5EF4-FFF2-40B4-BE49-F238E27FC236}">
                <a16:creationId xmlns:a16="http://schemas.microsoft.com/office/drawing/2014/main" id="{6F65ABBE-F1B4-47D9-AD0D-E1AA187F21DF}"/>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28860816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66191" y="100082"/>
            <a:ext cx="9687340" cy="814318"/>
          </a:xfrm>
        </p:spPr>
        <p:txBody>
          <a:bodyPr/>
          <a:lstStyle>
            <a:lvl1pPr>
              <a:defRPr sz="1800"/>
            </a:lvl1pPr>
          </a:lstStyle>
          <a:p>
            <a:r>
              <a:rPr lang="en-US"/>
              <a:t>Click to edit Master title style</a:t>
            </a:r>
          </a:p>
        </p:txBody>
      </p:sp>
      <p:sp>
        <p:nvSpPr>
          <p:cNvPr id="3" name="Content Placeholder 2"/>
          <p:cNvSpPr>
            <a:spLocks noGrp="1"/>
          </p:cNvSpPr>
          <p:nvPr>
            <p:ph idx="1"/>
          </p:nvPr>
        </p:nvSpPr>
        <p:spPr>
          <a:xfrm>
            <a:off x="1166192" y="1152939"/>
            <a:ext cx="10187609" cy="50240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7D410A-2D54-4D13-87FA-005FC9DB7BC9}"/>
              </a:ext>
            </a:extLst>
          </p:cNvPr>
          <p:cNvSpPr>
            <a:spLocks noGrp="1"/>
          </p:cNvSpPr>
          <p:nvPr>
            <p:ph type="dt" sz="half" idx="10"/>
          </p:nvPr>
        </p:nvSpPr>
        <p:spPr/>
        <p:txBody>
          <a:bodyPr/>
          <a:lstStyle>
            <a:lvl1pPr>
              <a:defRPr/>
            </a:lvl1pPr>
          </a:lstStyle>
          <a:p>
            <a:fld id="{F67CB28A-5243-42C0-BD1F-260092F8016D}" type="datetimeFigureOut">
              <a:rPr lang="en-US" smtClean="0"/>
              <a:t>9/12/2024</a:t>
            </a:fld>
            <a:endParaRPr lang="en-US"/>
          </a:p>
        </p:txBody>
      </p:sp>
      <p:sp>
        <p:nvSpPr>
          <p:cNvPr id="5" name="Slide Number Placeholder 5">
            <a:extLst>
              <a:ext uri="{FF2B5EF4-FFF2-40B4-BE49-F238E27FC236}">
                <a16:creationId xmlns:a16="http://schemas.microsoft.com/office/drawing/2014/main" id="{C5C0D881-E34E-46D6-8AE9-1F3B4775DB7A}"/>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21363411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405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DEBE130-5C66-48FE-B65C-F18B7EB7AC5F}"/>
              </a:ext>
            </a:extLst>
          </p:cNvPr>
          <p:cNvSpPr>
            <a:spLocks noGrp="1"/>
          </p:cNvSpPr>
          <p:nvPr>
            <p:ph type="dt" sz="half" idx="10"/>
          </p:nvPr>
        </p:nvSpPr>
        <p:spPr/>
        <p:txBody>
          <a:bodyPr/>
          <a:lstStyle>
            <a:lvl1pPr>
              <a:defRPr/>
            </a:lvl1pPr>
          </a:lstStyle>
          <a:p>
            <a:fld id="{F67CB28A-5243-42C0-BD1F-260092F8016D}" type="datetimeFigureOut">
              <a:rPr lang="en-US" smtClean="0"/>
              <a:t>9/12/2024</a:t>
            </a:fld>
            <a:endParaRPr lang="en-US"/>
          </a:p>
        </p:txBody>
      </p:sp>
      <p:sp>
        <p:nvSpPr>
          <p:cNvPr id="5" name="Slide Number Placeholder 5">
            <a:extLst>
              <a:ext uri="{FF2B5EF4-FFF2-40B4-BE49-F238E27FC236}">
                <a16:creationId xmlns:a16="http://schemas.microsoft.com/office/drawing/2014/main" id="{8BC9C50D-34B0-494E-8603-639857644DF4}"/>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20495181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03245" y="1272209"/>
            <a:ext cx="4916556" cy="49047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2" y="1272209"/>
            <a:ext cx="4694583" cy="49047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D7526BA1-65B4-482F-AAE2-C4F4B971845E}"/>
              </a:ext>
            </a:extLst>
          </p:cNvPr>
          <p:cNvSpPr>
            <a:spLocks noGrp="1"/>
          </p:cNvSpPr>
          <p:nvPr>
            <p:ph type="dt" sz="half" idx="10"/>
          </p:nvPr>
        </p:nvSpPr>
        <p:spPr/>
        <p:txBody>
          <a:bodyPr/>
          <a:lstStyle>
            <a:lvl1pPr>
              <a:defRPr/>
            </a:lvl1pPr>
          </a:lstStyle>
          <a:p>
            <a:fld id="{F67CB28A-5243-42C0-BD1F-260092F8016D}" type="datetimeFigureOut">
              <a:rPr lang="en-US" smtClean="0"/>
              <a:t>9/12/2024</a:t>
            </a:fld>
            <a:endParaRPr lang="en-US"/>
          </a:p>
        </p:txBody>
      </p:sp>
      <p:sp>
        <p:nvSpPr>
          <p:cNvPr id="6" name="Slide Number Placeholder 5">
            <a:extLst>
              <a:ext uri="{FF2B5EF4-FFF2-40B4-BE49-F238E27FC236}">
                <a16:creationId xmlns:a16="http://schemas.microsoft.com/office/drawing/2014/main" id="{19DE064F-8516-4005-A42C-C5780D7BE0CF}"/>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4141264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B89340-9F9B-36D5-283F-F714228A00C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7FAD04A-92BD-AB7A-8740-C02170582EC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EF7F080-B2AD-B264-C9EB-C54DDE69E895}"/>
              </a:ext>
            </a:extLst>
          </p:cNvPr>
          <p:cNvSpPr>
            <a:spLocks noGrp="1"/>
          </p:cNvSpPr>
          <p:nvPr>
            <p:ph type="dt" sz="half" idx="10"/>
          </p:nvPr>
        </p:nvSpPr>
        <p:spPr/>
        <p:txBody>
          <a:bodyPr/>
          <a:lstStyle/>
          <a:p>
            <a:fld id="{8A08A004-1FF4-4D97-8B62-A36776F892DF}" type="datetimeFigureOut">
              <a:rPr lang="en-US" smtClean="0"/>
              <a:t>9/12/2024</a:t>
            </a:fld>
            <a:endParaRPr lang="en-US"/>
          </a:p>
        </p:txBody>
      </p:sp>
      <p:sp>
        <p:nvSpPr>
          <p:cNvPr id="5" name="Footer Placeholder 4">
            <a:extLst>
              <a:ext uri="{FF2B5EF4-FFF2-40B4-BE49-F238E27FC236}">
                <a16:creationId xmlns:a16="http://schemas.microsoft.com/office/drawing/2014/main" id="{128073DC-8CFC-8F08-59F3-0884E63BA4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15528F-841F-C2A5-8424-25EBD7527452}"/>
              </a:ext>
            </a:extLst>
          </p:cNvPr>
          <p:cNvSpPr>
            <a:spLocks noGrp="1"/>
          </p:cNvSpPr>
          <p:nvPr>
            <p:ph type="sldNum" sz="quarter" idx="12"/>
          </p:nvPr>
        </p:nvSpPr>
        <p:spPr/>
        <p:txBody>
          <a:bodyPr/>
          <a:lstStyle/>
          <a:p>
            <a:fld id="{89A05F4D-6E94-41B6-983D-E05726EF846F}" type="slidenum">
              <a:rPr lang="en-US" smtClean="0"/>
              <a:t>‹#›</a:t>
            </a:fld>
            <a:endParaRPr lang="en-US"/>
          </a:p>
        </p:txBody>
      </p:sp>
    </p:spTree>
    <p:extLst>
      <p:ext uri="{BB962C8B-B14F-4D97-AF65-F5344CB8AC3E}">
        <p14:creationId xmlns:p14="http://schemas.microsoft.com/office/powerpoint/2010/main" val="190210723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AB6CEBEE-2C37-4259-842A-B98CC4D4C572}"/>
              </a:ext>
            </a:extLst>
          </p:cNvPr>
          <p:cNvSpPr>
            <a:spLocks noGrp="1"/>
          </p:cNvSpPr>
          <p:nvPr>
            <p:ph type="dt" sz="half" idx="10"/>
          </p:nvPr>
        </p:nvSpPr>
        <p:spPr/>
        <p:txBody>
          <a:bodyPr/>
          <a:lstStyle>
            <a:lvl1pPr>
              <a:defRPr/>
            </a:lvl1pPr>
          </a:lstStyle>
          <a:p>
            <a:fld id="{F67CB28A-5243-42C0-BD1F-260092F8016D}" type="datetimeFigureOut">
              <a:rPr lang="en-US" smtClean="0"/>
              <a:t>9/12/2024</a:t>
            </a:fld>
            <a:endParaRPr lang="en-US"/>
          </a:p>
        </p:txBody>
      </p:sp>
      <p:sp>
        <p:nvSpPr>
          <p:cNvPr id="4" name="Slide Number Placeholder 5">
            <a:extLst>
              <a:ext uri="{FF2B5EF4-FFF2-40B4-BE49-F238E27FC236}">
                <a16:creationId xmlns:a16="http://schemas.microsoft.com/office/drawing/2014/main" id="{E4A1C96E-C6F1-401E-9D94-36B13EA2B88B}"/>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242819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E26BB930-FB38-4E7F-B479-0AFD09FC69F2}"/>
              </a:ext>
            </a:extLst>
          </p:cNvPr>
          <p:cNvSpPr>
            <a:spLocks noGrp="1"/>
          </p:cNvSpPr>
          <p:nvPr>
            <p:ph type="dt" sz="half" idx="10"/>
          </p:nvPr>
        </p:nvSpPr>
        <p:spPr/>
        <p:txBody>
          <a:bodyPr/>
          <a:lstStyle>
            <a:lvl1pPr>
              <a:defRPr/>
            </a:lvl1pPr>
          </a:lstStyle>
          <a:p>
            <a:fld id="{F67CB28A-5243-42C0-BD1F-260092F8016D}" type="datetimeFigureOut">
              <a:rPr lang="en-US" smtClean="0"/>
              <a:t>9/12/2024</a:t>
            </a:fld>
            <a:endParaRPr lang="en-US"/>
          </a:p>
        </p:txBody>
      </p:sp>
      <p:sp>
        <p:nvSpPr>
          <p:cNvPr id="3" name="Slide Number Placeholder 5">
            <a:extLst>
              <a:ext uri="{FF2B5EF4-FFF2-40B4-BE49-F238E27FC236}">
                <a16:creationId xmlns:a16="http://schemas.microsoft.com/office/drawing/2014/main" id="{3F7E669A-3D3B-476F-9B1B-0D0F9C69163C}"/>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1254142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3">
            <a:extLst>
              <a:ext uri="{FF2B5EF4-FFF2-40B4-BE49-F238E27FC236}">
                <a16:creationId xmlns:a16="http://schemas.microsoft.com/office/drawing/2014/main" id="{3553F58E-F3F2-4836-9338-9AF7BD3BDCA9}"/>
              </a:ext>
            </a:extLst>
          </p:cNvPr>
          <p:cNvSpPr>
            <a:spLocks noGrp="1"/>
          </p:cNvSpPr>
          <p:nvPr>
            <p:ph type="dt" sz="half" idx="10"/>
          </p:nvPr>
        </p:nvSpPr>
        <p:spPr/>
        <p:txBody>
          <a:bodyPr/>
          <a:lstStyle>
            <a:lvl1pPr>
              <a:defRPr/>
            </a:lvl1pPr>
          </a:lstStyle>
          <a:p>
            <a:fld id="{F67CB28A-5243-42C0-BD1F-260092F8016D}" type="datetimeFigureOut">
              <a:rPr lang="en-US" smtClean="0"/>
              <a:t>9/12/2024</a:t>
            </a:fld>
            <a:endParaRPr lang="en-US"/>
          </a:p>
        </p:txBody>
      </p:sp>
      <p:sp>
        <p:nvSpPr>
          <p:cNvPr id="6" name="Slide Number Placeholder 5">
            <a:extLst>
              <a:ext uri="{FF2B5EF4-FFF2-40B4-BE49-F238E27FC236}">
                <a16:creationId xmlns:a16="http://schemas.microsoft.com/office/drawing/2014/main" id="{5F3C5424-AF38-45D3-96B4-5AF803BD9F0D}"/>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20720772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04 Options">
    <p:spTree>
      <p:nvGrpSpPr>
        <p:cNvPr id="1" name=""/>
        <p:cNvGrpSpPr/>
        <p:nvPr/>
      </p:nvGrpSpPr>
      <p:grpSpPr>
        <a:xfrm>
          <a:off x="0" y="0"/>
          <a:ext cx="0" cy="0"/>
          <a:chOff x="0" y="0"/>
          <a:chExt cx="0" cy="0"/>
        </a:xfrm>
      </p:grpSpPr>
      <p:sp>
        <p:nvSpPr>
          <p:cNvPr id="7" name="Text Placeholder 33"/>
          <p:cNvSpPr>
            <a:spLocks noGrp="1"/>
          </p:cNvSpPr>
          <p:nvPr>
            <p:ph type="body" sz="quarter" idx="11" hasCustomPrompt="1"/>
          </p:nvPr>
        </p:nvSpPr>
        <p:spPr>
          <a:xfrm>
            <a:off x="7304405" y="1044318"/>
            <a:ext cx="3855720" cy="821354"/>
          </a:xfrm>
          <a:prstGeom prst="rect">
            <a:avLst/>
          </a:prstGeom>
        </p:spPr>
        <p:txBody>
          <a:bodyPr>
            <a:noAutofit/>
          </a:bodyPr>
          <a:lstStyle>
            <a:lvl1pPr marL="0" indent="0">
              <a:buNone/>
              <a:defRPr sz="105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Lorem ipsum dolor sit amet, consectetur adipiscing elit, sed do eiusmod tempor incididunt ut labore et dolore magna aliqua. Ut enim ad minim veniam, quis nostrud exercitation ullamco laboris nisi ut aliquip ex ea commodo consequat. </a:t>
            </a:r>
          </a:p>
        </p:txBody>
      </p:sp>
      <p:sp>
        <p:nvSpPr>
          <p:cNvPr id="8" name="Text Placeholder 36"/>
          <p:cNvSpPr>
            <a:spLocks noGrp="1"/>
          </p:cNvSpPr>
          <p:nvPr>
            <p:ph type="body" sz="quarter" idx="14" hasCustomPrompt="1"/>
          </p:nvPr>
        </p:nvSpPr>
        <p:spPr>
          <a:xfrm>
            <a:off x="7304404" y="636330"/>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a:t>INFODATA 01</a:t>
            </a:r>
            <a:endParaRPr lang="ru-RU"/>
          </a:p>
        </p:txBody>
      </p:sp>
      <p:sp>
        <p:nvSpPr>
          <p:cNvPr id="13" name="Text Placeholder 33"/>
          <p:cNvSpPr>
            <a:spLocks noGrp="1"/>
          </p:cNvSpPr>
          <p:nvPr>
            <p:ph type="body" sz="quarter" idx="15" hasCustomPrompt="1"/>
          </p:nvPr>
        </p:nvSpPr>
        <p:spPr>
          <a:xfrm>
            <a:off x="7304405" y="2511782"/>
            <a:ext cx="3855720" cy="821354"/>
          </a:xfrm>
          <a:prstGeom prst="rect">
            <a:avLst/>
          </a:prstGeom>
        </p:spPr>
        <p:txBody>
          <a:bodyPr>
            <a:noAutofit/>
          </a:bodyPr>
          <a:lstStyle>
            <a:lvl1pPr marL="0" indent="0">
              <a:buNone/>
              <a:defRPr sz="105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Lorem ipsum dolor sit amet, consectetur adipiscing elit, sed do eiusmod tempor incididunt ut labore et dolore magna aliqua. Ut enim ad minim veniam, quis nostrud exercitation ullamco laboris nisi ut aliquip ex ea commodo consequat. </a:t>
            </a:r>
          </a:p>
        </p:txBody>
      </p:sp>
      <p:sp>
        <p:nvSpPr>
          <p:cNvPr id="14" name="Text Placeholder 36"/>
          <p:cNvSpPr>
            <a:spLocks noGrp="1"/>
          </p:cNvSpPr>
          <p:nvPr>
            <p:ph type="body" sz="quarter" idx="16" hasCustomPrompt="1"/>
          </p:nvPr>
        </p:nvSpPr>
        <p:spPr>
          <a:xfrm>
            <a:off x="7304404" y="2103794"/>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a:t>INFODATA 02</a:t>
            </a:r>
            <a:endParaRPr lang="ru-RU"/>
          </a:p>
        </p:txBody>
      </p:sp>
      <p:sp>
        <p:nvSpPr>
          <p:cNvPr id="15" name="Text Placeholder 33"/>
          <p:cNvSpPr>
            <a:spLocks noGrp="1"/>
          </p:cNvSpPr>
          <p:nvPr>
            <p:ph type="body" sz="quarter" idx="17" hasCustomPrompt="1"/>
          </p:nvPr>
        </p:nvSpPr>
        <p:spPr>
          <a:xfrm>
            <a:off x="7304405" y="3986620"/>
            <a:ext cx="3855720" cy="821354"/>
          </a:xfrm>
          <a:prstGeom prst="rect">
            <a:avLst/>
          </a:prstGeom>
        </p:spPr>
        <p:txBody>
          <a:bodyPr>
            <a:noAutofit/>
          </a:bodyPr>
          <a:lstStyle>
            <a:lvl1pPr marL="0" indent="0">
              <a:buNone/>
              <a:defRPr sz="105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Lorem ipsum dolor sit amet, consectetur adipiscing elit, sed do eiusmod tempor incididunt ut labore et dolore magna aliqua. Ut enim ad minim veniam, quis nostrud exercitation ullamco laboris nisi ut aliquip ex ea commodo consequat. </a:t>
            </a:r>
          </a:p>
        </p:txBody>
      </p:sp>
      <p:sp>
        <p:nvSpPr>
          <p:cNvPr id="16" name="Text Placeholder 36"/>
          <p:cNvSpPr>
            <a:spLocks noGrp="1"/>
          </p:cNvSpPr>
          <p:nvPr>
            <p:ph type="body" sz="quarter" idx="18" hasCustomPrompt="1"/>
          </p:nvPr>
        </p:nvSpPr>
        <p:spPr>
          <a:xfrm>
            <a:off x="7304404" y="3578632"/>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a:t>INFODATA 03</a:t>
            </a:r>
            <a:endParaRPr lang="ru-RU"/>
          </a:p>
        </p:txBody>
      </p:sp>
      <p:sp>
        <p:nvSpPr>
          <p:cNvPr id="17" name="Text Placeholder 33"/>
          <p:cNvSpPr>
            <a:spLocks noGrp="1"/>
          </p:cNvSpPr>
          <p:nvPr>
            <p:ph type="body" sz="quarter" idx="19" hasCustomPrompt="1"/>
          </p:nvPr>
        </p:nvSpPr>
        <p:spPr>
          <a:xfrm>
            <a:off x="7304405" y="5461458"/>
            <a:ext cx="3855720" cy="821354"/>
          </a:xfrm>
          <a:prstGeom prst="rect">
            <a:avLst/>
          </a:prstGeom>
        </p:spPr>
        <p:txBody>
          <a:bodyPr>
            <a:noAutofit/>
          </a:bodyPr>
          <a:lstStyle>
            <a:lvl1pPr marL="0" indent="0">
              <a:buNone/>
              <a:defRPr sz="105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Lorem ipsum dolor sit amet, consectetur adipiscing elit, sed do eiusmod tempor incididunt ut labore et dolore magna aliqua. Ut enim ad minim veniam, quis nostrud exercitation ullamco laboris nisi ut aliquip ex ea commodo consequat. </a:t>
            </a:r>
          </a:p>
        </p:txBody>
      </p:sp>
      <p:sp>
        <p:nvSpPr>
          <p:cNvPr id="18" name="Text Placeholder 36"/>
          <p:cNvSpPr>
            <a:spLocks noGrp="1"/>
          </p:cNvSpPr>
          <p:nvPr>
            <p:ph type="body" sz="quarter" idx="20" hasCustomPrompt="1"/>
          </p:nvPr>
        </p:nvSpPr>
        <p:spPr>
          <a:xfrm>
            <a:off x="7304404" y="5053470"/>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a:t>INFODATA 04</a:t>
            </a:r>
            <a:endParaRPr lang="ru-RU"/>
          </a:p>
        </p:txBody>
      </p:sp>
    </p:spTree>
    <p:extLst>
      <p:ext uri="{BB962C8B-B14F-4D97-AF65-F5344CB8AC3E}">
        <p14:creationId xmlns:p14="http://schemas.microsoft.com/office/powerpoint/2010/main" val="28480536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7885" y="1727200"/>
            <a:ext cx="10073273" cy="4398964"/>
          </a:xfrm>
        </p:spPr>
        <p:txBody>
          <a:bodyPr/>
          <a:lstStyle>
            <a:lvl1pPr>
              <a:defRPr sz="1350">
                <a:latin typeface="Arial"/>
                <a:cs typeface="Arial"/>
              </a:defRPr>
            </a:lvl1pPr>
            <a:lvl2pPr>
              <a:defRPr sz="1200">
                <a:latin typeface="Arial"/>
                <a:cs typeface="Arial"/>
              </a:defRPr>
            </a:lvl2pPr>
            <a:lvl3pPr>
              <a:defRPr sz="1050">
                <a:latin typeface="Arial"/>
                <a:cs typeface="Arial"/>
              </a:defRPr>
            </a:lvl3pPr>
            <a:lvl4pPr>
              <a:defRPr sz="900">
                <a:latin typeface="Arial"/>
                <a:cs typeface="Arial"/>
              </a:defRPr>
            </a:lvl4pPr>
            <a:lvl5pPr>
              <a:defRPr sz="825">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Title Placeholder 1"/>
          <p:cNvSpPr>
            <a:spLocks noGrp="1"/>
          </p:cNvSpPr>
          <p:nvPr>
            <p:ph type="title"/>
          </p:nvPr>
        </p:nvSpPr>
        <p:spPr>
          <a:xfrm>
            <a:off x="3452175" y="694460"/>
            <a:ext cx="7768983" cy="356081"/>
          </a:xfrm>
          <a:prstGeom prst="rect">
            <a:avLst/>
          </a:prstGeom>
        </p:spPr>
        <p:txBody>
          <a:bodyPr vert="horz" lIns="0" tIns="0" rIns="0" bIns="0" rtlCol="0" anchor="t" anchorCtr="0">
            <a:normAutofit/>
          </a:bodyPr>
          <a:lstStyle>
            <a:lvl1pPr>
              <a:defRPr>
                <a:latin typeface="Arial"/>
                <a:cs typeface="Arial"/>
              </a:defRPr>
            </a:lvl1pPr>
          </a:lstStyle>
          <a:p>
            <a:r>
              <a:rPr lang="en-GB"/>
              <a:t>Click to edit Master title style</a:t>
            </a:r>
            <a:endParaRPr lang="en-US"/>
          </a:p>
        </p:txBody>
      </p:sp>
      <p:sp>
        <p:nvSpPr>
          <p:cNvPr id="10" name="Subtitle 2"/>
          <p:cNvSpPr>
            <a:spLocks noGrp="1"/>
          </p:cNvSpPr>
          <p:nvPr>
            <p:ph type="subTitle" idx="13"/>
          </p:nvPr>
        </p:nvSpPr>
        <p:spPr>
          <a:xfrm>
            <a:off x="3452176" y="1093159"/>
            <a:ext cx="7768981" cy="307227"/>
          </a:xfrm>
        </p:spPr>
        <p:txBody>
          <a:bodyPr lIns="0" tIns="0" rIns="0" bIns="0" anchor="t" anchorCtr="0">
            <a:normAutofit/>
          </a:bodyPr>
          <a:lstStyle>
            <a:lvl1pPr marL="0" indent="0" algn="l">
              <a:spcBef>
                <a:spcPts val="0"/>
              </a:spcBef>
              <a:buNone/>
              <a:defRPr sz="1050" baseline="0">
                <a:solidFill>
                  <a:schemeClr val="tx1"/>
                </a:solidFill>
                <a:latin typeface="Arial"/>
                <a:cs typeface="Aria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a:t>Click to edit Master subtitle style</a:t>
            </a:r>
            <a:endParaRPr lang="en-US"/>
          </a:p>
        </p:txBody>
      </p:sp>
      <p:pic>
        <p:nvPicPr>
          <p:cNvPr id="9" name="Picture 8" descr="log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9251" y="146296"/>
            <a:ext cx="2324927" cy="1238318"/>
          </a:xfrm>
          <a:prstGeom prst="rect">
            <a:avLst/>
          </a:prstGeom>
        </p:spPr>
      </p:pic>
      <p:cxnSp>
        <p:nvCxnSpPr>
          <p:cNvPr id="12" name="Straight Connector 11"/>
          <p:cNvCxnSpPr/>
          <p:nvPr userDrawn="1"/>
        </p:nvCxnSpPr>
        <p:spPr>
          <a:xfrm>
            <a:off x="1147885" y="1514141"/>
            <a:ext cx="10073273" cy="0"/>
          </a:xfrm>
          <a:prstGeom prst="line">
            <a:avLst/>
          </a:prstGeom>
          <a:ln w="12700">
            <a:solidFill>
              <a:schemeClr val="accent1"/>
            </a:solidFill>
          </a:ln>
          <a:effectLst/>
        </p:spPr>
        <p:style>
          <a:lnRef idx="2">
            <a:schemeClr val="accent1"/>
          </a:lnRef>
          <a:fillRef idx="0">
            <a:schemeClr val="accent1"/>
          </a:fillRef>
          <a:effectRef idx="1">
            <a:schemeClr val="accent1"/>
          </a:effectRef>
          <a:fontRef idx="minor">
            <a:schemeClr val="tx1"/>
          </a:fontRef>
        </p:style>
      </p:cxnSp>
      <p:pic>
        <p:nvPicPr>
          <p:cNvPr id="8" name="Picture 7" descr="definitionLS.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579350"/>
            <a:ext cx="12192000" cy="278650"/>
          </a:xfrm>
          <a:prstGeom prst="rect">
            <a:avLst/>
          </a:prstGeom>
        </p:spPr>
      </p:pic>
    </p:spTree>
    <p:extLst>
      <p:ext uri="{BB962C8B-B14F-4D97-AF65-F5344CB8AC3E}">
        <p14:creationId xmlns:p14="http://schemas.microsoft.com/office/powerpoint/2010/main" val="39403515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05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881AEEE3-4735-4902-909D-E843295BA566}"/>
              </a:ext>
            </a:extLst>
          </p:cNvPr>
          <p:cNvSpPr>
            <a:spLocks noGrp="1"/>
          </p:cNvSpPr>
          <p:nvPr>
            <p:ph type="dt" sz="half" idx="10"/>
          </p:nvPr>
        </p:nvSpPr>
        <p:spPr/>
        <p:txBody>
          <a:bodyPr/>
          <a:lstStyle>
            <a:lvl1pPr>
              <a:defRPr/>
            </a:lvl1pPr>
          </a:lstStyle>
          <a:p>
            <a:fld id="{F67CB28A-5243-42C0-BD1F-260092F8016D}" type="datetimeFigureOut">
              <a:rPr lang="en-US" smtClean="0"/>
              <a:t>9/12/2024</a:t>
            </a:fld>
            <a:endParaRPr lang="en-US"/>
          </a:p>
        </p:txBody>
      </p:sp>
      <p:sp>
        <p:nvSpPr>
          <p:cNvPr id="5" name="Slide Number Placeholder 5">
            <a:extLst>
              <a:ext uri="{FF2B5EF4-FFF2-40B4-BE49-F238E27FC236}">
                <a16:creationId xmlns:a16="http://schemas.microsoft.com/office/drawing/2014/main" id="{6F65ABBE-F1B4-47D9-AD0D-E1AA187F21DF}"/>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4982863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66191" y="100082"/>
            <a:ext cx="9687340" cy="814318"/>
          </a:xfrm>
        </p:spPr>
        <p:txBody>
          <a:bodyPr/>
          <a:lstStyle>
            <a:lvl1pPr>
              <a:defRPr sz="1800"/>
            </a:lvl1pPr>
          </a:lstStyle>
          <a:p>
            <a:r>
              <a:rPr lang="en-US"/>
              <a:t>Click to edit Master title style</a:t>
            </a:r>
          </a:p>
        </p:txBody>
      </p:sp>
      <p:sp>
        <p:nvSpPr>
          <p:cNvPr id="3" name="Content Placeholder 2"/>
          <p:cNvSpPr>
            <a:spLocks noGrp="1"/>
          </p:cNvSpPr>
          <p:nvPr>
            <p:ph idx="1"/>
          </p:nvPr>
        </p:nvSpPr>
        <p:spPr>
          <a:xfrm>
            <a:off x="1166192" y="1152939"/>
            <a:ext cx="10187609" cy="50240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7D410A-2D54-4D13-87FA-005FC9DB7BC9}"/>
              </a:ext>
            </a:extLst>
          </p:cNvPr>
          <p:cNvSpPr>
            <a:spLocks noGrp="1"/>
          </p:cNvSpPr>
          <p:nvPr>
            <p:ph type="dt" sz="half" idx="10"/>
          </p:nvPr>
        </p:nvSpPr>
        <p:spPr/>
        <p:txBody>
          <a:bodyPr/>
          <a:lstStyle>
            <a:lvl1pPr>
              <a:defRPr/>
            </a:lvl1pPr>
          </a:lstStyle>
          <a:p>
            <a:fld id="{F67CB28A-5243-42C0-BD1F-260092F8016D}" type="datetimeFigureOut">
              <a:rPr lang="en-US" smtClean="0"/>
              <a:t>9/12/2024</a:t>
            </a:fld>
            <a:endParaRPr lang="en-US"/>
          </a:p>
        </p:txBody>
      </p:sp>
      <p:sp>
        <p:nvSpPr>
          <p:cNvPr id="5" name="Slide Number Placeholder 5">
            <a:extLst>
              <a:ext uri="{FF2B5EF4-FFF2-40B4-BE49-F238E27FC236}">
                <a16:creationId xmlns:a16="http://schemas.microsoft.com/office/drawing/2014/main" id="{C5C0D881-E34E-46D6-8AE9-1F3B4775DB7A}"/>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30128701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405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DEBE130-5C66-48FE-B65C-F18B7EB7AC5F}"/>
              </a:ext>
            </a:extLst>
          </p:cNvPr>
          <p:cNvSpPr>
            <a:spLocks noGrp="1"/>
          </p:cNvSpPr>
          <p:nvPr>
            <p:ph type="dt" sz="half" idx="10"/>
          </p:nvPr>
        </p:nvSpPr>
        <p:spPr/>
        <p:txBody>
          <a:bodyPr/>
          <a:lstStyle>
            <a:lvl1pPr>
              <a:defRPr/>
            </a:lvl1pPr>
          </a:lstStyle>
          <a:p>
            <a:fld id="{F67CB28A-5243-42C0-BD1F-260092F8016D}" type="datetimeFigureOut">
              <a:rPr lang="en-US" smtClean="0"/>
              <a:t>9/12/2024</a:t>
            </a:fld>
            <a:endParaRPr lang="en-US"/>
          </a:p>
        </p:txBody>
      </p:sp>
      <p:sp>
        <p:nvSpPr>
          <p:cNvPr id="5" name="Slide Number Placeholder 5">
            <a:extLst>
              <a:ext uri="{FF2B5EF4-FFF2-40B4-BE49-F238E27FC236}">
                <a16:creationId xmlns:a16="http://schemas.microsoft.com/office/drawing/2014/main" id="{8BC9C50D-34B0-494E-8603-639857644DF4}"/>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18321135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03245" y="1272209"/>
            <a:ext cx="4916556" cy="49047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2" y="1272209"/>
            <a:ext cx="4694583" cy="49047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D7526BA1-65B4-482F-AAE2-C4F4B971845E}"/>
              </a:ext>
            </a:extLst>
          </p:cNvPr>
          <p:cNvSpPr>
            <a:spLocks noGrp="1"/>
          </p:cNvSpPr>
          <p:nvPr>
            <p:ph type="dt" sz="half" idx="10"/>
          </p:nvPr>
        </p:nvSpPr>
        <p:spPr/>
        <p:txBody>
          <a:bodyPr/>
          <a:lstStyle>
            <a:lvl1pPr>
              <a:defRPr/>
            </a:lvl1pPr>
          </a:lstStyle>
          <a:p>
            <a:fld id="{F67CB28A-5243-42C0-BD1F-260092F8016D}" type="datetimeFigureOut">
              <a:rPr lang="en-US" smtClean="0"/>
              <a:t>9/12/2024</a:t>
            </a:fld>
            <a:endParaRPr lang="en-US"/>
          </a:p>
        </p:txBody>
      </p:sp>
      <p:sp>
        <p:nvSpPr>
          <p:cNvPr id="6" name="Slide Number Placeholder 5">
            <a:extLst>
              <a:ext uri="{FF2B5EF4-FFF2-40B4-BE49-F238E27FC236}">
                <a16:creationId xmlns:a16="http://schemas.microsoft.com/office/drawing/2014/main" id="{19DE064F-8516-4005-A42C-C5780D7BE0CF}"/>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34944638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AB6CEBEE-2C37-4259-842A-B98CC4D4C572}"/>
              </a:ext>
            </a:extLst>
          </p:cNvPr>
          <p:cNvSpPr>
            <a:spLocks noGrp="1"/>
          </p:cNvSpPr>
          <p:nvPr>
            <p:ph type="dt" sz="half" idx="10"/>
          </p:nvPr>
        </p:nvSpPr>
        <p:spPr/>
        <p:txBody>
          <a:bodyPr/>
          <a:lstStyle>
            <a:lvl1pPr>
              <a:defRPr/>
            </a:lvl1pPr>
          </a:lstStyle>
          <a:p>
            <a:fld id="{F67CB28A-5243-42C0-BD1F-260092F8016D}" type="datetimeFigureOut">
              <a:rPr lang="en-US" smtClean="0"/>
              <a:t>9/12/2024</a:t>
            </a:fld>
            <a:endParaRPr lang="en-US"/>
          </a:p>
        </p:txBody>
      </p:sp>
      <p:sp>
        <p:nvSpPr>
          <p:cNvPr id="4" name="Slide Number Placeholder 5">
            <a:extLst>
              <a:ext uri="{FF2B5EF4-FFF2-40B4-BE49-F238E27FC236}">
                <a16:creationId xmlns:a16="http://schemas.microsoft.com/office/drawing/2014/main" id="{E4A1C96E-C6F1-401E-9D94-36B13EA2B88B}"/>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4217403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458B6-A7EE-4E9D-B84C-8CAAA3B331C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9D0D65C-585E-62D2-D213-BBA4DEC61EF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1393CCB-63C4-5DA4-3689-538FC7A547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346EFBE-F58E-86BC-31DC-DBB12B7A4865}"/>
              </a:ext>
            </a:extLst>
          </p:cNvPr>
          <p:cNvSpPr>
            <a:spLocks noGrp="1"/>
          </p:cNvSpPr>
          <p:nvPr>
            <p:ph type="dt" sz="half" idx="10"/>
          </p:nvPr>
        </p:nvSpPr>
        <p:spPr/>
        <p:txBody>
          <a:bodyPr/>
          <a:lstStyle/>
          <a:p>
            <a:fld id="{8A08A004-1FF4-4D97-8B62-A36776F892DF}" type="datetimeFigureOut">
              <a:rPr lang="en-US" smtClean="0"/>
              <a:t>9/12/2024</a:t>
            </a:fld>
            <a:endParaRPr lang="en-US"/>
          </a:p>
        </p:txBody>
      </p:sp>
      <p:sp>
        <p:nvSpPr>
          <p:cNvPr id="6" name="Footer Placeholder 5">
            <a:extLst>
              <a:ext uri="{FF2B5EF4-FFF2-40B4-BE49-F238E27FC236}">
                <a16:creationId xmlns:a16="http://schemas.microsoft.com/office/drawing/2014/main" id="{5C72EAFD-CE24-7583-75CE-094044F11B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06DD87-F6C7-7EE5-EE6A-FBED7F2249B8}"/>
              </a:ext>
            </a:extLst>
          </p:cNvPr>
          <p:cNvSpPr>
            <a:spLocks noGrp="1"/>
          </p:cNvSpPr>
          <p:nvPr>
            <p:ph type="sldNum" sz="quarter" idx="12"/>
          </p:nvPr>
        </p:nvSpPr>
        <p:spPr/>
        <p:txBody>
          <a:bodyPr/>
          <a:lstStyle/>
          <a:p>
            <a:fld id="{89A05F4D-6E94-41B6-983D-E05726EF846F}" type="slidenum">
              <a:rPr lang="en-US" smtClean="0"/>
              <a:t>‹#›</a:t>
            </a:fld>
            <a:endParaRPr lang="en-US"/>
          </a:p>
        </p:txBody>
      </p:sp>
    </p:spTree>
    <p:extLst>
      <p:ext uri="{BB962C8B-B14F-4D97-AF65-F5344CB8AC3E}">
        <p14:creationId xmlns:p14="http://schemas.microsoft.com/office/powerpoint/2010/main" val="369546363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E26BB930-FB38-4E7F-B479-0AFD09FC69F2}"/>
              </a:ext>
            </a:extLst>
          </p:cNvPr>
          <p:cNvSpPr>
            <a:spLocks noGrp="1"/>
          </p:cNvSpPr>
          <p:nvPr>
            <p:ph type="dt" sz="half" idx="10"/>
          </p:nvPr>
        </p:nvSpPr>
        <p:spPr/>
        <p:txBody>
          <a:bodyPr/>
          <a:lstStyle>
            <a:lvl1pPr>
              <a:defRPr/>
            </a:lvl1pPr>
          </a:lstStyle>
          <a:p>
            <a:fld id="{F67CB28A-5243-42C0-BD1F-260092F8016D}" type="datetimeFigureOut">
              <a:rPr lang="en-US" smtClean="0"/>
              <a:t>9/12/2024</a:t>
            </a:fld>
            <a:endParaRPr lang="en-US"/>
          </a:p>
        </p:txBody>
      </p:sp>
      <p:sp>
        <p:nvSpPr>
          <p:cNvPr id="3" name="Slide Number Placeholder 5">
            <a:extLst>
              <a:ext uri="{FF2B5EF4-FFF2-40B4-BE49-F238E27FC236}">
                <a16:creationId xmlns:a16="http://schemas.microsoft.com/office/drawing/2014/main" id="{3F7E669A-3D3B-476F-9B1B-0D0F9C69163C}"/>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21505187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3">
            <a:extLst>
              <a:ext uri="{FF2B5EF4-FFF2-40B4-BE49-F238E27FC236}">
                <a16:creationId xmlns:a16="http://schemas.microsoft.com/office/drawing/2014/main" id="{3553F58E-F3F2-4836-9338-9AF7BD3BDCA9}"/>
              </a:ext>
            </a:extLst>
          </p:cNvPr>
          <p:cNvSpPr>
            <a:spLocks noGrp="1"/>
          </p:cNvSpPr>
          <p:nvPr>
            <p:ph type="dt" sz="half" idx="10"/>
          </p:nvPr>
        </p:nvSpPr>
        <p:spPr/>
        <p:txBody>
          <a:bodyPr/>
          <a:lstStyle>
            <a:lvl1pPr>
              <a:defRPr/>
            </a:lvl1pPr>
          </a:lstStyle>
          <a:p>
            <a:fld id="{F67CB28A-5243-42C0-BD1F-260092F8016D}" type="datetimeFigureOut">
              <a:rPr lang="en-US" smtClean="0"/>
              <a:t>9/12/2024</a:t>
            </a:fld>
            <a:endParaRPr lang="en-US"/>
          </a:p>
        </p:txBody>
      </p:sp>
      <p:sp>
        <p:nvSpPr>
          <p:cNvPr id="6" name="Slide Number Placeholder 5">
            <a:extLst>
              <a:ext uri="{FF2B5EF4-FFF2-40B4-BE49-F238E27FC236}">
                <a16:creationId xmlns:a16="http://schemas.microsoft.com/office/drawing/2014/main" id="{5F3C5424-AF38-45D3-96B4-5AF803BD9F0D}"/>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236481850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04 Options">
    <p:spTree>
      <p:nvGrpSpPr>
        <p:cNvPr id="1" name=""/>
        <p:cNvGrpSpPr/>
        <p:nvPr/>
      </p:nvGrpSpPr>
      <p:grpSpPr>
        <a:xfrm>
          <a:off x="0" y="0"/>
          <a:ext cx="0" cy="0"/>
          <a:chOff x="0" y="0"/>
          <a:chExt cx="0" cy="0"/>
        </a:xfrm>
      </p:grpSpPr>
      <p:sp>
        <p:nvSpPr>
          <p:cNvPr id="7" name="Text Placeholder 33"/>
          <p:cNvSpPr>
            <a:spLocks noGrp="1"/>
          </p:cNvSpPr>
          <p:nvPr>
            <p:ph type="body" sz="quarter" idx="11" hasCustomPrompt="1"/>
          </p:nvPr>
        </p:nvSpPr>
        <p:spPr>
          <a:xfrm>
            <a:off x="7304405" y="1044318"/>
            <a:ext cx="3855720" cy="821354"/>
          </a:xfrm>
          <a:prstGeom prst="rect">
            <a:avLst/>
          </a:prstGeom>
        </p:spPr>
        <p:txBody>
          <a:bodyPr>
            <a:noAutofit/>
          </a:bodyPr>
          <a:lstStyle>
            <a:lvl1pPr marL="0" indent="0">
              <a:buNone/>
              <a:defRPr sz="105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Lorem ipsum dolor sit amet, consectetur adipiscing elit, sed do eiusmod tempor incididunt ut labore et dolore magna aliqua. Ut enim ad minim veniam, quis nostrud exercitation ullamco laboris nisi ut aliquip ex ea commodo consequat. </a:t>
            </a:r>
          </a:p>
        </p:txBody>
      </p:sp>
      <p:sp>
        <p:nvSpPr>
          <p:cNvPr id="8" name="Text Placeholder 36"/>
          <p:cNvSpPr>
            <a:spLocks noGrp="1"/>
          </p:cNvSpPr>
          <p:nvPr>
            <p:ph type="body" sz="quarter" idx="14" hasCustomPrompt="1"/>
          </p:nvPr>
        </p:nvSpPr>
        <p:spPr>
          <a:xfrm>
            <a:off x="7304404" y="636330"/>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a:t>INFODATA 01</a:t>
            </a:r>
            <a:endParaRPr lang="ru-RU"/>
          </a:p>
        </p:txBody>
      </p:sp>
      <p:sp>
        <p:nvSpPr>
          <p:cNvPr id="13" name="Text Placeholder 33"/>
          <p:cNvSpPr>
            <a:spLocks noGrp="1"/>
          </p:cNvSpPr>
          <p:nvPr>
            <p:ph type="body" sz="quarter" idx="15" hasCustomPrompt="1"/>
          </p:nvPr>
        </p:nvSpPr>
        <p:spPr>
          <a:xfrm>
            <a:off x="7304405" y="2511782"/>
            <a:ext cx="3855720" cy="821354"/>
          </a:xfrm>
          <a:prstGeom prst="rect">
            <a:avLst/>
          </a:prstGeom>
        </p:spPr>
        <p:txBody>
          <a:bodyPr>
            <a:noAutofit/>
          </a:bodyPr>
          <a:lstStyle>
            <a:lvl1pPr marL="0" indent="0">
              <a:buNone/>
              <a:defRPr sz="105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Lorem ipsum dolor sit amet, consectetur adipiscing elit, sed do eiusmod tempor incididunt ut labore et dolore magna aliqua. Ut enim ad minim veniam, quis nostrud exercitation ullamco laboris nisi ut aliquip ex ea commodo consequat. </a:t>
            </a:r>
          </a:p>
        </p:txBody>
      </p:sp>
      <p:sp>
        <p:nvSpPr>
          <p:cNvPr id="14" name="Text Placeholder 36"/>
          <p:cNvSpPr>
            <a:spLocks noGrp="1"/>
          </p:cNvSpPr>
          <p:nvPr>
            <p:ph type="body" sz="quarter" idx="16" hasCustomPrompt="1"/>
          </p:nvPr>
        </p:nvSpPr>
        <p:spPr>
          <a:xfrm>
            <a:off x="7304404" y="2103794"/>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a:t>INFODATA 02</a:t>
            </a:r>
            <a:endParaRPr lang="ru-RU"/>
          </a:p>
        </p:txBody>
      </p:sp>
      <p:sp>
        <p:nvSpPr>
          <p:cNvPr id="15" name="Text Placeholder 33"/>
          <p:cNvSpPr>
            <a:spLocks noGrp="1"/>
          </p:cNvSpPr>
          <p:nvPr>
            <p:ph type="body" sz="quarter" idx="17" hasCustomPrompt="1"/>
          </p:nvPr>
        </p:nvSpPr>
        <p:spPr>
          <a:xfrm>
            <a:off x="7304405" y="3986620"/>
            <a:ext cx="3855720" cy="821354"/>
          </a:xfrm>
          <a:prstGeom prst="rect">
            <a:avLst/>
          </a:prstGeom>
        </p:spPr>
        <p:txBody>
          <a:bodyPr>
            <a:noAutofit/>
          </a:bodyPr>
          <a:lstStyle>
            <a:lvl1pPr marL="0" indent="0">
              <a:buNone/>
              <a:defRPr sz="105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Lorem ipsum dolor sit amet, consectetur adipiscing elit, sed do eiusmod tempor incididunt ut labore et dolore magna aliqua. Ut enim ad minim veniam, quis nostrud exercitation ullamco laboris nisi ut aliquip ex ea commodo consequat. </a:t>
            </a:r>
          </a:p>
        </p:txBody>
      </p:sp>
      <p:sp>
        <p:nvSpPr>
          <p:cNvPr id="16" name="Text Placeholder 36"/>
          <p:cNvSpPr>
            <a:spLocks noGrp="1"/>
          </p:cNvSpPr>
          <p:nvPr>
            <p:ph type="body" sz="quarter" idx="18" hasCustomPrompt="1"/>
          </p:nvPr>
        </p:nvSpPr>
        <p:spPr>
          <a:xfrm>
            <a:off x="7304404" y="3578632"/>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a:t>INFODATA 03</a:t>
            </a:r>
            <a:endParaRPr lang="ru-RU"/>
          </a:p>
        </p:txBody>
      </p:sp>
      <p:sp>
        <p:nvSpPr>
          <p:cNvPr id="17" name="Text Placeholder 33"/>
          <p:cNvSpPr>
            <a:spLocks noGrp="1"/>
          </p:cNvSpPr>
          <p:nvPr>
            <p:ph type="body" sz="quarter" idx="19" hasCustomPrompt="1"/>
          </p:nvPr>
        </p:nvSpPr>
        <p:spPr>
          <a:xfrm>
            <a:off x="7304405" y="5461458"/>
            <a:ext cx="3855720" cy="821354"/>
          </a:xfrm>
          <a:prstGeom prst="rect">
            <a:avLst/>
          </a:prstGeom>
        </p:spPr>
        <p:txBody>
          <a:bodyPr>
            <a:noAutofit/>
          </a:bodyPr>
          <a:lstStyle>
            <a:lvl1pPr marL="0" indent="0">
              <a:buNone/>
              <a:defRPr sz="105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Lorem ipsum dolor sit amet, consectetur adipiscing elit, sed do eiusmod tempor incididunt ut labore et dolore magna aliqua. Ut enim ad minim veniam, quis nostrud exercitation ullamco laboris nisi ut aliquip ex ea commodo consequat. </a:t>
            </a:r>
          </a:p>
        </p:txBody>
      </p:sp>
      <p:sp>
        <p:nvSpPr>
          <p:cNvPr id="18" name="Text Placeholder 36"/>
          <p:cNvSpPr>
            <a:spLocks noGrp="1"/>
          </p:cNvSpPr>
          <p:nvPr>
            <p:ph type="body" sz="quarter" idx="20" hasCustomPrompt="1"/>
          </p:nvPr>
        </p:nvSpPr>
        <p:spPr>
          <a:xfrm>
            <a:off x="7304404" y="5053470"/>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a:t>INFODATA 04</a:t>
            </a:r>
            <a:endParaRPr lang="ru-RU"/>
          </a:p>
        </p:txBody>
      </p:sp>
    </p:spTree>
    <p:extLst>
      <p:ext uri="{BB962C8B-B14F-4D97-AF65-F5344CB8AC3E}">
        <p14:creationId xmlns:p14="http://schemas.microsoft.com/office/powerpoint/2010/main" val="373794381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7885" y="1727200"/>
            <a:ext cx="10073273" cy="4398964"/>
          </a:xfrm>
        </p:spPr>
        <p:txBody>
          <a:bodyPr/>
          <a:lstStyle>
            <a:lvl1pPr>
              <a:defRPr sz="1350">
                <a:latin typeface="Arial"/>
                <a:cs typeface="Arial"/>
              </a:defRPr>
            </a:lvl1pPr>
            <a:lvl2pPr>
              <a:defRPr sz="1200">
                <a:latin typeface="Arial"/>
                <a:cs typeface="Arial"/>
              </a:defRPr>
            </a:lvl2pPr>
            <a:lvl3pPr>
              <a:defRPr sz="1050">
                <a:latin typeface="Arial"/>
                <a:cs typeface="Arial"/>
              </a:defRPr>
            </a:lvl3pPr>
            <a:lvl4pPr>
              <a:defRPr sz="900">
                <a:latin typeface="Arial"/>
                <a:cs typeface="Arial"/>
              </a:defRPr>
            </a:lvl4pPr>
            <a:lvl5pPr>
              <a:defRPr sz="825">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Title Placeholder 1"/>
          <p:cNvSpPr>
            <a:spLocks noGrp="1"/>
          </p:cNvSpPr>
          <p:nvPr>
            <p:ph type="title"/>
          </p:nvPr>
        </p:nvSpPr>
        <p:spPr>
          <a:xfrm>
            <a:off x="3452175" y="694460"/>
            <a:ext cx="7768983" cy="356081"/>
          </a:xfrm>
          <a:prstGeom prst="rect">
            <a:avLst/>
          </a:prstGeom>
        </p:spPr>
        <p:txBody>
          <a:bodyPr vert="horz" lIns="0" tIns="0" rIns="0" bIns="0" rtlCol="0" anchor="t" anchorCtr="0">
            <a:normAutofit/>
          </a:bodyPr>
          <a:lstStyle>
            <a:lvl1pPr>
              <a:defRPr>
                <a:latin typeface="Arial"/>
                <a:cs typeface="Arial"/>
              </a:defRPr>
            </a:lvl1pPr>
          </a:lstStyle>
          <a:p>
            <a:r>
              <a:rPr lang="en-GB"/>
              <a:t>Click to edit Master title style</a:t>
            </a:r>
            <a:endParaRPr lang="en-US"/>
          </a:p>
        </p:txBody>
      </p:sp>
      <p:sp>
        <p:nvSpPr>
          <p:cNvPr id="10" name="Subtitle 2"/>
          <p:cNvSpPr>
            <a:spLocks noGrp="1"/>
          </p:cNvSpPr>
          <p:nvPr>
            <p:ph type="subTitle" idx="13"/>
          </p:nvPr>
        </p:nvSpPr>
        <p:spPr>
          <a:xfrm>
            <a:off x="3452176" y="1093159"/>
            <a:ext cx="7768981" cy="307227"/>
          </a:xfrm>
        </p:spPr>
        <p:txBody>
          <a:bodyPr lIns="0" tIns="0" rIns="0" bIns="0" anchor="t" anchorCtr="0">
            <a:normAutofit/>
          </a:bodyPr>
          <a:lstStyle>
            <a:lvl1pPr marL="0" indent="0" algn="l">
              <a:spcBef>
                <a:spcPts val="0"/>
              </a:spcBef>
              <a:buNone/>
              <a:defRPr sz="1050" baseline="0">
                <a:solidFill>
                  <a:schemeClr val="tx1"/>
                </a:solidFill>
                <a:latin typeface="Arial"/>
                <a:cs typeface="Aria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a:t>Click to edit Master subtitle style</a:t>
            </a:r>
            <a:endParaRPr lang="en-US"/>
          </a:p>
        </p:txBody>
      </p:sp>
      <p:pic>
        <p:nvPicPr>
          <p:cNvPr id="9" name="Picture 8" descr="log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9251" y="146296"/>
            <a:ext cx="2324927" cy="1238318"/>
          </a:xfrm>
          <a:prstGeom prst="rect">
            <a:avLst/>
          </a:prstGeom>
        </p:spPr>
      </p:pic>
      <p:cxnSp>
        <p:nvCxnSpPr>
          <p:cNvPr id="12" name="Straight Connector 11"/>
          <p:cNvCxnSpPr/>
          <p:nvPr userDrawn="1"/>
        </p:nvCxnSpPr>
        <p:spPr>
          <a:xfrm>
            <a:off x="1147885" y="1514141"/>
            <a:ext cx="10073273" cy="0"/>
          </a:xfrm>
          <a:prstGeom prst="line">
            <a:avLst/>
          </a:prstGeom>
          <a:ln w="12700">
            <a:solidFill>
              <a:schemeClr val="accent1"/>
            </a:solidFill>
          </a:ln>
          <a:effectLst/>
        </p:spPr>
        <p:style>
          <a:lnRef idx="2">
            <a:schemeClr val="accent1"/>
          </a:lnRef>
          <a:fillRef idx="0">
            <a:schemeClr val="accent1"/>
          </a:fillRef>
          <a:effectRef idx="1">
            <a:schemeClr val="accent1"/>
          </a:effectRef>
          <a:fontRef idx="minor">
            <a:schemeClr val="tx1"/>
          </a:fontRef>
        </p:style>
      </p:cxnSp>
      <p:pic>
        <p:nvPicPr>
          <p:cNvPr id="8" name="Picture 7" descr="definitionLS.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579350"/>
            <a:ext cx="12192000" cy="278650"/>
          </a:xfrm>
          <a:prstGeom prst="rect">
            <a:avLst/>
          </a:prstGeom>
        </p:spPr>
      </p:pic>
    </p:spTree>
    <p:extLst>
      <p:ext uri="{BB962C8B-B14F-4D97-AF65-F5344CB8AC3E}">
        <p14:creationId xmlns:p14="http://schemas.microsoft.com/office/powerpoint/2010/main" val="8786569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784516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05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881AEEE3-4735-4902-909D-E843295BA566}"/>
              </a:ext>
            </a:extLst>
          </p:cNvPr>
          <p:cNvSpPr>
            <a:spLocks noGrp="1"/>
          </p:cNvSpPr>
          <p:nvPr>
            <p:ph type="dt" sz="half" idx="10"/>
          </p:nvPr>
        </p:nvSpPr>
        <p:spPr/>
        <p:txBody>
          <a:bodyPr/>
          <a:lstStyle>
            <a:lvl1pPr>
              <a:defRPr/>
            </a:lvl1pPr>
          </a:lstStyle>
          <a:p>
            <a:fld id="{F67CB28A-5243-42C0-BD1F-260092F8016D}" type="datetimeFigureOut">
              <a:rPr lang="en-US" smtClean="0"/>
              <a:t>9/12/2024</a:t>
            </a:fld>
            <a:endParaRPr lang="en-US"/>
          </a:p>
        </p:txBody>
      </p:sp>
      <p:sp>
        <p:nvSpPr>
          <p:cNvPr id="5" name="Slide Number Placeholder 5">
            <a:extLst>
              <a:ext uri="{FF2B5EF4-FFF2-40B4-BE49-F238E27FC236}">
                <a16:creationId xmlns:a16="http://schemas.microsoft.com/office/drawing/2014/main" id="{6F65ABBE-F1B4-47D9-AD0D-E1AA187F21DF}"/>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195803415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66191" y="100082"/>
            <a:ext cx="9687340" cy="814318"/>
          </a:xfrm>
        </p:spPr>
        <p:txBody>
          <a:bodyPr/>
          <a:lstStyle>
            <a:lvl1pPr>
              <a:defRPr sz="1800"/>
            </a:lvl1pPr>
          </a:lstStyle>
          <a:p>
            <a:r>
              <a:rPr lang="en-US"/>
              <a:t>Click to edit Master title style</a:t>
            </a:r>
          </a:p>
        </p:txBody>
      </p:sp>
      <p:sp>
        <p:nvSpPr>
          <p:cNvPr id="3" name="Content Placeholder 2"/>
          <p:cNvSpPr>
            <a:spLocks noGrp="1"/>
          </p:cNvSpPr>
          <p:nvPr>
            <p:ph idx="1"/>
          </p:nvPr>
        </p:nvSpPr>
        <p:spPr>
          <a:xfrm>
            <a:off x="1166192" y="1152939"/>
            <a:ext cx="10187609" cy="50240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7D410A-2D54-4D13-87FA-005FC9DB7BC9}"/>
              </a:ext>
            </a:extLst>
          </p:cNvPr>
          <p:cNvSpPr>
            <a:spLocks noGrp="1"/>
          </p:cNvSpPr>
          <p:nvPr>
            <p:ph type="dt" sz="half" idx="10"/>
          </p:nvPr>
        </p:nvSpPr>
        <p:spPr/>
        <p:txBody>
          <a:bodyPr/>
          <a:lstStyle>
            <a:lvl1pPr>
              <a:defRPr/>
            </a:lvl1pPr>
          </a:lstStyle>
          <a:p>
            <a:fld id="{F67CB28A-5243-42C0-BD1F-260092F8016D}" type="datetimeFigureOut">
              <a:rPr lang="en-US" smtClean="0"/>
              <a:t>9/12/2024</a:t>
            </a:fld>
            <a:endParaRPr lang="en-US"/>
          </a:p>
        </p:txBody>
      </p:sp>
      <p:sp>
        <p:nvSpPr>
          <p:cNvPr id="5" name="Slide Number Placeholder 5">
            <a:extLst>
              <a:ext uri="{FF2B5EF4-FFF2-40B4-BE49-F238E27FC236}">
                <a16:creationId xmlns:a16="http://schemas.microsoft.com/office/drawing/2014/main" id="{C5C0D881-E34E-46D6-8AE9-1F3B4775DB7A}"/>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40760066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405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DEBE130-5C66-48FE-B65C-F18B7EB7AC5F}"/>
              </a:ext>
            </a:extLst>
          </p:cNvPr>
          <p:cNvSpPr>
            <a:spLocks noGrp="1"/>
          </p:cNvSpPr>
          <p:nvPr>
            <p:ph type="dt" sz="half" idx="10"/>
          </p:nvPr>
        </p:nvSpPr>
        <p:spPr/>
        <p:txBody>
          <a:bodyPr/>
          <a:lstStyle>
            <a:lvl1pPr>
              <a:defRPr/>
            </a:lvl1pPr>
          </a:lstStyle>
          <a:p>
            <a:fld id="{F67CB28A-5243-42C0-BD1F-260092F8016D}" type="datetimeFigureOut">
              <a:rPr lang="en-US" smtClean="0"/>
              <a:t>9/12/2024</a:t>
            </a:fld>
            <a:endParaRPr lang="en-US"/>
          </a:p>
        </p:txBody>
      </p:sp>
      <p:sp>
        <p:nvSpPr>
          <p:cNvPr id="5" name="Slide Number Placeholder 5">
            <a:extLst>
              <a:ext uri="{FF2B5EF4-FFF2-40B4-BE49-F238E27FC236}">
                <a16:creationId xmlns:a16="http://schemas.microsoft.com/office/drawing/2014/main" id="{8BC9C50D-34B0-494E-8603-639857644DF4}"/>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260806479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AB6CEBEE-2C37-4259-842A-B98CC4D4C572}"/>
              </a:ext>
            </a:extLst>
          </p:cNvPr>
          <p:cNvSpPr>
            <a:spLocks noGrp="1"/>
          </p:cNvSpPr>
          <p:nvPr>
            <p:ph type="dt" sz="half" idx="10"/>
          </p:nvPr>
        </p:nvSpPr>
        <p:spPr/>
        <p:txBody>
          <a:bodyPr/>
          <a:lstStyle>
            <a:lvl1pPr>
              <a:defRPr/>
            </a:lvl1pPr>
          </a:lstStyle>
          <a:p>
            <a:fld id="{F67CB28A-5243-42C0-BD1F-260092F8016D}" type="datetimeFigureOut">
              <a:rPr lang="en-US" smtClean="0"/>
              <a:t>9/12/2024</a:t>
            </a:fld>
            <a:endParaRPr lang="en-US"/>
          </a:p>
        </p:txBody>
      </p:sp>
      <p:sp>
        <p:nvSpPr>
          <p:cNvPr id="4" name="Slide Number Placeholder 5">
            <a:extLst>
              <a:ext uri="{FF2B5EF4-FFF2-40B4-BE49-F238E27FC236}">
                <a16:creationId xmlns:a16="http://schemas.microsoft.com/office/drawing/2014/main" id="{E4A1C96E-C6F1-401E-9D94-36B13EA2B88B}"/>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311723679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E26BB930-FB38-4E7F-B479-0AFD09FC69F2}"/>
              </a:ext>
            </a:extLst>
          </p:cNvPr>
          <p:cNvSpPr>
            <a:spLocks noGrp="1"/>
          </p:cNvSpPr>
          <p:nvPr>
            <p:ph type="dt" sz="half" idx="10"/>
          </p:nvPr>
        </p:nvSpPr>
        <p:spPr/>
        <p:txBody>
          <a:bodyPr/>
          <a:lstStyle>
            <a:lvl1pPr>
              <a:defRPr/>
            </a:lvl1pPr>
          </a:lstStyle>
          <a:p>
            <a:fld id="{F67CB28A-5243-42C0-BD1F-260092F8016D}" type="datetimeFigureOut">
              <a:rPr lang="en-US" smtClean="0"/>
              <a:t>9/12/2024</a:t>
            </a:fld>
            <a:endParaRPr lang="en-US"/>
          </a:p>
        </p:txBody>
      </p:sp>
      <p:sp>
        <p:nvSpPr>
          <p:cNvPr id="3" name="Slide Number Placeholder 5">
            <a:extLst>
              <a:ext uri="{FF2B5EF4-FFF2-40B4-BE49-F238E27FC236}">
                <a16:creationId xmlns:a16="http://schemas.microsoft.com/office/drawing/2014/main" id="{3F7E669A-3D3B-476F-9B1B-0D0F9C69163C}"/>
              </a:ext>
            </a:extLst>
          </p:cNvPr>
          <p:cNvSpPr>
            <a:spLocks noGrp="1"/>
          </p:cNvSpPr>
          <p:nvPr>
            <p:ph type="sldNum" sz="quarter" idx="11"/>
          </p:nvPr>
        </p:nvSpPr>
        <p:spPr/>
        <p:txBody>
          <a:bodyPr/>
          <a:lstStyle>
            <a:lvl1pPr>
              <a:defRPr/>
            </a:lvl1pPr>
          </a:lstStyle>
          <a:p>
            <a:fld id="{D420EBE8-CDAD-4D48-A75F-F8EBEB53E6C7}" type="slidenum">
              <a:rPr lang="en-US" smtClean="0"/>
              <a:t>‹#›</a:t>
            </a:fld>
            <a:endParaRPr lang="en-US"/>
          </a:p>
        </p:txBody>
      </p:sp>
    </p:spTree>
    <p:extLst>
      <p:ext uri="{BB962C8B-B14F-4D97-AF65-F5344CB8AC3E}">
        <p14:creationId xmlns:p14="http://schemas.microsoft.com/office/powerpoint/2010/main" val="20850995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727CB-055E-BFB4-3754-A783E36A8D0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38026FB-4B65-4044-6660-2B613D9BDB3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A93C433-3A41-62B3-596D-E2F6E9EE624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7207570-65A0-BF3E-6147-B8F2BE829AB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4258266-834D-0F1B-C627-2227F117B2F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FFDAEEC-2245-C956-6A2D-BBEC216F4972}"/>
              </a:ext>
            </a:extLst>
          </p:cNvPr>
          <p:cNvSpPr>
            <a:spLocks noGrp="1"/>
          </p:cNvSpPr>
          <p:nvPr>
            <p:ph type="dt" sz="half" idx="10"/>
          </p:nvPr>
        </p:nvSpPr>
        <p:spPr/>
        <p:txBody>
          <a:bodyPr/>
          <a:lstStyle/>
          <a:p>
            <a:fld id="{8A08A004-1FF4-4D97-8B62-A36776F892DF}" type="datetimeFigureOut">
              <a:rPr lang="en-US" smtClean="0"/>
              <a:t>9/12/2024</a:t>
            </a:fld>
            <a:endParaRPr lang="en-US"/>
          </a:p>
        </p:txBody>
      </p:sp>
      <p:sp>
        <p:nvSpPr>
          <p:cNvPr id="8" name="Footer Placeholder 7">
            <a:extLst>
              <a:ext uri="{FF2B5EF4-FFF2-40B4-BE49-F238E27FC236}">
                <a16:creationId xmlns:a16="http://schemas.microsoft.com/office/drawing/2014/main" id="{3E466C50-F1CE-BE89-5624-683849C513D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E5A34DD-5280-6F89-AEBC-C197D8E84CF0}"/>
              </a:ext>
            </a:extLst>
          </p:cNvPr>
          <p:cNvSpPr>
            <a:spLocks noGrp="1"/>
          </p:cNvSpPr>
          <p:nvPr>
            <p:ph type="sldNum" sz="quarter" idx="12"/>
          </p:nvPr>
        </p:nvSpPr>
        <p:spPr/>
        <p:txBody>
          <a:bodyPr/>
          <a:lstStyle/>
          <a:p>
            <a:fld id="{89A05F4D-6E94-41B6-983D-E05726EF846F}" type="slidenum">
              <a:rPr lang="en-US" smtClean="0"/>
              <a:t>‹#›</a:t>
            </a:fld>
            <a:endParaRPr lang="en-US"/>
          </a:p>
        </p:txBody>
      </p:sp>
    </p:spTree>
    <p:extLst>
      <p:ext uri="{BB962C8B-B14F-4D97-AF65-F5344CB8AC3E}">
        <p14:creationId xmlns:p14="http://schemas.microsoft.com/office/powerpoint/2010/main" val="171347202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9309212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308101"/>
            <a:ext cx="9144000" cy="2201863"/>
          </a:xfrm>
          <a:prstGeom prst="rect">
            <a:avLst/>
          </a:prstGeom>
        </p:spPr>
        <p:txBody>
          <a:bodyPr anchor="b"/>
          <a:lstStyle>
            <a:lvl1pPr algn="l">
              <a:defRPr sz="6000"/>
            </a:lvl1pPr>
          </a:lstStyle>
          <a:p>
            <a:r>
              <a:rPr lang="en-US"/>
              <a:t>Enter presentation title</a:t>
            </a:r>
          </a:p>
        </p:txBody>
      </p:sp>
      <p:sp>
        <p:nvSpPr>
          <p:cNvPr id="3" name="Subtitle 2"/>
          <p:cNvSpPr>
            <a:spLocks noGrp="1"/>
          </p:cNvSpPr>
          <p:nvPr>
            <p:ph type="subTitle" idx="1" hasCustomPrompt="1"/>
          </p:nvPr>
        </p:nvSpPr>
        <p:spPr>
          <a:xfrm>
            <a:off x="1524000" y="3602038"/>
            <a:ext cx="9144000" cy="1173162"/>
          </a:xfrm>
        </p:spPr>
        <p:txBody>
          <a:bodyPr/>
          <a:lstStyle>
            <a:lvl1pPr marL="0" indent="0" algn="l">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Enter presentation subtitle</a:t>
            </a:r>
          </a:p>
        </p:txBody>
      </p:sp>
      <p:sp>
        <p:nvSpPr>
          <p:cNvPr id="9" name="Text Placeholder 8"/>
          <p:cNvSpPr>
            <a:spLocks noGrp="1"/>
          </p:cNvSpPr>
          <p:nvPr>
            <p:ph type="body" sz="quarter" idx="13" hasCustomPrompt="1"/>
          </p:nvPr>
        </p:nvSpPr>
        <p:spPr>
          <a:xfrm>
            <a:off x="1524000" y="4867276"/>
            <a:ext cx="6400800" cy="1152524"/>
          </a:xfrm>
        </p:spPr>
        <p:txBody>
          <a:bodyPr anchor="b">
            <a:normAutofit/>
          </a:bodyPr>
          <a:lstStyle>
            <a:lvl1pPr marL="0" indent="0">
              <a:buNone/>
              <a:defRPr sz="2400" baseline="0"/>
            </a:lvl1pPr>
          </a:lstStyle>
          <a:p>
            <a:r>
              <a:rPr lang="en-US"/>
              <a:t>Weekday, Month DD, YYYY</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60282" y="5139157"/>
            <a:ext cx="2507719" cy="853236"/>
          </a:xfrm>
          <a:prstGeom prst="rect">
            <a:avLst/>
          </a:prstGeom>
        </p:spPr>
      </p:pic>
    </p:spTree>
    <p:extLst>
      <p:ext uri="{BB962C8B-B14F-4D97-AF65-F5344CB8AC3E}">
        <p14:creationId xmlns:p14="http://schemas.microsoft.com/office/powerpoint/2010/main" val="15655903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04 Options">
    <p:spTree>
      <p:nvGrpSpPr>
        <p:cNvPr id="1" name=""/>
        <p:cNvGrpSpPr/>
        <p:nvPr/>
      </p:nvGrpSpPr>
      <p:grpSpPr>
        <a:xfrm>
          <a:off x="0" y="0"/>
          <a:ext cx="0" cy="0"/>
          <a:chOff x="0" y="0"/>
          <a:chExt cx="0" cy="0"/>
        </a:xfrm>
      </p:grpSpPr>
      <p:sp>
        <p:nvSpPr>
          <p:cNvPr id="7" name="Text Placeholder 33"/>
          <p:cNvSpPr>
            <a:spLocks noGrp="1"/>
          </p:cNvSpPr>
          <p:nvPr>
            <p:ph type="body" sz="quarter" idx="11" hasCustomPrompt="1"/>
          </p:nvPr>
        </p:nvSpPr>
        <p:spPr>
          <a:xfrm>
            <a:off x="7304405" y="1044318"/>
            <a:ext cx="3855720" cy="821354"/>
          </a:xfrm>
          <a:prstGeom prst="rect">
            <a:avLst/>
          </a:prstGeom>
        </p:spPr>
        <p:txBody>
          <a:bodyPr>
            <a:noAutofit/>
          </a:bodyPr>
          <a:lstStyle>
            <a:lvl1pPr marL="0" indent="0">
              <a:buNone/>
              <a:defRPr sz="105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Lorem ipsum dolor sit amet, consectetur adipiscing elit, sed do eiusmod tempor incididunt ut labore et dolore magna aliqua. Ut enim ad minim veniam, quis nostrud exercitation ullamco laboris nisi ut aliquip ex ea commodo consequat. </a:t>
            </a:r>
          </a:p>
        </p:txBody>
      </p:sp>
      <p:sp>
        <p:nvSpPr>
          <p:cNvPr id="8" name="Text Placeholder 36"/>
          <p:cNvSpPr>
            <a:spLocks noGrp="1"/>
          </p:cNvSpPr>
          <p:nvPr>
            <p:ph type="body" sz="quarter" idx="14" hasCustomPrompt="1"/>
          </p:nvPr>
        </p:nvSpPr>
        <p:spPr>
          <a:xfrm>
            <a:off x="7304404" y="636330"/>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a:t>INFODATA 01</a:t>
            </a:r>
            <a:endParaRPr lang="ru-RU"/>
          </a:p>
        </p:txBody>
      </p:sp>
      <p:sp>
        <p:nvSpPr>
          <p:cNvPr id="13" name="Text Placeholder 33"/>
          <p:cNvSpPr>
            <a:spLocks noGrp="1"/>
          </p:cNvSpPr>
          <p:nvPr>
            <p:ph type="body" sz="quarter" idx="15" hasCustomPrompt="1"/>
          </p:nvPr>
        </p:nvSpPr>
        <p:spPr>
          <a:xfrm>
            <a:off x="7304405" y="2511782"/>
            <a:ext cx="3855720" cy="821354"/>
          </a:xfrm>
          <a:prstGeom prst="rect">
            <a:avLst/>
          </a:prstGeom>
        </p:spPr>
        <p:txBody>
          <a:bodyPr>
            <a:noAutofit/>
          </a:bodyPr>
          <a:lstStyle>
            <a:lvl1pPr marL="0" indent="0">
              <a:buNone/>
              <a:defRPr sz="105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Lorem ipsum dolor sit amet, consectetur adipiscing elit, sed do eiusmod tempor incididunt ut labore et dolore magna aliqua. Ut enim ad minim veniam, quis nostrud exercitation ullamco laboris nisi ut aliquip ex ea commodo consequat. </a:t>
            </a:r>
          </a:p>
        </p:txBody>
      </p:sp>
      <p:sp>
        <p:nvSpPr>
          <p:cNvPr id="14" name="Text Placeholder 36"/>
          <p:cNvSpPr>
            <a:spLocks noGrp="1"/>
          </p:cNvSpPr>
          <p:nvPr>
            <p:ph type="body" sz="quarter" idx="16" hasCustomPrompt="1"/>
          </p:nvPr>
        </p:nvSpPr>
        <p:spPr>
          <a:xfrm>
            <a:off x="7304404" y="2103794"/>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a:t>INFODATA 02</a:t>
            </a:r>
            <a:endParaRPr lang="ru-RU"/>
          </a:p>
        </p:txBody>
      </p:sp>
      <p:sp>
        <p:nvSpPr>
          <p:cNvPr id="15" name="Text Placeholder 33"/>
          <p:cNvSpPr>
            <a:spLocks noGrp="1"/>
          </p:cNvSpPr>
          <p:nvPr>
            <p:ph type="body" sz="quarter" idx="17" hasCustomPrompt="1"/>
          </p:nvPr>
        </p:nvSpPr>
        <p:spPr>
          <a:xfrm>
            <a:off x="7304405" y="3986620"/>
            <a:ext cx="3855720" cy="821354"/>
          </a:xfrm>
          <a:prstGeom prst="rect">
            <a:avLst/>
          </a:prstGeom>
        </p:spPr>
        <p:txBody>
          <a:bodyPr>
            <a:noAutofit/>
          </a:bodyPr>
          <a:lstStyle>
            <a:lvl1pPr marL="0" indent="0">
              <a:buNone/>
              <a:defRPr sz="105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Lorem ipsum dolor sit amet, consectetur adipiscing elit, sed do eiusmod tempor incididunt ut labore et dolore magna aliqua. Ut enim ad minim veniam, quis nostrud exercitation ullamco laboris nisi ut aliquip ex ea commodo consequat. </a:t>
            </a:r>
          </a:p>
        </p:txBody>
      </p:sp>
      <p:sp>
        <p:nvSpPr>
          <p:cNvPr id="16" name="Text Placeholder 36"/>
          <p:cNvSpPr>
            <a:spLocks noGrp="1"/>
          </p:cNvSpPr>
          <p:nvPr>
            <p:ph type="body" sz="quarter" idx="18" hasCustomPrompt="1"/>
          </p:nvPr>
        </p:nvSpPr>
        <p:spPr>
          <a:xfrm>
            <a:off x="7304404" y="3578632"/>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a:t>INFODATA 03</a:t>
            </a:r>
            <a:endParaRPr lang="ru-RU"/>
          </a:p>
        </p:txBody>
      </p:sp>
      <p:sp>
        <p:nvSpPr>
          <p:cNvPr id="17" name="Text Placeholder 33"/>
          <p:cNvSpPr>
            <a:spLocks noGrp="1"/>
          </p:cNvSpPr>
          <p:nvPr>
            <p:ph type="body" sz="quarter" idx="19" hasCustomPrompt="1"/>
          </p:nvPr>
        </p:nvSpPr>
        <p:spPr>
          <a:xfrm>
            <a:off x="7304405" y="5461458"/>
            <a:ext cx="3855720" cy="821354"/>
          </a:xfrm>
          <a:prstGeom prst="rect">
            <a:avLst/>
          </a:prstGeom>
        </p:spPr>
        <p:txBody>
          <a:bodyPr>
            <a:noAutofit/>
          </a:bodyPr>
          <a:lstStyle>
            <a:lvl1pPr marL="0" indent="0">
              <a:buNone/>
              <a:defRPr sz="105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Lorem ipsum dolor sit amet, consectetur adipiscing elit, sed do eiusmod tempor incididunt ut labore et dolore magna aliqua. Ut enim ad minim veniam, quis nostrud exercitation ullamco laboris nisi ut aliquip ex ea commodo consequat. </a:t>
            </a:r>
          </a:p>
        </p:txBody>
      </p:sp>
      <p:sp>
        <p:nvSpPr>
          <p:cNvPr id="18" name="Text Placeholder 36"/>
          <p:cNvSpPr>
            <a:spLocks noGrp="1"/>
          </p:cNvSpPr>
          <p:nvPr>
            <p:ph type="body" sz="quarter" idx="20" hasCustomPrompt="1"/>
          </p:nvPr>
        </p:nvSpPr>
        <p:spPr>
          <a:xfrm>
            <a:off x="7304404" y="5053470"/>
            <a:ext cx="2531747" cy="541338"/>
          </a:xfrm>
          <a:prstGeom prst="rect">
            <a:avLst/>
          </a:prstGeom>
        </p:spPr>
        <p:txBody>
          <a:bodyPr>
            <a:noAutofit/>
          </a:bodyPr>
          <a:lstStyle>
            <a:lvl1pPr marL="0" indent="0" algn="l">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stStyle>
          <a:p>
            <a:pPr lvl="0"/>
            <a:r>
              <a:rPr lang="en-US"/>
              <a:t>INFODATA 04</a:t>
            </a:r>
            <a:endParaRPr lang="ru-RU"/>
          </a:p>
        </p:txBody>
      </p:sp>
    </p:spTree>
    <p:extLst>
      <p:ext uri="{BB962C8B-B14F-4D97-AF65-F5344CB8AC3E}">
        <p14:creationId xmlns:p14="http://schemas.microsoft.com/office/powerpoint/2010/main" val="359307129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7885" y="1727200"/>
            <a:ext cx="10073273" cy="4398964"/>
          </a:xfrm>
        </p:spPr>
        <p:txBody>
          <a:bodyPr/>
          <a:lstStyle>
            <a:lvl1pPr>
              <a:defRPr sz="1350">
                <a:latin typeface="Arial"/>
                <a:cs typeface="Arial"/>
              </a:defRPr>
            </a:lvl1pPr>
            <a:lvl2pPr>
              <a:defRPr sz="1200">
                <a:latin typeface="Arial"/>
                <a:cs typeface="Arial"/>
              </a:defRPr>
            </a:lvl2pPr>
            <a:lvl3pPr>
              <a:defRPr sz="1050">
                <a:latin typeface="Arial"/>
                <a:cs typeface="Arial"/>
              </a:defRPr>
            </a:lvl3pPr>
            <a:lvl4pPr>
              <a:defRPr sz="900">
                <a:latin typeface="Arial"/>
                <a:cs typeface="Arial"/>
              </a:defRPr>
            </a:lvl4pPr>
            <a:lvl5pPr>
              <a:defRPr sz="825">
                <a:latin typeface="Arial"/>
                <a:cs typeface="Aria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Title Placeholder 1"/>
          <p:cNvSpPr>
            <a:spLocks noGrp="1"/>
          </p:cNvSpPr>
          <p:nvPr>
            <p:ph type="title"/>
          </p:nvPr>
        </p:nvSpPr>
        <p:spPr>
          <a:xfrm>
            <a:off x="3452175" y="694460"/>
            <a:ext cx="7768983" cy="356081"/>
          </a:xfrm>
          <a:prstGeom prst="rect">
            <a:avLst/>
          </a:prstGeom>
        </p:spPr>
        <p:txBody>
          <a:bodyPr vert="horz" lIns="0" tIns="0" rIns="0" bIns="0" rtlCol="0" anchor="t" anchorCtr="0">
            <a:normAutofit/>
          </a:bodyPr>
          <a:lstStyle>
            <a:lvl1pPr>
              <a:defRPr>
                <a:latin typeface="Arial"/>
                <a:cs typeface="Arial"/>
              </a:defRPr>
            </a:lvl1pPr>
          </a:lstStyle>
          <a:p>
            <a:r>
              <a:rPr lang="en-GB"/>
              <a:t>Click to edit Master title style</a:t>
            </a:r>
            <a:endParaRPr lang="en-US"/>
          </a:p>
        </p:txBody>
      </p:sp>
      <p:sp>
        <p:nvSpPr>
          <p:cNvPr id="10" name="Subtitle 2"/>
          <p:cNvSpPr>
            <a:spLocks noGrp="1"/>
          </p:cNvSpPr>
          <p:nvPr>
            <p:ph type="subTitle" idx="13"/>
          </p:nvPr>
        </p:nvSpPr>
        <p:spPr>
          <a:xfrm>
            <a:off x="3452176" y="1093159"/>
            <a:ext cx="7768981" cy="307227"/>
          </a:xfrm>
        </p:spPr>
        <p:txBody>
          <a:bodyPr lIns="0" tIns="0" rIns="0" bIns="0" anchor="t" anchorCtr="0">
            <a:normAutofit/>
          </a:bodyPr>
          <a:lstStyle>
            <a:lvl1pPr marL="0" indent="0" algn="l">
              <a:spcBef>
                <a:spcPts val="0"/>
              </a:spcBef>
              <a:buNone/>
              <a:defRPr sz="1050" baseline="0">
                <a:solidFill>
                  <a:schemeClr val="tx1"/>
                </a:solidFill>
                <a:latin typeface="Arial"/>
                <a:cs typeface="Aria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a:t>Click to edit Master subtitle style</a:t>
            </a:r>
            <a:endParaRPr lang="en-US"/>
          </a:p>
        </p:txBody>
      </p:sp>
      <p:pic>
        <p:nvPicPr>
          <p:cNvPr id="9" name="Picture 8" descr="log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9251" y="146296"/>
            <a:ext cx="2324927" cy="1238318"/>
          </a:xfrm>
          <a:prstGeom prst="rect">
            <a:avLst/>
          </a:prstGeom>
        </p:spPr>
      </p:pic>
      <p:cxnSp>
        <p:nvCxnSpPr>
          <p:cNvPr id="12" name="Straight Connector 11"/>
          <p:cNvCxnSpPr/>
          <p:nvPr userDrawn="1"/>
        </p:nvCxnSpPr>
        <p:spPr>
          <a:xfrm>
            <a:off x="1147885" y="1514141"/>
            <a:ext cx="10073273" cy="0"/>
          </a:xfrm>
          <a:prstGeom prst="line">
            <a:avLst/>
          </a:prstGeom>
          <a:ln w="12700">
            <a:solidFill>
              <a:schemeClr val="accent1"/>
            </a:solidFill>
          </a:ln>
          <a:effectLst/>
        </p:spPr>
        <p:style>
          <a:lnRef idx="2">
            <a:schemeClr val="accent1"/>
          </a:lnRef>
          <a:fillRef idx="0">
            <a:schemeClr val="accent1"/>
          </a:fillRef>
          <a:effectRef idx="1">
            <a:schemeClr val="accent1"/>
          </a:effectRef>
          <a:fontRef idx="minor">
            <a:schemeClr val="tx1"/>
          </a:fontRef>
        </p:style>
      </p:cxnSp>
      <p:pic>
        <p:nvPicPr>
          <p:cNvPr id="8" name="Picture 7" descr="definitionLS.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579350"/>
            <a:ext cx="12192000" cy="278650"/>
          </a:xfrm>
          <a:prstGeom prst="rect">
            <a:avLst/>
          </a:prstGeom>
        </p:spPr>
      </p:pic>
    </p:spTree>
    <p:extLst>
      <p:ext uri="{BB962C8B-B14F-4D97-AF65-F5344CB8AC3E}">
        <p14:creationId xmlns:p14="http://schemas.microsoft.com/office/powerpoint/2010/main" val="408279954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Title Slide - Option 3">
    <p:bg>
      <p:bgPr>
        <a:solidFill>
          <a:schemeClr val="tx1"/>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Subtitle 2"/>
          <p:cNvSpPr>
            <a:spLocks noGrp="1"/>
          </p:cNvSpPr>
          <p:nvPr>
            <p:ph type="subTitle" idx="1"/>
          </p:nvPr>
        </p:nvSpPr>
        <p:spPr>
          <a:xfrm>
            <a:off x="662400" y="5544766"/>
            <a:ext cx="7776000" cy="525294"/>
          </a:xfrm>
        </p:spPr>
        <p:txBody>
          <a:bodyPr/>
          <a:lstStyle>
            <a:lvl1pPr marL="0" indent="0" algn="l">
              <a:buNone/>
              <a:defRPr sz="2000">
                <a:solidFill>
                  <a:schemeClr val="bg1"/>
                </a:solidFill>
              </a:defRPr>
            </a:lvl1pPr>
            <a:lvl2pPr marL="457254" indent="0" algn="ctr">
              <a:buNone/>
              <a:defRPr sz="2000"/>
            </a:lvl2pPr>
            <a:lvl3pPr marL="914509" indent="0" algn="ctr">
              <a:buNone/>
              <a:defRPr sz="1802"/>
            </a:lvl3pPr>
            <a:lvl4pPr marL="1371764" indent="0" algn="ctr">
              <a:buNone/>
              <a:defRPr sz="1600"/>
            </a:lvl4pPr>
            <a:lvl5pPr marL="1829018" indent="0" algn="ctr">
              <a:buNone/>
              <a:defRPr sz="1600"/>
            </a:lvl5pPr>
            <a:lvl6pPr marL="2286273" indent="0" algn="ctr">
              <a:buNone/>
              <a:defRPr sz="1600"/>
            </a:lvl6pPr>
            <a:lvl7pPr marL="2743528" indent="0" algn="ctr">
              <a:buNone/>
              <a:defRPr sz="1600"/>
            </a:lvl7pPr>
            <a:lvl8pPr marL="3200781" indent="0" algn="ctr">
              <a:buNone/>
              <a:defRPr sz="1600"/>
            </a:lvl8pPr>
            <a:lvl9pPr marL="3658037" indent="0" algn="ctr">
              <a:buNone/>
              <a:defRPr sz="1600"/>
            </a:lvl9pPr>
          </a:lstStyle>
          <a:p>
            <a:r>
              <a:rPr lang="en-US"/>
              <a:t>Click to edit Master subtitle style</a:t>
            </a:r>
            <a:endParaRPr lang="en-GB"/>
          </a:p>
        </p:txBody>
      </p:sp>
      <p:sp>
        <p:nvSpPr>
          <p:cNvPr id="2" name="Title 1"/>
          <p:cNvSpPr>
            <a:spLocks noGrp="1"/>
          </p:cNvSpPr>
          <p:nvPr>
            <p:ph type="ctrTitle" hasCustomPrompt="1"/>
          </p:nvPr>
        </p:nvSpPr>
        <p:spPr>
          <a:xfrm>
            <a:off x="662400" y="3044781"/>
            <a:ext cx="7776000" cy="2431913"/>
          </a:xfrm>
        </p:spPr>
        <p:txBody>
          <a:bodyPr anchor="b" anchorCtr="0"/>
          <a:lstStyle>
            <a:lvl1pPr algn="l">
              <a:defRPr sz="4800">
                <a:solidFill>
                  <a:schemeClr val="bg1"/>
                </a:solidFill>
              </a:defRPr>
            </a:lvl1pPr>
          </a:lstStyle>
          <a:p>
            <a:r>
              <a:rPr lang="en-US"/>
              <a:t>Presentation Title</a:t>
            </a:r>
            <a:endParaRPr lang="en-GB"/>
          </a:p>
        </p:txBody>
      </p:sp>
      <p:sp>
        <p:nvSpPr>
          <p:cNvPr id="8" name="Footer Placeholder 4"/>
          <p:cNvSpPr txBox="1">
            <a:spLocks/>
          </p:cNvSpPr>
          <p:nvPr userDrawn="1"/>
        </p:nvSpPr>
        <p:spPr>
          <a:xfrm>
            <a:off x="662401" y="6492885"/>
            <a:ext cx="5064369" cy="365125"/>
          </a:xfrm>
          <a:prstGeom prst="rect">
            <a:avLst/>
          </a:prstGeom>
        </p:spPr>
        <p:txBody>
          <a:bodyPr vert="horz" lIns="0" tIns="0" rIns="0" bIns="0" rtlCol="0" anchor="t" anchorCtr="0">
            <a:noAutofit/>
          </a:bodyPr>
          <a:lstStyle>
            <a:defPPr>
              <a:defRPr lang="en-US"/>
            </a:defPPr>
            <a:lvl1pPr marL="0" algn="l" defTabSz="914400" rtl="0" eaLnBrk="1" latinLnBrk="0" hangingPunct="1">
              <a:defRPr sz="8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sz="1000"/>
              <a:t>© This material is the copyright of Palladium</a:t>
            </a:r>
            <a:endParaRPr lang="en-GB" sz="1000"/>
          </a:p>
        </p:txBody>
      </p:sp>
      <p:pic>
        <p:nvPicPr>
          <p:cNvPr id="13" name="Picture 12"/>
          <p:cNvPicPr>
            <a:picLocks noChangeAspect="1"/>
          </p:cNvPicPr>
          <p:nvPr userDrawn="1"/>
        </p:nvPicPr>
        <p:blipFill>
          <a:blip r:embed="rId3"/>
          <a:stretch>
            <a:fillRect/>
          </a:stretch>
        </p:blipFill>
        <p:spPr>
          <a:xfrm>
            <a:off x="338399" y="338425"/>
            <a:ext cx="1440000" cy="576931"/>
          </a:xfrm>
          <a:prstGeom prst="rect">
            <a:avLst/>
          </a:prstGeom>
        </p:spPr>
      </p:pic>
    </p:spTree>
    <p:extLst>
      <p:ext uri="{BB962C8B-B14F-4D97-AF65-F5344CB8AC3E}">
        <p14:creationId xmlns:p14="http://schemas.microsoft.com/office/powerpoint/2010/main" val="71947954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B4D4A4-6E4F-3830-6C76-40A5882541AB}"/>
              </a:ext>
            </a:extLst>
          </p:cNvPr>
          <p:cNvSpPr>
            <a:spLocks noGrp="1"/>
          </p:cNvSpPr>
          <p:nvPr>
            <p:ph type="title"/>
          </p:nvPr>
        </p:nvSpPr>
        <p:spPr/>
        <p:txBody>
          <a:bodyPr/>
          <a:lstStyle/>
          <a:p>
            <a:r>
              <a:rPr lang="en-US"/>
              <a:t>Click to edit Master title style</a:t>
            </a:r>
            <a:endParaRPr lang="en-KE"/>
          </a:p>
        </p:txBody>
      </p:sp>
      <p:sp>
        <p:nvSpPr>
          <p:cNvPr id="3" name="Content Placeholder 2">
            <a:extLst>
              <a:ext uri="{FF2B5EF4-FFF2-40B4-BE49-F238E27FC236}">
                <a16:creationId xmlns:a16="http://schemas.microsoft.com/office/drawing/2014/main" id="{952BF887-65FB-6FAA-0795-023BDF2E8B9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Content Placeholder 3">
            <a:extLst>
              <a:ext uri="{FF2B5EF4-FFF2-40B4-BE49-F238E27FC236}">
                <a16:creationId xmlns:a16="http://schemas.microsoft.com/office/drawing/2014/main" id="{7C3DA751-C238-1BC6-E33B-424B504B7C0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5" name="Date Placeholder 4">
            <a:extLst>
              <a:ext uri="{FF2B5EF4-FFF2-40B4-BE49-F238E27FC236}">
                <a16:creationId xmlns:a16="http://schemas.microsoft.com/office/drawing/2014/main" id="{DE531A2E-F0B2-6DD2-FB5D-8D3FA95AF755}"/>
              </a:ext>
            </a:extLst>
          </p:cNvPr>
          <p:cNvSpPr>
            <a:spLocks noGrp="1"/>
          </p:cNvSpPr>
          <p:nvPr>
            <p:ph type="dt" sz="half" idx="10"/>
          </p:nvPr>
        </p:nvSpPr>
        <p:spPr/>
        <p:txBody>
          <a:bodyPr/>
          <a:lstStyle/>
          <a:p>
            <a:fld id="{64CD85F5-B0B8-4689-B19A-55DBA7F56FB6}" type="datetimeFigureOut">
              <a:rPr lang="en-KE" smtClean="0"/>
              <a:t>09/12/2024</a:t>
            </a:fld>
            <a:endParaRPr lang="en-KE"/>
          </a:p>
        </p:txBody>
      </p:sp>
      <p:sp>
        <p:nvSpPr>
          <p:cNvPr id="6" name="Footer Placeholder 5">
            <a:extLst>
              <a:ext uri="{FF2B5EF4-FFF2-40B4-BE49-F238E27FC236}">
                <a16:creationId xmlns:a16="http://schemas.microsoft.com/office/drawing/2014/main" id="{DFB58FBA-EE8D-BF42-7A42-FD0CB57B4F17}"/>
              </a:ext>
            </a:extLst>
          </p:cNvPr>
          <p:cNvSpPr>
            <a:spLocks noGrp="1"/>
          </p:cNvSpPr>
          <p:nvPr>
            <p:ph type="ftr" sz="quarter" idx="11"/>
          </p:nvPr>
        </p:nvSpPr>
        <p:spPr/>
        <p:txBody>
          <a:bodyPr/>
          <a:lstStyle/>
          <a:p>
            <a:endParaRPr lang="en-KE"/>
          </a:p>
        </p:txBody>
      </p:sp>
      <p:sp>
        <p:nvSpPr>
          <p:cNvPr id="7" name="Slide Number Placeholder 6">
            <a:extLst>
              <a:ext uri="{FF2B5EF4-FFF2-40B4-BE49-F238E27FC236}">
                <a16:creationId xmlns:a16="http://schemas.microsoft.com/office/drawing/2014/main" id="{0FC229FF-3ABD-E492-F4F1-70E201E91F5A}"/>
              </a:ext>
            </a:extLst>
          </p:cNvPr>
          <p:cNvSpPr>
            <a:spLocks noGrp="1"/>
          </p:cNvSpPr>
          <p:nvPr>
            <p:ph type="sldNum" sz="quarter" idx="12"/>
          </p:nvPr>
        </p:nvSpPr>
        <p:spPr/>
        <p:txBody>
          <a:bodyPr/>
          <a:lstStyle/>
          <a:p>
            <a:fld id="{C2670D2A-950D-46B5-99CA-9AB1AC0EB6D1}" type="slidenum">
              <a:rPr lang="en-KE" smtClean="0"/>
              <a:t>‹#›</a:t>
            </a:fld>
            <a:endParaRPr lang="en-KE"/>
          </a:p>
        </p:txBody>
      </p:sp>
    </p:spTree>
    <p:extLst>
      <p:ext uri="{BB962C8B-B14F-4D97-AF65-F5344CB8AC3E}">
        <p14:creationId xmlns:p14="http://schemas.microsoft.com/office/powerpoint/2010/main" val="412809945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4CF82-1257-984E-CA33-88EB38E348C5}"/>
              </a:ext>
            </a:extLst>
          </p:cNvPr>
          <p:cNvSpPr>
            <a:spLocks noGrp="1"/>
          </p:cNvSpPr>
          <p:nvPr>
            <p:ph type="title"/>
          </p:nvPr>
        </p:nvSpPr>
        <p:spPr>
          <a:xfrm>
            <a:off x="839788" y="365125"/>
            <a:ext cx="10515600" cy="1325563"/>
          </a:xfrm>
        </p:spPr>
        <p:txBody>
          <a:bodyPr/>
          <a:lstStyle/>
          <a:p>
            <a:r>
              <a:rPr lang="en-US"/>
              <a:t>Click to edit Master title style</a:t>
            </a:r>
            <a:endParaRPr lang="en-KE"/>
          </a:p>
        </p:txBody>
      </p:sp>
      <p:sp>
        <p:nvSpPr>
          <p:cNvPr id="3" name="Text Placeholder 2">
            <a:extLst>
              <a:ext uri="{FF2B5EF4-FFF2-40B4-BE49-F238E27FC236}">
                <a16:creationId xmlns:a16="http://schemas.microsoft.com/office/drawing/2014/main" id="{8B654B9D-38D4-E0C0-9A74-31B62E236F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8978912-85F0-7E0B-4EAF-706C2AD9350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5" name="Text Placeholder 4">
            <a:extLst>
              <a:ext uri="{FF2B5EF4-FFF2-40B4-BE49-F238E27FC236}">
                <a16:creationId xmlns:a16="http://schemas.microsoft.com/office/drawing/2014/main" id="{260BCB95-5552-E19A-C0CD-043EEA2998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EA026AD-C7CE-18BD-7266-078BB782E05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7" name="Date Placeholder 6">
            <a:extLst>
              <a:ext uri="{FF2B5EF4-FFF2-40B4-BE49-F238E27FC236}">
                <a16:creationId xmlns:a16="http://schemas.microsoft.com/office/drawing/2014/main" id="{41083419-2852-DC66-1237-7492FDCD3632}"/>
              </a:ext>
            </a:extLst>
          </p:cNvPr>
          <p:cNvSpPr>
            <a:spLocks noGrp="1"/>
          </p:cNvSpPr>
          <p:nvPr>
            <p:ph type="dt" sz="half" idx="10"/>
          </p:nvPr>
        </p:nvSpPr>
        <p:spPr/>
        <p:txBody>
          <a:bodyPr/>
          <a:lstStyle/>
          <a:p>
            <a:fld id="{64CD85F5-B0B8-4689-B19A-55DBA7F56FB6}" type="datetimeFigureOut">
              <a:rPr lang="en-KE" smtClean="0"/>
              <a:t>09/12/2024</a:t>
            </a:fld>
            <a:endParaRPr lang="en-KE"/>
          </a:p>
        </p:txBody>
      </p:sp>
      <p:sp>
        <p:nvSpPr>
          <p:cNvPr id="8" name="Footer Placeholder 7">
            <a:extLst>
              <a:ext uri="{FF2B5EF4-FFF2-40B4-BE49-F238E27FC236}">
                <a16:creationId xmlns:a16="http://schemas.microsoft.com/office/drawing/2014/main" id="{A4644D98-9B10-9C83-3217-866516538546}"/>
              </a:ext>
            </a:extLst>
          </p:cNvPr>
          <p:cNvSpPr>
            <a:spLocks noGrp="1"/>
          </p:cNvSpPr>
          <p:nvPr>
            <p:ph type="ftr" sz="quarter" idx="11"/>
          </p:nvPr>
        </p:nvSpPr>
        <p:spPr/>
        <p:txBody>
          <a:bodyPr/>
          <a:lstStyle/>
          <a:p>
            <a:endParaRPr lang="en-KE"/>
          </a:p>
        </p:txBody>
      </p:sp>
      <p:sp>
        <p:nvSpPr>
          <p:cNvPr id="9" name="Slide Number Placeholder 8">
            <a:extLst>
              <a:ext uri="{FF2B5EF4-FFF2-40B4-BE49-F238E27FC236}">
                <a16:creationId xmlns:a16="http://schemas.microsoft.com/office/drawing/2014/main" id="{022669E6-1F6F-CDF7-34D2-399EEE85CBE5}"/>
              </a:ext>
            </a:extLst>
          </p:cNvPr>
          <p:cNvSpPr>
            <a:spLocks noGrp="1"/>
          </p:cNvSpPr>
          <p:nvPr>
            <p:ph type="sldNum" sz="quarter" idx="12"/>
          </p:nvPr>
        </p:nvSpPr>
        <p:spPr/>
        <p:txBody>
          <a:bodyPr/>
          <a:lstStyle/>
          <a:p>
            <a:fld id="{C2670D2A-950D-46B5-99CA-9AB1AC0EB6D1}" type="slidenum">
              <a:rPr lang="en-KE" smtClean="0"/>
              <a:t>‹#›</a:t>
            </a:fld>
            <a:endParaRPr lang="en-KE"/>
          </a:p>
        </p:txBody>
      </p:sp>
    </p:spTree>
    <p:extLst>
      <p:ext uri="{BB962C8B-B14F-4D97-AF65-F5344CB8AC3E}">
        <p14:creationId xmlns:p14="http://schemas.microsoft.com/office/powerpoint/2010/main" val="143496096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End Slide - Black">
    <p:bg>
      <p:bgPr>
        <a:solidFill>
          <a:schemeClr val="tx1"/>
        </a:solidFill>
        <a:effectLst/>
      </p:bgPr>
    </p:bg>
    <p:spTree>
      <p:nvGrpSpPr>
        <p:cNvPr id="1" name=""/>
        <p:cNvGrpSpPr/>
        <p:nvPr/>
      </p:nvGrpSpPr>
      <p:grpSpPr>
        <a:xfrm>
          <a:off x="0" y="0"/>
          <a:ext cx="0" cy="0"/>
          <a:chOff x="0" y="0"/>
          <a:chExt cx="0" cy="0"/>
        </a:xfrm>
      </p:grpSpPr>
      <p:sp>
        <p:nvSpPr>
          <p:cNvPr id="8" name="Footer Placeholder 4"/>
          <p:cNvSpPr txBox="1">
            <a:spLocks/>
          </p:cNvSpPr>
          <p:nvPr userDrawn="1"/>
        </p:nvSpPr>
        <p:spPr>
          <a:xfrm>
            <a:off x="8475788" y="6510645"/>
            <a:ext cx="3303292" cy="347356"/>
          </a:xfrm>
          <a:prstGeom prst="rect">
            <a:avLst/>
          </a:prstGeom>
        </p:spPr>
        <p:txBody>
          <a:bodyPr vert="horz" lIns="0" tIns="0" rIns="0" bIns="0" rtlCol="0" anchor="t" anchorCtr="0">
            <a:noAutofit/>
          </a:bodyPr>
          <a:lstStyle>
            <a:defPPr>
              <a:defRPr lang="en-US"/>
            </a:defPPr>
            <a:lvl1pPr marL="0" algn="l" defTabSz="914400" rtl="0" eaLnBrk="1" latinLnBrk="0" hangingPunct="1">
              <a:defRPr sz="8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AU" sz="1000">
                <a:solidFill>
                  <a:schemeClr val="bg1"/>
                </a:solidFill>
              </a:rPr>
              <a:t>www.thepalladiumgroup.com</a:t>
            </a:r>
            <a:endParaRPr lang="en-GB" sz="1000">
              <a:solidFill>
                <a:schemeClr val="bg1"/>
              </a:solidFill>
            </a:endParaRPr>
          </a:p>
        </p:txBody>
      </p:sp>
      <p:sp>
        <p:nvSpPr>
          <p:cNvPr id="3" name="Text Placeholder 2"/>
          <p:cNvSpPr>
            <a:spLocks noGrp="1"/>
          </p:cNvSpPr>
          <p:nvPr>
            <p:ph type="body" sz="quarter" idx="10" hasCustomPrompt="1"/>
          </p:nvPr>
        </p:nvSpPr>
        <p:spPr>
          <a:xfrm>
            <a:off x="334801" y="4775200"/>
            <a:ext cx="6805246" cy="1277938"/>
          </a:xfrm>
        </p:spPr>
        <p:txBody>
          <a:bodyPr/>
          <a:lstStyle>
            <a:lvl1pPr marL="0" indent="0">
              <a:buNone/>
              <a:defRPr sz="1400">
                <a:solidFill>
                  <a:schemeClr val="bg1"/>
                </a:solidFill>
              </a:defRPr>
            </a:lvl1pPr>
          </a:lstStyle>
          <a:p>
            <a:pPr lvl="0"/>
            <a:r>
              <a:rPr lang="en-AU"/>
              <a:t>Contact Details (if any)</a:t>
            </a:r>
          </a:p>
        </p:txBody>
      </p:sp>
      <p:pic>
        <p:nvPicPr>
          <p:cNvPr id="7" name="Picture 6"/>
          <p:cNvPicPr>
            <a:picLocks noChangeAspect="1"/>
          </p:cNvPicPr>
          <p:nvPr userDrawn="1"/>
        </p:nvPicPr>
        <p:blipFill>
          <a:blip r:embed="rId2"/>
          <a:stretch>
            <a:fillRect/>
          </a:stretch>
        </p:blipFill>
        <p:spPr>
          <a:xfrm>
            <a:off x="1446763" y="2862657"/>
            <a:ext cx="9298474" cy="1122525"/>
          </a:xfrm>
          <a:prstGeom prst="rect">
            <a:avLst/>
          </a:prstGeom>
        </p:spPr>
      </p:pic>
      <p:sp>
        <p:nvSpPr>
          <p:cNvPr id="9" name="TextBox 8">
            <a:extLst>
              <a:ext uri="{FF2B5EF4-FFF2-40B4-BE49-F238E27FC236}">
                <a16:creationId xmlns:a16="http://schemas.microsoft.com/office/drawing/2014/main" id="{396C11C9-3A8E-4032-9622-9E7A4499CB4F}"/>
              </a:ext>
            </a:extLst>
          </p:cNvPr>
          <p:cNvSpPr txBox="1"/>
          <p:nvPr userDrawn="1"/>
        </p:nvSpPr>
        <p:spPr>
          <a:xfrm>
            <a:off x="617492" y="6663109"/>
            <a:ext cx="781235" cy="123111"/>
          </a:xfrm>
          <a:prstGeom prst="rect">
            <a:avLst/>
          </a:prstGeom>
          <a:solidFill>
            <a:schemeClr val="tx1"/>
          </a:solidFill>
        </p:spPr>
        <p:txBody>
          <a:bodyPr wrap="square" lIns="0" tIns="0" rIns="0" bIns="0" rtlCol="0" anchor="ctr">
            <a:spAutoFit/>
          </a:bodyPr>
          <a:lstStyle/>
          <a:p>
            <a:fld id="{892BBDA6-0EFC-41C4-A84A-90A9A3B24EE7}" type="datetime1">
              <a:rPr lang="en-GB" sz="800" smtClean="0">
                <a:solidFill>
                  <a:schemeClr val="bg1"/>
                </a:solidFill>
                <a:latin typeface="Arial" panose="020B0604020202020204" pitchFamily="34" charset="0"/>
                <a:cs typeface="Arial" panose="020B0604020202020204" pitchFamily="34" charset="0"/>
              </a:rPr>
              <a:t>12/09/2024</a:t>
            </a:fld>
            <a:endParaRPr lang="en-GB" sz="800">
              <a:solidFill>
                <a:schemeClr val="bg1"/>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16F9D26F-3187-4195-A8A8-AC303711EA23}"/>
              </a:ext>
            </a:extLst>
          </p:cNvPr>
          <p:cNvSpPr txBox="1"/>
          <p:nvPr userDrawn="1"/>
        </p:nvSpPr>
        <p:spPr>
          <a:xfrm>
            <a:off x="334801" y="6663109"/>
            <a:ext cx="568169" cy="123111"/>
          </a:xfrm>
          <a:prstGeom prst="rect">
            <a:avLst/>
          </a:prstGeom>
          <a:solidFill>
            <a:schemeClr val="tx1"/>
          </a:solidFill>
        </p:spPr>
        <p:txBody>
          <a:bodyPr wrap="square" lIns="0" tIns="0" rIns="0" bIns="0" rtlCol="0" anchor="ctr">
            <a:spAutoFit/>
          </a:bodyPr>
          <a:lstStyle/>
          <a:p>
            <a:r>
              <a:rPr lang="en-GB" sz="800">
                <a:solidFill>
                  <a:schemeClr val="bg1"/>
                </a:solidFill>
                <a:latin typeface="Arial" panose="020B0604020202020204" pitchFamily="34" charset="0"/>
                <a:cs typeface="Arial" panose="020B0604020202020204" pitchFamily="34" charset="0"/>
              </a:rPr>
              <a:t>© Palladium</a:t>
            </a:r>
          </a:p>
        </p:txBody>
      </p:sp>
    </p:spTree>
    <p:extLst>
      <p:ext uri="{BB962C8B-B14F-4D97-AF65-F5344CB8AC3E}">
        <p14:creationId xmlns:p14="http://schemas.microsoft.com/office/powerpoint/2010/main" val="3296018895"/>
      </p:ext>
    </p:extLst>
  </p:cSld>
  <p:clrMapOvr>
    <a:masterClrMapping/>
  </p:clrMapOvr>
  <p:extLst>
    <p:ext uri="{DCECCB84-F9BA-43D5-87BE-67443E8EF086}">
      <p15:sldGuideLst xmlns:p15="http://schemas.microsoft.com/office/powerpoint/2012/main">
        <p15:guide id="1" pos="3840">
          <p15:clr>
            <a:srgbClr val="FBAE40"/>
          </p15:clr>
        </p15:guide>
        <p15:guide id="2" orient="horz" pos="2160">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2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308101"/>
            <a:ext cx="9144000" cy="2201863"/>
          </a:xfrm>
          <a:prstGeom prst="rect">
            <a:avLst/>
          </a:prstGeom>
        </p:spPr>
        <p:txBody>
          <a:bodyPr anchor="b"/>
          <a:lstStyle>
            <a:lvl1pPr algn="l">
              <a:defRPr sz="6000"/>
            </a:lvl1pPr>
          </a:lstStyle>
          <a:p>
            <a:r>
              <a:rPr lang="en-US"/>
              <a:t>Enter presentation title</a:t>
            </a:r>
          </a:p>
        </p:txBody>
      </p:sp>
      <p:sp>
        <p:nvSpPr>
          <p:cNvPr id="3" name="Subtitle 2"/>
          <p:cNvSpPr>
            <a:spLocks noGrp="1"/>
          </p:cNvSpPr>
          <p:nvPr>
            <p:ph type="subTitle" idx="1" hasCustomPrompt="1"/>
          </p:nvPr>
        </p:nvSpPr>
        <p:spPr>
          <a:xfrm>
            <a:off x="1524000" y="3602038"/>
            <a:ext cx="9144000" cy="1173162"/>
          </a:xfrm>
        </p:spPr>
        <p:txBody>
          <a:bodyPr/>
          <a:lstStyle>
            <a:lvl1pPr marL="0" indent="0" algn="l">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Enter presentation subtitle</a:t>
            </a:r>
          </a:p>
        </p:txBody>
      </p:sp>
      <p:sp>
        <p:nvSpPr>
          <p:cNvPr id="9" name="Text Placeholder 8"/>
          <p:cNvSpPr>
            <a:spLocks noGrp="1"/>
          </p:cNvSpPr>
          <p:nvPr>
            <p:ph type="body" sz="quarter" idx="13" hasCustomPrompt="1"/>
          </p:nvPr>
        </p:nvSpPr>
        <p:spPr>
          <a:xfrm>
            <a:off x="1524000" y="4867276"/>
            <a:ext cx="6400800" cy="1152524"/>
          </a:xfrm>
        </p:spPr>
        <p:txBody>
          <a:bodyPr anchor="b">
            <a:normAutofit/>
          </a:bodyPr>
          <a:lstStyle>
            <a:lvl1pPr marL="0" indent="0">
              <a:buNone/>
              <a:defRPr sz="2400" baseline="0"/>
            </a:lvl1pPr>
          </a:lstStyle>
          <a:p>
            <a:r>
              <a:rPr lang="en-US"/>
              <a:t>Weekday, Month DD, YYYY</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60282" y="5139157"/>
            <a:ext cx="2507719" cy="853236"/>
          </a:xfrm>
          <a:prstGeom prst="rect">
            <a:avLst/>
          </a:prstGeom>
        </p:spPr>
      </p:pic>
    </p:spTree>
    <p:extLst>
      <p:ext uri="{BB962C8B-B14F-4D97-AF65-F5344CB8AC3E}">
        <p14:creationId xmlns:p14="http://schemas.microsoft.com/office/powerpoint/2010/main" val="4114785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82406-3313-3ACD-5434-E0789E6B154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5772E47-B25A-F43D-1BC4-29F7F152623B}"/>
              </a:ext>
            </a:extLst>
          </p:cNvPr>
          <p:cNvSpPr>
            <a:spLocks noGrp="1"/>
          </p:cNvSpPr>
          <p:nvPr>
            <p:ph type="dt" sz="half" idx="10"/>
          </p:nvPr>
        </p:nvSpPr>
        <p:spPr/>
        <p:txBody>
          <a:bodyPr/>
          <a:lstStyle/>
          <a:p>
            <a:fld id="{8A08A004-1FF4-4D97-8B62-A36776F892DF}" type="datetimeFigureOut">
              <a:rPr lang="en-US" smtClean="0"/>
              <a:t>9/12/2024</a:t>
            </a:fld>
            <a:endParaRPr lang="en-US"/>
          </a:p>
        </p:txBody>
      </p:sp>
      <p:sp>
        <p:nvSpPr>
          <p:cNvPr id="4" name="Footer Placeholder 3">
            <a:extLst>
              <a:ext uri="{FF2B5EF4-FFF2-40B4-BE49-F238E27FC236}">
                <a16:creationId xmlns:a16="http://schemas.microsoft.com/office/drawing/2014/main" id="{C3453F77-AF8B-05A7-2A6F-719F361B1ED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672E3FC-F125-EB15-1A76-C1980A526D00}"/>
              </a:ext>
            </a:extLst>
          </p:cNvPr>
          <p:cNvSpPr>
            <a:spLocks noGrp="1"/>
          </p:cNvSpPr>
          <p:nvPr>
            <p:ph type="sldNum" sz="quarter" idx="12"/>
          </p:nvPr>
        </p:nvSpPr>
        <p:spPr/>
        <p:txBody>
          <a:bodyPr/>
          <a:lstStyle/>
          <a:p>
            <a:fld id="{89A05F4D-6E94-41B6-983D-E05726EF846F}" type="slidenum">
              <a:rPr lang="en-US" smtClean="0"/>
              <a:t>‹#›</a:t>
            </a:fld>
            <a:endParaRPr lang="en-US"/>
          </a:p>
        </p:txBody>
      </p:sp>
    </p:spTree>
    <p:extLst>
      <p:ext uri="{BB962C8B-B14F-4D97-AF65-F5344CB8AC3E}">
        <p14:creationId xmlns:p14="http://schemas.microsoft.com/office/powerpoint/2010/main" val="3778695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188DD11-88D2-0A6F-7DA0-F2B1CE50C0E6}"/>
              </a:ext>
            </a:extLst>
          </p:cNvPr>
          <p:cNvSpPr>
            <a:spLocks noGrp="1"/>
          </p:cNvSpPr>
          <p:nvPr>
            <p:ph type="dt" sz="half" idx="10"/>
          </p:nvPr>
        </p:nvSpPr>
        <p:spPr/>
        <p:txBody>
          <a:bodyPr/>
          <a:lstStyle/>
          <a:p>
            <a:fld id="{8A08A004-1FF4-4D97-8B62-A36776F892DF}" type="datetimeFigureOut">
              <a:rPr lang="en-US" smtClean="0"/>
              <a:t>9/12/2024</a:t>
            </a:fld>
            <a:endParaRPr lang="en-US"/>
          </a:p>
        </p:txBody>
      </p:sp>
      <p:sp>
        <p:nvSpPr>
          <p:cNvPr id="3" name="Footer Placeholder 2">
            <a:extLst>
              <a:ext uri="{FF2B5EF4-FFF2-40B4-BE49-F238E27FC236}">
                <a16:creationId xmlns:a16="http://schemas.microsoft.com/office/drawing/2014/main" id="{D38401D6-90AF-A7F3-2FCD-5501C16307F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34332B4-0E25-032B-65D5-D85F2DBF672A}"/>
              </a:ext>
            </a:extLst>
          </p:cNvPr>
          <p:cNvSpPr>
            <a:spLocks noGrp="1"/>
          </p:cNvSpPr>
          <p:nvPr>
            <p:ph type="sldNum" sz="quarter" idx="12"/>
          </p:nvPr>
        </p:nvSpPr>
        <p:spPr/>
        <p:txBody>
          <a:bodyPr/>
          <a:lstStyle/>
          <a:p>
            <a:fld id="{89A05F4D-6E94-41B6-983D-E05726EF846F}" type="slidenum">
              <a:rPr lang="en-US" smtClean="0"/>
              <a:t>‹#›</a:t>
            </a:fld>
            <a:endParaRPr lang="en-US"/>
          </a:p>
        </p:txBody>
      </p:sp>
    </p:spTree>
    <p:extLst>
      <p:ext uri="{BB962C8B-B14F-4D97-AF65-F5344CB8AC3E}">
        <p14:creationId xmlns:p14="http://schemas.microsoft.com/office/powerpoint/2010/main" val="1749640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8DA36-E9C9-B789-A71F-77AE9F124F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5096544-BAFB-7335-9052-B2CC08518FC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5611E5F-98C3-E7AA-8F85-AC15D313A2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4117C9-F92C-3D61-74FB-7BB3BBC5C331}"/>
              </a:ext>
            </a:extLst>
          </p:cNvPr>
          <p:cNvSpPr>
            <a:spLocks noGrp="1"/>
          </p:cNvSpPr>
          <p:nvPr>
            <p:ph type="dt" sz="half" idx="10"/>
          </p:nvPr>
        </p:nvSpPr>
        <p:spPr/>
        <p:txBody>
          <a:bodyPr/>
          <a:lstStyle/>
          <a:p>
            <a:fld id="{8A08A004-1FF4-4D97-8B62-A36776F892DF}" type="datetimeFigureOut">
              <a:rPr lang="en-US" smtClean="0"/>
              <a:t>9/12/2024</a:t>
            </a:fld>
            <a:endParaRPr lang="en-US"/>
          </a:p>
        </p:txBody>
      </p:sp>
      <p:sp>
        <p:nvSpPr>
          <p:cNvPr id="6" name="Footer Placeholder 5">
            <a:extLst>
              <a:ext uri="{FF2B5EF4-FFF2-40B4-BE49-F238E27FC236}">
                <a16:creationId xmlns:a16="http://schemas.microsoft.com/office/drawing/2014/main" id="{75ECB218-2A94-B8CC-BDDF-DC1BCD13806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F13513-887B-8249-5BE8-A8A9D051C1DE}"/>
              </a:ext>
            </a:extLst>
          </p:cNvPr>
          <p:cNvSpPr>
            <a:spLocks noGrp="1"/>
          </p:cNvSpPr>
          <p:nvPr>
            <p:ph type="sldNum" sz="quarter" idx="12"/>
          </p:nvPr>
        </p:nvSpPr>
        <p:spPr/>
        <p:txBody>
          <a:bodyPr/>
          <a:lstStyle/>
          <a:p>
            <a:fld id="{89A05F4D-6E94-41B6-983D-E05726EF846F}" type="slidenum">
              <a:rPr lang="en-US" smtClean="0"/>
              <a:t>‹#›</a:t>
            </a:fld>
            <a:endParaRPr lang="en-US"/>
          </a:p>
        </p:txBody>
      </p:sp>
    </p:spTree>
    <p:extLst>
      <p:ext uri="{BB962C8B-B14F-4D97-AF65-F5344CB8AC3E}">
        <p14:creationId xmlns:p14="http://schemas.microsoft.com/office/powerpoint/2010/main" val="415645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A8B4E9-246C-493B-9C37-56A8C61AEF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26F2C37-30D5-91F7-242D-48F2077236E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0E64BF0-092B-2D0C-ACD8-DCF4D0070B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99AA3D-CFB9-D9CB-9807-15A3BC49482D}"/>
              </a:ext>
            </a:extLst>
          </p:cNvPr>
          <p:cNvSpPr>
            <a:spLocks noGrp="1"/>
          </p:cNvSpPr>
          <p:nvPr>
            <p:ph type="dt" sz="half" idx="10"/>
          </p:nvPr>
        </p:nvSpPr>
        <p:spPr/>
        <p:txBody>
          <a:bodyPr/>
          <a:lstStyle/>
          <a:p>
            <a:fld id="{8A08A004-1FF4-4D97-8B62-A36776F892DF}" type="datetimeFigureOut">
              <a:rPr lang="en-US" smtClean="0"/>
              <a:t>9/12/2024</a:t>
            </a:fld>
            <a:endParaRPr lang="en-US"/>
          </a:p>
        </p:txBody>
      </p:sp>
      <p:sp>
        <p:nvSpPr>
          <p:cNvPr id="6" name="Footer Placeholder 5">
            <a:extLst>
              <a:ext uri="{FF2B5EF4-FFF2-40B4-BE49-F238E27FC236}">
                <a16:creationId xmlns:a16="http://schemas.microsoft.com/office/drawing/2014/main" id="{A8DECD1B-97CA-B5A0-1845-316574ED09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BA3EA3-C06A-BFB0-D68D-5D53734D04B7}"/>
              </a:ext>
            </a:extLst>
          </p:cNvPr>
          <p:cNvSpPr>
            <a:spLocks noGrp="1"/>
          </p:cNvSpPr>
          <p:nvPr>
            <p:ph type="sldNum" sz="quarter" idx="12"/>
          </p:nvPr>
        </p:nvSpPr>
        <p:spPr/>
        <p:txBody>
          <a:bodyPr/>
          <a:lstStyle/>
          <a:p>
            <a:fld id="{89A05F4D-6E94-41B6-983D-E05726EF846F}" type="slidenum">
              <a:rPr lang="en-US" smtClean="0"/>
              <a:t>‹#›</a:t>
            </a:fld>
            <a:endParaRPr lang="en-US"/>
          </a:p>
        </p:txBody>
      </p:sp>
    </p:spTree>
    <p:extLst>
      <p:ext uri="{BB962C8B-B14F-4D97-AF65-F5344CB8AC3E}">
        <p14:creationId xmlns:p14="http://schemas.microsoft.com/office/powerpoint/2010/main" val="27775058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oleObject" Target="../embeddings/oleObject1.bin"/><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image" Target="../media/image6.gif"/><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tags" Target="../tags/tag1.xml"/><Relationship Id="rId5" Type="http://schemas.openxmlformats.org/officeDocument/2006/relationships/slideLayout" Target="../slideLayouts/slideLayout30.xml"/><Relationship Id="rId10" Type="http://schemas.openxmlformats.org/officeDocument/2006/relationships/theme" Target="../theme/theme3.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image" Target="../media/image7.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6.gif"/><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ags" Target="../tags/tag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theme" Target="../theme/theme4.xml"/><Relationship Id="rId5" Type="http://schemas.openxmlformats.org/officeDocument/2006/relationships/slideLayout" Target="../slideLayouts/slideLayout39.xml"/><Relationship Id="rId15" Type="http://schemas.openxmlformats.org/officeDocument/2006/relationships/image" Target="../media/image7.emf"/><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oleObject" Target="../embeddings/oleObject2.bin"/></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oleObject" Target="../embeddings/oleObject3.bin"/><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image" Target="../media/image6.gif"/><Relationship Id="rId2" Type="http://schemas.openxmlformats.org/officeDocument/2006/relationships/slideLayout" Target="../slideLayouts/slideLayout46.xml"/><Relationship Id="rId16" Type="http://schemas.openxmlformats.org/officeDocument/2006/relationships/tags" Target="../tags/tag3.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theme" Target="../theme/theme5.xml"/><Relationship Id="rId10" Type="http://schemas.openxmlformats.org/officeDocument/2006/relationships/slideLayout" Target="../slideLayouts/slideLayout54.xml"/><Relationship Id="rId19" Type="http://schemas.openxmlformats.org/officeDocument/2006/relationships/image" Target="../media/image7.emf"/><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5D0ACE-769F-C630-B9A6-A5AC4C55148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F8F5EF5-48E3-6F37-193D-8FC63C60D50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0966C7-D530-7C7A-8718-4C9B289F3D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A08A004-1FF4-4D97-8B62-A36776F892DF}" type="datetimeFigureOut">
              <a:rPr lang="en-US" smtClean="0"/>
              <a:t>9/12/2024</a:t>
            </a:fld>
            <a:endParaRPr lang="en-US"/>
          </a:p>
        </p:txBody>
      </p:sp>
      <p:sp>
        <p:nvSpPr>
          <p:cNvPr id="5" name="Footer Placeholder 4">
            <a:extLst>
              <a:ext uri="{FF2B5EF4-FFF2-40B4-BE49-F238E27FC236}">
                <a16:creationId xmlns:a16="http://schemas.microsoft.com/office/drawing/2014/main" id="{74D5FEBB-69BD-4381-9379-1DD5ED0BDB1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610527F4-C9CE-BC28-760C-5EAD89D1959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9A05F4D-6E94-41B6-983D-E05726EF846F}" type="slidenum">
              <a:rPr lang="en-US" smtClean="0"/>
              <a:t>‹#›</a:t>
            </a:fld>
            <a:endParaRPr lang="en-US"/>
          </a:p>
        </p:txBody>
      </p:sp>
    </p:spTree>
    <p:extLst>
      <p:ext uri="{BB962C8B-B14F-4D97-AF65-F5344CB8AC3E}">
        <p14:creationId xmlns:p14="http://schemas.microsoft.com/office/powerpoint/2010/main" val="21360555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48EB066-77B9-96BD-F1A1-E79757758769}"/>
              </a:ext>
            </a:extLst>
          </p:cNvPr>
          <p:cNvSpPr>
            <a:spLocks noGrp="1"/>
          </p:cNvSpPr>
          <p:nvPr>
            <p:ph type="body" idx="1"/>
          </p:nvPr>
        </p:nvSpPr>
        <p:spPr>
          <a:xfrm>
            <a:off x="306355" y="103994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0738DD1A-07EB-AC03-B782-7D054F377A06}"/>
              </a:ext>
            </a:extLst>
          </p:cNvPr>
          <p:cNvSpPr>
            <a:spLocks noGrp="1"/>
          </p:cNvSpPr>
          <p:nvPr>
            <p:ph type="dt" sz="half" idx="2"/>
          </p:nvPr>
        </p:nvSpPr>
        <p:spPr>
          <a:xfrm>
            <a:off x="1055483" y="486253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7A92F8-C93F-447F-82D9-FC5B12E805F5}" type="datetimeFigureOut">
              <a:rPr lang="en-KE" smtClean="0"/>
              <a:t>09/12/2024</a:t>
            </a:fld>
            <a:endParaRPr lang="en-KE"/>
          </a:p>
        </p:txBody>
      </p:sp>
      <p:grpSp>
        <p:nvGrpSpPr>
          <p:cNvPr id="9" name="Group 8">
            <a:extLst>
              <a:ext uri="{FF2B5EF4-FFF2-40B4-BE49-F238E27FC236}">
                <a16:creationId xmlns:a16="http://schemas.microsoft.com/office/drawing/2014/main" id="{D16F98AA-97E8-4DB8-953C-4A0F3ED49D4B}"/>
              </a:ext>
            </a:extLst>
          </p:cNvPr>
          <p:cNvGrpSpPr/>
          <p:nvPr userDrawn="1"/>
        </p:nvGrpSpPr>
        <p:grpSpPr>
          <a:xfrm>
            <a:off x="-137190" y="5641913"/>
            <a:ext cx="12466379" cy="1131016"/>
            <a:chOff x="-134335" y="5655826"/>
            <a:chExt cx="12466379" cy="1305539"/>
          </a:xfrm>
        </p:grpSpPr>
        <p:pic>
          <p:nvPicPr>
            <p:cNvPr id="10" name="Picture 9">
              <a:extLst>
                <a:ext uri="{FF2B5EF4-FFF2-40B4-BE49-F238E27FC236}">
                  <a16:creationId xmlns:a16="http://schemas.microsoft.com/office/drawing/2014/main" id="{84F83C9D-4AD2-4A62-825C-5ACA5E9850A6}"/>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34335" y="5658278"/>
              <a:ext cx="1251936" cy="1303087"/>
            </a:xfrm>
            <a:prstGeom prst="rect">
              <a:avLst/>
            </a:prstGeom>
          </p:spPr>
        </p:pic>
        <p:pic>
          <p:nvPicPr>
            <p:cNvPr id="11" name="Picture 10">
              <a:extLst>
                <a:ext uri="{FF2B5EF4-FFF2-40B4-BE49-F238E27FC236}">
                  <a16:creationId xmlns:a16="http://schemas.microsoft.com/office/drawing/2014/main" id="{19B11B61-4ECC-45A4-B8EB-FACC79548887}"/>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1080108" y="5655826"/>
              <a:ext cx="1251936" cy="1303088"/>
            </a:xfrm>
            <a:prstGeom prst="rect">
              <a:avLst/>
            </a:prstGeom>
          </p:spPr>
        </p:pic>
        <p:sp>
          <p:nvSpPr>
            <p:cNvPr id="12" name="TextBox 11">
              <a:extLst>
                <a:ext uri="{FF2B5EF4-FFF2-40B4-BE49-F238E27FC236}">
                  <a16:creationId xmlns:a16="http://schemas.microsoft.com/office/drawing/2014/main" id="{F7535B35-5B9A-4E18-B02F-5DC12FFC4D66}"/>
                </a:ext>
              </a:extLst>
            </p:cNvPr>
            <p:cNvSpPr txBox="1"/>
            <p:nvPr/>
          </p:nvSpPr>
          <p:spPr>
            <a:xfrm>
              <a:off x="867954" y="6532592"/>
              <a:ext cx="10611091" cy="426322"/>
            </a:xfrm>
            <a:prstGeom prst="rect">
              <a:avLst/>
            </a:prstGeom>
            <a:noFill/>
          </p:spPr>
          <p:txBody>
            <a:bodyPr wrap="square" rtlCol="0">
              <a:spAutoFit/>
            </a:bodyPr>
            <a:lstStyle/>
            <a:p>
              <a:pPr algn="ctr"/>
              <a:r>
                <a:rPr lang="en-US" sz="1800" b="1">
                  <a:solidFill>
                    <a:schemeClr val="accent6">
                      <a:lumMod val="50000"/>
                    </a:schemeClr>
                  </a:solidFill>
                  <a:latin typeface="Bradley Hand ITC" panose="03070402050302030203" pitchFamily="66" charset="0"/>
                </a:rPr>
                <a:t>Driving Epidemic Control Through leadership in applied Epidemiology, Statistics and Strategic Information</a:t>
              </a:r>
              <a:endParaRPr lang="en-KE" sz="1800" b="1">
                <a:solidFill>
                  <a:schemeClr val="accent6">
                    <a:lumMod val="50000"/>
                  </a:schemeClr>
                </a:solidFill>
                <a:latin typeface="Bradley Hand ITC" panose="03070402050302030203" pitchFamily="66" charset="0"/>
              </a:endParaRPr>
            </a:p>
          </p:txBody>
        </p:sp>
      </p:grpSp>
      <p:pic>
        <p:nvPicPr>
          <p:cNvPr id="13" name="Picture 12">
            <a:extLst>
              <a:ext uri="{FF2B5EF4-FFF2-40B4-BE49-F238E27FC236}">
                <a16:creationId xmlns:a16="http://schemas.microsoft.com/office/drawing/2014/main" id="{A59EB8BF-2B2C-4711-A0EA-23D22261B7F3}"/>
              </a:ext>
            </a:extLst>
          </p:cNvPr>
          <p:cNvPicPr>
            <a:picLocks noChangeAspect="1"/>
          </p:cNvPicPr>
          <p:nvPr userDrawn="1"/>
        </p:nvPicPr>
        <p:blipFill>
          <a:blip r:embed="rId16"/>
          <a:stretch>
            <a:fillRect/>
          </a:stretch>
        </p:blipFill>
        <p:spPr>
          <a:xfrm>
            <a:off x="0" y="0"/>
            <a:ext cx="12192000" cy="731520"/>
          </a:xfrm>
          <a:prstGeom prst="rect">
            <a:avLst/>
          </a:prstGeom>
        </p:spPr>
      </p:pic>
    </p:spTree>
    <p:extLst>
      <p:ext uri="{BB962C8B-B14F-4D97-AF65-F5344CB8AC3E}">
        <p14:creationId xmlns:p14="http://schemas.microsoft.com/office/powerpoint/2010/main" val="165476291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K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lum/>
          </a:blip>
          <a:srcRect/>
          <a:stretch>
            <a:fillRect/>
          </a:stretch>
        </a:blipFill>
        <a:effectLst/>
      </p:bgPr>
    </p:bg>
    <p:spTree>
      <p:nvGrpSpPr>
        <p:cNvPr id="1" name=""/>
        <p:cNvGrpSpPr/>
        <p:nvPr/>
      </p:nvGrpSpPr>
      <p:grpSpPr>
        <a:xfrm>
          <a:off x="0" y="0"/>
          <a:ext cx="0" cy="0"/>
          <a:chOff x="0" y="0"/>
          <a:chExt cx="0" cy="0"/>
        </a:xfrm>
      </p:grpSpPr>
      <p:graphicFrame>
        <p:nvGraphicFramePr>
          <p:cNvPr id="1026" name="Object 1" hidden="1">
            <a:extLst>
              <a:ext uri="{FF2B5EF4-FFF2-40B4-BE49-F238E27FC236}">
                <a16:creationId xmlns:a16="http://schemas.microsoft.com/office/drawing/2014/main" id="{D051F82C-D3ED-41B5-8C69-241802CAD85A}"/>
              </a:ext>
            </a:extLst>
          </p:cNvPr>
          <p:cNvGraphicFramePr>
            <a:graphicFrameLocks noChangeAspect="1"/>
          </p:cNvGraphicFramePr>
          <p:nvPr>
            <p:custDataLst>
              <p:tags r:id="rId11"/>
            </p:custDataLst>
          </p:nvPr>
        </p:nvGraphicFramePr>
        <p:xfrm>
          <a:off x="2118" y="1589"/>
          <a:ext cx="2116" cy="1587"/>
        </p:xfrm>
        <a:graphic>
          <a:graphicData uri="http://schemas.openxmlformats.org/presentationml/2006/ole">
            <mc:AlternateContent xmlns:mc="http://schemas.openxmlformats.org/markup-compatibility/2006">
              <mc:Choice xmlns:v="urn:schemas-microsoft-com:vml" Requires="v">
                <p:oleObj name="think-cell Slide" r:id="rId13" imgW="360" imgH="360" progId="TCLayout.ActiveDocument.1">
                  <p:embed/>
                </p:oleObj>
              </mc:Choice>
              <mc:Fallback>
                <p:oleObj name="think-cell Slide" r:id="rId13" imgW="360" imgH="360" progId="TCLayout.ActiveDocument.1">
                  <p:embed/>
                  <p:pic>
                    <p:nvPicPr>
                      <p:cNvPr id="1026" name="Object 1" hidden="1">
                        <a:extLst>
                          <a:ext uri="{FF2B5EF4-FFF2-40B4-BE49-F238E27FC236}">
                            <a16:creationId xmlns:a16="http://schemas.microsoft.com/office/drawing/2014/main" id="{D051F82C-D3ED-41B5-8C69-241802CAD85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118" y="1589"/>
                        <a:ext cx="2116"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7" name="Title Placeholder 1">
            <a:extLst>
              <a:ext uri="{FF2B5EF4-FFF2-40B4-BE49-F238E27FC236}">
                <a16:creationId xmlns:a16="http://schemas.microsoft.com/office/drawing/2014/main" id="{1B4359E5-34CD-46C7-BF9A-DD4B1A9C2A53}"/>
              </a:ext>
            </a:extLst>
          </p:cNvPr>
          <p:cNvSpPr>
            <a:spLocks noGrp="1"/>
          </p:cNvSpPr>
          <p:nvPr>
            <p:ph type="title"/>
          </p:nvPr>
        </p:nvSpPr>
        <p:spPr bwMode="auto">
          <a:xfrm>
            <a:off x="1102785" y="112714"/>
            <a:ext cx="9764183"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4099" name="Text Placeholder 2">
            <a:extLst>
              <a:ext uri="{FF2B5EF4-FFF2-40B4-BE49-F238E27FC236}">
                <a16:creationId xmlns:a16="http://schemas.microsoft.com/office/drawing/2014/main" id="{1BE6AC0F-6DB4-4C22-9AC8-2D15DACAC31E}"/>
              </a:ext>
            </a:extLst>
          </p:cNvPr>
          <p:cNvSpPr>
            <a:spLocks noGrp="1"/>
          </p:cNvSpPr>
          <p:nvPr>
            <p:ph type="body" idx="1"/>
          </p:nvPr>
        </p:nvSpPr>
        <p:spPr bwMode="auto">
          <a:xfrm>
            <a:off x="1102784" y="1046163"/>
            <a:ext cx="10251016" cy="513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9F2DCEAF-F466-473D-A1B0-6B8614282FFF}"/>
              </a:ext>
            </a:extLst>
          </p:cNvPr>
          <p:cNvSpPr>
            <a:spLocks noGrp="1"/>
          </p:cNvSpPr>
          <p:nvPr>
            <p:ph type="dt" sz="half" idx="2"/>
          </p:nvPr>
        </p:nvSpPr>
        <p:spPr>
          <a:xfrm>
            <a:off x="110067" y="6492876"/>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900" b="1" smtClean="0">
                <a:solidFill>
                  <a:schemeClr val="tx1"/>
                </a:solidFill>
                <a:latin typeface="+mn-lt"/>
                <a:cs typeface="+mn-cs"/>
              </a:defRPr>
            </a:lvl1pPr>
          </a:lstStyle>
          <a:p>
            <a:fld id="{F67CB28A-5243-42C0-BD1F-260092F8016D}" type="datetimeFigureOut">
              <a:rPr lang="en-US" smtClean="0"/>
              <a:t>9/12/2024</a:t>
            </a:fld>
            <a:endParaRPr lang="en-US"/>
          </a:p>
        </p:txBody>
      </p:sp>
      <p:sp>
        <p:nvSpPr>
          <p:cNvPr id="6" name="Slide Number Placeholder 5">
            <a:extLst>
              <a:ext uri="{FF2B5EF4-FFF2-40B4-BE49-F238E27FC236}">
                <a16:creationId xmlns:a16="http://schemas.microsoft.com/office/drawing/2014/main" id="{C773944A-568A-420E-93D1-2196EAD8CC14}"/>
              </a:ext>
            </a:extLst>
          </p:cNvPr>
          <p:cNvSpPr>
            <a:spLocks noGrp="1"/>
          </p:cNvSpPr>
          <p:nvPr>
            <p:ph type="sldNum" sz="quarter" idx="4"/>
          </p:nvPr>
        </p:nvSpPr>
        <p:spPr>
          <a:xfrm>
            <a:off x="9448800" y="6457951"/>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b="1"/>
            </a:lvl1pPr>
          </a:lstStyle>
          <a:p>
            <a:fld id="{D420EBE8-CDAD-4D48-A75F-F8EBEB53E6C7}" type="slidenum">
              <a:rPr lang="en-US" smtClean="0"/>
              <a:t>‹#›</a:t>
            </a:fld>
            <a:endParaRPr lang="en-US"/>
          </a:p>
        </p:txBody>
      </p:sp>
    </p:spTree>
    <p:extLst>
      <p:ext uri="{BB962C8B-B14F-4D97-AF65-F5344CB8AC3E}">
        <p14:creationId xmlns:p14="http://schemas.microsoft.com/office/powerpoint/2010/main" val="2701973834"/>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Lst>
  <p:txStyles>
    <p:titleStyle>
      <a:lvl1pPr algn="l" rtl="0" eaLnBrk="1" fontAlgn="base" hangingPunct="1">
        <a:lnSpc>
          <a:spcPct val="90000"/>
        </a:lnSpc>
        <a:spcBef>
          <a:spcPct val="0"/>
        </a:spcBef>
        <a:spcAft>
          <a:spcPct val="0"/>
        </a:spcAft>
        <a:defRPr b="1" kern="1200">
          <a:solidFill>
            <a:schemeClr val="tx1"/>
          </a:solidFill>
          <a:latin typeface="+mj-lt"/>
          <a:ea typeface="+mj-ea"/>
          <a:cs typeface="+mj-cs"/>
        </a:defRPr>
      </a:lvl1pPr>
      <a:lvl2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2pPr>
      <a:lvl3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3pPr>
      <a:lvl4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4pPr>
      <a:lvl5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5pPr>
      <a:lvl6pPr marL="3429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6pPr>
      <a:lvl7pPr marL="6858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7pPr>
      <a:lvl8pPr marL="10287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8pPr>
      <a:lvl9pPr marL="13716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9pPr>
    </p:titleStyle>
    <p:bodyStyle>
      <a:lvl1pPr marL="171450" indent="-171450" algn="l" rtl="0" eaLnBrk="1" fontAlgn="base" hangingPunct="1">
        <a:lnSpc>
          <a:spcPct val="90000"/>
        </a:lnSpc>
        <a:spcBef>
          <a:spcPts val="750"/>
        </a:spcBef>
        <a:spcAft>
          <a:spcPct val="0"/>
        </a:spcAft>
        <a:buFont typeface="Arial" panose="020B0604020202020204" pitchFamily="34" charset="0"/>
        <a:buChar char="•"/>
        <a:defRPr kern="1200">
          <a:solidFill>
            <a:schemeClr val="tx1"/>
          </a:solidFill>
          <a:latin typeface="+mn-lt"/>
          <a:ea typeface="+mn-ea"/>
          <a:cs typeface="+mn-cs"/>
        </a:defRPr>
      </a:lvl1pPr>
      <a:lvl2pPr marL="514350" indent="-171450" algn="l" rtl="0" eaLnBrk="1" fontAlgn="base" hangingPunct="1">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2pPr>
      <a:lvl3pPr marL="857250" indent="-171450" algn="l" rtl="0"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3pPr>
      <a:lvl4pPr marL="1200150" indent="-171450" algn="l" rtl="0" eaLnBrk="1" fontAlgn="base" hangingPunct="1">
        <a:lnSpc>
          <a:spcPct val="90000"/>
        </a:lnSpc>
        <a:spcBef>
          <a:spcPts val="375"/>
        </a:spcBef>
        <a:spcAft>
          <a:spcPct val="0"/>
        </a:spcAft>
        <a:buFont typeface="Arial" panose="020B0604020202020204" pitchFamily="34" charset="0"/>
        <a:buChar char="•"/>
        <a:defRPr sz="1200" kern="1200">
          <a:solidFill>
            <a:schemeClr val="tx1"/>
          </a:solidFill>
          <a:latin typeface="+mn-lt"/>
          <a:ea typeface="+mn-ea"/>
          <a:cs typeface="+mn-cs"/>
        </a:defRPr>
      </a:lvl4pPr>
      <a:lvl5pPr marL="1543050" indent="-171450" algn="l" rtl="0" eaLnBrk="1" fontAlgn="base" hangingPunct="1">
        <a:lnSpc>
          <a:spcPct val="90000"/>
        </a:lnSpc>
        <a:spcBef>
          <a:spcPts val="375"/>
        </a:spcBef>
        <a:spcAft>
          <a:spcPct val="0"/>
        </a:spcAft>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lum/>
          </a:blip>
          <a:srcRect/>
          <a:stretch>
            <a:fillRect/>
          </a:stretch>
        </a:blipFill>
        <a:effectLst/>
      </p:bgPr>
    </p:bg>
    <p:spTree>
      <p:nvGrpSpPr>
        <p:cNvPr id="1" name=""/>
        <p:cNvGrpSpPr/>
        <p:nvPr/>
      </p:nvGrpSpPr>
      <p:grpSpPr>
        <a:xfrm>
          <a:off x="0" y="0"/>
          <a:ext cx="0" cy="0"/>
          <a:chOff x="0" y="0"/>
          <a:chExt cx="0" cy="0"/>
        </a:xfrm>
      </p:grpSpPr>
      <p:graphicFrame>
        <p:nvGraphicFramePr>
          <p:cNvPr id="1026" name="Object 1" hidden="1">
            <a:extLst>
              <a:ext uri="{FF2B5EF4-FFF2-40B4-BE49-F238E27FC236}">
                <a16:creationId xmlns:a16="http://schemas.microsoft.com/office/drawing/2014/main" id="{D051F82C-D3ED-41B5-8C69-241802CAD85A}"/>
              </a:ext>
            </a:extLst>
          </p:cNvPr>
          <p:cNvGraphicFramePr>
            <a:graphicFrameLocks noChangeAspect="1"/>
          </p:cNvGraphicFramePr>
          <p:nvPr>
            <p:custDataLst>
              <p:tags r:id="rId12"/>
            </p:custDataLst>
          </p:nvPr>
        </p:nvGraphicFramePr>
        <p:xfrm>
          <a:off x="2118" y="1589"/>
          <a:ext cx="2116" cy="1587"/>
        </p:xfrm>
        <a:graphic>
          <a:graphicData uri="http://schemas.openxmlformats.org/presentationml/2006/ole">
            <mc:AlternateContent xmlns:mc="http://schemas.openxmlformats.org/markup-compatibility/2006">
              <mc:Choice xmlns:v="urn:schemas-microsoft-com:vml" Requires="v">
                <p:oleObj name="think-cell Slide" r:id="rId14" imgW="360" imgH="360" progId="TCLayout.ActiveDocument.1">
                  <p:embed/>
                </p:oleObj>
              </mc:Choice>
              <mc:Fallback>
                <p:oleObj name="think-cell Slide" r:id="rId14" imgW="360" imgH="360" progId="TCLayout.ActiveDocument.1">
                  <p:embed/>
                  <p:pic>
                    <p:nvPicPr>
                      <p:cNvPr id="1026" name="Object 1" hidden="1">
                        <a:extLst>
                          <a:ext uri="{FF2B5EF4-FFF2-40B4-BE49-F238E27FC236}">
                            <a16:creationId xmlns:a16="http://schemas.microsoft.com/office/drawing/2014/main" id="{D051F82C-D3ED-41B5-8C69-241802CAD85A}"/>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118" y="1589"/>
                        <a:ext cx="2116"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7" name="Title Placeholder 1">
            <a:extLst>
              <a:ext uri="{FF2B5EF4-FFF2-40B4-BE49-F238E27FC236}">
                <a16:creationId xmlns:a16="http://schemas.microsoft.com/office/drawing/2014/main" id="{1B4359E5-34CD-46C7-BF9A-DD4B1A9C2A53}"/>
              </a:ext>
            </a:extLst>
          </p:cNvPr>
          <p:cNvSpPr>
            <a:spLocks noGrp="1"/>
          </p:cNvSpPr>
          <p:nvPr>
            <p:ph type="title"/>
          </p:nvPr>
        </p:nvSpPr>
        <p:spPr bwMode="auto">
          <a:xfrm>
            <a:off x="1102785" y="112714"/>
            <a:ext cx="9764183"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4099" name="Text Placeholder 2">
            <a:extLst>
              <a:ext uri="{FF2B5EF4-FFF2-40B4-BE49-F238E27FC236}">
                <a16:creationId xmlns:a16="http://schemas.microsoft.com/office/drawing/2014/main" id="{1BE6AC0F-6DB4-4C22-9AC8-2D15DACAC31E}"/>
              </a:ext>
            </a:extLst>
          </p:cNvPr>
          <p:cNvSpPr>
            <a:spLocks noGrp="1"/>
          </p:cNvSpPr>
          <p:nvPr>
            <p:ph type="body" idx="1"/>
          </p:nvPr>
        </p:nvSpPr>
        <p:spPr bwMode="auto">
          <a:xfrm>
            <a:off x="1102784" y="1046163"/>
            <a:ext cx="10251016" cy="513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9F2DCEAF-F466-473D-A1B0-6B8614282FFF}"/>
              </a:ext>
            </a:extLst>
          </p:cNvPr>
          <p:cNvSpPr>
            <a:spLocks noGrp="1"/>
          </p:cNvSpPr>
          <p:nvPr>
            <p:ph type="dt" sz="half" idx="2"/>
          </p:nvPr>
        </p:nvSpPr>
        <p:spPr>
          <a:xfrm>
            <a:off x="110067" y="6492876"/>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900" b="1" smtClean="0">
                <a:solidFill>
                  <a:schemeClr val="tx1"/>
                </a:solidFill>
                <a:latin typeface="+mn-lt"/>
                <a:cs typeface="+mn-cs"/>
              </a:defRPr>
            </a:lvl1pPr>
          </a:lstStyle>
          <a:p>
            <a:fld id="{F67CB28A-5243-42C0-BD1F-260092F8016D}" type="datetimeFigureOut">
              <a:rPr lang="en-US" smtClean="0"/>
              <a:t>9/12/2024</a:t>
            </a:fld>
            <a:endParaRPr lang="en-US"/>
          </a:p>
        </p:txBody>
      </p:sp>
      <p:sp>
        <p:nvSpPr>
          <p:cNvPr id="6" name="Slide Number Placeholder 5">
            <a:extLst>
              <a:ext uri="{FF2B5EF4-FFF2-40B4-BE49-F238E27FC236}">
                <a16:creationId xmlns:a16="http://schemas.microsoft.com/office/drawing/2014/main" id="{C773944A-568A-420E-93D1-2196EAD8CC14}"/>
              </a:ext>
            </a:extLst>
          </p:cNvPr>
          <p:cNvSpPr>
            <a:spLocks noGrp="1"/>
          </p:cNvSpPr>
          <p:nvPr>
            <p:ph type="sldNum" sz="quarter" idx="4"/>
          </p:nvPr>
        </p:nvSpPr>
        <p:spPr>
          <a:xfrm>
            <a:off x="9448800" y="6457951"/>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b="1"/>
            </a:lvl1pPr>
          </a:lstStyle>
          <a:p>
            <a:fld id="{D420EBE8-CDAD-4D48-A75F-F8EBEB53E6C7}" type="slidenum">
              <a:rPr lang="en-US" smtClean="0"/>
              <a:t>‹#›</a:t>
            </a:fld>
            <a:endParaRPr lang="en-US"/>
          </a:p>
        </p:txBody>
      </p:sp>
    </p:spTree>
    <p:extLst>
      <p:ext uri="{BB962C8B-B14F-4D97-AF65-F5344CB8AC3E}">
        <p14:creationId xmlns:p14="http://schemas.microsoft.com/office/powerpoint/2010/main" val="2518689116"/>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Lst>
  <p:txStyles>
    <p:titleStyle>
      <a:lvl1pPr algn="l" rtl="0" eaLnBrk="1" fontAlgn="base" hangingPunct="1">
        <a:lnSpc>
          <a:spcPct val="90000"/>
        </a:lnSpc>
        <a:spcBef>
          <a:spcPct val="0"/>
        </a:spcBef>
        <a:spcAft>
          <a:spcPct val="0"/>
        </a:spcAft>
        <a:defRPr b="1" kern="1200">
          <a:solidFill>
            <a:schemeClr val="tx1"/>
          </a:solidFill>
          <a:latin typeface="+mj-lt"/>
          <a:ea typeface="+mj-ea"/>
          <a:cs typeface="+mj-cs"/>
        </a:defRPr>
      </a:lvl1pPr>
      <a:lvl2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2pPr>
      <a:lvl3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3pPr>
      <a:lvl4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4pPr>
      <a:lvl5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5pPr>
      <a:lvl6pPr marL="3429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6pPr>
      <a:lvl7pPr marL="6858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7pPr>
      <a:lvl8pPr marL="10287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8pPr>
      <a:lvl9pPr marL="13716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9pPr>
    </p:titleStyle>
    <p:bodyStyle>
      <a:lvl1pPr marL="171450" indent="-171450" algn="l" rtl="0" eaLnBrk="1" fontAlgn="base" hangingPunct="1">
        <a:lnSpc>
          <a:spcPct val="90000"/>
        </a:lnSpc>
        <a:spcBef>
          <a:spcPts val="750"/>
        </a:spcBef>
        <a:spcAft>
          <a:spcPct val="0"/>
        </a:spcAft>
        <a:buFont typeface="Arial" panose="020B0604020202020204" pitchFamily="34" charset="0"/>
        <a:buChar char="•"/>
        <a:defRPr kern="1200">
          <a:solidFill>
            <a:schemeClr val="tx1"/>
          </a:solidFill>
          <a:latin typeface="+mn-lt"/>
          <a:ea typeface="+mn-ea"/>
          <a:cs typeface="+mn-cs"/>
        </a:defRPr>
      </a:lvl1pPr>
      <a:lvl2pPr marL="514350" indent="-171450" algn="l" rtl="0" eaLnBrk="1" fontAlgn="base" hangingPunct="1">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2pPr>
      <a:lvl3pPr marL="857250" indent="-171450" algn="l" rtl="0"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3pPr>
      <a:lvl4pPr marL="1200150" indent="-171450" algn="l" rtl="0" eaLnBrk="1" fontAlgn="base" hangingPunct="1">
        <a:lnSpc>
          <a:spcPct val="90000"/>
        </a:lnSpc>
        <a:spcBef>
          <a:spcPts val="375"/>
        </a:spcBef>
        <a:spcAft>
          <a:spcPct val="0"/>
        </a:spcAft>
        <a:buFont typeface="Arial" panose="020B0604020202020204" pitchFamily="34" charset="0"/>
        <a:buChar char="•"/>
        <a:defRPr sz="1200" kern="1200">
          <a:solidFill>
            <a:schemeClr val="tx1"/>
          </a:solidFill>
          <a:latin typeface="+mn-lt"/>
          <a:ea typeface="+mn-ea"/>
          <a:cs typeface="+mn-cs"/>
        </a:defRPr>
      </a:lvl4pPr>
      <a:lvl5pPr marL="1543050" indent="-171450" algn="l" rtl="0" eaLnBrk="1" fontAlgn="base" hangingPunct="1">
        <a:lnSpc>
          <a:spcPct val="90000"/>
        </a:lnSpc>
        <a:spcBef>
          <a:spcPts val="375"/>
        </a:spcBef>
        <a:spcAft>
          <a:spcPct val="0"/>
        </a:spcAft>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7">
            <a:lum/>
          </a:blip>
          <a:srcRect/>
          <a:stretch>
            <a:fillRect/>
          </a:stretch>
        </a:blipFill>
        <a:effectLst/>
      </p:bgPr>
    </p:bg>
    <p:spTree>
      <p:nvGrpSpPr>
        <p:cNvPr id="1" name=""/>
        <p:cNvGrpSpPr/>
        <p:nvPr/>
      </p:nvGrpSpPr>
      <p:grpSpPr>
        <a:xfrm>
          <a:off x="0" y="0"/>
          <a:ext cx="0" cy="0"/>
          <a:chOff x="0" y="0"/>
          <a:chExt cx="0" cy="0"/>
        </a:xfrm>
      </p:grpSpPr>
      <p:graphicFrame>
        <p:nvGraphicFramePr>
          <p:cNvPr id="1026" name="Object 1" hidden="1">
            <a:extLst>
              <a:ext uri="{FF2B5EF4-FFF2-40B4-BE49-F238E27FC236}">
                <a16:creationId xmlns:a16="http://schemas.microsoft.com/office/drawing/2014/main" id="{D051F82C-D3ED-41B5-8C69-241802CAD85A}"/>
              </a:ext>
            </a:extLst>
          </p:cNvPr>
          <p:cNvGraphicFramePr>
            <a:graphicFrameLocks noChangeAspect="1"/>
          </p:cNvGraphicFramePr>
          <p:nvPr>
            <p:custDataLst>
              <p:tags r:id="rId16"/>
            </p:custDataLst>
          </p:nvPr>
        </p:nvGraphicFramePr>
        <p:xfrm>
          <a:off x="2118" y="1589"/>
          <a:ext cx="2116" cy="1587"/>
        </p:xfrm>
        <a:graphic>
          <a:graphicData uri="http://schemas.openxmlformats.org/presentationml/2006/ole">
            <mc:AlternateContent xmlns:mc="http://schemas.openxmlformats.org/markup-compatibility/2006">
              <mc:Choice xmlns:v="urn:schemas-microsoft-com:vml" Requires="v">
                <p:oleObj name="think-cell Slide" r:id="rId18" imgW="360" imgH="360" progId="TCLayout.ActiveDocument.1">
                  <p:embed/>
                </p:oleObj>
              </mc:Choice>
              <mc:Fallback>
                <p:oleObj name="think-cell Slide" r:id="rId18" imgW="360" imgH="360" progId="TCLayout.ActiveDocument.1">
                  <p:embed/>
                  <p:pic>
                    <p:nvPicPr>
                      <p:cNvPr id="1026" name="Object 1" hidden="1">
                        <a:extLst>
                          <a:ext uri="{FF2B5EF4-FFF2-40B4-BE49-F238E27FC236}">
                            <a16:creationId xmlns:a16="http://schemas.microsoft.com/office/drawing/2014/main" id="{D051F82C-D3ED-41B5-8C69-241802CAD85A}"/>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118" y="1589"/>
                        <a:ext cx="2116"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7" name="Title Placeholder 1">
            <a:extLst>
              <a:ext uri="{FF2B5EF4-FFF2-40B4-BE49-F238E27FC236}">
                <a16:creationId xmlns:a16="http://schemas.microsoft.com/office/drawing/2014/main" id="{1B4359E5-34CD-46C7-BF9A-DD4B1A9C2A53}"/>
              </a:ext>
            </a:extLst>
          </p:cNvPr>
          <p:cNvSpPr>
            <a:spLocks noGrp="1"/>
          </p:cNvSpPr>
          <p:nvPr>
            <p:ph type="title"/>
          </p:nvPr>
        </p:nvSpPr>
        <p:spPr bwMode="auto">
          <a:xfrm>
            <a:off x="1102785" y="112714"/>
            <a:ext cx="9764183"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4099" name="Text Placeholder 2">
            <a:extLst>
              <a:ext uri="{FF2B5EF4-FFF2-40B4-BE49-F238E27FC236}">
                <a16:creationId xmlns:a16="http://schemas.microsoft.com/office/drawing/2014/main" id="{1BE6AC0F-6DB4-4C22-9AC8-2D15DACAC31E}"/>
              </a:ext>
            </a:extLst>
          </p:cNvPr>
          <p:cNvSpPr>
            <a:spLocks noGrp="1"/>
          </p:cNvSpPr>
          <p:nvPr>
            <p:ph type="body" idx="1"/>
          </p:nvPr>
        </p:nvSpPr>
        <p:spPr bwMode="auto">
          <a:xfrm>
            <a:off x="1102784" y="1046163"/>
            <a:ext cx="10251016" cy="513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9F2DCEAF-F466-473D-A1B0-6B8614282FFF}"/>
              </a:ext>
            </a:extLst>
          </p:cNvPr>
          <p:cNvSpPr>
            <a:spLocks noGrp="1"/>
          </p:cNvSpPr>
          <p:nvPr>
            <p:ph type="dt" sz="half" idx="2"/>
          </p:nvPr>
        </p:nvSpPr>
        <p:spPr>
          <a:xfrm>
            <a:off x="110067" y="6492876"/>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900" b="1" smtClean="0">
                <a:solidFill>
                  <a:schemeClr val="tx1"/>
                </a:solidFill>
                <a:latin typeface="+mn-lt"/>
                <a:cs typeface="+mn-cs"/>
              </a:defRPr>
            </a:lvl1pPr>
          </a:lstStyle>
          <a:p>
            <a:fld id="{F67CB28A-5243-42C0-BD1F-260092F8016D}" type="datetimeFigureOut">
              <a:rPr lang="en-US" smtClean="0"/>
              <a:t>9/12/2024</a:t>
            </a:fld>
            <a:endParaRPr lang="en-US"/>
          </a:p>
        </p:txBody>
      </p:sp>
      <p:sp>
        <p:nvSpPr>
          <p:cNvPr id="6" name="Slide Number Placeholder 5">
            <a:extLst>
              <a:ext uri="{FF2B5EF4-FFF2-40B4-BE49-F238E27FC236}">
                <a16:creationId xmlns:a16="http://schemas.microsoft.com/office/drawing/2014/main" id="{C773944A-568A-420E-93D1-2196EAD8CC14}"/>
              </a:ext>
            </a:extLst>
          </p:cNvPr>
          <p:cNvSpPr>
            <a:spLocks noGrp="1"/>
          </p:cNvSpPr>
          <p:nvPr>
            <p:ph type="sldNum" sz="quarter" idx="4"/>
          </p:nvPr>
        </p:nvSpPr>
        <p:spPr>
          <a:xfrm>
            <a:off x="9448800" y="6457951"/>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b="1"/>
            </a:lvl1pPr>
          </a:lstStyle>
          <a:p>
            <a:fld id="{D420EBE8-CDAD-4D48-A75F-F8EBEB53E6C7}" type="slidenum">
              <a:rPr lang="en-US" smtClean="0"/>
              <a:t>‹#›</a:t>
            </a:fld>
            <a:endParaRPr lang="en-US"/>
          </a:p>
        </p:txBody>
      </p:sp>
    </p:spTree>
    <p:extLst>
      <p:ext uri="{BB962C8B-B14F-4D97-AF65-F5344CB8AC3E}">
        <p14:creationId xmlns:p14="http://schemas.microsoft.com/office/powerpoint/2010/main" val="109325503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Lst>
  <p:txStyles>
    <p:titleStyle>
      <a:lvl1pPr algn="l" rtl="0" eaLnBrk="1" fontAlgn="base" hangingPunct="1">
        <a:lnSpc>
          <a:spcPct val="90000"/>
        </a:lnSpc>
        <a:spcBef>
          <a:spcPct val="0"/>
        </a:spcBef>
        <a:spcAft>
          <a:spcPct val="0"/>
        </a:spcAft>
        <a:defRPr b="1" kern="1200">
          <a:solidFill>
            <a:schemeClr val="tx1"/>
          </a:solidFill>
          <a:latin typeface="+mj-lt"/>
          <a:ea typeface="+mj-ea"/>
          <a:cs typeface="+mj-cs"/>
        </a:defRPr>
      </a:lvl1pPr>
      <a:lvl2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2pPr>
      <a:lvl3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3pPr>
      <a:lvl4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4pPr>
      <a:lvl5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5pPr>
      <a:lvl6pPr marL="3429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6pPr>
      <a:lvl7pPr marL="6858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7pPr>
      <a:lvl8pPr marL="10287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8pPr>
      <a:lvl9pPr marL="13716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9pPr>
    </p:titleStyle>
    <p:bodyStyle>
      <a:lvl1pPr marL="171450" indent="-171450" algn="l" rtl="0" eaLnBrk="1" fontAlgn="base" hangingPunct="1">
        <a:lnSpc>
          <a:spcPct val="90000"/>
        </a:lnSpc>
        <a:spcBef>
          <a:spcPts val="750"/>
        </a:spcBef>
        <a:spcAft>
          <a:spcPct val="0"/>
        </a:spcAft>
        <a:buFont typeface="Arial" panose="020B0604020202020204" pitchFamily="34" charset="0"/>
        <a:buChar char="•"/>
        <a:defRPr kern="1200">
          <a:solidFill>
            <a:schemeClr val="tx1"/>
          </a:solidFill>
          <a:latin typeface="+mn-lt"/>
          <a:ea typeface="+mn-ea"/>
          <a:cs typeface="+mn-cs"/>
        </a:defRPr>
      </a:lvl1pPr>
      <a:lvl2pPr marL="514350" indent="-171450" algn="l" rtl="0" eaLnBrk="1" fontAlgn="base" hangingPunct="1">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2pPr>
      <a:lvl3pPr marL="857250" indent="-171450" algn="l" rtl="0" eaLnBrk="1" fontAlgn="base" hangingPunct="1">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3pPr>
      <a:lvl4pPr marL="1200150" indent="-171450" algn="l" rtl="0" eaLnBrk="1" fontAlgn="base" hangingPunct="1">
        <a:lnSpc>
          <a:spcPct val="90000"/>
        </a:lnSpc>
        <a:spcBef>
          <a:spcPts val="375"/>
        </a:spcBef>
        <a:spcAft>
          <a:spcPct val="0"/>
        </a:spcAft>
        <a:buFont typeface="Arial" panose="020B0604020202020204" pitchFamily="34" charset="0"/>
        <a:buChar char="•"/>
        <a:defRPr sz="1200" kern="1200">
          <a:solidFill>
            <a:schemeClr val="tx1"/>
          </a:solidFill>
          <a:latin typeface="+mn-lt"/>
          <a:ea typeface="+mn-ea"/>
          <a:cs typeface="+mn-cs"/>
        </a:defRPr>
      </a:lvl4pPr>
      <a:lvl5pPr marL="1543050" indent="-171450" algn="l" rtl="0" eaLnBrk="1" fontAlgn="base" hangingPunct="1">
        <a:lnSpc>
          <a:spcPct val="90000"/>
        </a:lnSpc>
        <a:spcBef>
          <a:spcPts val="375"/>
        </a:spcBef>
        <a:spcAft>
          <a:spcPct val="0"/>
        </a:spcAft>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49.tiff"/><Relationship Id="rId3" Type="http://schemas.openxmlformats.org/officeDocument/2006/relationships/image" Target="../media/image39.png"/><Relationship Id="rId7" Type="http://schemas.openxmlformats.org/officeDocument/2006/relationships/image" Target="../media/image43.svg"/><Relationship Id="rId12" Type="http://schemas.openxmlformats.org/officeDocument/2006/relationships/image" Target="../media/image48.svg"/><Relationship Id="rId2" Type="http://schemas.openxmlformats.org/officeDocument/2006/relationships/notesSlide" Target="../notesSlides/notesSlide7.xml"/><Relationship Id="rId1" Type="http://schemas.openxmlformats.org/officeDocument/2006/relationships/slideLayout" Target="../slideLayouts/slideLayout31.xml"/><Relationship Id="rId6" Type="http://schemas.openxmlformats.org/officeDocument/2006/relationships/image" Target="../media/image42.png"/><Relationship Id="rId11" Type="http://schemas.openxmlformats.org/officeDocument/2006/relationships/image" Target="../media/image47.png"/><Relationship Id="rId5" Type="http://schemas.openxmlformats.org/officeDocument/2006/relationships/image" Target="../media/image41.svg"/><Relationship Id="rId10" Type="http://schemas.openxmlformats.org/officeDocument/2006/relationships/image" Target="../media/image46.svg"/><Relationship Id="rId4" Type="http://schemas.openxmlformats.org/officeDocument/2006/relationships/image" Target="../media/image40.png"/><Relationship Id="rId9" Type="http://schemas.openxmlformats.org/officeDocument/2006/relationships/image" Target="../media/image45.png"/><Relationship Id="rId14" Type="http://schemas.openxmlformats.org/officeDocument/2006/relationships/image" Target="../media/image50.tiff"/></Relationships>
</file>

<file path=ppt/slides/_rels/slide13.xml.rels><?xml version="1.0" encoding="UTF-8" standalone="yes"?>
<Relationships xmlns="http://schemas.openxmlformats.org/package/2006/relationships"><Relationship Id="rId3" Type="http://schemas.openxmlformats.org/officeDocument/2006/relationships/hyperlink" Target="https://hiv-dashboards.nascop.org/" TargetMode="External"/><Relationship Id="rId2" Type="http://schemas.openxmlformats.org/officeDocument/2006/relationships/notesSlide" Target="../notesSlides/notesSlide8.xml"/><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9.xml"/><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0.xml"/><Relationship Id="rId1" Type="http://schemas.openxmlformats.org/officeDocument/2006/relationships/slideLayout" Target="../slideLayouts/slideLayout2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1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7.xml"/><Relationship Id="rId4" Type="http://schemas.openxmlformats.org/officeDocument/2006/relationships/image" Target="../media/image61.png"/></Relationships>
</file>

<file path=ppt/slides/_rels/slide1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3" Type="http://schemas.openxmlformats.org/officeDocument/2006/relationships/image" Target="../media/image24.svg"/><Relationship Id="rId18" Type="http://schemas.openxmlformats.org/officeDocument/2006/relationships/diagramData" Target="../diagrams/data1.xml"/><Relationship Id="rId26" Type="http://schemas.openxmlformats.org/officeDocument/2006/relationships/diagramColors" Target="../diagrams/colors2.xml"/><Relationship Id="rId3" Type="http://schemas.openxmlformats.org/officeDocument/2006/relationships/image" Target="../media/image14.png"/><Relationship Id="rId21" Type="http://schemas.openxmlformats.org/officeDocument/2006/relationships/diagramColors" Target="../diagrams/colors1.xml"/><Relationship Id="rId7" Type="http://schemas.openxmlformats.org/officeDocument/2006/relationships/image" Target="../media/image18.svg"/><Relationship Id="rId12" Type="http://schemas.openxmlformats.org/officeDocument/2006/relationships/image" Target="../media/image23.png"/><Relationship Id="rId17" Type="http://schemas.openxmlformats.org/officeDocument/2006/relationships/image" Target="../media/image28.svg"/><Relationship Id="rId25" Type="http://schemas.openxmlformats.org/officeDocument/2006/relationships/diagramQuickStyle" Target="../diagrams/quickStyle2.xml"/><Relationship Id="rId33" Type="http://schemas.openxmlformats.org/officeDocument/2006/relationships/image" Target="../media/image29.png"/><Relationship Id="rId2" Type="http://schemas.openxmlformats.org/officeDocument/2006/relationships/notesSlide" Target="../notesSlides/notesSlide1.xml"/><Relationship Id="rId16" Type="http://schemas.openxmlformats.org/officeDocument/2006/relationships/image" Target="../media/image27.png"/><Relationship Id="rId20" Type="http://schemas.openxmlformats.org/officeDocument/2006/relationships/diagramQuickStyle" Target="../diagrams/quickStyle1.xml"/><Relationship Id="rId29" Type="http://schemas.openxmlformats.org/officeDocument/2006/relationships/diagramLayout" Target="../diagrams/layout3.xml"/><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22.svg"/><Relationship Id="rId24" Type="http://schemas.openxmlformats.org/officeDocument/2006/relationships/diagramLayout" Target="../diagrams/layout2.xml"/><Relationship Id="rId32" Type="http://schemas.microsoft.com/office/2007/relationships/diagramDrawing" Target="../diagrams/drawing3.xml"/><Relationship Id="rId5" Type="http://schemas.openxmlformats.org/officeDocument/2006/relationships/image" Target="../media/image16.jpeg"/><Relationship Id="rId15" Type="http://schemas.openxmlformats.org/officeDocument/2006/relationships/image" Target="../media/image26.svg"/><Relationship Id="rId23" Type="http://schemas.openxmlformats.org/officeDocument/2006/relationships/diagramData" Target="../diagrams/data2.xml"/><Relationship Id="rId28" Type="http://schemas.openxmlformats.org/officeDocument/2006/relationships/diagramData" Target="../diagrams/data3.xml"/><Relationship Id="rId10" Type="http://schemas.openxmlformats.org/officeDocument/2006/relationships/image" Target="../media/image21.png"/><Relationship Id="rId19" Type="http://schemas.openxmlformats.org/officeDocument/2006/relationships/diagramLayout" Target="../diagrams/layout1.xml"/><Relationship Id="rId31" Type="http://schemas.openxmlformats.org/officeDocument/2006/relationships/diagramColors" Target="../diagrams/colors3.xml"/><Relationship Id="rId4" Type="http://schemas.openxmlformats.org/officeDocument/2006/relationships/image" Target="../media/image3.png"/><Relationship Id="rId9" Type="http://schemas.openxmlformats.org/officeDocument/2006/relationships/image" Target="../media/image20.svg"/><Relationship Id="rId14" Type="http://schemas.openxmlformats.org/officeDocument/2006/relationships/image" Target="../media/image25.png"/><Relationship Id="rId22" Type="http://schemas.microsoft.com/office/2007/relationships/diagramDrawing" Target="../diagrams/drawing1.xml"/><Relationship Id="rId27" Type="http://schemas.microsoft.com/office/2007/relationships/diagramDrawing" Target="../diagrams/drawing2.xml"/><Relationship Id="rId30" Type="http://schemas.openxmlformats.org/officeDocument/2006/relationships/diagramQuickStyle" Target="../diagrams/quickStyle3.xml"/><Relationship Id="rId8" Type="http://schemas.openxmlformats.org/officeDocument/2006/relationships/image" Target="../media/image19.png"/></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2.xml"/><Relationship Id="rId1" Type="http://schemas.openxmlformats.org/officeDocument/2006/relationships/slideLayout" Target="../slideLayouts/slideLayout27.xml"/><Relationship Id="rId4" Type="http://schemas.openxmlformats.org/officeDocument/2006/relationships/image" Target="../media/image67.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tags" Target="../tags/tag5.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3.xml"/><Relationship Id="rId1" Type="http://schemas.openxmlformats.org/officeDocument/2006/relationships/slideLayout" Target="../slideLayouts/slideLayout2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29.xml.rels><?xml version="1.0" encoding="UTF-8" standalone="yes"?>
<Relationships xmlns="http://schemas.openxmlformats.org/package/2006/relationships"><Relationship Id="rId3" Type="http://schemas.openxmlformats.org/officeDocument/2006/relationships/hyperlink" Target="https://dwh.nascop.org/#/reporting-rates/ct" TargetMode="External"/><Relationship Id="rId2" Type="http://schemas.openxmlformats.org/officeDocument/2006/relationships/image" Target="../media/image68.png"/><Relationship Id="rId1" Type="http://schemas.openxmlformats.org/officeDocument/2006/relationships/slideLayout" Target="../slideLayouts/slideLayout5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8.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45.xml"/><Relationship Id="rId1" Type="http://schemas.openxmlformats.org/officeDocument/2006/relationships/tags" Target="../tags/tag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tags" Target="../tags/tag7.xml"/></Relationships>
</file>

<file path=ppt/slides/_rels/slide36.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jpeg"/><Relationship Id="rId1" Type="http://schemas.openxmlformats.org/officeDocument/2006/relationships/slideLayout" Target="../slideLayouts/slideLayout27.xml"/></Relationships>
</file>

<file path=ppt/slides/_rels/slide3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7.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9.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 Id="rId6" Type="http://schemas.openxmlformats.org/officeDocument/2006/relationships/image" Target="../media/image34.jpeg"/><Relationship Id="rId5" Type="http://schemas.openxmlformats.org/officeDocument/2006/relationships/image" Target="../media/image33.png"/><Relationship Id="rId4" Type="http://schemas.openxmlformats.org/officeDocument/2006/relationships/image" Target="../media/image32.png"/></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4.xml"/><Relationship Id="rId1" Type="http://schemas.openxmlformats.org/officeDocument/2006/relationships/slideLayout" Target="../slideLayouts/slideLayout2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27.xml"/></Relationships>
</file>

<file path=ppt/slides/_rels/slide42.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7.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4.xml.rels><?xml version="1.0" encoding="UTF-8" standalone="yes"?>
<Relationships xmlns="http://schemas.openxmlformats.org/package/2006/relationships"><Relationship Id="rId2" Type="http://schemas.openxmlformats.org/officeDocument/2006/relationships/image" Target="../media/image97.jpeg"/><Relationship Id="rId1" Type="http://schemas.openxmlformats.org/officeDocument/2006/relationships/slideLayout" Target="../slideLayouts/slideLayout27.xml"/></Relationships>
</file>

<file path=ppt/slides/_rels/slide45.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7.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tags" Target="../tags/tag8.xml"/></Relationships>
</file>

<file path=ppt/slides/_rels/slide4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27.xml"/><Relationship Id="rId4" Type="http://schemas.openxmlformats.org/officeDocument/2006/relationships/image" Target="../media/image101.png"/></Relationships>
</file>

<file path=ppt/slides/_rels/slide48.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2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tags" Target="../tags/tag4.xml"/></Relationships>
</file>

<file path=ppt/slides/_rels/slide50.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27.xml"/></Relationships>
</file>

<file path=ppt/slides/_rels/slide51.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27.xml"/><Relationship Id="rId4" Type="http://schemas.openxmlformats.org/officeDocument/2006/relationships/image" Target="../media/image108.png"/></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56.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115.png"/><Relationship Id="rId2" Type="http://schemas.openxmlformats.org/officeDocument/2006/relationships/diagramData" Target="../diagrams/data11.xml"/><Relationship Id="rId1" Type="http://schemas.openxmlformats.org/officeDocument/2006/relationships/slideLayout" Target="../slideLayouts/slideLayout56.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54.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15.xml"/><Relationship Id="rId1" Type="http://schemas.openxmlformats.org/officeDocument/2006/relationships/slideLayout" Target="../slideLayouts/slideLayout46.xml"/></Relationships>
</file>

<file path=ppt/slides/_rels/slide55.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6.xml"/><Relationship Id="rId1" Type="http://schemas.openxmlformats.org/officeDocument/2006/relationships/slideLayout" Target="../slideLayouts/slideLayout27.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8" Type="http://schemas.openxmlformats.org/officeDocument/2006/relationships/image" Target="../media/image41.svg"/><Relationship Id="rId13" Type="http://schemas.openxmlformats.org/officeDocument/2006/relationships/image" Target="../media/image46.svg"/><Relationship Id="rId18" Type="http://schemas.openxmlformats.org/officeDocument/2006/relationships/image" Target="../media/image51.jpeg"/><Relationship Id="rId3" Type="http://schemas.openxmlformats.org/officeDocument/2006/relationships/image" Target="../media/image36.jpeg"/><Relationship Id="rId7" Type="http://schemas.openxmlformats.org/officeDocument/2006/relationships/image" Target="../media/image40.png"/><Relationship Id="rId12" Type="http://schemas.openxmlformats.org/officeDocument/2006/relationships/image" Target="../media/image45.png"/><Relationship Id="rId17" Type="http://schemas.openxmlformats.org/officeDocument/2006/relationships/image" Target="../media/image50.tiff"/><Relationship Id="rId2" Type="http://schemas.openxmlformats.org/officeDocument/2006/relationships/image" Target="../media/image35.jpeg"/><Relationship Id="rId16" Type="http://schemas.openxmlformats.org/officeDocument/2006/relationships/image" Target="../media/image49.tiff"/><Relationship Id="rId1" Type="http://schemas.openxmlformats.org/officeDocument/2006/relationships/slideLayout" Target="../slideLayouts/slideLayout44.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5" Type="http://schemas.openxmlformats.org/officeDocument/2006/relationships/image" Target="../media/image48.svg"/><Relationship Id="rId10" Type="http://schemas.openxmlformats.org/officeDocument/2006/relationships/image" Target="../media/image43.svg"/><Relationship Id="rId4" Type="http://schemas.openxmlformats.org/officeDocument/2006/relationships/image" Target="../media/image37.png"/><Relationship Id="rId9" Type="http://schemas.openxmlformats.org/officeDocument/2006/relationships/image" Target="../media/image42.png"/><Relationship Id="rId14" Type="http://schemas.openxmlformats.org/officeDocument/2006/relationships/image" Target="../media/image47.png"/></Relationships>
</file>

<file path=ppt/slides/_rels/slide8.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notesSlide" Target="../notesSlides/notesSlide3.xml"/><Relationship Id="rId1" Type="http://schemas.openxmlformats.org/officeDocument/2006/relationships/slideLayout" Target="../slideLayouts/slideLayout31.xml"/><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B94B58E5-489E-4135-9AD2-53492047B679}"/>
              </a:ext>
            </a:extLst>
          </p:cNvPr>
          <p:cNvSpPr>
            <a:spLocks noGrp="1"/>
          </p:cNvSpPr>
          <p:nvPr>
            <p:ph type="body" sz="quarter" idx="13"/>
          </p:nvPr>
        </p:nvSpPr>
        <p:spPr>
          <a:xfrm>
            <a:off x="509240" y="5007781"/>
            <a:ext cx="3307373" cy="493820"/>
          </a:xfrm>
        </p:spPr>
        <p:txBody>
          <a:bodyPr>
            <a:normAutofit fontScale="70000" lnSpcReduction="20000"/>
          </a:bodyPr>
          <a:lstStyle/>
          <a:p>
            <a:r>
              <a:rPr lang="en-US"/>
              <a:t>Thursday September 12</a:t>
            </a:r>
            <a:r>
              <a:rPr lang="en-US" baseline="30000"/>
              <a:t>th</a:t>
            </a:r>
            <a:r>
              <a:rPr lang="en-US"/>
              <a:t> , 2024</a:t>
            </a:r>
            <a:endParaRPr lang="en-KE"/>
          </a:p>
        </p:txBody>
      </p:sp>
      <p:sp>
        <p:nvSpPr>
          <p:cNvPr id="11" name="Title 10">
            <a:extLst>
              <a:ext uri="{FF2B5EF4-FFF2-40B4-BE49-F238E27FC236}">
                <a16:creationId xmlns:a16="http://schemas.microsoft.com/office/drawing/2014/main" id="{FC89E438-3D04-4BC1-B57F-EE93A94184A3}"/>
              </a:ext>
            </a:extLst>
          </p:cNvPr>
          <p:cNvSpPr>
            <a:spLocks noGrp="1"/>
          </p:cNvSpPr>
          <p:nvPr>
            <p:ph type="ctrTitle"/>
          </p:nvPr>
        </p:nvSpPr>
        <p:spPr>
          <a:xfrm>
            <a:off x="609600" y="3900560"/>
            <a:ext cx="11582400" cy="782160"/>
          </a:xfrm>
        </p:spPr>
        <p:txBody>
          <a:bodyPr>
            <a:noAutofit/>
          </a:bodyPr>
          <a:lstStyle/>
          <a:p>
            <a:pPr algn="ctr"/>
            <a:r>
              <a:rPr lang="en-US" sz="3200"/>
              <a:t>Data Use Community</a:t>
            </a:r>
            <a:endParaRPr lang="en-KE" sz="3200"/>
          </a:p>
        </p:txBody>
      </p:sp>
      <p:pic>
        <p:nvPicPr>
          <p:cNvPr id="3" name="Picture 2">
            <a:extLst>
              <a:ext uri="{FF2B5EF4-FFF2-40B4-BE49-F238E27FC236}">
                <a16:creationId xmlns:a16="http://schemas.microsoft.com/office/drawing/2014/main" id="{FCA4F295-49A7-4599-B097-FA94181E4FAE}"/>
              </a:ext>
            </a:extLst>
          </p:cNvPr>
          <p:cNvPicPr>
            <a:picLocks noChangeAspect="1"/>
          </p:cNvPicPr>
          <p:nvPr/>
        </p:nvPicPr>
        <p:blipFill>
          <a:blip r:embed="rId2"/>
          <a:stretch>
            <a:fillRect/>
          </a:stretch>
        </p:blipFill>
        <p:spPr>
          <a:xfrm>
            <a:off x="0" y="6461760"/>
            <a:ext cx="12192000" cy="396240"/>
          </a:xfrm>
          <a:prstGeom prst="rect">
            <a:avLst/>
          </a:prstGeom>
        </p:spPr>
      </p:pic>
      <p:pic>
        <p:nvPicPr>
          <p:cNvPr id="4" name="Picture 3">
            <a:extLst>
              <a:ext uri="{FF2B5EF4-FFF2-40B4-BE49-F238E27FC236}">
                <a16:creationId xmlns:a16="http://schemas.microsoft.com/office/drawing/2014/main" id="{707B7045-932F-4803-A85A-AD3AC0EBE0F6}"/>
              </a:ext>
            </a:extLst>
          </p:cNvPr>
          <p:cNvPicPr>
            <a:picLocks noChangeAspect="1"/>
          </p:cNvPicPr>
          <p:nvPr/>
        </p:nvPicPr>
        <p:blipFill>
          <a:blip r:embed="rId3"/>
          <a:stretch>
            <a:fillRect/>
          </a:stretch>
        </p:blipFill>
        <p:spPr>
          <a:xfrm>
            <a:off x="509239" y="6074581"/>
            <a:ext cx="10632347" cy="493819"/>
          </a:xfrm>
          <a:prstGeom prst="rect">
            <a:avLst/>
          </a:prstGeom>
        </p:spPr>
      </p:pic>
      <p:pic>
        <p:nvPicPr>
          <p:cNvPr id="10" name="Picture 9">
            <a:extLst>
              <a:ext uri="{FF2B5EF4-FFF2-40B4-BE49-F238E27FC236}">
                <a16:creationId xmlns:a16="http://schemas.microsoft.com/office/drawing/2014/main" id="{831BE135-46DF-414B-8F9E-071DFFAA82F9}"/>
              </a:ext>
            </a:extLst>
          </p:cNvPr>
          <p:cNvPicPr>
            <a:picLocks noChangeAspect="1"/>
          </p:cNvPicPr>
          <p:nvPr/>
        </p:nvPicPr>
        <p:blipFill>
          <a:blip r:embed="rId4"/>
          <a:stretch>
            <a:fillRect/>
          </a:stretch>
        </p:blipFill>
        <p:spPr>
          <a:xfrm>
            <a:off x="8032434" y="5007780"/>
            <a:ext cx="2847975" cy="1066800"/>
          </a:xfrm>
          <a:prstGeom prst="rect">
            <a:avLst/>
          </a:prstGeom>
        </p:spPr>
      </p:pic>
      <p:cxnSp>
        <p:nvCxnSpPr>
          <p:cNvPr id="7" name="Straight Connector 6">
            <a:extLst>
              <a:ext uri="{FF2B5EF4-FFF2-40B4-BE49-F238E27FC236}">
                <a16:creationId xmlns:a16="http://schemas.microsoft.com/office/drawing/2014/main" id="{CE8A53AB-AB2C-F58E-6DB2-99D8FCE76EFC}"/>
              </a:ext>
            </a:extLst>
          </p:cNvPr>
          <p:cNvCxnSpPr/>
          <p:nvPr/>
        </p:nvCxnSpPr>
        <p:spPr>
          <a:xfrm>
            <a:off x="4337539" y="4010967"/>
            <a:ext cx="3881267" cy="0"/>
          </a:xfrm>
          <a:prstGeom prst="line">
            <a:avLst/>
          </a:prstGeom>
        </p:spPr>
        <p:style>
          <a:lnRef idx="3">
            <a:schemeClr val="accent3"/>
          </a:lnRef>
          <a:fillRef idx="0">
            <a:schemeClr val="accent3"/>
          </a:fillRef>
          <a:effectRef idx="2">
            <a:schemeClr val="accent3"/>
          </a:effectRef>
          <a:fontRef idx="minor">
            <a:schemeClr val="tx1"/>
          </a:fontRef>
        </p:style>
      </p:cxnSp>
      <p:sp>
        <p:nvSpPr>
          <p:cNvPr id="2" name="Subtitle 2">
            <a:extLst>
              <a:ext uri="{FF2B5EF4-FFF2-40B4-BE49-F238E27FC236}">
                <a16:creationId xmlns:a16="http://schemas.microsoft.com/office/drawing/2014/main" id="{8AAC5496-FA5A-E3A1-C5BE-CFE4C99E5DBC}"/>
              </a:ext>
            </a:extLst>
          </p:cNvPr>
          <p:cNvSpPr>
            <a:spLocks noGrp="1"/>
          </p:cNvSpPr>
          <p:nvPr>
            <p:ph type="subTitle" idx="1"/>
          </p:nvPr>
        </p:nvSpPr>
        <p:spPr>
          <a:xfrm>
            <a:off x="2026414" y="2690321"/>
            <a:ext cx="8503515" cy="1663160"/>
          </a:xfrm>
        </p:spPr>
        <p:txBody>
          <a:bodyPr>
            <a:noAutofit/>
          </a:bodyPr>
          <a:lstStyle/>
          <a:p>
            <a:pPr algn="ctr"/>
            <a:r>
              <a:rPr lang="en-US" sz="6000" b="1">
                <a:effectLst/>
                <a:latin typeface="Calibri" panose="020F0502020204030204" pitchFamily="34" charset="0"/>
                <a:ea typeface="Calibri" panose="020F0502020204030204" pitchFamily="34" charset="0"/>
                <a:cs typeface="Arial" panose="020B0604020202020204" pitchFamily="34" charset="0"/>
              </a:rPr>
              <a:t>Kenya’s approach to DQA </a:t>
            </a:r>
            <a:endParaRPr lang="en-US" sz="6000" b="1"/>
          </a:p>
        </p:txBody>
      </p:sp>
    </p:spTree>
    <p:extLst>
      <p:ext uri="{BB962C8B-B14F-4D97-AF65-F5344CB8AC3E}">
        <p14:creationId xmlns:p14="http://schemas.microsoft.com/office/powerpoint/2010/main" val="25411946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1"/>
          <p:cNvSpPr txBox="1"/>
          <p:nvPr/>
        </p:nvSpPr>
        <p:spPr>
          <a:xfrm>
            <a:off x="767310" y="338523"/>
            <a:ext cx="10657380" cy="421975"/>
          </a:xfrm>
          <a:prstGeom prst="rect">
            <a:avLst/>
          </a:prstGeom>
        </p:spPr>
        <p:txBody>
          <a:bodyPr wrap="square" lIns="0" tIns="0" rIns="0" bIns="0" rtlCol="0" anchor="t">
            <a:spAutoFit/>
          </a:bodyPr>
          <a:lstStyle/>
          <a:p>
            <a:pPr marL="0" marR="0" lvl="0" indent="0" algn="ctr" defTabSz="914400" rtl="0" eaLnBrk="0" fontAlgn="base" latinLnBrk="0" hangingPunct="0">
              <a:lnSpc>
                <a:spcPts val="3173"/>
              </a:lnSpc>
              <a:spcBef>
                <a:spcPct val="0"/>
              </a:spcBef>
              <a:spcAft>
                <a:spcPct val="0"/>
              </a:spcAft>
              <a:buClrTx/>
              <a:buSzTx/>
              <a:buFontTx/>
              <a:buNone/>
              <a:tabLst/>
              <a:defRPr/>
            </a:pPr>
            <a:r>
              <a:rPr kumimoji="0" lang="en-US" sz="36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HIV program D/SQA </a:t>
            </a:r>
            <a:r>
              <a:rPr kumimoji="0" lang="en-US" sz="3800" b="1" i="0" u="none" strike="noStrike" kern="1200" cap="none" spc="0" normalizeH="0" baseline="0" noProof="0">
                <a:ln>
                  <a:noFill/>
                </a:ln>
                <a:solidFill>
                  <a:srgbClr val="C00000"/>
                </a:solidFill>
                <a:effectLst/>
                <a:uLnTx/>
                <a:uFillTx/>
                <a:latin typeface="Maiandra GD" panose="020E0502030308020204" pitchFamily="34" charset="0"/>
                <a:ea typeface="+mn-ea"/>
                <a:cs typeface="+mn-cs"/>
              </a:rPr>
              <a:t>​</a:t>
            </a:r>
          </a:p>
        </p:txBody>
      </p:sp>
      <p:sp>
        <p:nvSpPr>
          <p:cNvPr id="34" name="TextBox 27">
            <a:extLst>
              <a:ext uri="{FF2B5EF4-FFF2-40B4-BE49-F238E27FC236}">
                <a16:creationId xmlns:a16="http://schemas.microsoft.com/office/drawing/2014/main" id="{A6E0A94A-02E2-7143-B5AB-D23ACD1D464F}"/>
              </a:ext>
            </a:extLst>
          </p:cNvPr>
          <p:cNvSpPr txBox="1"/>
          <p:nvPr/>
        </p:nvSpPr>
        <p:spPr>
          <a:xfrm>
            <a:off x="1371602" y="2378980"/>
            <a:ext cx="10426995" cy="3500958"/>
          </a:xfrm>
          <a:prstGeom prst="rect">
            <a:avLst/>
          </a:prstGeom>
        </p:spPr>
        <p:txBody>
          <a:bodyPr wrap="square" lIns="0" tIns="0" rIns="0" bIns="0" rtlCol="0" anchor="t">
            <a:spAutoFit/>
          </a:bodyPr>
          <a:lstStyle/>
          <a:p>
            <a:pPr marL="0" marR="0" lvl="0" indent="0" algn="l" defTabSz="914400" rtl="0" eaLnBrk="0" fontAlgn="base" latinLnBrk="0" hangingPunct="0">
              <a:lnSpc>
                <a:spcPct val="100000"/>
              </a:lnSpc>
              <a:spcBef>
                <a:spcPct val="0"/>
              </a:spcBef>
              <a:spcAft>
                <a:spcPts val="1200"/>
              </a:spcAft>
              <a:buClrTx/>
              <a:buSzTx/>
              <a:buFontTx/>
              <a:buNone/>
              <a:tabLst/>
              <a:defRPr/>
            </a:pPr>
            <a:r>
              <a:rPr kumimoji="0" lang="en-US" sz="2400" b="1" i="0" u="none" strike="noStrike" kern="1200" cap="none" spc="0" normalizeH="0" baseline="0" noProof="0">
                <a:ln>
                  <a:noFill/>
                </a:ln>
                <a:solidFill>
                  <a:srgbClr val="5B9BD5">
                    <a:lumMod val="50000"/>
                  </a:srgbClr>
                </a:solidFill>
                <a:effectLst/>
                <a:uLnTx/>
                <a:uFillTx/>
                <a:latin typeface="Maiandra GD" panose="020E0502030308020204" pitchFamily="34" charset="0"/>
                <a:ea typeface="+mn-ea"/>
                <a:cs typeface="+mn-cs"/>
              </a:rPr>
              <a:t>Gaps: </a:t>
            </a:r>
          </a:p>
          <a:p>
            <a:pPr marL="304815" marR="0" lvl="0" indent="-30481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Conducting DQAs was expensive (resources, data availability) – utilization of a proprietary mobile data collection tool</a:t>
            </a:r>
          </a:p>
          <a:p>
            <a:pPr marL="304815" marR="0" lvl="0" indent="-30481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Disparate tools across stakeholders</a:t>
            </a:r>
          </a:p>
          <a:p>
            <a:pPr marL="304815" marR="0" lvl="0" indent="-30481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Use of Excel based and paper tools, access to DQA reports</a:t>
            </a:r>
          </a:p>
          <a:p>
            <a:pPr marL="304815" marR="0" lvl="0" indent="-30481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Lack of an SQA component </a:t>
            </a:r>
          </a:p>
          <a:p>
            <a:pPr marL="304815" marR="0" lvl="0" indent="-30481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Minimal accountability on DQI initiatives</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solidFill>
                <a:srgbClr val="000000"/>
              </a:solidFill>
              <a:effectLst/>
              <a:uLnTx/>
              <a:uFillTx/>
              <a:latin typeface="Maiandra GD" panose="020E0502030308020204"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200"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Leveraged on technology to improve efficiency</a:t>
            </a:r>
          </a:p>
          <a:p>
            <a:pPr marL="0" marR="0" lvl="0" indent="0" algn="l" defTabSz="914400" rtl="0" eaLnBrk="0" fontAlgn="base" latinLnBrk="0" hangingPunct="0">
              <a:lnSpc>
                <a:spcPts val="2051"/>
              </a:lnSpc>
              <a:spcBef>
                <a:spcPct val="0"/>
              </a:spcBef>
              <a:spcAft>
                <a:spcPct val="0"/>
              </a:spcAft>
              <a:buClrTx/>
              <a:buSzTx/>
              <a:buFontTx/>
              <a:buNone/>
              <a:tabLst/>
              <a:defRPr/>
            </a:pPr>
            <a:endParaRPr kumimoji="0" lang="en-US" sz="2000" b="0" i="0" u="none" strike="noStrike" kern="1200" cap="none" spc="0" normalizeH="0" baseline="0" noProof="0">
              <a:ln>
                <a:noFill/>
              </a:ln>
              <a:solidFill>
                <a:srgbClr val="000000"/>
              </a:solidFill>
              <a:effectLst/>
              <a:uLnTx/>
              <a:uFillTx/>
              <a:latin typeface="Maiandra GD" panose="020E0502030308020204" pitchFamily="34" charset="0"/>
              <a:ea typeface="+mn-ea"/>
              <a:cs typeface="+mn-cs"/>
            </a:endParaRPr>
          </a:p>
        </p:txBody>
      </p:sp>
      <p:sp>
        <p:nvSpPr>
          <p:cNvPr id="32" name="TextBox 27">
            <a:extLst>
              <a:ext uri="{FF2B5EF4-FFF2-40B4-BE49-F238E27FC236}">
                <a16:creationId xmlns:a16="http://schemas.microsoft.com/office/drawing/2014/main" id="{8568BDD0-DE44-5463-FF24-E9893BA64C62}"/>
              </a:ext>
            </a:extLst>
          </p:cNvPr>
          <p:cNvSpPr txBox="1"/>
          <p:nvPr/>
        </p:nvSpPr>
        <p:spPr>
          <a:xfrm>
            <a:off x="1371602" y="1226986"/>
            <a:ext cx="10234588" cy="1354217"/>
          </a:xfrm>
          <a:prstGeom prst="rect">
            <a:avLst/>
          </a:prstGeom>
        </p:spPr>
        <p:txBody>
          <a:bodyPr wrap="square" lIns="0" tIns="0" rIns="0" bIns="0" rtlCol="0" anchor="t">
            <a:spAutoFit/>
          </a:bodyPr>
          <a:lstStyle/>
          <a:p>
            <a:pPr marL="304815" marR="0" lvl="0" indent="-30481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Annual national DQA in sampled sites</a:t>
            </a:r>
          </a:p>
          <a:p>
            <a:pPr marL="304815" marR="0" lvl="0" indent="-30481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At least quarterly at facility level</a:t>
            </a:r>
          </a:p>
          <a:p>
            <a:pPr marL="304815" marR="0" lvl="0" indent="-30481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200"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Core set of system and program indicators identified for longitudinal monitoring</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200" b="0" i="0" u="none" strike="noStrike" kern="1200" cap="none" spc="0" normalizeH="0" baseline="0" noProof="0">
              <a:ln>
                <a:noFill/>
              </a:ln>
              <a:solidFill>
                <a:srgbClr val="000000"/>
              </a:solidFill>
              <a:effectLst/>
              <a:uLnTx/>
              <a:uFillTx/>
              <a:latin typeface="Maiandra GD" panose="020E0502030308020204" pitchFamily="34" charset="0"/>
              <a:ea typeface="+mn-ea"/>
              <a:cs typeface="+mn-cs"/>
            </a:endParaRPr>
          </a:p>
        </p:txBody>
      </p:sp>
    </p:spTree>
    <p:extLst>
      <p:ext uri="{BB962C8B-B14F-4D97-AF65-F5344CB8AC3E}">
        <p14:creationId xmlns:p14="http://schemas.microsoft.com/office/powerpoint/2010/main" val="1139862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diagram of data information&#10;&#10;Description automatically generated with medium confidence">
            <a:extLst>
              <a:ext uri="{FF2B5EF4-FFF2-40B4-BE49-F238E27FC236}">
                <a16:creationId xmlns:a16="http://schemas.microsoft.com/office/drawing/2014/main" id="{587DED82-7D36-3FB5-8F47-6848935202B6}"/>
              </a:ext>
            </a:extLst>
          </p:cNvPr>
          <p:cNvPicPr>
            <a:picLocks noChangeAspect="1"/>
          </p:cNvPicPr>
          <p:nvPr/>
        </p:nvPicPr>
        <p:blipFill>
          <a:blip r:embed="rId3">
            <a:extLst>
              <a:ext uri="{28A0092B-C50C-407E-A947-70E740481C1C}">
                <a14:useLocalDpi xmlns:a14="http://schemas.microsoft.com/office/drawing/2010/main" val="0"/>
              </a:ext>
            </a:extLst>
          </a:blip>
          <a:srcRect l="3292"/>
          <a:stretch/>
        </p:blipFill>
        <p:spPr>
          <a:xfrm>
            <a:off x="882502" y="1095026"/>
            <a:ext cx="10675089" cy="5093123"/>
          </a:xfrm>
          <a:prstGeom prst="rect">
            <a:avLst/>
          </a:prstGeom>
        </p:spPr>
      </p:pic>
      <p:sp>
        <p:nvSpPr>
          <p:cNvPr id="2" name="TextBox 31">
            <a:extLst>
              <a:ext uri="{FF2B5EF4-FFF2-40B4-BE49-F238E27FC236}">
                <a16:creationId xmlns:a16="http://schemas.microsoft.com/office/drawing/2014/main" id="{7B59F300-BEC8-55EF-9F65-8F10EB4496D0}"/>
              </a:ext>
            </a:extLst>
          </p:cNvPr>
          <p:cNvSpPr txBox="1"/>
          <p:nvPr/>
        </p:nvSpPr>
        <p:spPr>
          <a:xfrm>
            <a:off x="304800" y="455916"/>
            <a:ext cx="11556274" cy="422936"/>
          </a:xfrm>
          <a:prstGeom prst="rect">
            <a:avLst/>
          </a:prstGeom>
        </p:spPr>
        <p:txBody>
          <a:bodyPr wrap="square" lIns="0" tIns="0" rIns="0" bIns="0" rtlCol="0" anchor="t">
            <a:spAutoFit/>
          </a:bodyPr>
          <a:lstStyle/>
          <a:p>
            <a:pPr marL="0" marR="0" lvl="0" indent="0" algn="ctr" defTabSz="609630" rtl="0" eaLnBrk="1" fontAlgn="auto" latinLnBrk="0" hangingPunct="1">
              <a:lnSpc>
                <a:spcPts val="3173"/>
              </a:lnSpc>
              <a:spcBef>
                <a:spcPct val="0"/>
              </a:spcBef>
              <a:spcAft>
                <a:spcPts val="0"/>
              </a:spcAft>
              <a:buClrTx/>
              <a:buSzTx/>
              <a:buFontTx/>
              <a:buNone/>
              <a:tabLst/>
              <a:defRPr/>
            </a:pPr>
            <a:r>
              <a:rPr kumimoji="0" lang="en-US" sz="3200" b="1" i="0" u="none" strike="noStrike" kern="1200" cap="none" spc="0" normalizeH="0" baseline="0" noProof="0">
                <a:ln>
                  <a:noFill/>
                </a:ln>
                <a:solidFill>
                  <a:srgbClr val="C00000"/>
                </a:solidFill>
                <a:effectLst/>
                <a:uLnTx/>
                <a:uFillTx/>
                <a:latin typeface="Garamond"/>
                <a:ea typeface="+mn-ea"/>
                <a:cs typeface="+mn-cs"/>
              </a:rPr>
              <a:t> </a:t>
            </a:r>
            <a:r>
              <a:rPr kumimoji="0" lang="en-US" sz="3200" b="1" i="0" u="none" strike="noStrike" kern="1200" cap="none" spc="0" normalizeH="0" baseline="0" noProof="0">
                <a:ln>
                  <a:noFill/>
                </a:ln>
                <a:solidFill>
                  <a:srgbClr val="C00000"/>
                </a:solidFill>
                <a:effectLst/>
                <a:uLnTx/>
                <a:uFillTx/>
                <a:latin typeface="Garamond" panose="02020404030301010803" pitchFamily="18" charset="0"/>
                <a:ea typeface="+mn-ea"/>
                <a:cs typeface="+mn-cs"/>
              </a:rPr>
              <a:t> </a:t>
            </a:r>
            <a:r>
              <a:rPr kumimoji="0" lang="en-US" sz="36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Data &amp; Service Quality Assessment Tool</a:t>
            </a:r>
          </a:p>
        </p:txBody>
      </p:sp>
    </p:spTree>
    <p:extLst>
      <p:ext uri="{BB962C8B-B14F-4D97-AF65-F5344CB8AC3E}">
        <p14:creationId xmlns:p14="http://schemas.microsoft.com/office/powerpoint/2010/main" val="36378045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9"/>
          <p:cNvSpPr txBox="1"/>
          <p:nvPr/>
        </p:nvSpPr>
        <p:spPr>
          <a:xfrm>
            <a:off x="1212861" y="730239"/>
            <a:ext cx="9538460" cy="655500"/>
          </a:xfrm>
          <a:prstGeom prst="rect">
            <a:avLst/>
          </a:prstGeom>
        </p:spPr>
        <p:txBody>
          <a:bodyPr wrap="square" lIns="0" tIns="0" rIns="0" bIns="0" rtlCol="0" anchor="t">
            <a:spAutoFit/>
          </a:bodyPr>
          <a:lstStyle/>
          <a:p>
            <a:pPr marL="0" marR="0" lvl="0" indent="0" algn="l" defTabSz="914400" rtl="0" eaLnBrk="0" fontAlgn="base" latinLnBrk="0" hangingPunct="0">
              <a:lnSpc>
                <a:spcPts val="2613"/>
              </a:lnSpc>
              <a:spcBef>
                <a:spcPct val="0"/>
              </a:spcBef>
              <a:spcAft>
                <a:spcPct val="0"/>
              </a:spcAft>
              <a:buClrTx/>
              <a:buSzTx/>
              <a:buFontTx/>
              <a:buNone/>
              <a:tabLst/>
              <a:defRPr/>
            </a:pPr>
            <a:r>
              <a:rPr kumimoji="0" lang="en-US" sz="2000" b="0" i="0" u="none" strike="noStrike" kern="1200" cap="none" spc="0" normalizeH="0" baseline="0" noProof="0">
                <a:ln>
                  <a:noFill/>
                </a:ln>
                <a:solidFill>
                  <a:srgbClr val="5B9BD5">
                    <a:lumMod val="50000"/>
                  </a:srgbClr>
                </a:solidFill>
                <a:effectLst/>
                <a:uLnTx/>
                <a:uFillTx/>
                <a:latin typeface="Maiandra GD" panose="020E0502030308020204" pitchFamily="34" charset="0"/>
                <a:ea typeface="+mn-ea"/>
                <a:cs typeface="+mn-cs"/>
              </a:rPr>
              <a:t> HIV e-D/SQA tool developed to standardize Data &amp; Service Quality Assessment process and support national and routine DQAs at all levels</a:t>
            </a:r>
          </a:p>
        </p:txBody>
      </p:sp>
      <p:sp>
        <p:nvSpPr>
          <p:cNvPr id="30" name="TextBox 30"/>
          <p:cNvSpPr txBox="1"/>
          <p:nvPr/>
        </p:nvSpPr>
        <p:spPr>
          <a:xfrm>
            <a:off x="8104819" y="1910971"/>
            <a:ext cx="3988605" cy="3231654"/>
          </a:xfrm>
          <a:prstGeom prst="rect">
            <a:avLst/>
          </a:prstGeom>
        </p:spPr>
        <p:txBody>
          <a:bodyPr wrap="square" lIns="0" tIns="0" rIns="0" bIns="0" rtlCol="0" anchor="t">
            <a:spAutoFit/>
          </a:bodyPr>
          <a:lstStyle/>
          <a:p>
            <a:pPr marL="0" marR="0" lvl="0" indent="0" algn="l" defTabSz="609630" rtl="0" eaLnBrk="1" fontAlgn="auto" latinLnBrk="0" hangingPunct="1">
              <a:lnSpc>
                <a:spcPts val="2051"/>
              </a:lnSpc>
              <a:spcBef>
                <a:spcPts val="0"/>
              </a:spcBef>
              <a:spcAft>
                <a:spcPts val="0"/>
              </a:spcAft>
              <a:buClrTx/>
              <a:buSzTx/>
              <a:buFontTx/>
              <a:buNone/>
              <a:tabLst/>
              <a:defRPr/>
            </a:pPr>
            <a:r>
              <a:rPr kumimoji="0" lang="en-US" sz="2000" b="1" i="0" u="none" strike="noStrike" kern="1200" cap="none" spc="0" normalizeH="0" baseline="0" noProof="0">
                <a:ln>
                  <a:noFill/>
                </a:ln>
                <a:solidFill>
                  <a:srgbClr val="4F81BD">
                    <a:lumMod val="50000"/>
                  </a:srgbClr>
                </a:solidFill>
                <a:effectLst/>
                <a:uLnTx/>
                <a:uFillTx/>
                <a:latin typeface="Maiandra GD" panose="020E0502030308020204" pitchFamily="34" charset="0"/>
                <a:ea typeface="+mn-ea"/>
                <a:cs typeface="+mn-cs"/>
              </a:rPr>
              <a:t>Successes:</a:t>
            </a:r>
          </a:p>
          <a:p>
            <a:pPr marL="304815" marR="0" lvl="1" indent="-304815" algn="l" defTabSz="609630" rtl="0" eaLnBrk="1" fontAlgn="auto" latinLnBrk="0" hangingPunct="1">
              <a:lnSpc>
                <a:spcPts val="2051"/>
              </a:lnSpc>
              <a:spcBef>
                <a:spcPts val="0"/>
              </a:spcBef>
              <a:spcAft>
                <a:spcPts val="0"/>
              </a:spcAft>
              <a:buClrTx/>
              <a:buSzTx/>
              <a:buFont typeface="Arial" panose="020B0604020202020204" pitchFamily="34" charset="0"/>
              <a:buChar char="•"/>
              <a:tabLst/>
              <a:defRPr/>
            </a:pPr>
            <a:r>
              <a:rPr kumimoji="0" lang="en-US" sz="1867"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Standardized D/SQA process at National &amp; Sub National levels</a:t>
            </a:r>
          </a:p>
          <a:p>
            <a:pPr marL="304815" marR="0" lvl="1" indent="-304815" algn="l" defTabSz="609630" rtl="0" eaLnBrk="1" fontAlgn="auto" latinLnBrk="0" hangingPunct="1">
              <a:lnSpc>
                <a:spcPts val="2051"/>
              </a:lnSpc>
              <a:spcBef>
                <a:spcPts val="0"/>
              </a:spcBef>
              <a:spcAft>
                <a:spcPts val="0"/>
              </a:spcAft>
              <a:buClrTx/>
              <a:buSzTx/>
              <a:buFont typeface="Arial" panose="020B0604020202020204" pitchFamily="34" charset="0"/>
              <a:buChar char="•"/>
              <a:tabLst/>
              <a:defRPr/>
            </a:pPr>
            <a:r>
              <a:rPr kumimoji="0" lang="en-US" sz="1867"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Tool used to conduct National DQA for last 3 years</a:t>
            </a:r>
          </a:p>
          <a:p>
            <a:pPr marL="304815" marR="0" lvl="1" indent="-304815" algn="l" defTabSz="609630" rtl="0" eaLnBrk="1" fontAlgn="auto" latinLnBrk="0" hangingPunct="1">
              <a:lnSpc>
                <a:spcPts val="2051"/>
              </a:lnSpc>
              <a:spcBef>
                <a:spcPts val="0"/>
              </a:spcBef>
              <a:spcAft>
                <a:spcPts val="0"/>
              </a:spcAft>
              <a:buClrTx/>
              <a:buSzTx/>
              <a:buFont typeface="Arial" panose="020B0604020202020204" pitchFamily="34" charset="0"/>
              <a:buChar char="•"/>
              <a:tabLst/>
              <a:defRPr/>
            </a:pPr>
            <a:r>
              <a:rPr kumimoji="0" lang="en-US" sz="1867"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Provides a repository for previous D/ SQA and longitudinal data monitoring </a:t>
            </a:r>
          </a:p>
          <a:p>
            <a:pPr marL="304815" marR="0" lvl="1" indent="-304815" algn="l" defTabSz="609630" rtl="0" eaLnBrk="1" fontAlgn="auto" latinLnBrk="0" hangingPunct="1">
              <a:lnSpc>
                <a:spcPts val="2051"/>
              </a:lnSpc>
              <a:spcBef>
                <a:spcPts val="0"/>
              </a:spcBef>
              <a:spcAft>
                <a:spcPts val="0"/>
              </a:spcAft>
              <a:buClrTx/>
              <a:buSzTx/>
              <a:buFont typeface="Arial" panose="020B0604020202020204" pitchFamily="34" charset="0"/>
              <a:buChar char="•"/>
              <a:tabLst/>
              <a:defRPr/>
            </a:pPr>
            <a:r>
              <a:rPr kumimoji="0" lang="en-US" sz="1867"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Sustainability – tool routinely utilized, improved quality of data</a:t>
            </a:r>
          </a:p>
          <a:p>
            <a:pPr marL="304815" marR="0" lvl="1" indent="-304815" algn="l" defTabSz="609630" rtl="0" eaLnBrk="1" fontAlgn="auto" latinLnBrk="0" hangingPunct="1">
              <a:lnSpc>
                <a:spcPts val="2051"/>
              </a:lnSpc>
              <a:spcBef>
                <a:spcPts val="0"/>
              </a:spcBef>
              <a:spcAft>
                <a:spcPts val="0"/>
              </a:spcAft>
              <a:buClrTx/>
              <a:buSzTx/>
              <a:buFont typeface="Arial" panose="020B0604020202020204" pitchFamily="34" charset="0"/>
              <a:buChar char="•"/>
              <a:tabLst/>
              <a:defRPr/>
            </a:pPr>
            <a:r>
              <a:rPr kumimoji="0" lang="en-US" sz="1867"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Remote monitoring of DQA process and supervision of teams</a:t>
            </a:r>
          </a:p>
        </p:txBody>
      </p:sp>
      <p:sp>
        <p:nvSpPr>
          <p:cNvPr id="31" name="TextBox 31"/>
          <p:cNvSpPr txBox="1"/>
          <p:nvPr/>
        </p:nvSpPr>
        <p:spPr>
          <a:xfrm>
            <a:off x="767310" y="294654"/>
            <a:ext cx="10657380" cy="422936"/>
          </a:xfrm>
          <a:prstGeom prst="rect">
            <a:avLst/>
          </a:prstGeom>
        </p:spPr>
        <p:txBody>
          <a:bodyPr wrap="square" lIns="0" tIns="0" rIns="0" bIns="0" rtlCol="0" anchor="t">
            <a:spAutoFit/>
          </a:bodyPr>
          <a:lstStyle/>
          <a:p>
            <a:pPr marL="0" marR="0" lvl="0" indent="0" algn="ctr" defTabSz="914400" rtl="0" eaLnBrk="0" fontAlgn="base" latinLnBrk="0" hangingPunct="0">
              <a:lnSpc>
                <a:spcPts val="3173"/>
              </a:lnSpc>
              <a:spcBef>
                <a:spcPct val="0"/>
              </a:spcBef>
              <a:spcAft>
                <a:spcPct val="0"/>
              </a:spcAft>
              <a:buClrTx/>
              <a:buSzTx/>
              <a:buFontTx/>
              <a:buNone/>
              <a:tabLst/>
              <a:defRPr/>
            </a:pPr>
            <a:r>
              <a:rPr kumimoji="0" lang="en-US" sz="36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HIV e-D/SQA Tool</a:t>
            </a:r>
            <a:r>
              <a:rPr kumimoji="0" lang="en-US" sz="3200" b="1" i="0" u="none" strike="noStrike" kern="1200" cap="none" spc="0" normalizeH="0" baseline="0" noProof="0">
                <a:ln>
                  <a:noFill/>
                </a:ln>
                <a:solidFill>
                  <a:srgbClr val="C00000"/>
                </a:solidFill>
                <a:effectLst/>
                <a:uLnTx/>
                <a:uFillTx/>
                <a:latin typeface="Garamond" panose="02020404030301010803" pitchFamily="18" charset="0"/>
                <a:ea typeface="+mn-ea"/>
                <a:cs typeface="+mn-cs"/>
              </a:rPr>
              <a:t>​</a:t>
            </a:r>
          </a:p>
        </p:txBody>
      </p:sp>
      <p:grpSp>
        <p:nvGrpSpPr>
          <p:cNvPr id="27" name="Group 26">
            <a:extLst>
              <a:ext uri="{FF2B5EF4-FFF2-40B4-BE49-F238E27FC236}">
                <a16:creationId xmlns:a16="http://schemas.microsoft.com/office/drawing/2014/main" id="{E6A87F89-FBCE-5BBC-5E0F-06D9AE2995AF}"/>
              </a:ext>
            </a:extLst>
          </p:cNvPr>
          <p:cNvGrpSpPr/>
          <p:nvPr/>
        </p:nvGrpSpPr>
        <p:grpSpPr>
          <a:xfrm>
            <a:off x="953378" y="1910971"/>
            <a:ext cx="3650897" cy="3670712"/>
            <a:chOff x="408003" y="1509611"/>
            <a:chExt cx="3334679" cy="2890124"/>
          </a:xfrm>
        </p:grpSpPr>
        <p:grpSp>
          <p:nvGrpSpPr>
            <p:cNvPr id="2" name="Group 2"/>
            <p:cNvGrpSpPr>
              <a:grpSpLocks noChangeAspect="1"/>
            </p:cNvGrpSpPr>
            <p:nvPr/>
          </p:nvGrpSpPr>
          <p:grpSpPr>
            <a:xfrm>
              <a:off x="408003" y="1509611"/>
              <a:ext cx="1143444" cy="2261944"/>
              <a:chOff x="0" y="0"/>
              <a:chExt cx="2620010" cy="5182870"/>
            </a:xfrm>
          </p:grpSpPr>
          <p:sp>
            <p:nvSpPr>
              <p:cNvPr id="3" name="Freeform 3"/>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4" name="Freeform 4"/>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3"/>
                <a:stretch>
                  <a:fillRect l="-3006" r="-3006"/>
                </a:stretch>
              </a:blip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5" name="Freeform 5"/>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555555"/>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6" name="Freeform 6"/>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555555"/>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7" name="Freeform 7"/>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8" name="Freeform 8"/>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9" name="Freeform 9"/>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10" name="Freeform 10"/>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11" name="Freeform 11"/>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555555"/>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grpSp>
        <p:grpSp>
          <p:nvGrpSpPr>
            <p:cNvPr id="12" name="Group 12"/>
            <p:cNvGrpSpPr/>
            <p:nvPr/>
          </p:nvGrpSpPr>
          <p:grpSpPr>
            <a:xfrm rot="962993">
              <a:off x="1762347" y="1966967"/>
              <a:ext cx="1134545" cy="2244348"/>
              <a:chOff x="0" y="0"/>
              <a:chExt cx="2269086" cy="4488664"/>
            </a:xfrm>
          </p:grpSpPr>
          <p:sp>
            <p:nvSpPr>
              <p:cNvPr id="13" name="Freeform 13"/>
              <p:cNvSpPr/>
              <p:nvPr/>
            </p:nvSpPr>
            <p:spPr>
              <a:xfrm>
                <a:off x="1712537" y="109533"/>
                <a:ext cx="150912" cy="119221"/>
              </a:xfrm>
              <a:custGeom>
                <a:avLst/>
                <a:gdLst/>
                <a:ahLst/>
                <a:cxnLst/>
                <a:rect l="l" t="t" r="r" b="b"/>
                <a:pathLst>
                  <a:path w="150912" h="119221">
                    <a:moveTo>
                      <a:pt x="0" y="0"/>
                    </a:moveTo>
                    <a:lnTo>
                      <a:pt x="150913" y="0"/>
                    </a:lnTo>
                    <a:lnTo>
                      <a:pt x="150913" y="119220"/>
                    </a:lnTo>
                    <a:lnTo>
                      <a:pt x="0" y="11922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14" name="Freeform 14"/>
              <p:cNvSpPr/>
              <p:nvPr/>
            </p:nvSpPr>
            <p:spPr>
              <a:xfrm>
                <a:off x="1910360" y="87855"/>
                <a:ext cx="187184" cy="140899"/>
              </a:xfrm>
              <a:custGeom>
                <a:avLst/>
                <a:gdLst/>
                <a:ahLst/>
                <a:cxnLst/>
                <a:rect l="l" t="t" r="r" b="b"/>
                <a:pathLst>
                  <a:path w="187184" h="140899">
                    <a:moveTo>
                      <a:pt x="0" y="0"/>
                    </a:moveTo>
                    <a:lnTo>
                      <a:pt x="187185" y="0"/>
                    </a:lnTo>
                    <a:lnTo>
                      <a:pt x="187185" y="140898"/>
                    </a:lnTo>
                    <a:lnTo>
                      <a:pt x="0" y="140898"/>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grpSp>
            <p:nvGrpSpPr>
              <p:cNvPr id="15" name="Group 15"/>
              <p:cNvGrpSpPr>
                <a:grpSpLocks noChangeAspect="1"/>
              </p:cNvGrpSpPr>
              <p:nvPr/>
            </p:nvGrpSpPr>
            <p:grpSpPr>
              <a:xfrm>
                <a:off x="0" y="0"/>
                <a:ext cx="2269086" cy="4488664"/>
                <a:chOff x="0" y="0"/>
                <a:chExt cx="2620010" cy="5182870"/>
              </a:xfrm>
            </p:grpSpPr>
            <p:sp>
              <p:nvSpPr>
                <p:cNvPr id="16" name="Freeform 16"/>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17" name="Freeform 17"/>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8"/>
                  <a:stretch>
                    <a:fillRect l="-3010" r="-3010"/>
                  </a:stretch>
                </a:blip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18" name="Freeform 18"/>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555555"/>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19" name="Freeform 19"/>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555555"/>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0" name="Freeform 20"/>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1" name="Freeform 21"/>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2" name="Freeform 22"/>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3" name="Freeform 23"/>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4" name="Freeform 24"/>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555555"/>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grpSp>
          <p:sp>
            <p:nvSpPr>
              <p:cNvPr id="25" name="Freeform 25"/>
              <p:cNvSpPr/>
              <p:nvPr/>
            </p:nvSpPr>
            <p:spPr>
              <a:xfrm>
                <a:off x="1693378" y="169143"/>
                <a:ext cx="150912" cy="119221"/>
              </a:xfrm>
              <a:custGeom>
                <a:avLst/>
                <a:gdLst/>
                <a:ahLst/>
                <a:cxnLst/>
                <a:rect l="l" t="t" r="r" b="b"/>
                <a:pathLst>
                  <a:path w="150912" h="119221">
                    <a:moveTo>
                      <a:pt x="0" y="0"/>
                    </a:moveTo>
                    <a:lnTo>
                      <a:pt x="150913" y="0"/>
                    </a:lnTo>
                    <a:lnTo>
                      <a:pt x="150913" y="119221"/>
                    </a:lnTo>
                    <a:lnTo>
                      <a:pt x="0" y="119221"/>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6" name="Freeform 26"/>
              <p:cNvSpPr/>
              <p:nvPr/>
            </p:nvSpPr>
            <p:spPr>
              <a:xfrm>
                <a:off x="1877120" y="134169"/>
                <a:ext cx="187184" cy="140899"/>
              </a:xfrm>
              <a:custGeom>
                <a:avLst/>
                <a:gdLst/>
                <a:ahLst/>
                <a:cxnLst/>
                <a:rect l="l" t="t" r="r" b="b"/>
                <a:pathLst>
                  <a:path w="187184" h="140899">
                    <a:moveTo>
                      <a:pt x="0" y="0"/>
                    </a:moveTo>
                    <a:lnTo>
                      <a:pt x="187184" y="0"/>
                    </a:lnTo>
                    <a:lnTo>
                      <a:pt x="187184" y="140899"/>
                    </a:lnTo>
                    <a:lnTo>
                      <a:pt x="0" y="140899"/>
                    </a:lnTo>
                    <a:lnTo>
                      <a:pt x="0" y="0"/>
                    </a:lnTo>
                    <a:close/>
                  </a:path>
                </a:pathLst>
              </a:custGeom>
              <a:blipFill>
                <a:blip r:embed="rId11">
                  <a:extLst>
                    <a:ext uri="{96DAC541-7B7A-43D3-8B79-37D633B846F1}">
                      <asvg:svgBlip xmlns:asvg="http://schemas.microsoft.com/office/drawing/2016/SVG/main" r:embed="rId12"/>
                    </a:ext>
                  </a:extLst>
                </a:blip>
                <a:stretch>
                  <a:fillRect/>
                </a:stretch>
              </a:blip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grpSp>
        <p:pic>
          <p:nvPicPr>
            <p:cNvPr id="36" name="Picture 35" descr="A black sign with white text&#10;&#10;Description automatically generated">
              <a:extLst>
                <a:ext uri="{FF2B5EF4-FFF2-40B4-BE49-F238E27FC236}">
                  <a16:creationId xmlns:a16="http://schemas.microsoft.com/office/drawing/2014/main" id="{09EC8E4C-CE87-55EA-B655-A949B1E26E41}"/>
                </a:ext>
              </a:extLst>
            </p:cNvPr>
            <p:cNvPicPr>
              <a:picLocks noChangeAspect="1"/>
            </p:cNvPicPr>
            <p:nvPr/>
          </p:nvPicPr>
          <p:blipFill>
            <a:blip r:embed="rId13"/>
            <a:stretch>
              <a:fillRect/>
            </a:stretch>
          </p:blipFill>
          <p:spPr>
            <a:xfrm>
              <a:off x="2914158" y="3652828"/>
              <a:ext cx="828524" cy="343075"/>
            </a:xfrm>
            <a:prstGeom prst="rect">
              <a:avLst/>
            </a:prstGeom>
          </p:spPr>
        </p:pic>
        <p:pic>
          <p:nvPicPr>
            <p:cNvPr id="33" name="Picture 32" descr="A black and white sign with white text&#10;&#10;Description automatically generated">
              <a:extLst>
                <a:ext uri="{FF2B5EF4-FFF2-40B4-BE49-F238E27FC236}">
                  <a16:creationId xmlns:a16="http://schemas.microsoft.com/office/drawing/2014/main" id="{35EE1612-A115-E752-F906-4D9E17942152}"/>
                </a:ext>
              </a:extLst>
            </p:cNvPr>
            <p:cNvPicPr>
              <a:picLocks noChangeAspect="1"/>
            </p:cNvPicPr>
            <p:nvPr/>
          </p:nvPicPr>
          <p:blipFill>
            <a:blip r:embed="rId14"/>
            <a:stretch>
              <a:fillRect/>
            </a:stretch>
          </p:blipFill>
          <p:spPr>
            <a:xfrm>
              <a:off x="2914158" y="4060067"/>
              <a:ext cx="828524" cy="339668"/>
            </a:xfrm>
            <a:prstGeom prst="rect">
              <a:avLst/>
            </a:prstGeom>
          </p:spPr>
        </p:pic>
      </p:grpSp>
      <p:sp>
        <p:nvSpPr>
          <p:cNvPr id="28" name="TextBox 27">
            <a:extLst>
              <a:ext uri="{FF2B5EF4-FFF2-40B4-BE49-F238E27FC236}">
                <a16:creationId xmlns:a16="http://schemas.microsoft.com/office/drawing/2014/main" id="{B074C8FA-1640-B4BB-CD50-B66FE170334E}"/>
              </a:ext>
            </a:extLst>
          </p:cNvPr>
          <p:cNvSpPr txBox="1"/>
          <p:nvPr/>
        </p:nvSpPr>
        <p:spPr>
          <a:xfrm>
            <a:off x="4351223" y="1768080"/>
            <a:ext cx="3753596" cy="2423740"/>
          </a:xfrm>
          <a:prstGeom prst="rect">
            <a:avLst/>
          </a:prstGeom>
        </p:spPr>
        <p:txBody>
          <a:bodyPr wrap="square" lIns="0" tIns="0" rIns="0" bIns="0" rtlCol="0" anchor="t">
            <a:spAutoFit/>
          </a:bodyPr>
          <a:lstStyle/>
          <a:p>
            <a:pPr marL="0" marR="0" lvl="0" indent="0" algn="l" defTabSz="609630" rtl="0" eaLnBrk="1" fontAlgn="auto" latinLnBrk="0" hangingPunct="1">
              <a:lnSpc>
                <a:spcPts val="2051"/>
              </a:lnSpc>
              <a:spcBef>
                <a:spcPts val="0"/>
              </a:spcBef>
              <a:spcAft>
                <a:spcPts val="0"/>
              </a:spcAft>
              <a:buClrTx/>
              <a:buSzTx/>
              <a:buFontTx/>
              <a:buNone/>
              <a:tabLst/>
              <a:defRPr/>
            </a:pPr>
            <a:r>
              <a:rPr kumimoji="0" lang="en-US" sz="2000" b="1" i="0" u="none" strike="noStrike" kern="1200" cap="none" spc="0" normalizeH="0" baseline="0" noProof="0">
                <a:ln>
                  <a:noFill/>
                </a:ln>
                <a:solidFill>
                  <a:srgbClr val="4F81BD">
                    <a:lumMod val="50000"/>
                  </a:srgbClr>
                </a:solidFill>
                <a:effectLst/>
                <a:uLnTx/>
                <a:uFillTx/>
                <a:latin typeface="Maiandra GD" panose="020E0502030308020204" pitchFamily="34" charset="0"/>
                <a:ea typeface="+mn-ea"/>
                <a:cs typeface="+mn-cs"/>
              </a:rPr>
              <a:t>Modules:</a:t>
            </a:r>
          </a:p>
          <a:p>
            <a:pPr marL="304815" marR="0" lvl="0" indent="-304815" algn="l" defTabSz="609630" rtl="0" eaLnBrk="1" fontAlgn="auto" latinLnBrk="0" hangingPunct="1">
              <a:lnSpc>
                <a:spcPts val="2051"/>
              </a:lnSpc>
              <a:spcBef>
                <a:spcPts val="0"/>
              </a:spcBef>
              <a:spcAft>
                <a:spcPts val="0"/>
              </a:spcAft>
              <a:buClrTx/>
              <a:buSzTx/>
              <a:buFont typeface="Arial" panose="020B0604020202020204" pitchFamily="34" charset="0"/>
              <a:buChar char="•"/>
              <a:tabLst/>
              <a:defRPr/>
            </a:pPr>
            <a:r>
              <a:rPr kumimoji="0" lang="en-US" sz="1867"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Systems Management </a:t>
            </a:r>
          </a:p>
          <a:p>
            <a:pPr marL="304815" marR="0" lvl="0" indent="-304815" algn="l" defTabSz="609630" rtl="0" eaLnBrk="1" fontAlgn="auto" latinLnBrk="0" hangingPunct="1">
              <a:lnSpc>
                <a:spcPts val="2051"/>
              </a:lnSpc>
              <a:spcBef>
                <a:spcPts val="0"/>
              </a:spcBef>
              <a:spcAft>
                <a:spcPts val="0"/>
              </a:spcAft>
              <a:buClrTx/>
              <a:buSzTx/>
              <a:buFont typeface="Arial" panose="020B0604020202020204" pitchFamily="34" charset="0"/>
              <a:buChar char="•"/>
              <a:tabLst/>
              <a:defRPr/>
            </a:pPr>
            <a:r>
              <a:rPr kumimoji="0" lang="en-US" sz="1867"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Data Verification​</a:t>
            </a:r>
          </a:p>
          <a:p>
            <a:pPr marL="304815" marR="0" lvl="0" indent="-304815" algn="l" defTabSz="609630" rtl="0" eaLnBrk="1" fontAlgn="auto" latinLnBrk="0" hangingPunct="1">
              <a:lnSpc>
                <a:spcPts val="2051"/>
              </a:lnSpc>
              <a:spcBef>
                <a:spcPts val="0"/>
              </a:spcBef>
              <a:spcAft>
                <a:spcPts val="0"/>
              </a:spcAft>
              <a:buClrTx/>
              <a:buSzTx/>
              <a:buFont typeface="Arial" panose="020B0604020202020204" pitchFamily="34" charset="0"/>
              <a:buChar char="•"/>
              <a:tabLst/>
              <a:defRPr/>
            </a:pPr>
            <a:r>
              <a:rPr kumimoji="0" lang="en-US" sz="1867"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Patient File Cross Check​ </a:t>
            </a:r>
          </a:p>
          <a:p>
            <a:pPr marL="304815" marR="0" lvl="0" indent="-304815" algn="l" defTabSz="609630" rtl="0" eaLnBrk="1" fontAlgn="auto" latinLnBrk="0" hangingPunct="1">
              <a:lnSpc>
                <a:spcPts val="2051"/>
              </a:lnSpc>
              <a:spcBef>
                <a:spcPts val="0"/>
              </a:spcBef>
              <a:spcAft>
                <a:spcPts val="0"/>
              </a:spcAft>
              <a:buClrTx/>
              <a:buSzTx/>
              <a:buFont typeface="Arial" panose="020B0604020202020204" pitchFamily="34" charset="0"/>
              <a:buChar char="•"/>
              <a:tabLst/>
              <a:defRPr/>
            </a:pPr>
            <a:r>
              <a:rPr kumimoji="0" lang="en-US" sz="1867"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Service Quality Assessment</a:t>
            </a:r>
          </a:p>
          <a:p>
            <a:pPr marL="304815" marR="0" lvl="0" indent="-304815" algn="l" defTabSz="609630" rtl="0" eaLnBrk="1" fontAlgn="auto" latinLnBrk="0" hangingPunct="1">
              <a:lnSpc>
                <a:spcPts val="2051"/>
              </a:lnSpc>
              <a:spcBef>
                <a:spcPts val="0"/>
              </a:spcBef>
              <a:spcAft>
                <a:spcPts val="0"/>
              </a:spcAft>
              <a:buClrTx/>
              <a:buSzTx/>
              <a:buFont typeface="Arial" panose="020B0604020202020204" pitchFamily="34" charset="0"/>
              <a:buChar char="•"/>
              <a:tabLst/>
              <a:defRPr/>
            </a:pPr>
            <a:r>
              <a:rPr kumimoji="0" lang="en-US" sz="1867"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Realtime Facility Assessment Report</a:t>
            </a:r>
          </a:p>
          <a:p>
            <a:pPr marL="304815" marR="0" lvl="0" indent="-304815" algn="l" defTabSz="609630" rtl="0" eaLnBrk="1" fontAlgn="auto" latinLnBrk="0" hangingPunct="1">
              <a:lnSpc>
                <a:spcPts val="2051"/>
              </a:lnSpc>
              <a:spcBef>
                <a:spcPts val="0"/>
              </a:spcBef>
              <a:spcAft>
                <a:spcPts val="0"/>
              </a:spcAft>
              <a:buClrTx/>
              <a:buSzTx/>
              <a:buFont typeface="Arial" panose="020B0604020202020204" pitchFamily="34" charset="0"/>
              <a:buChar char="•"/>
              <a:tabLst/>
              <a:defRPr/>
            </a:pPr>
            <a:r>
              <a:rPr kumimoji="0" lang="en-US" sz="1867"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Action Planning</a:t>
            </a:r>
          </a:p>
          <a:p>
            <a:pPr marL="304815" marR="0" lvl="0" indent="-304815" algn="l" defTabSz="609630" rtl="0" eaLnBrk="1" fontAlgn="auto" latinLnBrk="0" hangingPunct="1">
              <a:lnSpc>
                <a:spcPts val="2051"/>
              </a:lnSpc>
              <a:spcBef>
                <a:spcPts val="0"/>
              </a:spcBef>
              <a:spcAft>
                <a:spcPts val="0"/>
              </a:spcAft>
              <a:buClrTx/>
              <a:buSzTx/>
              <a:buFont typeface="Arial" panose="020B0604020202020204" pitchFamily="34" charset="0"/>
              <a:buChar char="•"/>
              <a:tabLst/>
              <a:defRPr/>
            </a:pPr>
            <a:r>
              <a:rPr kumimoji="0" lang="en-US" sz="1867"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Assessment Team Management</a:t>
            </a:r>
          </a:p>
        </p:txBody>
      </p:sp>
    </p:spTree>
    <p:extLst>
      <p:ext uri="{BB962C8B-B14F-4D97-AF65-F5344CB8AC3E}">
        <p14:creationId xmlns:p14="http://schemas.microsoft.com/office/powerpoint/2010/main" val="39636059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9870C99-F47E-5282-F36F-2208E5CB7C17}"/>
              </a:ext>
            </a:extLst>
          </p:cNvPr>
          <p:cNvGrpSpPr/>
          <p:nvPr/>
        </p:nvGrpSpPr>
        <p:grpSpPr>
          <a:xfrm>
            <a:off x="1048238" y="1190869"/>
            <a:ext cx="10508760" cy="5076932"/>
            <a:chOff x="1450399" y="1405645"/>
            <a:chExt cx="9442632" cy="4521308"/>
          </a:xfrm>
        </p:grpSpPr>
        <p:sp>
          <p:nvSpPr>
            <p:cNvPr id="4" name="Rectangle 3">
              <a:extLst>
                <a:ext uri="{FF2B5EF4-FFF2-40B4-BE49-F238E27FC236}">
                  <a16:creationId xmlns:a16="http://schemas.microsoft.com/office/drawing/2014/main" id="{A4F264B9-8D28-14D3-BC19-31CBD58F049B}"/>
                </a:ext>
              </a:extLst>
            </p:cNvPr>
            <p:cNvSpPr/>
            <p:nvPr/>
          </p:nvSpPr>
          <p:spPr>
            <a:xfrm>
              <a:off x="1450401" y="2332182"/>
              <a:ext cx="3080748" cy="80245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Pre-D/SQA (Preparation process)</a:t>
              </a:r>
              <a:endParaRPr kumimoji="0" lang="en-KE" sz="1800" b="1" i="0" u="none" strike="noStrike" kern="1200" cap="none" spc="0" normalizeH="0" baseline="0" noProof="0">
                <a:ln>
                  <a:noFill/>
                </a:ln>
                <a:solidFill>
                  <a:prstClr val="black"/>
                </a:solidFill>
                <a:effectLst/>
                <a:uLnTx/>
                <a:uFillTx/>
                <a:latin typeface="Maiandra GD" panose="020E0502030308020204" pitchFamily="34" charset="0"/>
                <a:ea typeface="+mn-ea"/>
                <a:cs typeface="+mn-cs"/>
              </a:endParaRPr>
            </a:p>
          </p:txBody>
        </p:sp>
        <p:sp>
          <p:nvSpPr>
            <p:cNvPr id="5" name="Rectangle 4">
              <a:extLst>
                <a:ext uri="{FF2B5EF4-FFF2-40B4-BE49-F238E27FC236}">
                  <a16:creationId xmlns:a16="http://schemas.microsoft.com/office/drawing/2014/main" id="{59F1EBA6-E448-2782-40D8-21EA784828AB}"/>
                </a:ext>
              </a:extLst>
            </p:cNvPr>
            <p:cNvSpPr/>
            <p:nvPr/>
          </p:nvSpPr>
          <p:spPr>
            <a:xfrm>
              <a:off x="4531148" y="1842487"/>
              <a:ext cx="3031791" cy="538616"/>
            </a:xfrm>
            <a:prstGeom prst="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ts val="2051"/>
                </a:lnSpc>
                <a:spcBef>
                  <a:spcPct val="0"/>
                </a:spcBef>
                <a:spcAft>
                  <a:spcPct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During the D/SQA</a:t>
              </a:r>
            </a:p>
          </p:txBody>
        </p:sp>
        <p:sp>
          <p:nvSpPr>
            <p:cNvPr id="6" name="Rectangle 5">
              <a:extLst>
                <a:ext uri="{FF2B5EF4-FFF2-40B4-BE49-F238E27FC236}">
                  <a16:creationId xmlns:a16="http://schemas.microsoft.com/office/drawing/2014/main" id="{3C523BE5-128A-8859-7AC0-0B5D99D0AD97}"/>
                </a:ext>
              </a:extLst>
            </p:cNvPr>
            <p:cNvSpPr/>
            <p:nvPr/>
          </p:nvSpPr>
          <p:spPr>
            <a:xfrm>
              <a:off x="7602439" y="1405645"/>
              <a:ext cx="3290592" cy="420716"/>
            </a:xfrm>
            <a:prstGeom prst="rect">
              <a:avLst/>
            </a:prstGeom>
            <a:solidFill>
              <a:schemeClr val="accent4">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ts val="2051"/>
                </a:lnSpc>
                <a:spcBef>
                  <a:spcPct val="0"/>
                </a:spcBef>
                <a:spcAft>
                  <a:spcPct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Post D/SQA</a:t>
              </a:r>
            </a:p>
          </p:txBody>
        </p:sp>
        <p:sp>
          <p:nvSpPr>
            <p:cNvPr id="8" name="Rectangle 7">
              <a:extLst>
                <a:ext uri="{FF2B5EF4-FFF2-40B4-BE49-F238E27FC236}">
                  <a16:creationId xmlns:a16="http://schemas.microsoft.com/office/drawing/2014/main" id="{1A509ECB-52EA-B417-6999-A5EC2D229EB1}"/>
                </a:ext>
              </a:extLst>
            </p:cNvPr>
            <p:cNvSpPr/>
            <p:nvPr/>
          </p:nvSpPr>
          <p:spPr>
            <a:xfrm>
              <a:off x="1450399" y="3134637"/>
              <a:ext cx="3080748" cy="2580362"/>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KE"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9" name="Rectangle 8">
              <a:extLst>
                <a:ext uri="{FF2B5EF4-FFF2-40B4-BE49-F238E27FC236}">
                  <a16:creationId xmlns:a16="http://schemas.microsoft.com/office/drawing/2014/main" id="{D4366631-0132-685C-D701-C34E81350FAE}"/>
                </a:ext>
              </a:extLst>
            </p:cNvPr>
            <p:cNvSpPr/>
            <p:nvPr/>
          </p:nvSpPr>
          <p:spPr>
            <a:xfrm>
              <a:off x="4531148" y="2381103"/>
              <a:ext cx="3080748" cy="3333896"/>
            </a:xfrm>
            <a:prstGeom prst="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KE"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0" name="Rectangle 9">
              <a:extLst>
                <a:ext uri="{FF2B5EF4-FFF2-40B4-BE49-F238E27FC236}">
                  <a16:creationId xmlns:a16="http://schemas.microsoft.com/office/drawing/2014/main" id="{39FB0EA0-0AC1-4668-F8AA-0CA28D77C443}"/>
                </a:ext>
              </a:extLst>
            </p:cNvPr>
            <p:cNvSpPr/>
            <p:nvPr/>
          </p:nvSpPr>
          <p:spPr>
            <a:xfrm>
              <a:off x="7562939" y="1810234"/>
              <a:ext cx="3290592" cy="3904765"/>
            </a:xfrm>
            <a:prstGeom prst="rect">
              <a:avLst/>
            </a:prstGeom>
            <a:solidFill>
              <a:schemeClr val="accent4">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KE"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2" name="TextBox 11">
              <a:extLst>
                <a:ext uri="{FF2B5EF4-FFF2-40B4-BE49-F238E27FC236}">
                  <a16:creationId xmlns:a16="http://schemas.microsoft.com/office/drawing/2014/main" id="{4E68DB71-6C37-1501-0ECA-E737DC8660A1}"/>
                </a:ext>
              </a:extLst>
            </p:cNvPr>
            <p:cNvSpPr txBox="1"/>
            <p:nvPr/>
          </p:nvSpPr>
          <p:spPr>
            <a:xfrm>
              <a:off x="1532588" y="3186021"/>
              <a:ext cx="2918810" cy="27409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DQA/SQA Preparation process</a:t>
              </a:r>
            </a:p>
            <a:p>
              <a:pPr marL="342900" marR="0" lvl="1" indent="-1143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6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Defining the scope</a:t>
              </a:r>
            </a:p>
            <a:p>
              <a:pPr marL="342900" marR="0" lvl="1" indent="-1143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6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Set up assessment in the e-tool</a:t>
              </a:r>
            </a:p>
            <a:p>
              <a:pPr marL="342900" marR="0" lvl="1" indent="-1143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6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Facility and Indicator selection</a:t>
              </a:r>
            </a:p>
            <a:p>
              <a:pPr marL="342900" marR="0" lvl="1" indent="-1143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6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Team Formation</a:t>
              </a:r>
            </a:p>
            <a:p>
              <a:pPr marL="342900" marR="0" lvl="1" indent="-1143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6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Training teams, access rights to the tool, communicating with facilities</a:t>
              </a:r>
            </a:p>
            <a:p>
              <a:pPr marL="342900" marR="0" lvl="1" indent="-1143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6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Pre-pull KHIS and DATIM data and populate the assessment tool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KE"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13" name="TextBox 12">
              <a:extLst>
                <a:ext uri="{FF2B5EF4-FFF2-40B4-BE49-F238E27FC236}">
                  <a16:creationId xmlns:a16="http://schemas.microsoft.com/office/drawing/2014/main" id="{F3D04C02-EC04-D72E-FCA6-41FFB7261827}"/>
                </a:ext>
              </a:extLst>
            </p:cNvPr>
            <p:cNvSpPr txBox="1"/>
            <p:nvPr/>
          </p:nvSpPr>
          <p:spPr>
            <a:xfrm>
              <a:off x="4629061" y="2518368"/>
              <a:ext cx="2866925" cy="2487396"/>
            </a:xfrm>
            <a:prstGeom prst="rect">
              <a:avLst/>
            </a:prstGeom>
            <a:noFill/>
          </p:spPr>
          <p:txBody>
            <a:bodyPr wrap="square" rtlCol="0">
              <a:spAutoFit/>
            </a:bodyPr>
            <a:lstStyle/>
            <a:p>
              <a:pPr marL="166688" marR="0" lvl="0" indent="-166688" algn="l" defTabSz="914400" rtl="0" eaLnBrk="0" fontAlgn="base" latinLnBrk="0" hangingPunct="0">
                <a:lnSpc>
                  <a:spcPts val="2051"/>
                </a:lnSpc>
                <a:spcBef>
                  <a:spcPct val="0"/>
                </a:spcBef>
                <a:spcAft>
                  <a:spcPct val="0"/>
                </a:spcAft>
                <a:buClrTx/>
                <a:buSzTx/>
                <a:buFont typeface="Arial" panose="020B0604020202020204" pitchFamily="34" charset="0"/>
                <a:buChar char="•"/>
                <a:tabLst/>
                <a:defRPr/>
              </a:pPr>
              <a:r>
                <a:rPr kumimoji="0" lang="en-US" sz="16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Data collection – collection of data for all the modules (</a:t>
              </a:r>
              <a:r>
                <a:rPr kumimoji="0" lang="en-US" sz="1600"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Systems Assessment, Data Verification​, Patient File Cross Check​  and Service Quality Assessment)</a:t>
              </a:r>
            </a:p>
            <a:p>
              <a:pPr marL="166688" marR="0" lvl="0" indent="-166688" algn="l" defTabSz="914400" rtl="0" eaLnBrk="0" fontAlgn="base" latinLnBrk="0" hangingPunct="0">
                <a:lnSpc>
                  <a:spcPts val="2051"/>
                </a:lnSpc>
                <a:spcBef>
                  <a:spcPct val="0"/>
                </a:spcBef>
                <a:spcAft>
                  <a:spcPct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Feed back and development of D/SQI work plan</a:t>
              </a:r>
            </a:p>
            <a:p>
              <a:pPr marL="166688" marR="0" lvl="0" indent="-166688" algn="l" defTabSz="914400" rtl="0" eaLnBrk="0" fontAlgn="base" latinLnBrk="0" hangingPunct="0">
                <a:lnSpc>
                  <a:spcPts val="2051"/>
                </a:lnSpc>
                <a:spcBef>
                  <a:spcPct val="0"/>
                </a:spcBef>
                <a:spcAft>
                  <a:spcPct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Automated site report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KE"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14" name="TextBox 13">
              <a:extLst>
                <a:ext uri="{FF2B5EF4-FFF2-40B4-BE49-F238E27FC236}">
                  <a16:creationId xmlns:a16="http://schemas.microsoft.com/office/drawing/2014/main" id="{5DAD147D-155A-88E2-9527-3F0A7A127D1D}"/>
                </a:ext>
              </a:extLst>
            </p:cNvPr>
            <p:cNvSpPr txBox="1"/>
            <p:nvPr/>
          </p:nvSpPr>
          <p:spPr>
            <a:xfrm>
              <a:off x="7660853" y="1842487"/>
              <a:ext cx="2941501" cy="3062377"/>
            </a:xfrm>
            <a:prstGeom prst="rect">
              <a:avLst/>
            </a:prstGeom>
            <a:noFill/>
          </p:spPr>
          <p:txBody>
            <a:bodyPr wrap="square" rtlCol="0">
              <a:spAutoFit/>
            </a:bodyPr>
            <a:lstStyle/>
            <a:p>
              <a:pPr marL="0" marR="0" lvl="0" indent="0" algn="l" defTabSz="914400" rtl="0" eaLnBrk="0" fontAlgn="base" latinLnBrk="0" hangingPunct="0">
                <a:lnSpc>
                  <a:spcPts val="2051"/>
                </a:lnSpc>
                <a:spcBef>
                  <a:spcPct val="0"/>
                </a:spcBef>
                <a:spcAft>
                  <a:spcPct val="0"/>
                </a:spcAft>
                <a:buClrTx/>
                <a:buSzTx/>
                <a:buFontTx/>
                <a:buNone/>
                <a:tabLst/>
                <a:defRPr/>
              </a:pPr>
              <a:r>
                <a:rPr kumimoji="0" lang="en-US" sz="1600"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Dissemination of findings to relevant stakeholders </a:t>
              </a:r>
            </a:p>
            <a:p>
              <a:pPr marL="285750" marR="0" lvl="0" indent="-285750" algn="l" defTabSz="914400" rtl="0" eaLnBrk="0" fontAlgn="base" latinLnBrk="0" hangingPunct="0">
                <a:lnSpc>
                  <a:spcPts val="2051"/>
                </a:lnSpc>
                <a:spcBef>
                  <a:spcPct val="0"/>
                </a:spcBef>
                <a:spcAft>
                  <a:spcPct val="0"/>
                </a:spcAft>
                <a:buClrTx/>
                <a:buSzTx/>
                <a:buFont typeface="Arial" panose="020B0604020202020204" pitchFamily="34" charset="0"/>
                <a:buChar char="•"/>
                <a:tabLst>
                  <a:tab pos="347663" algn="l"/>
                </a:tabLst>
                <a:defRPr/>
              </a:pPr>
              <a:r>
                <a:rPr kumimoji="0" lang="en-US" sz="1600"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Can be accessed through the National HIV Dashboard (</a:t>
              </a:r>
              <a:r>
                <a:rPr kumimoji="0" lang="en-US" sz="1600" b="0" i="0" u="none" strike="noStrike" kern="1200" cap="none" spc="0" normalizeH="0" baseline="0" noProof="0">
                  <a:ln>
                    <a:noFill/>
                  </a:ln>
                  <a:solidFill>
                    <a:srgbClr val="000000"/>
                  </a:solidFill>
                  <a:effectLst/>
                  <a:uLnTx/>
                  <a:uFillTx/>
                  <a:latin typeface="Maiandra GD" panose="020E0502030308020204" pitchFamily="34" charset="0"/>
                  <a:ea typeface="+mn-ea"/>
                  <a:cs typeface="+mn-cs"/>
                  <a:hlinkClick r:id="rId3"/>
                </a:rPr>
                <a:t>https://hiv-dashboards.nascop.org/</a:t>
              </a:r>
              <a:r>
                <a:rPr kumimoji="0" lang="en-US" sz="1600"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a:t>
              </a:r>
            </a:p>
            <a:p>
              <a:pPr marL="285750" marR="0" lvl="0" indent="-285750" algn="l" defTabSz="914400" rtl="0" eaLnBrk="0" fontAlgn="base" latinLnBrk="0" hangingPunct="0">
                <a:lnSpc>
                  <a:spcPts val="2051"/>
                </a:lnSpc>
                <a:spcBef>
                  <a:spcPct val="0"/>
                </a:spcBef>
                <a:spcAft>
                  <a:spcPct val="0"/>
                </a:spcAft>
                <a:buClrTx/>
                <a:buSzTx/>
                <a:buFont typeface="Arial" panose="020B0604020202020204" pitchFamily="34" charset="0"/>
                <a:buChar char="•"/>
                <a:tabLst>
                  <a:tab pos="347663" algn="l"/>
                </a:tabLst>
                <a:defRPr/>
              </a:pPr>
              <a:endParaRPr kumimoji="0" lang="en-US" sz="1600" b="0" i="0" u="none" strike="noStrike" kern="1200" cap="none" spc="0" normalizeH="0" baseline="0" noProof="0">
                <a:ln>
                  <a:noFill/>
                </a:ln>
                <a:solidFill>
                  <a:srgbClr val="000000"/>
                </a:solidFill>
                <a:effectLst/>
                <a:uLnTx/>
                <a:uFillTx/>
                <a:latin typeface="Maiandra GD" panose="020E0502030308020204" pitchFamily="34" charset="0"/>
                <a:ea typeface="+mn-ea"/>
                <a:cs typeface="+mn-cs"/>
              </a:endParaRPr>
            </a:p>
            <a:p>
              <a:pPr marL="285750" marR="0" lvl="0" indent="-285750" algn="l" defTabSz="914400" rtl="0" eaLnBrk="0" fontAlgn="base" latinLnBrk="0" hangingPunct="0">
                <a:lnSpc>
                  <a:spcPts val="2051"/>
                </a:lnSpc>
                <a:spcBef>
                  <a:spcPct val="0"/>
                </a:spcBef>
                <a:spcAft>
                  <a:spcPct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D/SQI work plan implementation and follow up</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KE" sz="1800" b="0" i="0" u="none" strike="noStrike" kern="1200" cap="none" spc="0" normalizeH="0" baseline="0" noProof="0">
                <a:ln>
                  <a:noFill/>
                </a:ln>
                <a:solidFill>
                  <a:prstClr val="black"/>
                </a:solidFill>
                <a:effectLst/>
                <a:uLnTx/>
                <a:uFillTx/>
                <a:latin typeface="Aptos" panose="02110004020202020204"/>
                <a:ea typeface="+mn-ea"/>
                <a:cs typeface="+mn-cs"/>
              </a:endParaRPr>
            </a:p>
          </p:txBody>
        </p:sp>
      </p:grpSp>
      <p:sp>
        <p:nvSpPr>
          <p:cNvPr id="2" name="Title 1">
            <a:extLst>
              <a:ext uri="{FF2B5EF4-FFF2-40B4-BE49-F238E27FC236}">
                <a16:creationId xmlns:a16="http://schemas.microsoft.com/office/drawing/2014/main" id="{6FA3557D-35E8-D655-0FAD-96F08624DA7C}"/>
              </a:ext>
            </a:extLst>
          </p:cNvPr>
          <p:cNvSpPr txBox="1">
            <a:spLocks/>
          </p:cNvSpPr>
          <p:nvPr/>
        </p:nvSpPr>
        <p:spPr bwMode="auto">
          <a:xfrm>
            <a:off x="1320200" y="160796"/>
            <a:ext cx="9687340" cy="814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lnSpc>
                <a:spcPct val="90000"/>
              </a:lnSpc>
              <a:spcBef>
                <a:spcPct val="0"/>
              </a:spcBef>
              <a:spcAft>
                <a:spcPct val="0"/>
              </a:spcAft>
              <a:defRPr sz="1800" b="1" kern="1200">
                <a:solidFill>
                  <a:schemeClr val="tx1"/>
                </a:solidFill>
                <a:latin typeface="+mj-lt"/>
                <a:ea typeface="+mj-ea"/>
                <a:cs typeface="+mj-cs"/>
              </a:defRPr>
            </a:lvl1pPr>
            <a:lvl2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2pPr>
            <a:lvl3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3pPr>
            <a:lvl4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4pPr>
            <a:lvl5pPr algn="l" rtl="0" eaLnBrk="1" fontAlgn="base" hangingPunct="1">
              <a:lnSpc>
                <a:spcPct val="90000"/>
              </a:lnSpc>
              <a:spcBef>
                <a:spcPct val="0"/>
              </a:spcBef>
              <a:spcAft>
                <a:spcPct val="0"/>
              </a:spcAft>
              <a:defRPr b="1">
                <a:solidFill>
                  <a:schemeClr val="tx1"/>
                </a:solidFill>
                <a:latin typeface="Adobe Jenson Pro" panose="020A0503050201030203" pitchFamily="18" charset="0"/>
              </a:defRPr>
            </a:lvl5pPr>
            <a:lvl6pPr marL="3429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6pPr>
            <a:lvl7pPr marL="6858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7pPr>
            <a:lvl8pPr marL="10287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8pPr>
            <a:lvl9pPr marL="1371600" algn="l" rtl="0" eaLnBrk="1" fontAlgn="base" hangingPunct="1">
              <a:lnSpc>
                <a:spcPct val="90000"/>
              </a:lnSpc>
              <a:spcBef>
                <a:spcPct val="0"/>
              </a:spcBef>
              <a:spcAft>
                <a:spcPct val="0"/>
              </a:spcAft>
              <a:defRPr sz="3300">
                <a:solidFill>
                  <a:schemeClr val="tx1"/>
                </a:solidFill>
                <a:latin typeface="Adobe Jenson Pro" panose="020A0503050201030203" pitchFamily="18" charset="0"/>
              </a:defRPr>
            </a:lvl9pPr>
          </a:lstStyle>
          <a:p>
            <a:pPr marL="0" marR="0" lvl="0" indent="0" algn="ctr" defTabSz="914400" rtl="0" eaLnBrk="1" fontAlgn="base" latinLnBrk="0" hangingPunct="1">
              <a:lnSpc>
                <a:spcPct val="90000"/>
              </a:lnSpc>
              <a:spcBef>
                <a:spcPct val="0"/>
              </a:spcBef>
              <a:spcAft>
                <a:spcPct val="0"/>
              </a:spcAft>
              <a:buClrTx/>
              <a:buSzTx/>
              <a:buFontTx/>
              <a:buNone/>
              <a:tabLst/>
              <a:defRPr/>
            </a:pPr>
            <a:r>
              <a:rPr kumimoji="0" lang="en-US" sz="3600" b="1" i="0" u="none" strike="noStrike" kern="1200" cap="none" spc="0" normalizeH="0" baseline="0" noProof="0">
                <a:ln>
                  <a:noFill/>
                </a:ln>
                <a:solidFill>
                  <a:prstClr val="black"/>
                </a:solidFill>
                <a:effectLst/>
                <a:uLnTx/>
                <a:uFillTx/>
                <a:latin typeface="Maiandra GD" panose="020E0502030308020204" pitchFamily="34" charset="0"/>
                <a:ea typeface="+mj-ea"/>
                <a:cs typeface="+mj-cs"/>
              </a:rPr>
              <a:t>D/SQA Implementation Process</a:t>
            </a:r>
          </a:p>
        </p:txBody>
      </p:sp>
    </p:spTree>
    <p:extLst>
      <p:ext uri="{BB962C8B-B14F-4D97-AF65-F5344CB8AC3E}">
        <p14:creationId xmlns:p14="http://schemas.microsoft.com/office/powerpoint/2010/main" val="10881190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C69BD-CBF6-B657-2940-D4D4C81A1021}"/>
              </a:ext>
            </a:extLst>
          </p:cNvPr>
          <p:cNvSpPr>
            <a:spLocks noGrp="1"/>
          </p:cNvSpPr>
          <p:nvPr>
            <p:ph type="title"/>
          </p:nvPr>
        </p:nvSpPr>
        <p:spPr>
          <a:xfrm>
            <a:off x="1174984" y="267136"/>
            <a:ext cx="9687340" cy="509518"/>
          </a:xfrm>
        </p:spPr>
        <p:txBody>
          <a:bodyPr/>
          <a:lstStyle/>
          <a:p>
            <a:pPr algn="ctr"/>
            <a:r>
              <a:rPr kumimoji="0" lang="en-US" sz="36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Pre-D/SQA – Assessment Set up</a:t>
            </a:r>
            <a:endParaRPr lang="en-US" sz="3600">
              <a:latin typeface="Maiandra GD" panose="020E0502030308020204" pitchFamily="34" charset="0"/>
              <a:ea typeface="+mn-ea"/>
              <a:cs typeface="+mn-cs"/>
            </a:endParaRPr>
          </a:p>
        </p:txBody>
      </p:sp>
      <p:pic>
        <p:nvPicPr>
          <p:cNvPr id="9" name="Picture 8">
            <a:extLst>
              <a:ext uri="{FF2B5EF4-FFF2-40B4-BE49-F238E27FC236}">
                <a16:creationId xmlns:a16="http://schemas.microsoft.com/office/drawing/2014/main" id="{FB6E5BD8-1EF5-0BEA-A9E0-B97B636B0FF2}"/>
              </a:ext>
            </a:extLst>
          </p:cNvPr>
          <p:cNvPicPr>
            <a:picLocks noChangeAspect="1"/>
          </p:cNvPicPr>
          <p:nvPr/>
        </p:nvPicPr>
        <p:blipFill>
          <a:blip r:embed="rId3"/>
          <a:stretch>
            <a:fillRect/>
          </a:stretch>
        </p:blipFill>
        <p:spPr>
          <a:xfrm>
            <a:off x="829340" y="1033747"/>
            <a:ext cx="10951534" cy="5161490"/>
          </a:xfrm>
          <a:prstGeom prst="rect">
            <a:avLst/>
          </a:prstGeom>
        </p:spPr>
      </p:pic>
    </p:spTree>
    <p:extLst>
      <p:ext uri="{BB962C8B-B14F-4D97-AF65-F5344CB8AC3E}">
        <p14:creationId xmlns:p14="http://schemas.microsoft.com/office/powerpoint/2010/main" val="7528594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C69BD-CBF6-B657-2940-D4D4C81A1021}"/>
              </a:ext>
            </a:extLst>
          </p:cNvPr>
          <p:cNvSpPr>
            <a:spLocks noGrp="1"/>
          </p:cNvSpPr>
          <p:nvPr>
            <p:ph type="title"/>
          </p:nvPr>
        </p:nvSpPr>
        <p:spPr>
          <a:xfrm>
            <a:off x="1157399" y="262237"/>
            <a:ext cx="9687340" cy="509518"/>
          </a:xfrm>
        </p:spPr>
        <p:txBody>
          <a:bodyPr/>
          <a:lstStyle/>
          <a:p>
            <a:pPr algn="ctr"/>
            <a:r>
              <a:rPr lang="en-US" sz="3600">
                <a:solidFill>
                  <a:prstClr val="black"/>
                </a:solidFill>
                <a:latin typeface="Maiandra GD" panose="020E0502030308020204" pitchFamily="34" charset="0"/>
                <a:ea typeface="+mn-ea"/>
                <a:cs typeface="+mn-cs"/>
              </a:rPr>
              <a:t>Conducting </a:t>
            </a:r>
            <a:r>
              <a:rPr kumimoji="0" lang="en-US" sz="36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D/SQA</a:t>
            </a:r>
            <a:endParaRPr lang="en-US" sz="3600">
              <a:latin typeface="Maiandra GD" panose="020E0502030308020204" pitchFamily="34" charset="0"/>
              <a:ea typeface="+mn-ea"/>
              <a:cs typeface="+mn-cs"/>
            </a:endParaRPr>
          </a:p>
        </p:txBody>
      </p:sp>
      <p:pic>
        <p:nvPicPr>
          <p:cNvPr id="4" name="Picture 3">
            <a:extLst>
              <a:ext uri="{FF2B5EF4-FFF2-40B4-BE49-F238E27FC236}">
                <a16:creationId xmlns:a16="http://schemas.microsoft.com/office/drawing/2014/main" id="{3861F766-EB66-2450-137E-E0432A8206C9}"/>
              </a:ext>
            </a:extLst>
          </p:cNvPr>
          <p:cNvPicPr>
            <a:picLocks noChangeAspect="1"/>
          </p:cNvPicPr>
          <p:nvPr/>
        </p:nvPicPr>
        <p:blipFill>
          <a:blip r:embed="rId3"/>
          <a:srcRect t="5589"/>
          <a:stretch/>
        </p:blipFill>
        <p:spPr>
          <a:xfrm>
            <a:off x="798565" y="1097188"/>
            <a:ext cx="2039076" cy="4113641"/>
          </a:xfrm>
          <a:prstGeom prst="rect">
            <a:avLst/>
          </a:prstGeom>
        </p:spPr>
      </p:pic>
      <p:pic>
        <p:nvPicPr>
          <p:cNvPr id="6" name="Picture 5">
            <a:extLst>
              <a:ext uri="{FF2B5EF4-FFF2-40B4-BE49-F238E27FC236}">
                <a16:creationId xmlns:a16="http://schemas.microsoft.com/office/drawing/2014/main" id="{EF674D14-4E91-AE20-81DB-D05FE45CAD6F}"/>
              </a:ext>
            </a:extLst>
          </p:cNvPr>
          <p:cNvPicPr>
            <a:picLocks noChangeAspect="1"/>
          </p:cNvPicPr>
          <p:nvPr/>
        </p:nvPicPr>
        <p:blipFill>
          <a:blip r:embed="rId4"/>
          <a:srcRect t="5346"/>
          <a:stretch/>
        </p:blipFill>
        <p:spPr>
          <a:xfrm>
            <a:off x="2740929" y="1266129"/>
            <a:ext cx="2170112" cy="4113641"/>
          </a:xfrm>
          <a:prstGeom prst="rect">
            <a:avLst/>
          </a:prstGeom>
        </p:spPr>
      </p:pic>
      <p:pic>
        <p:nvPicPr>
          <p:cNvPr id="8" name="Picture 7">
            <a:extLst>
              <a:ext uri="{FF2B5EF4-FFF2-40B4-BE49-F238E27FC236}">
                <a16:creationId xmlns:a16="http://schemas.microsoft.com/office/drawing/2014/main" id="{0B4A376C-905F-EE8C-86BB-B0CFB302C9C8}"/>
              </a:ext>
            </a:extLst>
          </p:cNvPr>
          <p:cNvPicPr>
            <a:picLocks noChangeAspect="1"/>
          </p:cNvPicPr>
          <p:nvPr/>
        </p:nvPicPr>
        <p:blipFill>
          <a:blip r:embed="rId5"/>
          <a:srcRect t="5328"/>
          <a:stretch/>
        </p:blipFill>
        <p:spPr>
          <a:xfrm>
            <a:off x="4831912" y="1471570"/>
            <a:ext cx="2170112" cy="4125005"/>
          </a:xfrm>
          <a:prstGeom prst="rect">
            <a:avLst/>
          </a:prstGeom>
        </p:spPr>
      </p:pic>
      <p:pic>
        <p:nvPicPr>
          <p:cNvPr id="10" name="Picture 9">
            <a:extLst>
              <a:ext uri="{FF2B5EF4-FFF2-40B4-BE49-F238E27FC236}">
                <a16:creationId xmlns:a16="http://schemas.microsoft.com/office/drawing/2014/main" id="{8F68BFD9-5DDF-88F8-AEB6-314437A71707}"/>
              </a:ext>
            </a:extLst>
          </p:cNvPr>
          <p:cNvPicPr>
            <a:picLocks noChangeAspect="1"/>
          </p:cNvPicPr>
          <p:nvPr/>
        </p:nvPicPr>
        <p:blipFill>
          <a:blip r:embed="rId6"/>
          <a:srcRect t="3601"/>
          <a:stretch/>
        </p:blipFill>
        <p:spPr>
          <a:xfrm>
            <a:off x="6905306" y="1601776"/>
            <a:ext cx="2257925" cy="4200240"/>
          </a:xfrm>
          <a:prstGeom prst="rect">
            <a:avLst/>
          </a:prstGeom>
        </p:spPr>
      </p:pic>
      <p:sp>
        <p:nvSpPr>
          <p:cNvPr id="11" name="TextBox 10">
            <a:extLst>
              <a:ext uri="{FF2B5EF4-FFF2-40B4-BE49-F238E27FC236}">
                <a16:creationId xmlns:a16="http://schemas.microsoft.com/office/drawing/2014/main" id="{69B82ED2-1A74-7C88-5188-FA51863AE483}"/>
              </a:ext>
            </a:extLst>
          </p:cNvPr>
          <p:cNvSpPr txBox="1"/>
          <p:nvPr/>
        </p:nvSpPr>
        <p:spPr>
          <a:xfrm>
            <a:off x="9251151" y="1249451"/>
            <a:ext cx="2776726" cy="5078313"/>
          </a:xfrm>
          <a:prstGeom prst="rect">
            <a:avLst/>
          </a:prstGeom>
          <a:noFill/>
        </p:spPr>
        <p:txBody>
          <a:bodyPr wrap="square" rtlCol="0">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Access: Tool available in Play store/Appstore</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Authentication needed to log in</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Access to site – user must be a team member and assigned the site</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Upon successful login, search facility to assess and select the assessment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The App loads all the modules for assessment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Indicates when user has internet connection</a:t>
            </a:r>
          </a:p>
        </p:txBody>
      </p:sp>
    </p:spTree>
    <p:extLst>
      <p:ext uri="{BB962C8B-B14F-4D97-AF65-F5344CB8AC3E}">
        <p14:creationId xmlns:p14="http://schemas.microsoft.com/office/powerpoint/2010/main" val="25301838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D9D1F-22CE-F37C-F2DD-0BF64FF5D9BD}"/>
              </a:ext>
            </a:extLst>
          </p:cNvPr>
          <p:cNvSpPr>
            <a:spLocks noGrp="1"/>
          </p:cNvSpPr>
          <p:nvPr>
            <p:ph type="title"/>
          </p:nvPr>
        </p:nvSpPr>
        <p:spPr/>
        <p:txBody>
          <a:bodyPr/>
          <a:lstStyle/>
          <a:p>
            <a:pPr algn="ctr"/>
            <a:r>
              <a:rPr lang="en-US" sz="3600">
                <a:latin typeface="Maiandra GD" panose="020E0502030308020204" pitchFamily="34" charset="0"/>
                <a:cs typeface="Arial"/>
              </a:rPr>
              <a:t>Post </a:t>
            </a:r>
            <a:r>
              <a:rPr lang="en-US" sz="3600" b="1">
                <a:latin typeface="Maiandra GD" panose="020E0502030308020204" pitchFamily="34" charset="0"/>
                <a:cs typeface="Arial"/>
              </a:rPr>
              <a:t>D/SQA – Reports and Action Planning</a:t>
            </a:r>
            <a:endParaRPr lang="en-US" sz="3600">
              <a:latin typeface="Maiandra GD" panose="020E0502030308020204" pitchFamily="34" charset="0"/>
            </a:endParaRPr>
          </a:p>
        </p:txBody>
      </p:sp>
      <p:pic>
        <p:nvPicPr>
          <p:cNvPr id="6" name="Picture 5" descr="A screenshot of a document&#10;&#10;Description automatically generated">
            <a:extLst>
              <a:ext uri="{FF2B5EF4-FFF2-40B4-BE49-F238E27FC236}">
                <a16:creationId xmlns:a16="http://schemas.microsoft.com/office/drawing/2014/main" id="{2B82B18C-2ABA-96B5-AAFA-0A1D83B1B2A6}"/>
              </a:ext>
            </a:extLst>
          </p:cNvPr>
          <p:cNvPicPr>
            <a:picLocks noChangeAspect="1"/>
          </p:cNvPicPr>
          <p:nvPr/>
        </p:nvPicPr>
        <p:blipFill>
          <a:blip r:embed="rId2"/>
          <a:stretch>
            <a:fillRect/>
          </a:stretch>
        </p:blipFill>
        <p:spPr>
          <a:xfrm>
            <a:off x="853848" y="948810"/>
            <a:ext cx="4184387" cy="5059350"/>
          </a:xfrm>
          <a:prstGeom prst="rect">
            <a:avLst/>
          </a:prstGeom>
        </p:spPr>
      </p:pic>
      <p:sp>
        <p:nvSpPr>
          <p:cNvPr id="7" name="TextBox 6">
            <a:extLst>
              <a:ext uri="{FF2B5EF4-FFF2-40B4-BE49-F238E27FC236}">
                <a16:creationId xmlns:a16="http://schemas.microsoft.com/office/drawing/2014/main" id="{FCE05511-FDD5-A5A6-9D1A-7E4B51FE2740}"/>
              </a:ext>
            </a:extLst>
          </p:cNvPr>
          <p:cNvSpPr txBox="1"/>
          <p:nvPr/>
        </p:nvSpPr>
        <p:spPr>
          <a:xfrm>
            <a:off x="9805011" y="2108296"/>
            <a:ext cx="2544898" cy="2862322"/>
          </a:xfrm>
          <a:prstGeom prst="rect">
            <a:avLst/>
          </a:prstGeom>
          <a:noFill/>
        </p:spPr>
        <p:txBody>
          <a:bodyPr wrap="square" rtlCol="0">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Facility report – Summary generated after assessment</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prstClr val="black"/>
              </a:solidFill>
              <a:effectLst/>
              <a:uLnTx/>
              <a:uFillTx/>
              <a:latin typeface="Maiandra GD" panose="020E0502030308020204" pitchFamily="34" charset="0"/>
              <a:ea typeface="+mn-ea"/>
              <a:cs typeface="+mn-cs"/>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Provision for action plan monitoring</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en-US" sz="2000" b="0" i="0" u="none" strike="noStrike" kern="1200" cap="none" spc="0" normalizeH="0" baseline="0" noProof="0">
              <a:ln>
                <a:noFill/>
              </a:ln>
              <a:solidFill>
                <a:prstClr val="black"/>
              </a:solidFill>
              <a:effectLst/>
              <a:uLnTx/>
              <a:uFillTx/>
              <a:latin typeface="Maiandra GD" panose="020E0502030308020204" pitchFamily="34" charset="0"/>
              <a:ea typeface="+mn-ea"/>
              <a:cs typeface="+mn-cs"/>
            </a:endParaRPr>
          </a:p>
        </p:txBody>
      </p:sp>
      <p:pic>
        <p:nvPicPr>
          <p:cNvPr id="11" name="Picture 10">
            <a:extLst>
              <a:ext uri="{FF2B5EF4-FFF2-40B4-BE49-F238E27FC236}">
                <a16:creationId xmlns:a16="http://schemas.microsoft.com/office/drawing/2014/main" id="{EE3DE90C-3664-3973-F7BE-D16BEBB5CC30}"/>
              </a:ext>
            </a:extLst>
          </p:cNvPr>
          <p:cNvPicPr>
            <a:picLocks noChangeAspect="1"/>
          </p:cNvPicPr>
          <p:nvPr/>
        </p:nvPicPr>
        <p:blipFill>
          <a:blip r:embed="rId3"/>
          <a:stretch>
            <a:fillRect/>
          </a:stretch>
        </p:blipFill>
        <p:spPr>
          <a:xfrm>
            <a:off x="5214962" y="914400"/>
            <a:ext cx="4603172" cy="3369801"/>
          </a:xfrm>
          <a:prstGeom prst="rect">
            <a:avLst/>
          </a:prstGeom>
        </p:spPr>
      </p:pic>
      <p:pic>
        <p:nvPicPr>
          <p:cNvPr id="14" name="Picture 13">
            <a:extLst>
              <a:ext uri="{FF2B5EF4-FFF2-40B4-BE49-F238E27FC236}">
                <a16:creationId xmlns:a16="http://schemas.microsoft.com/office/drawing/2014/main" id="{BE5AED9B-7E26-8B9F-5D3B-17BD60F5E7D4}"/>
              </a:ext>
            </a:extLst>
          </p:cNvPr>
          <p:cNvPicPr>
            <a:picLocks noChangeAspect="1"/>
          </p:cNvPicPr>
          <p:nvPr/>
        </p:nvPicPr>
        <p:blipFill>
          <a:blip r:embed="rId4"/>
          <a:stretch>
            <a:fillRect/>
          </a:stretch>
        </p:blipFill>
        <p:spPr>
          <a:xfrm>
            <a:off x="4969546" y="4303373"/>
            <a:ext cx="4691307" cy="1523607"/>
          </a:xfrm>
          <a:prstGeom prst="rect">
            <a:avLst/>
          </a:prstGeom>
        </p:spPr>
      </p:pic>
      <p:cxnSp>
        <p:nvCxnSpPr>
          <p:cNvPr id="16" name="Straight Arrow Connector 15">
            <a:extLst>
              <a:ext uri="{FF2B5EF4-FFF2-40B4-BE49-F238E27FC236}">
                <a16:creationId xmlns:a16="http://schemas.microsoft.com/office/drawing/2014/main" id="{9B3525CB-57F0-B639-B68A-7B04B2665FCF}"/>
              </a:ext>
            </a:extLst>
          </p:cNvPr>
          <p:cNvCxnSpPr>
            <a:cxnSpLocks/>
          </p:cNvCxnSpPr>
          <p:nvPr/>
        </p:nvCxnSpPr>
        <p:spPr>
          <a:xfrm>
            <a:off x="5126600" y="3378735"/>
            <a:ext cx="0" cy="94475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B57DB06-A422-390C-E54B-FE1502520E4C}"/>
              </a:ext>
            </a:extLst>
          </p:cNvPr>
          <p:cNvCxnSpPr/>
          <p:nvPr/>
        </p:nvCxnSpPr>
        <p:spPr>
          <a:xfrm>
            <a:off x="5127922" y="3385040"/>
            <a:ext cx="35633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46722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5F864-0249-8902-57F0-409CCBC17810}"/>
              </a:ext>
            </a:extLst>
          </p:cNvPr>
          <p:cNvSpPr>
            <a:spLocks noGrp="1"/>
          </p:cNvSpPr>
          <p:nvPr>
            <p:ph type="title"/>
          </p:nvPr>
        </p:nvSpPr>
        <p:spPr>
          <a:xfrm>
            <a:off x="1166191" y="161626"/>
            <a:ext cx="9687340" cy="814318"/>
          </a:xfrm>
        </p:spPr>
        <p:txBody>
          <a:bodyPr/>
          <a:lstStyle/>
          <a:p>
            <a:pPr algn="ctr"/>
            <a:r>
              <a:rPr lang="en-US" sz="3600" b="1">
                <a:latin typeface="Maiandra GD" panose="020E0502030308020204" pitchFamily="34" charset="0"/>
                <a:cs typeface="Arial"/>
              </a:rPr>
              <a:t>HIV e-D/SQA Dashboard</a:t>
            </a:r>
            <a:endParaRPr lang="en-US" sz="3600">
              <a:latin typeface="Maiandra GD" panose="020E0502030308020204" pitchFamily="34" charset="0"/>
            </a:endParaRPr>
          </a:p>
        </p:txBody>
      </p:sp>
      <p:sp>
        <p:nvSpPr>
          <p:cNvPr id="5" name="Title 3">
            <a:extLst>
              <a:ext uri="{FF2B5EF4-FFF2-40B4-BE49-F238E27FC236}">
                <a16:creationId xmlns:a16="http://schemas.microsoft.com/office/drawing/2014/main" id="{42632EBD-A247-2C41-398F-78D000B0DF5B}"/>
              </a:ext>
            </a:extLst>
          </p:cNvPr>
          <p:cNvSpPr txBox="1">
            <a:spLocks/>
          </p:cNvSpPr>
          <p:nvPr/>
        </p:nvSpPr>
        <p:spPr>
          <a:xfrm>
            <a:off x="1230923" y="853587"/>
            <a:ext cx="9541545" cy="57473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46" rtl="0" eaLnBrk="1" fontAlgn="auto" latinLnBrk="0" hangingPunct="1">
              <a:lnSpc>
                <a:spcPct val="90000"/>
              </a:lnSpc>
              <a:spcBef>
                <a:spcPct val="0"/>
              </a:spcBef>
              <a:spcAft>
                <a:spcPts val="0"/>
              </a:spcAft>
              <a:buClrTx/>
              <a:buSzTx/>
              <a:buFontTx/>
              <a:buNone/>
              <a:tabLst/>
              <a:defRPr/>
            </a:pPr>
            <a:r>
              <a:rPr kumimoji="0" lang="en-US" sz="2000" b="0" i="0" u="none" strike="noStrike" kern="1200" cap="none" spc="0" normalizeH="0" baseline="0" noProof="0">
                <a:ln>
                  <a:noFill/>
                </a:ln>
                <a:solidFill>
                  <a:srgbClr val="5B9BD5">
                    <a:lumMod val="50000"/>
                  </a:srgbClr>
                </a:solidFill>
                <a:effectLst/>
                <a:uLnTx/>
                <a:uFillTx/>
                <a:latin typeface="Garamond"/>
                <a:ea typeface="+mj-ea"/>
                <a:cs typeface="+mj-cs"/>
                <a:sym typeface="Arial"/>
              </a:rPr>
              <a:t>Interactive dashboard for decision making on the D/SQA’s outcomes, at National, County and facility level</a:t>
            </a:r>
          </a:p>
        </p:txBody>
      </p:sp>
      <p:pic>
        <p:nvPicPr>
          <p:cNvPr id="6" name="Content Placeholder 5">
            <a:extLst>
              <a:ext uri="{FF2B5EF4-FFF2-40B4-BE49-F238E27FC236}">
                <a16:creationId xmlns:a16="http://schemas.microsoft.com/office/drawing/2014/main" id="{0BD2C8DC-C9AF-1578-7619-3579723FC048}"/>
              </a:ext>
            </a:extLst>
          </p:cNvPr>
          <p:cNvPicPr>
            <a:picLocks noGrp="1" noChangeAspect="1"/>
          </p:cNvPicPr>
          <p:nvPr>
            <p:ph idx="1"/>
          </p:nvPr>
        </p:nvPicPr>
        <p:blipFill>
          <a:blip r:embed="rId2"/>
          <a:stretch>
            <a:fillRect/>
          </a:stretch>
        </p:blipFill>
        <p:spPr>
          <a:xfrm>
            <a:off x="361937" y="1447160"/>
            <a:ext cx="6556795" cy="4724770"/>
          </a:xfrm>
          <a:prstGeom prst="rect">
            <a:avLst/>
          </a:prstGeom>
        </p:spPr>
      </p:pic>
      <p:pic>
        <p:nvPicPr>
          <p:cNvPr id="7" name="Picture 6">
            <a:extLst>
              <a:ext uri="{FF2B5EF4-FFF2-40B4-BE49-F238E27FC236}">
                <a16:creationId xmlns:a16="http://schemas.microsoft.com/office/drawing/2014/main" id="{BD76AC7A-C0F6-4B56-D1F1-C036A7E62899}"/>
              </a:ext>
            </a:extLst>
          </p:cNvPr>
          <p:cNvPicPr>
            <a:picLocks noChangeAspect="1"/>
          </p:cNvPicPr>
          <p:nvPr/>
        </p:nvPicPr>
        <p:blipFill>
          <a:blip r:embed="rId3"/>
          <a:stretch>
            <a:fillRect/>
          </a:stretch>
        </p:blipFill>
        <p:spPr>
          <a:xfrm>
            <a:off x="6892355" y="1447160"/>
            <a:ext cx="5273269" cy="4724770"/>
          </a:xfrm>
          <a:prstGeom prst="rect">
            <a:avLst/>
          </a:prstGeom>
        </p:spPr>
      </p:pic>
    </p:spTree>
    <p:extLst>
      <p:ext uri="{BB962C8B-B14F-4D97-AF65-F5344CB8AC3E}">
        <p14:creationId xmlns:p14="http://schemas.microsoft.com/office/powerpoint/2010/main" val="3841374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14"/>
          <p:cNvSpPr>
            <a:spLocks noEditPoints="1"/>
          </p:cNvSpPr>
          <p:nvPr/>
        </p:nvSpPr>
        <p:spPr bwMode="auto">
          <a:xfrm>
            <a:off x="1731963" y="1991043"/>
            <a:ext cx="3244850" cy="3246437"/>
          </a:xfrm>
          <a:custGeom>
            <a:avLst/>
            <a:gdLst>
              <a:gd name="T0" fmla="*/ 426 w 852"/>
              <a:gd name="T1" fmla="*/ 852 h 852"/>
              <a:gd name="T2" fmla="*/ 460 w 852"/>
              <a:gd name="T3" fmla="*/ 845 h 852"/>
              <a:gd name="T4" fmla="*/ 370 w 852"/>
              <a:gd name="T5" fmla="*/ 848 h 852"/>
              <a:gd name="T6" fmla="*/ 337 w 852"/>
              <a:gd name="T7" fmla="*/ 837 h 852"/>
              <a:gd name="T8" fmla="*/ 511 w 852"/>
              <a:gd name="T9" fmla="*/ 843 h 852"/>
              <a:gd name="T10" fmla="*/ 543 w 852"/>
              <a:gd name="T11" fmla="*/ 830 h 852"/>
              <a:gd name="T12" fmla="*/ 288 w 852"/>
              <a:gd name="T13" fmla="*/ 828 h 852"/>
              <a:gd name="T14" fmla="*/ 264 w 852"/>
              <a:gd name="T15" fmla="*/ 809 h 852"/>
              <a:gd name="T16" fmla="*/ 586 w 852"/>
              <a:gd name="T17" fmla="*/ 815 h 852"/>
              <a:gd name="T18" fmla="*/ 619 w 852"/>
              <a:gd name="T19" fmla="*/ 805 h 852"/>
              <a:gd name="T20" fmla="*/ 638 w 852"/>
              <a:gd name="T21" fmla="*/ 783 h 852"/>
              <a:gd name="T22" fmla="*/ 188 w 852"/>
              <a:gd name="T23" fmla="*/ 778 h 852"/>
              <a:gd name="T24" fmla="*/ 168 w 852"/>
              <a:gd name="T25" fmla="*/ 752 h 852"/>
              <a:gd name="T26" fmla="*/ 687 w 852"/>
              <a:gd name="T27" fmla="*/ 760 h 852"/>
              <a:gd name="T28" fmla="*/ 712 w 852"/>
              <a:gd name="T29" fmla="*/ 734 h 852"/>
              <a:gd name="T30" fmla="*/ 120 w 852"/>
              <a:gd name="T31" fmla="*/ 722 h 852"/>
              <a:gd name="T32" fmla="*/ 108 w 852"/>
              <a:gd name="T33" fmla="*/ 701 h 852"/>
              <a:gd name="T34" fmla="*/ 744 w 852"/>
              <a:gd name="T35" fmla="*/ 701 h 852"/>
              <a:gd name="T36" fmla="*/ 768 w 852"/>
              <a:gd name="T37" fmla="*/ 671 h 852"/>
              <a:gd name="T38" fmla="*/ 67 w 852"/>
              <a:gd name="T39" fmla="*/ 655 h 852"/>
              <a:gd name="T40" fmla="*/ 59 w 852"/>
              <a:gd name="T41" fmla="*/ 632 h 852"/>
              <a:gd name="T42" fmla="*/ 42 w 852"/>
              <a:gd name="T43" fmla="*/ 598 h 852"/>
              <a:gd name="T44" fmla="*/ 808 w 852"/>
              <a:gd name="T45" fmla="*/ 607 h 852"/>
              <a:gd name="T46" fmla="*/ 821 w 852"/>
              <a:gd name="T47" fmla="*/ 572 h 852"/>
              <a:gd name="T48" fmla="*/ 24 w 852"/>
              <a:gd name="T49" fmla="*/ 556 h 852"/>
              <a:gd name="T50" fmla="*/ 21 w 852"/>
              <a:gd name="T51" fmla="*/ 522 h 852"/>
              <a:gd name="T52" fmla="*/ 834 w 852"/>
              <a:gd name="T53" fmla="*/ 527 h 852"/>
              <a:gd name="T54" fmla="*/ 846 w 852"/>
              <a:gd name="T55" fmla="*/ 496 h 852"/>
              <a:gd name="T56" fmla="*/ 2 w 852"/>
              <a:gd name="T57" fmla="*/ 469 h 852"/>
              <a:gd name="T58" fmla="*/ 5 w 852"/>
              <a:gd name="T59" fmla="*/ 445 h 852"/>
              <a:gd name="T60" fmla="*/ 0 w 852"/>
              <a:gd name="T61" fmla="*/ 412 h 852"/>
              <a:gd name="T62" fmla="*/ 852 w 852"/>
              <a:gd name="T63" fmla="*/ 411 h 852"/>
              <a:gd name="T64" fmla="*/ 7 w 852"/>
              <a:gd name="T65" fmla="*/ 389 h 852"/>
              <a:gd name="T66" fmla="*/ 6 w 852"/>
              <a:gd name="T67" fmla="*/ 355 h 852"/>
              <a:gd name="T68" fmla="*/ 842 w 852"/>
              <a:gd name="T69" fmla="*/ 360 h 852"/>
              <a:gd name="T70" fmla="*/ 834 w 852"/>
              <a:gd name="T71" fmla="*/ 323 h 852"/>
              <a:gd name="T72" fmla="*/ 25 w 852"/>
              <a:gd name="T73" fmla="*/ 297 h 852"/>
              <a:gd name="T74" fmla="*/ 823 w 852"/>
              <a:gd name="T75" fmla="*/ 302 h 852"/>
              <a:gd name="T76" fmla="*/ 823 w 852"/>
              <a:gd name="T77" fmla="*/ 272 h 852"/>
              <a:gd name="T78" fmla="*/ 44 w 852"/>
              <a:gd name="T79" fmla="*/ 254 h 852"/>
              <a:gd name="T80" fmla="*/ 52 w 852"/>
              <a:gd name="T81" fmla="*/ 221 h 852"/>
              <a:gd name="T82" fmla="*/ 795 w 852"/>
              <a:gd name="T83" fmla="*/ 228 h 852"/>
              <a:gd name="T84" fmla="*/ 778 w 852"/>
              <a:gd name="T85" fmla="*/ 195 h 852"/>
              <a:gd name="T86" fmla="*/ 87 w 852"/>
              <a:gd name="T87" fmla="*/ 181 h 852"/>
              <a:gd name="T88" fmla="*/ 101 w 852"/>
              <a:gd name="T89" fmla="*/ 151 h 852"/>
              <a:gd name="T90" fmla="*/ 750 w 852"/>
              <a:gd name="T91" fmla="*/ 157 h 852"/>
              <a:gd name="T92" fmla="*/ 724 w 852"/>
              <a:gd name="T93" fmla="*/ 129 h 852"/>
              <a:gd name="T94" fmla="*/ 143 w 852"/>
              <a:gd name="T95" fmla="*/ 119 h 852"/>
              <a:gd name="T96" fmla="*/ 169 w 852"/>
              <a:gd name="T97" fmla="*/ 93 h 852"/>
              <a:gd name="T98" fmla="*/ 183 w 852"/>
              <a:gd name="T99" fmla="*/ 82 h 852"/>
              <a:gd name="T100" fmla="*/ 666 w 852"/>
              <a:gd name="T101" fmla="*/ 74 h 852"/>
              <a:gd name="T102" fmla="*/ 211 w 852"/>
              <a:gd name="T103" fmla="*/ 69 h 852"/>
              <a:gd name="T104" fmla="*/ 234 w 852"/>
              <a:gd name="T105" fmla="*/ 46 h 852"/>
              <a:gd name="T106" fmla="*/ 615 w 852"/>
              <a:gd name="T107" fmla="*/ 55 h 852"/>
              <a:gd name="T108" fmla="*/ 592 w 852"/>
              <a:gd name="T109" fmla="*/ 33 h 852"/>
              <a:gd name="T110" fmla="*/ 562 w 852"/>
              <a:gd name="T111" fmla="*/ 33 h 852"/>
              <a:gd name="T112" fmla="*/ 319 w 852"/>
              <a:gd name="T113" fmla="*/ 18 h 852"/>
              <a:gd name="T114" fmla="*/ 337 w 852"/>
              <a:gd name="T115" fmla="*/ 14 h 852"/>
              <a:gd name="T116" fmla="*/ 514 w 852"/>
              <a:gd name="T117" fmla="*/ 14 h 852"/>
              <a:gd name="T118" fmla="*/ 477 w 852"/>
              <a:gd name="T119" fmla="*/ 8 h 852"/>
              <a:gd name="T120" fmla="*/ 397 w 852"/>
              <a:gd name="T121" fmla="*/ 11 h 852"/>
              <a:gd name="T122" fmla="*/ 430 w 852"/>
              <a:gd name="T123" fmla="*/ 5 h 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2" h="852">
                <a:moveTo>
                  <a:pt x="426" y="852"/>
                </a:moveTo>
                <a:cubicBezTo>
                  <a:pt x="426" y="852"/>
                  <a:pt x="426" y="852"/>
                  <a:pt x="426" y="852"/>
                </a:cubicBezTo>
                <a:cubicBezTo>
                  <a:pt x="426" y="852"/>
                  <a:pt x="426" y="852"/>
                  <a:pt x="426" y="852"/>
                </a:cubicBezTo>
                <a:cubicBezTo>
                  <a:pt x="423" y="852"/>
                  <a:pt x="421" y="849"/>
                  <a:pt x="421" y="847"/>
                </a:cubicBezTo>
                <a:cubicBezTo>
                  <a:pt x="421" y="847"/>
                  <a:pt x="421" y="847"/>
                  <a:pt x="421" y="847"/>
                </a:cubicBezTo>
                <a:cubicBezTo>
                  <a:pt x="421" y="844"/>
                  <a:pt x="423" y="842"/>
                  <a:pt x="426" y="842"/>
                </a:cubicBezTo>
                <a:cubicBezTo>
                  <a:pt x="426" y="842"/>
                  <a:pt x="426" y="842"/>
                  <a:pt x="426" y="842"/>
                </a:cubicBezTo>
                <a:cubicBezTo>
                  <a:pt x="426" y="842"/>
                  <a:pt x="426" y="842"/>
                  <a:pt x="426" y="842"/>
                </a:cubicBezTo>
                <a:cubicBezTo>
                  <a:pt x="426" y="842"/>
                  <a:pt x="426" y="842"/>
                  <a:pt x="426" y="842"/>
                </a:cubicBezTo>
                <a:cubicBezTo>
                  <a:pt x="427" y="842"/>
                  <a:pt x="427" y="842"/>
                  <a:pt x="427" y="842"/>
                </a:cubicBezTo>
                <a:cubicBezTo>
                  <a:pt x="427" y="842"/>
                  <a:pt x="427" y="842"/>
                  <a:pt x="427" y="842"/>
                </a:cubicBezTo>
                <a:cubicBezTo>
                  <a:pt x="430" y="842"/>
                  <a:pt x="432" y="844"/>
                  <a:pt x="432" y="847"/>
                </a:cubicBezTo>
                <a:cubicBezTo>
                  <a:pt x="432" y="847"/>
                  <a:pt x="432" y="847"/>
                  <a:pt x="432" y="847"/>
                </a:cubicBezTo>
                <a:cubicBezTo>
                  <a:pt x="432" y="849"/>
                  <a:pt x="430" y="852"/>
                  <a:pt x="427" y="852"/>
                </a:cubicBezTo>
                <a:cubicBezTo>
                  <a:pt x="427" y="852"/>
                  <a:pt x="427" y="852"/>
                  <a:pt x="427" y="852"/>
                </a:cubicBezTo>
                <a:cubicBezTo>
                  <a:pt x="427" y="852"/>
                  <a:pt x="427" y="852"/>
                  <a:pt x="426" y="852"/>
                </a:cubicBezTo>
                <a:close/>
                <a:moveTo>
                  <a:pt x="397" y="851"/>
                </a:moveTo>
                <a:cubicBezTo>
                  <a:pt x="397" y="851"/>
                  <a:pt x="397" y="851"/>
                  <a:pt x="397" y="851"/>
                </a:cubicBezTo>
                <a:cubicBezTo>
                  <a:pt x="397" y="851"/>
                  <a:pt x="397" y="851"/>
                  <a:pt x="397" y="851"/>
                </a:cubicBezTo>
                <a:cubicBezTo>
                  <a:pt x="395" y="850"/>
                  <a:pt x="393" y="848"/>
                  <a:pt x="393" y="845"/>
                </a:cubicBezTo>
                <a:cubicBezTo>
                  <a:pt x="393" y="845"/>
                  <a:pt x="393" y="845"/>
                  <a:pt x="393" y="845"/>
                </a:cubicBezTo>
                <a:cubicBezTo>
                  <a:pt x="393" y="843"/>
                  <a:pt x="395" y="841"/>
                  <a:pt x="398" y="841"/>
                </a:cubicBezTo>
                <a:cubicBezTo>
                  <a:pt x="398" y="841"/>
                  <a:pt x="398" y="841"/>
                  <a:pt x="398" y="841"/>
                </a:cubicBezTo>
                <a:cubicBezTo>
                  <a:pt x="401" y="841"/>
                  <a:pt x="403" y="843"/>
                  <a:pt x="403" y="846"/>
                </a:cubicBezTo>
                <a:cubicBezTo>
                  <a:pt x="403" y="846"/>
                  <a:pt x="403" y="846"/>
                  <a:pt x="403" y="846"/>
                </a:cubicBezTo>
                <a:cubicBezTo>
                  <a:pt x="403" y="849"/>
                  <a:pt x="400" y="851"/>
                  <a:pt x="398" y="851"/>
                </a:cubicBezTo>
                <a:cubicBezTo>
                  <a:pt x="398" y="851"/>
                  <a:pt x="398" y="851"/>
                  <a:pt x="398" y="851"/>
                </a:cubicBezTo>
                <a:cubicBezTo>
                  <a:pt x="398" y="851"/>
                  <a:pt x="398" y="851"/>
                  <a:pt x="397" y="851"/>
                </a:cubicBezTo>
                <a:close/>
                <a:moveTo>
                  <a:pt x="450" y="846"/>
                </a:moveTo>
                <a:cubicBezTo>
                  <a:pt x="450" y="843"/>
                  <a:pt x="452" y="841"/>
                  <a:pt x="455" y="841"/>
                </a:cubicBezTo>
                <a:cubicBezTo>
                  <a:pt x="455" y="841"/>
                  <a:pt x="455" y="841"/>
                  <a:pt x="455" y="841"/>
                </a:cubicBezTo>
                <a:cubicBezTo>
                  <a:pt x="457" y="840"/>
                  <a:pt x="460" y="843"/>
                  <a:pt x="460" y="845"/>
                </a:cubicBezTo>
                <a:cubicBezTo>
                  <a:pt x="460" y="845"/>
                  <a:pt x="460" y="845"/>
                  <a:pt x="460" y="845"/>
                </a:cubicBezTo>
                <a:cubicBezTo>
                  <a:pt x="460" y="848"/>
                  <a:pt x="458" y="850"/>
                  <a:pt x="455" y="851"/>
                </a:cubicBezTo>
                <a:cubicBezTo>
                  <a:pt x="455" y="851"/>
                  <a:pt x="455" y="851"/>
                  <a:pt x="455" y="851"/>
                </a:cubicBezTo>
                <a:cubicBezTo>
                  <a:pt x="455" y="851"/>
                  <a:pt x="455" y="851"/>
                  <a:pt x="455" y="851"/>
                </a:cubicBezTo>
                <a:cubicBezTo>
                  <a:pt x="455" y="851"/>
                  <a:pt x="455" y="851"/>
                  <a:pt x="455" y="851"/>
                </a:cubicBezTo>
                <a:cubicBezTo>
                  <a:pt x="455" y="851"/>
                  <a:pt x="455" y="851"/>
                  <a:pt x="455" y="851"/>
                </a:cubicBezTo>
                <a:cubicBezTo>
                  <a:pt x="455" y="851"/>
                  <a:pt x="455" y="851"/>
                  <a:pt x="455" y="851"/>
                </a:cubicBezTo>
                <a:cubicBezTo>
                  <a:pt x="452" y="851"/>
                  <a:pt x="450" y="849"/>
                  <a:pt x="450" y="846"/>
                </a:cubicBezTo>
                <a:close/>
                <a:moveTo>
                  <a:pt x="369" y="848"/>
                </a:moveTo>
                <a:cubicBezTo>
                  <a:pt x="366" y="847"/>
                  <a:pt x="364" y="845"/>
                  <a:pt x="365" y="842"/>
                </a:cubicBezTo>
                <a:cubicBezTo>
                  <a:pt x="365" y="842"/>
                  <a:pt x="365" y="842"/>
                  <a:pt x="365" y="842"/>
                </a:cubicBezTo>
                <a:cubicBezTo>
                  <a:pt x="365" y="840"/>
                  <a:pt x="368" y="838"/>
                  <a:pt x="370" y="838"/>
                </a:cubicBezTo>
                <a:cubicBezTo>
                  <a:pt x="370" y="838"/>
                  <a:pt x="370" y="838"/>
                  <a:pt x="370" y="838"/>
                </a:cubicBezTo>
                <a:cubicBezTo>
                  <a:pt x="373" y="838"/>
                  <a:pt x="375" y="841"/>
                  <a:pt x="375" y="844"/>
                </a:cubicBezTo>
                <a:cubicBezTo>
                  <a:pt x="375" y="844"/>
                  <a:pt x="375" y="844"/>
                  <a:pt x="375" y="844"/>
                </a:cubicBezTo>
                <a:cubicBezTo>
                  <a:pt x="374" y="846"/>
                  <a:pt x="372" y="848"/>
                  <a:pt x="370" y="848"/>
                </a:cubicBezTo>
                <a:cubicBezTo>
                  <a:pt x="370" y="848"/>
                  <a:pt x="370" y="848"/>
                  <a:pt x="370" y="848"/>
                </a:cubicBezTo>
                <a:cubicBezTo>
                  <a:pt x="370" y="848"/>
                  <a:pt x="369" y="848"/>
                  <a:pt x="369" y="848"/>
                </a:cubicBezTo>
                <a:close/>
                <a:moveTo>
                  <a:pt x="478" y="843"/>
                </a:moveTo>
                <a:cubicBezTo>
                  <a:pt x="478" y="841"/>
                  <a:pt x="480" y="838"/>
                  <a:pt x="482" y="838"/>
                </a:cubicBezTo>
                <a:cubicBezTo>
                  <a:pt x="482" y="838"/>
                  <a:pt x="482" y="838"/>
                  <a:pt x="482" y="838"/>
                </a:cubicBezTo>
                <a:cubicBezTo>
                  <a:pt x="485" y="837"/>
                  <a:pt x="487" y="839"/>
                  <a:pt x="488" y="842"/>
                </a:cubicBezTo>
                <a:cubicBezTo>
                  <a:pt x="488" y="842"/>
                  <a:pt x="488" y="842"/>
                  <a:pt x="488" y="842"/>
                </a:cubicBezTo>
                <a:cubicBezTo>
                  <a:pt x="488" y="845"/>
                  <a:pt x="486" y="847"/>
                  <a:pt x="484" y="848"/>
                </a:cubicBezTo>
                <a:cubicBezTo>
                  <a:pt x="484" y="848"/>
                  <a:pt x="484" y="848"/>
                  <a:pt x="484" y="848"/>
                </a:cubicBezTo>
                <a:cubicBezTo>
                  <a:pt x="484" y="848"/>
                  <a:pt x="484" y="848"/>
                  <a:pt x="484" y="848"/>
                </a:cubicBezTo>
                <a:cubicBezTo>
                  <a:pt x="484" y="848"/>
                  <a:pt x="484" y="848"/>
                  <a:pt x="484" y="848"/>
                </a:cubicBezTo>
                <a:cubicBezTo>
                  <a:pt x="483" y="848"/>
                  <a:pt x="483" y="848"/>
                  <a:pt x="483" y="848"/>
                </a:cubicBezTo>
                <a:cubicBezTo>
                  <a:pt x="483" y="848"/>
                  <a:pt x="483" y="848"/>
                  <a:pt x="483" y="848"/>
                </a:cubicBezTo>
                <a:cubicBezTo>
                  <a:pt x="480" y="848"/>
                  <a:pt x="478" y="846"/>
                  <a:pt x="478" y="843"/>
                </a:cubicBezTo>
                <a:close/>
                <a:moveTo>
                  <a:pt x="341" y="843"/>
                </a:moveTo>
                <a:cubicBezTo>
                  <a:pt x="338" y="843"/>
                  <a:pt x="337" y="840"/>
                  <a:pt x="337" y="837"/>
                </a:cubicBezTo>
                <a:cubicBezTo>
                  <a:pt x="337" y="837"/>
                  <a:pt x="337" y="837"/>
                  <a:pt x="337" y="837"/>
                </a:cubicBezTo>
                <a:cubicBezTo>
                  <a:pt x="338" y="835"/>
                  <a:pt x="340" y="833"/>
                  <a:pt x="343" y="833"/>
                </a:cubicBezTo>
                <a:cubicBezTo>
                  <a:pt x="343" y="833"/>
                  <a:pt x="343" y="833"/>
                  <a:pt x="343" y="833"/>
                </a:cubicBezTo>
                <a:cubicBezTo>
                  <a:pt x="346" y="834"/>
                  <a:pt x="348" y="837"/>
                  <a:pt x="347" y="839"/>
                </a:cubicBezTo>
                <a:cubicBezTo>
                  <a:pt x="347" y="839"/>
                  <a:pt x="347" y="839"/>
                  <a:pt x="347" y="839"/>
                </a:cubicBezTo>
                <a:cubicBezTo>
                  <a:pt x="346" y="842"/>
                  <a:pt x="344" y="843"/>
                  <a:pt x="342" y="843"/>
                </a:cubicBezTo>
                <a:cubicBezTo>
                  <a:pt x="342" y="843"/>
                  <a:pt x="342" y="843"/>
                  <a:pt x="342" y="843"/>
                </a:cubicBezTo>
                <a:cubicBezTo>
                  <a:pt x="342" y="843"/>
                  <a:pt x="341" y="843"/>
                  <a:pt x="341" y="843"/>
                </a:cubicBezTo>
                <a:close/>
                <a:moveTo>
                  <a:pt x="506" y="839"/>
                </a:moveTo>
                <a:cubicBezTo>
                  <a:pt x="505" y="836"/>
                  <a:pt x="507" y="834"/>
                  <a:pt x="510" y="833"/>
                </a:cubicBezTo>
                <a:cubicBezTo>
                  <a:pt x="510" y="833"/>
                  <a:pt x="510" y="833"/>
                  <a:pt x="510" y="833"/>
                </a:cubicBezTo>
                <a:cubicBezTo>
                  <a:pt x="512" y="833"/>
                  <a:pt x="515" y="834"/>
                  <a:pt x="516" y="837"/>
                </a:cubicBezTo>
                <a:cubicBezTo>
                  <a:pt x="516" y="837"/>
                  <a:pt x="516" y="837"/>
                  <a:pt x="516" y="837"/>
                </a:cubicBezTo>
                <a:cubicBezTo>
                  <a:pt x="516" y="840"/>
                  <a:pt x="514" y="842"/>
                  <a:pt x="512" y="843"/>
                </a:cubicBezTo>
                <a:cubicBezTo>
                  <a:pt x="512" y="843"/>
                  <a:pt x="512" y="843"/>
                  <a:pt x="512" y="843"/>
                </a:cubicBezTo>
                <a:cubicBezTo>
                  <a:pt x="511" y="843"/>
                  <a:pt x="511" y="843"/>
                  <a:pt x="511" y="843"/>
                </a:cubicBezTo>
                <a:cubicBezTo>
                  <a:pt x="511" y="843"/>
                  <a:pt x="511" y="843"/>
                  <a:pt x="511" y="843"/>
                </a:cubicBezTo>
                <a:cubicBezTo>
                  <a:pt x="508" y="843"/>
                  <a:pt x="506" y="841"/>
                  <a:pt x="506" y="839"/>
                </a:cubicBezTo>
                <a:close/>
                <a:moveTo>
                  <a:pt x="313" y="837"/>
                </a:moveTo>
                <a:cubicBezTo>
                  <a:pt x="311" y="836"/>
                  <a:pt x="309" y="833"/>
                  <a:pt x="310" y="830"/>
                </a:cubicBezTo>
                <a:cubicBezTo>
                  <a:pt x="310" y="830"/>
                  <a:pt x="310" y="830"/>
                  <a:pt x="310" y="830"/>
                </a:cubicBezTo>
                <a:cubicBezTo>
                  <a:pt x="311" y="828"/>
                  <a:pt x="313" y="826"/>
                  <a:pt x="316" y="827"/>
                </a:cubicBezTo>
                <a:cubicBezTo>
                  <a:pt x="316" y="827"/>
                  <a:pt x="316" y="827"/>
                  <a:pt x="316" y="827"/>
                </a:cubicBezTo>
                <a:cubicBezTo>
                  <a:pt x="319" y="828"/>
                  <a:pt x="320" y="830"/>
                  <a:pt x="320" y="833"/>
                </a:cubicBezTo>
                <a:cubicBezTo>
                  <a:pt x="320" y="833"/>
                  <a:pt x="320" y="833"/>
                  <a:pt x="320" y="833"/>
                </a:cubicBezTo>
                <a:cubicBezTo>
                  <a:pt x="319" y="835"/>
                  <a:pt x="317" y="837"/>
                  <a:pt x="315" y="837"/>
                </a:cubicBezTo>
                <a:cubicBezTo>
                  <a:pt x="315" y="837"/>
                  <a:pt x="315" y="837"/>
                  <a:pt x="315" y="837"/>
                </a:cubicBezTo>
                <a:cubicBezTo>
                  <a:pt x="314" y="837"/>
                  <a:pt x="314" y="837"/>
                  <a:pt x="313" y="837"/>
                </a:cubicBezTo>
                <a:close/>
                <a:moveTo>
                  <a:pt x="533" y="833"/>
                </a:moveTo>
                <a:cubicBezTo>
                  <a:pt x="532" y="830"/>
                  <a:pt x="534" y="827"/>
                  <a:pt x="537" y="827"/>
                </a:cubicBezTo>
                <a:cubicBezTo>
                  <a:pt x="537" y="827"/>
                  <a:pt x="537" y="827"/>
                  <a:pt x="537" y="827"/>
                </a:cubicBezTo>
                <a:cubicBezTo>
                  <a:pt x="539" y="826"/>
                  <a:pt x="542" y="827"/>
                  <a:pt x="543" y="830"/>
                </a:cubicBezTo>
                <a:cubicBezTo>
                  <a:pt x="543" y="830"/>
                  <a:pt x="543" y="830"/>
                  <a:pt x="543" y="830"/>
                </a:cubicBezTo>
                <a:cubicBezTo>
                  <a:pt x="544" y="833"/>
                  <a:pt x="542" y="836"/>
                  <a:pt x="539" y="836"/>
                </a:cubicBezTo>
                <a:cubicBezTo>
                  <a:pt x="539" y="836"/>
                  <a:pt x="539" y="836"/>
                  <a:pt x="539" y="836"/>
                </a:cubicBezTo>
                <a:cubicBezTo>
                  <a:pt x="539" y="836"/>
                  <a:pt x="539" y="836"/>
                  <a:pt x="539" y="836"/>
                </a:cubicBezTo>
                <a:cubicBezTo>
                  <a:pt x="539" y="836"/>
                  <a:pt x="539" y="836"/>
                  <a:pt x="539" y="836"/>
                </a:cubicBezTo>
                <a:cubicBezTo>
                  <a:pt x="539" y="836"/>
                  <a:pt x="538" y="836"/>
                  <a:pt x="538" y="836"/>
                </a:cubicBezTo>
                <a:cubicBezTo>
                  <a:pt x="538" y="836"/>
                  <a:pt x="538" y="836"/>
                  <a:pt x="538" y="836"/>
                </a:cubicBezTo>
                <a:cubicBezTo>
                  <a:pt x="536" y="836"/>
                  <a:pt x="534" y="835"/>
                  <a:pt x="533" y="833"/>
                </a:cubicBezTo>
                <a:close/>
                <a:moveTo>
                  <a:pt x="286" y="828"/>
                </a:moveTo>
                <a:cubicBezTo>
                  <a:pt x="284" y="827"/>
                  <a:pt x="282" y="824"/>
                  <a:pt x="283" y="822"/>
                </a:cubicBezTo>
                <a:cubicBezTo>
                  <a:pt x="283" y="822"/>
                  <a:pt x="283" y="822"/>
                  <a:pt x="283" y="822"/>
                </a:cubicBezTo>
                <a:cubicBezTo>
                  <a:pt x="284" y="819"/>
                  <a:pt x="287" y="818"/>
                  <a:pt x="290" y="819"/>
                </a:cubicBezTo>
                <a:cubicBezTo>
                  <a:pt x="290" y="819"/>
                  <a:pt x="290" y="819"/>
                  <a:pt x="290" y="819"/>
                </a:cubicBezTo>
                <a:cubicBezTo>
                  <a:pt x="292" y="820"/>
                  <a:pt x="294" y="822"/>
                  <a:pt x="293" y="825"/>
                </a:cubicBezTo>
                <a:cubicBezTo>
                  <a:pt x="293" y="825"/>
                  <a:pt x="293" y="825"/>
                  <a:pt x="293" y="825"/>
                </a:cubicBezTo>
                <a:cubicBezTo>
                  <a:pt x="292" y="827"/>
                  <a:pt x="290" y="828"/>
                  <a:pt x="288" y="828"/>
                </a:cubicBezTo>
                <a:cubicBezTo>
                  <a:pt x="288" y="828"/>
                  <a:pt x="288" y="828"/>
                  <a:pt x="288" y="828"/>
                </a:cubicBezTo>
                <a:cubicBezTo>
                  <a:pt x="287" y="828"/>
                  <a:pt x="287" y="828"/>
                  <a:pt x="286" y="828"/>
                </a:cubicBezTo>
                <a:close/>
                <a:moveTo>
                  <a:pt x="560" y="825"/>
                </a:moveTo>
                <a:cubicBezTo>
                  <a:pt x="559" y="822"/>
                  <a:pt x="561" y="819"/>
                  <a:pt x="563" y="818"/>
                </a:cubicBezTo>
                <a:cubicBezTo>
                  <a:pt x="563" y="818"/>
                  <a:pt x="563" y="818"/>
                  <a:pt x="563" y="818"/>
                </a:cubicBezTo>
                <a:cubicBezTo>
                  <a:pt x="566" y="817"/>
                  <a:pt x="569" y="819"/>
                  <a:pt x="570" y="821"/>
                </a:cubicBezTo>
                <a:cubicBezTo>
                  <a:pt x="570" y="821"/>
                  <a:pt x="570" y="821"/>
                  <a:pt x="570" y="821"/>
                </a:cubicBezTo>
                <a:cubicBezTo>
                  <a:pt x="570" y="824"/>
                  <a:pt x="569" y="827"/>
                  <a:pt x="566" y="828"/>
                </a:cubicBezTo>
                <a:cubicBezTo>
                  <a:pt x="566" y="828"/>
                  <a:pt x="566" y="828"/>
                  <a:pt x="566" y="828"/>
                </a:cubicBezTo>
                <a:cubicBezTo>
                  <a:pt x="566" y="828"/>
                  <a:pt x="565" y="828"/>
                  <a:pt x="565" y="828"/>
                </a:cubicBezTo>
                <a:cubicBezTo>
                  <a:pt x="565" y="828"/>
                  <a:pt x="565" y="828"/>
                  <a:pt x="565" y="828"/>
                </a:cubicBezTo>
                <a:cubicBezTo>
                  <a:pt x="563" y="828"/>
                  <a:pt x="561" y="827"/>
                  <a:pt x="560" y="825"/>
                </a:cubicBezTo>
                <a:close/>
                <a:moveTo>
                  <a:pt x="260" y="818"/>
                </a:moveTo>
                <a:cubicBezTo>
                  <a:pt x="257" y="817"/>
                  <a:pt x="256" y="814"/>
                  <a:pt x="257" y="811"/>
                </a:cubicBezTo>
                <a:cubicBezTo>
                  <a:pt x="257" y="811"/>
                  <a:pt x="257" y="811"/>
                  <a:pt x="257" y="811"/>
                </a:cubicBezTo>
                <a:cubicBezTo>
                  <a:pt x="258" y="809"/>
                  <a:pt x="261" y="808"/>
                  <a:pt x="264" y="809"/>
                </a:cubicBezTo>
                <a:cubicBezTo>
                  <a:pt x="264" y="809"/>
                  <a:pt x="264" y="809"/>
                  <a:pt x="264" y="809"/>
                </a:cubicBezTo>
                <a:cubicBezTo>
                  <a:pt x="266" y="810"/>
                  <a:pt x="267" y="813"/>
                  <a:pt x="266" y="815"/>
                </a:cubicBezTo>
                <a:cubicBezTo>
                  <a:pt x="266" y="815"/>
                  <a:pt x="266" y="815"/>
                  <a:pt x="266" y="815"/>
                </a:cubicBezTo>
                <a:cubicBezTo>
                  <a:pt x="265" y="817"/>
                  <a:pt x="264" y="818"/>
                  <a:pt x="262" y="818"/>
                </a:cubicBezTo>
                <a:cubicBezTo>
                  <a:pt x="262" y="818"/>
                  <a:pt x="262" y="818"/>
                  <a:pt x="262" y="818"/>
                </a:cubicBezTo>
                <a:cubicBezTo>
                  <a:pt x="261" y="818"/>
                  <a:pt x="260" y="818"/>
                  <a:pt x="260" y="818"/>
                </a:cubicBezTo>
                <a:close/>
                <a:moveTo>
                  <a:pt x="586" y="815"/>
                </a:moveTo>
                <a:cubicBezTo>
                  <a:pt x="585" y="812"/>
                  <a:pt x="586" y="809"/>
                  <a:pt x="589" y="808"/>
                </a:cubicBezTo>
                <a:cubicBezTo>
                  <a:pt x="589" y="808"/>
                  <a:pt x="589" y="808"/>
                  <a:pt x="589" y="808"/>
                </a:cubicBezTo>
                <a:cubicBezTo>
                  <a:pt x="592" y="807"/>
                  <a:pt x="594" y="808"/>
                  <a:pt x="596" y="811"/>
                </a:cubicBezTo>
                <a:cubicBezTo>
                  <a:pt x="596" y="811"/>
                  <a:pt x="596" y="811"/>
                  <a:pt x="596" y="811"/>
                </a:cubicBezTo>
                <a:cubicBezTo>
                  <a:pt x="597" y="813"/>
                  <a:pt x="595" y="816"/>
                  <a:pt x="593" y="817"/>
                </a:cubicBezTo>
                <a:cubicBezTo>
                  <a:pt x="593" y="817"/>
                  <a:pt x="593" y="817"/>
                  <a:pt x="593" y="817"/>
                </a:cubicBezTo>
                <a:cubicBezTo>
                  <a:pt x="592" y="818"/>
                  <a:pt x="592" y="818"/>
                  <a:pt x="591" y="818"/>
                </a:cubicBezTo>
                <a:cubicBezTo>
                  <a:pt x="591" y="818"/>
                  <a:pt x="591" y="818"/>
                  <a:pt x="591" y="818"/>
                </a:cubicBezTo>
                <a:cubicBezTo>
                  <a:pt x="589" y="818"/>
                  <a:pt x="587" y="817"/>
                  <a:pt x="586" y="815"/>
                </a:cubicBezTo>
                <a:close/>
                <a:moveTo>
                  <a:pt x="234" y="806"/>
                </a:moveTo>
                <a:cubicBezTo>
                  <a:pt x="231" y="805"/>
                  <a:pt x="230" y="802"/>
                  <a:pt x="232" y="799"/>
                </a:cubicBezTo>
                <a:cubicBezTo>
                  <a:pt x="232" y="799"/>
                  <a:pt x="232" y="799"/>
                  <a:pt x="232" y="799"/>
                </a:cubicBezTo>
                <a:cubicBezTo>
                  <a:pt x="233" y="797"/>
                  <a:pt x="236" y="796"/>
                  <a:pt x="238" y="797"/>
                </a:cubicBezTo>
                <a:cubicBezTo>
                  <a:pt x="238" y="797"/>
                  <a:pt x="238" y="797"/>
                  <a:pt x="238" y="797"/>
                </a:cubicBezTo>
                <a:cubicBezTo>
                  <a:pt x="241" y="798"/>
                  <a:pt x="242" y="801"/>
                  <a:pt x="241" y="804"/>
                </a:cubicBezTo>
                <a:cubicBezTo>
                  <a:pt x="241" y="804"/>
                  <a:pt x="241" y="804"/>
                  <a:pt x="241" y="804"/>
                </a:cubicBezTo>
                <a:cubicBezTo>
                  <a:pt x="240" y="805"/>
                  <a:pt x="238" y="806"/>
                  <a:pt x="236" y="806"/>
                </a:cubicBezTo>
                <a:cubicBezTo>
                  <a:pt x="236" y="806"/>
                  <a:pt x="236" y="806"/>
                  <a:pt x="236" y="806"/>
                </a:cubicBezTo>
                <a:cubicBezTo>
                  <a:pt x="235" y="806"/>
                  <a:pt x="235" y="806"/>
                  <a:pt x="234" y="806"/>
                </a:cubicBezTo>
                <a:close/>
                <a:moveTo>
                  <a:pt x="612" y="803"/>
                </a:moveTo>
                <a:cubicBezTo>
                  <a:pt x="611" y="801"/>
                  <a:pt x="612" y="798"/>
                  <a:pt x="614" y="797"/>
                </a:cubicBezTo>
                <a:cubicBezTo>
                  <a:pt x="614" y="797"/>
                  <a:pt x="614" y="797"/>
                  <a:pt x="614" y="797"/>
                </a:cubicBezTo>
                <a:cubicBezTo>
                  <a:pt x="617" y="795"/>
                  <a:pt x="620" y="796"/>
                  <a:pt x="621" y="799"/>
                </a:cubicBezTo>
                <a:cubicBezTo>
                  <a:pt x="621" y="799"/>
                  <a:pt x="621" y="799"/>
                  <a:pt x="621" y="799"/>
                </a:cubicBezTo>
                <a:cubicBezTo>
                  <a:pt x="622" y="801"/>
                  <a:pt x="621" y="804"/>
                  <a:pt x="619" y="805"/>
                </a:cubicBezTo>
                <a:cubicBezTo>
                  <a:pt x="619" y="805"/>
                  <a:pt x="619" y="805"/>
                  <a:pt x="619" y="805"/>
                </a:cubicBezTo>
                <a:cubicBezTo>
                  <a:pt x="618" y="806"/>
                  <a:pt x="617" y="806"/>
                  <a:pt x="616" y="806"/>
                </a:cubicBezTo>
                <a:cubicBezTo>
                  <a:pt x="616" y="806"/>
                  <a:pt x="616" y="806"/>
                  <a:pt x="616" y="806"/>
                </a:cubicBezTo>
                <a:cubicBezTo>
                  <a:pt x="615" y="806"/>
                  <a:pt x="613" y="805"/>
                  <a:pt x="612" y="803"/>
                </a:cubicBezTo>
                <a:close/>
                <a:moveTo>
                  <a:pt x="209" y="792"/>
                </a:moveTo>
                <a:cubicBezTo>
                  <a:pt x="207" y="791"/>
                  <a:pt x="206" y="788"/>
                  <a:pt x="207" y="785"/>
                </a:cubicBezTo>
                <a:cubicBezTo>
                  <a:pt x="207" y="785"/>
                  <a:pt x="207" y="785"/>
                  <a:pt x="207" y="785"/>
                </a:cubicBezTo>
                <a:cubicBezTo>
                  <a:pt x="209" y="783"/>
                  <a:pt x="212" y="782"/>
                  <a:pt x="214" y="784"/>
                </a:cubicBezTo>
                <a:cubicBezTo>
                  <a:pt x="214" y="784"/>
                  <a:pt x="214" y="784"/>
                  <a:pt x="214" y="784"/>
                </a:cubicBezTo>
                <a:cubicBezTo>
                  <a:pt x="216" y="785"/>
                  <a:pt x="217" y="788"/>
                  <a:pt x="216" y="790"/>
                </a:cubicBezTo>
                <a:cubicBezTo>
                  <a:pt x="216" y="790"/>
                  <a:pt x="216" y="790"/>
                  <a:pt x="216" y="790"/>
                </a:cubicBezTo>
                <a:cubicBezTo>
                  <a:pt x="215" y="792"/>
                  <a:pt x="213" y="793"/>
                  <a:pt x="211" y="793"/>
                </a:cubicBezTo>
                <a:cubicBezTo>
                  <a:pt x="211" y="793"/>
                  <a:pt x="211" y="793"/>
                  <a:pt x="211" y="793"/>
                </a:cubicBezTo>
                <a:cubicBezTo>
                  <a:pt x="211" y="793"/>
                  <a:pt x="210" y="793"/>
                  <a:pt x="209" y="792"/>
                </a:cubicBezTo>
                <a:close/>
                <a:moveTo>
                  <a:pt x="637" y="790"/>
                </a:moveTo>
                <a:cubicBezTo>
                  <a:pt x="635" y="788"/>
                  <a:pt x="636" y="785"/>
                  <a:pt x="638" y="783"/>
                </a:cubicBezTo>
                <a:cubicBezTo>
                  <a:pt x="638" y="783"/>
                  <a:pt x="638" y="783"/>
                  <a:pt x="638" y="783"/>
                </a:cubicBezTo>
                <a:cubicBezTo>
                  <a:pt x="641" y="782"/>
                  <a:pt x="644" y="782"/>
                  <a:pt x="645" y="785"/>
                </a:cubicBezTo>
                <a:cubicBezTo>
                  <a:pt x="645" y="785"/>
                  <a:pt x="645" y="785"/>
                  <a:pt x="645" y="785"/>
                </a:cubicBezTo>
                <a:cubicBezTo>
                  <a:pt x="647" y="787"/>
                  <a:pt x="646" y="790"/>
                  <a:pt x="644" y="792"/>
                </a:cubicBezTo>
                <a:cubicBezTo>
                  <a:pt x="644" y="792"/>
                  <a:pt x="644" y="792"/>
                  <a:pt x="644" y="792"/>
                </a:cubicBezTo>
                <a:cubicBezTo>
                  <a:pt x="643" y="792"/>
                  <a:pt x="642" y="792"/>
                  <a:pt x="641" y="792"/>
                </a:cubicBezTo>
                <a:cubicBezTo>
                  <a:pt x="641" y="792"/>
                  <a:pt x="641" y="792"/>
                  <a:pt x="641" y="792"/>
                </a:cubicBezTo>
                <a:cubicBezTo>
                  <a:pt x="639" y="792"/>
                  <a:pt x="638" y="792"/>
                  <a:pt x="637" y="790"/>
                </a:cubicBezTo>
                <a:close/>
                <a:moveTo>
                  <a:pt x="185" y="777"/>
                </a:moveTo>
                <a:cubicBezTo>
                  <a:pt x="183" y="775"/>
                  <a:pt x="182" y="772"/>
                  <a:pt x="184" y="770"/>
                </a:cubicBezTo>
                <a:cubicBezTo>
                  <a:pt x="184" y="770"/>
                  <a:pt x="184" y="770"/>
                  <a:pt x="184" y="770"/>
                </a:cubicBezTo>
                <a:cubicBezTo>
                  <a:pt x="185" y="768"/>
                  <a:pt x="188" y="767"/>
                  <a:pt x="191" y="769"/>
                </a:cubicBezTo>
                <a:cubicBezTo>
                  <a:pt x="191" y="769"/>
                  <a:pt x="191" y="769"/>
                  <a:pt x="191" y="769"/>
                </a:cubicBezTo>
                <a:cubicBezTo>
                  <a:pt x="193" y="770"/>
                  <a:pt x="193" y="773"/>
                  <a:pt x="192" y="775"/>
                </a:cubicBezTo>
                <a:cubicBezTo>
                  <a:pt x="192" y="775"/>
                  <a:pt x="192" y="775"/>
                  <a:pt x="192" y="775"/>
                </a:cubicBezTo>
                <a:cubicBezTo>
                  <a:pt x="191" y="777"/>
                  <a:pt x="189" y="778"/>
                  <a:pt x="188" y="778"/>
                </a:cubicBezTo>
                <a:cubicBezTo>
                  <a:pt x="188" y="778"/>
                  <a:pt x="188" y="778"/>
                  <a:pt x="188" y="778"/>
                </a:cubicBezTo>
                <a:cubicBezTo>
                  <a:pt x="187" y="778"/>
                  <a:pt x="186" y="777"/>
                  <a:pt x="185" y="777"/>
                </a:cubicBezTo>
                <a:close/>
                <a:moveTo>
                  <a:pt x="661" y="775"/>
                </a:moveTo>
                <a:cubicBezTo>
                  <a:pt x="659" y="773"/>
                  <a:pt x="660" y="770"/>
                  <a:pt x="662" y="768"/>
                </a:cubicBezTo>
                <a:cubicBezTo>
                  <a:pt x="662" y="768"/>
                  <a:pt x="662" y="768"/>
                  <a:pt x="662" y="768"/>
                </a:cubicBezTo>
                <a:cubicBezTo>
                  <a:pt x="664" y="767"/>
                  <a:pt x="667" y="767"/>
                  <a:pt x="669" y="769"/>
                </a:cubicBezTo>
                <a:cubicBezTo>
                  <a:pt x="669" y="769"/>
                  <a:pt x="669" y="769"/>
                  <a:pt x="669" y="769"/>
                </a:cubicBezTo>
                <a:cubicBezTo>
                  <a:pt x="670" y="772"/>
                  <a:pt x="670" y="775"/>
                  <a:pt x="667" y="776"/>
                </a:cubicBezTo>
                <a:cubicBezTo>
                  <a:pt x="667" y="776"/>
                  <a:pt x="667" y="776"/>
                  <a:pt x="667" y="776"/>
                </a:cubicBezTo>
                <a:cubicBezTo>
                  <a:pt x="667" y="777"/>
                  <a:pt x="666" y="777"/>
                  <a:pt x="665" y="777"/>
                </a:cubicBezTo>
                <a:cubicBezTo>
                  <a:pt x="665" y="777"/>
                  <a:pt x="665" y="777"/>
                  <a:pt x="665" y="777"/>
                </a:cubicBezTo>
                <a:cubicBezTo>
                  <a:pt x="663" y="777"/>
                  <a:pt x="661" y="776"/>
                  <a:pt x="661" y="775"/>
                </a:cubicBezTo>
                <a:close/>
                <a:moveTo>
                  <a:pt x="162" y="760"/>
                </a:moveTo>
                <a:cubicBezTo>
                  <a:pt x="160" y="758"/>
                  <a:pt x="159" y="755"/>
                  <a:pt x="161" y="753"/>
                </a:cubicBezTo>
                <a:cubicBezTo>
                  <a:pt x="161" y="753"/>
                  <a:pt x="161" y="753"/>
                  <a:pt x="161" y="753"/>
                </a:cubicBezTo>
                <a:cubicBezTo>
                  <a:pt x="163" y="751"/>
                  <a:pt x="166" y="750"/>
                  <a:pt x="168" y="752"/>
                </a:cubicBezTo>
                <a:cubicBezTo>
                  <a:pt x="168" y="752"/>
                  <a:pt x="168" y="752"/>
                  <a:pt x="168" y="752"/>
                </a:cubicBezTo>
                <a:cubicBezTo>
                  <a:pt x="170" y="754"/>
                  <a:pt x="171" y="757"/>
                  <a:pt x="169" y="759"/>
                </a:cubicBezTo>
                <a:cubicBezTo>
                  <a:pt x="169" y="759"/>
                  <a:pt x="169" y="759"/>
                  <a:pt x="169" y="759"/>
                </a:cubicBezTo>
                <a:cubicBezTo>
                  <a:pt x="168" y="760"/>
                  <a:pt x="167" y="761"/>
                  <a:pt x="165" y="761"/>
                </a:cubicBezTo>
                <a:cubicBezTo>
                  <a:pt x="165" y="761"/>
                  <a:pt x="165" y="761"/>
                  <a:pt x="165" y="761"/>
                </a:cubicBezTo>
                <a:cubicBezTo>
                  <a:pt x="164" y="761"/>
                  <a:pt x="163" y="761"/>
                  <a:pt x="162" y="760"/>
                </a:cubicBezTo>
                <a:close/>
                <a:moveTo>
                  <a:pt x="683" y="759"/>
                </a:moveTo>
                <a:cubicBezTo>
                  <a:pt x="682" y="756"/>
                  <a:pt x="682" y="753"/>
                  <a:pt x="684" y="752"/>
                </a:cubicBezTo>
                <a:cubicBezTo>
                  <a:pt x="684" y="752"/>
                  <a:pt x="684" y="752"/>
                  <a:pt x="684" y="752"/>
                </a:cubicBezTo>
                <a:cubicBezTo>
                  <a:pt x="686" y="750"/>
                  <a:pt x="689" y="750"/>
                  <a:pt x="691" y="752"/>
                </a:cubicBezTo>
                <a:cubicBezTo>
                  <a:pt x="691" y="752"/>
                  <a:pt x="691" y="752"/>
                  <a:pt x="691" y="752"/>
                </a:cubicBezTo>
                <a:cubicBezTo>
                  <a:pt x="693" y="755"/>
                  <a:pt x="692" y="758"/>
                  <a:pt x="690" y="759"/>
                </a:cubicBezTo>
                <a:cubicBezTo>
                  <a:pt x="690" y="759"/>
                  <a:pt x="690" y="759"/>
                  <a:pt x="690" y="759"/>
                </a:cubicBezTo>
                <a:cubicBezTo>
                  <a:pt x="690" y="759"/>
                  <a:pt x="690" y="759"/>
                  <a:pt x="690" y="759"/>
                </a:cubicBezTo>
                <a:cubicBezTo>
                  <a:pt x="690" y="759"/>
                  <a:pt x="690" y="759"/>
                  <a:pt x="690" y="759"/>
                </a:cubicBezTo>
                <a:cubicBezTo>
                  <a:pt x="689" y="760"/>
                  <a:pt x="688" y="760"/>
                  <a:pt x="687" y="760"/>
                </a:cubicBezTo>
                <a:cubicBezTo>
                  <a:pt x="687" y="760"/>
                  <a:pt x="687" y="760"/>
                  <a:pt x="687" y="760"/>
                </a:cubicBezTo>
                <a:cubicBezTo>
                  <a:pt x="686" y="760"/>
                  <a:pt x="684" y="760"/>
                  <a:pt x="683" y="759"/>
                </a:cubicBezTo>
                <a:close/>
                <a:moveTo>
                  <a:pt x="140" y="741"/>
                </a:moveTo>
                <a:cubicBezTo>
                  <a:pt x="138" y="740"/>
                  <a:pt x="138" y="736"/>
                  <a:pt x="140" y="734"/>
                </a:cubicBezTo>
                <a:cubicBezTo>
                  <a:pt x="140" y="734"/>
                  <a:pt x="140" y="734"/>
                  <a:pt x="140" y="734"/>
                </a:cubicBezTo>
                <a:cubicBezTo>
                  <a:pt x="142" y="732"/>
                  <a:pt x="145" y="732"/>
                  <a:pt x="147" y="734"/>
                </a:cubicBezTo>
                <a:cubicBezTo>
                  <a:pt x="147" y="734"/>
                  <a:pt x="147" y="734"/>
                  <a:pt x="147" y="734"/>
                </a:cubicBezTo>
                <a:cubicBezTo>
                  <a:pt x="149" y="736"/>
                  <a:pt x="149" y="739"/>
                  <a:pt x="147" y="741"/>
                </a:cubicBezTo>
                <a:cubicBezTo>
                  <a:pt x="147" y="741"/>
                  <a:pt x="147" y="741"/>
                  <a:pt x="147" y="741"/>
                </a:cubicBezTo>
                <a:cubicBezTo>
                  <a:pt x="146" y="742"/>
                  <a:pt x="145" y="743"/>
                  <a:pt x="144" y="743"/>
                </a:cubicBezTo>
                <a:cubicBezTo>
                  <a:pt x="144" y="743"/>
                  <a:pt x="144" y="743"/>
                  <a:pt x="144" y="743"/>
                </a:cubicBezTo>
                <a:cubicBezTo>
                  <a:pt x="142" y="743"/>
                  <a:pt x="141" y="742"/>
                  <a:pt x="140" y="741"/>
                </a:cubicBezTo>
                <a:close/>
                <a:moveTo>
                  <a:pt x="705" y="741"/>
                </a:moveTo>
                <a:cubicBezTo>
                  <a:pt x="703" y="739"/>
                  <a:pt x="703" y="735"/>
                  <a:pt x="705" y="734"/>
                </a:cubicBezTo>
                <a:cubicBezTo>
                  <a:pt x="705" y="734"/>
                  <a:pt x="705" y="734"/>
                  <a:pt x="705" y="734"/>
                </a:cubicBezTo>
                <a:cubicBezTo>
                  <a:pt x="707" y="732"/>
                  <a:pt x="710" y="732"/>
                  <a:pt x="712" y="734"/>
                </a:cubicBezTo>
                <a:cubicBezTo>
                  <a:pt x="712" y="734"/>
                  <a:pt x="712" y="734"/>
                  <a:pt x="712" y="734"/>
                </a:cubicBezTo>
                <a:cubicBezTo>
                  <a:pt x="714" y="736"/>
                  <a:pt x="714" y="739"/>
                  <a:pt x="712" y="741"/>
                </a:cubicBezTo>
                <a:cubicBezTo>
                  <a:pt x="712" y="741"/>
                  <a:pt x="712" y="741"/>
                  <a:pt x="712" y="741"/>
                </a:cubicBezTo>
                <a:cubicBezTo>
                  <a:pt x="711" y="742"/>
                  <a:pt x="710" y="742"/>
                  <a:pt x="709" y="742"/>
                </a:cubicBezTo>
                <a:cubicBezTo>
                  <a:pt x="709" y="742"/>
                  <a:pt x="709" y="742"/>
                  <a:pt x="709" y="742"/>
                </a:cubicBezTo>
                <a:cubicBezTo>
                  <a:pt x="707" y="742"/>
                  <a:pt x="706" y="742"/>
                  <a:pt x="705" y="741"/>
                </a:cubicBezTo>
                <a:close/>
                <a:moveTo>
                  <a:pt x="120" y="722"/>
                </a:moveTo>
                <a:cubicBezTo>
                  <a:pt x="118" y="720"/>
                  <a:pt x="118" y="717"/>
                  <a:pt x="120" y="715"/>
                </a:cubicBezTo>
                <a:cubicBezTo>
                  <a:pt x="120" y="715"/>
                  <a:pt x="120" y="715"/>
                  <a:pt x="120" y="715"/>
                </a:cubicBezTo>
                <a:cubicBezTo>
                  <a:pt x="122" y="713"/>
                  <a:pt x="125" y="713"/>
                  <a:pt x="127" y="715"/>
                </a:cubicBezTo>
                <a:cubicBezTo>
                  <a:pt x="127" y="715"/>
                  <a:pt x="127" y="715"/>
                  <a:pt x="127" y="715"/>
                </a:cubicBezTo>
                <a:cubicBezTo>
                  <a:pt x="129" y="717"/>
                  <a:pt x="129" y="720"/>
                  <a:pt x="127" y="722"/>
                </a:cubicBezTo>
                <a:cubicBezTo>
                  <a:pt x="127" y="722"/>
                  <a:pt x="127" y="722"/>
                  <a:pt x="127" y="722"/>
                </a:cubicBezTo>
                <a:cubicBezTo>
                  <a:pt x="126" y="723"/>
                  <a:pt x="125" y="723"/>
                  <a:pt x="123" y="723"/>
                </a:cubicBezTo>
                <a:cubicBezTo>
                  <a:pt x="123" y="723"/>
                  <a:pt x="123" y="723"/>
                  <a:pt x="123" y="723"/>
                </a:cubicBezTo>
                <a:cubicBezTo>
                  <a:pt x="122" y="723"/>
                  <a:pt x="121" y="723"/>
                  <a:pt x="120" y="722"/>
                </a:cubicBezTo>
                <a:close/>
                <a:moveTo>
                  <a:pt x="725" y="721"/>
                </a:moveTo>
                <a:cubicBezTo>
                  <a:pt x="723" y="719"/>
                  <a:pt x="723" y="716"/>
                  <a:pt x="725" y="714"/>
                </a:cubicBezTo>
                <a:cubicBezTo>
                  <a:pt x="725" y="714"/>
                  <a:pt x="725" y="714"/>
                  <a:pt x="725" y="714"/>
                </a:cubicBezTo>
                <a:cubicBezTo>
                  <a:pt x="727" y="712"/>
                  <a:pt x="730" y="712"/>
                  <a:pt x="732" y="714"/>
                </a:cubicBezTo>
                <a:cubicBezTo>
                  <a:pt x="732" y="714"/>
                  <a:pt x="732" y="714"/>
                  <a:pt x="732" y="714"/>
                </a:cubicBezTo>
                <a:cubicBezTo>
                  <a:pt x="734" y="716"/>
                  <a:pt x="734" y="719"/>
                  <a:pt x="732" y="721"/>
                </a:cubicBezTo>
                <a:cubicBezTo>
                  <a:pt x="732" y="721"/>
                  <a:pt x="732" y="721"/>
                  <a:pt x="732" y="721"/>
                </a:cubicBezTo>
                <a:cubicBezTo>
                  <a:pt x="731" y="722"/>
                  <a:pt x="730" y="723"/>
                  <a:pt x="729" y="723"/>
                </a:cubicBezTo>
                <a:cubicBezTo>
                  <a:pt x="729" y="723"/>
                  <a:pt x="729" y="723"/>
                  <a:pt x="729" y="723"/>
                </a:cubicBezTo>
                <a:cubicBezTo>
                  <a:pt x="728" y="723"/>
                  <a:pt x="726" y="722"/>
                  <a:pt x="725" y="721"/>
                </a:cubicBezTo>
                <a:close/>
                <a:moveTo>
                  <a:pt x="101" y="701"/>
                </a:moveTo>
                <a:cubicBezTo>
                  <a:pt x="99" y="698"/>
                  <a:pt x="99" y="695"/>
                  <a:pt x="101" y="694"/>
                </a:cubicBezTo>
                <a:cubicBezTo>
                  <a:pt x="101" y="694"/>
                  <a:pt x="101" y="694"/>
                  <a:pt x="101" y="694"/>
                </a:cubicBezTo>
                <a:cubicBezTo>
                  <a:pt x="103" y="692"/>
                  <a:pt x="107" y="692"/>
                  <a:pt x="108" y="694"/>
                </a:cubicBezTo>
                <a:cubicBezTo>
                  <a:pt x="108" y="694"/>
                  <a:pt x="108" y="694"/>
                  <a:pt x="108" y="694"/>
                </a:cubicBezTo>
                <a:cubicBezTo>
                  <a:pt x="110" y="696"/>
                  <a:pt x="110" y="699"/>
                  <a:pt x="108" y="701"/>
                </a:cubicBezTo>
                <a:cubicBezTo>
                  <a:pt x="108" y="701"/>
                  <a:pt x="108" y="701"/>
                  <a:pt x="108" y="701"/>
                </a:cubicBezTo>
                <a:cubicBezTo>
                  <a:pt x="107" y="702"/>
                  <a:pt x="106" y="702"/>
                  <a:pt x="105" y="702"/>
                </a:cubicBezTo>
                <a:cubicBezTo>
                  <a:pt x="105" y="702"/>
                  <a:pt x="105" y="702"/>
                  <a:pt x="105" y="702"/>
                </a:cubicBezTo>
                <a:cubicBezTo>
                  <a:pt x="103" y="702"/>
                  <a:pt x="102" y="702"/>
                  <a:pt x="101" y="701"/>
                </a:cubicBezTo>
                <a:close/>
                <a:moveTo>
                  <a:pt x="744" y="701"/>
                </a:moveTo>
                <a:cubicBezTo>
                  <a:pt x="742" y="699"/>
                  <a:pt x="742" y="696"/>
                  <a:pt x="744" y="694"/>
                </a:cubicBezTo>
                <a:cubicBezTo>
                  <a:pt x="744" y="694"/>
                  <a:pt x="744" y="694"/>
                  <a:pt x="744" y="694"/>
                </a:cubicBezTo>
                <a:cubicBezTo>
                  <a:pt x="746" y="691"/>
                  <a:pt x="749" y="691"/>
                  <a:pt x="751" y="693"/>
                </a:cubicBezTo>
                <a:cubicBezTo>
                  <a:pt x="751" y="693"/>
                  <a:pt x="751" y="693"/>
                  <a:pt x="751" y="693"/>
                </a:cubicBezTo>
                <a:cubicBezTo>
                  <a:pt x="753" y="695"/>
                  <a:pt x="753" y="698"/>
                  <a:pt x="751" y="700"/>
                </a:cubicBezTo>
                <a:cubicBezTo>
                  <a:pt x="751" y="700"/>
                  <a:pt x="751" y="700"/>
                  <a:pt x="751" y="700"/>
                </a:cubicBezTo>
                <a:cubicBezTo>
                  <a:pt x="751" y="700"/>
                  <a:pt x="751" y="700"/>
                  <a:pt x="751" y="700"/>
                </a:cubicBezTo>
                <a:cubicBezTo>
                  <a:pt x="751" y="700"/>
                  <a:pt x="751" y="700"/>
                  <a:pt x="751" y="700"/>
                </a:cubicBezTo>
                <a:cubicBezTo>
                  <a:pt x="750" y="701"/>
                  <a:pt x="749" y="702"/>
                  <a:pt x="748" y="702"/>
                </a:cubicBezTo>
                <a:cubicBezTo>
                  <a:pt x="748" y="702"/>
                  <a:pt x="748" y="702"/>
                  <a:pt x="748" y="702"/>
                </a:cubicBezTo>
                <a:cubicBezTo>
                  <a:pt x="746" y="702"/>
                  <a:pt x="745" y="701"/>
                  <a:pt x="744" y="701"/>
                </a:cubicBezTo>
                <a:close/>
                <a:moveTo>
                  <a:pt x="83" y="678"/>
                </a:moveTo>
                <a:cubicBezTo>
                  <a:pt x="83" y="678"/>
                  <a:pt x="83" y="678"/>
                  <a:pt x="83" y="678"/>
                </a:cubicBezTo>
                <a:cubicBezTo>
                  <a:pt x="83" y="678"/>
                  <a:pt x="83" y="678"/>
                  <a:pt x="83" y="678"/>
                </a:cubicBezTo>
                <a:cubicBezTo>
                  <a:pt x="81" y="676"/>
                  <a:pt x="82" y="673"/>
                  <a:pt x="84" y="671"/>
                </a:cubicBezTo>
                <a:cubicBezTo>
                  <a:pt x="84" y="671"/>
                  <a:pt x="84" y="671"/>
                  <a:pt x="84" y="671"/>
                </a:cubicBezTo>
                <a:cubicBezTo>
                  <a:pt x="86" y="670"/>
                  <a:pt x="90" y="670"/>
                  <a:pt x="91" y="672"/>
                </a:cubicBezTo>
                <a:cubicBezTo>
                  <a:pt x="91" y="672"/>
                  <a:pt x="91" y="672"/>
                  <a:pt x="91" y="672"/>
                </a:cubicBezTo>
                <a:cubicBezTo>
                  <a:pt x="93" y="675"/>
                  <a:pt x="92" y="678"/>
                  <a:pt x="90" y="679"/>
                </a:cubicBezTo>
                <a:cubicBezTo>
                  <a:pt x="90" y="679"/>
                  <a:pt x="90" y="679"/>
                  <a:pt x="90" y="679"/>
                </a:cubicBezTo>
                <a:cubicBezTo>
                  <a:pt x="89" y="680"/>
                  <a:pt x="88" y="680"/>
                  <a:pt x="87" y="680"/>
                </a:cubicBezTo>
                <a:cubicBezTo>
                  <a:pt x="87" y="680"/>
                  <a:pt x="87" y="680"/>
                  <a:pt x="87" y="680"/>
                </a:cubicBezTo>
                <a:cubicBezTo>
                  <a:pt x="86" y="680"/>
                  <a:pt x="84" y="680"/>
                  <a:pt x="83" y="678"/>
                </a:cubicBezTo>
                <a:close/>
                <a:moveTo>
                  <a:pt x="762" y="679"/>
                </a:moveTo>
                <a:cubicBezTo>
                  <a:pt x="760" y="677"/>
                  <a:pt x="759" y="674"/>
                  <a:pt x="761" y="672"/>
                </a:cubicBezTo>
                <a:cubicBezTo>
                  <a:pt x="761" y="672"/>
                  <a:pt x="761" y="672"/>
                  <a:pt x="761" y="672"/>
                </a:cubicBezTo>
                <a:cubicBezTo>
                  <a:pt x="763" y="670"/>
                  <a:pt x="766" y="669"/>
                  <a:pt x="768" y="671"/>
                </a:cubicBezTo>
                <a:cubicBezTo>
                  <a:pt x="768" y="671"/>
                  <a:pt x="768" y="671"/>
                  <a:pt x="768" y="671"/>
                </a:cubicBezTo>
                <a:cubicBezTo>
                  <a:pt x="770" y="672"/>
                  <a:pt x="771" y="675"/>
                  <a:pt x="769" y="678"/>
                </a:cubicBezTo>
                <a:cubicBezTo>
                  <a:pt x="769" y="678"/>
                  <a:pt x="769" y="678"/>
                  <a:pt x="769" y="678"/>
                </a:cubicBezTo>
                <a:cubicBezTo>
                  <a:pt x="768" y="679"/>
                  <a:pt x="767" y="680"/>
                  <a:pt x="765" y="680"/>
                </a:cubicBezTo>
                <a:cubicBezTo>
                  <a:pt x="765" y="680"/>
                  <a:pt x="765" y="680"/>
                  <a:pt x="765" y="680"/>
                </a:cubicBezTo>
                <a:cubicBezTo>
                  <a:pt x="764" y="680"/>
                  <a:pt x="763" y="679"/>
                  <a:pt x="762" y="679"/>
                </a:cubicBezTo>
                <a:close/>
                <a:moveTo>
                  <a:pt x="67" y="655"/>
                </a:moveTo>
                <a:cubicBezTo>
                  <a:pt x="65" y="653"/>
                  <a:pt x="66" y="649"/>
                  <a:pt x="68" y="648"/>
                </a:cubicBezTo>
                <a:cubicBezTo>
                  <a:pt x="68" y="648"/>
                  <a:pt x="68" y="648"/>
                  <a:pt x="68" y="648"/>
                </a:cubicBezTo>
                <a:cubicBezTo>
                  <a:pt x="71" y="646"/>
                  <a:pt x="74" y="647"/>
                  <a:pt x="75" y="649"/>
                </a:cubicBezTo>
                <a:cubicBezTo>
                  <a:pt x="75" y="649"/>
                  <a:pt x="75" y="649"/>
                  <a:pt x="75" y="649"/>
                </a:cubicBezTo>
                <a:cubicBezTo>
                  <a:pt x="77" y="652"/>
                  <a:pt x="76" y="655"/>
                  <a:pt x="74" y="656"/>
                </a:cubicBezTo>
                <a:cubicBezTo>
                  <a:pt x="74" y="656"/>
                  <a:pt x="74" y="656"/>
                  <a:pt x="74" y="656"/>
                </a:cubicBezTo>
                <a:cubicBezTo>
                  <a:pt x="73" y="657"/>
                  <a:pt x="72" y="657"/>
                  <a:pt x="71" y="657"/>
                </a:cubicBezTo>
                <a:cubicBezTo>
                  <a:pt x="71" y="657"/>
                  <a:pt x="71" y="657"/>
                  <a:pt x="71" y="657"/>
                </a:cubicBezTo>
                <a:cubicBezTo>
                  <a:pt x="70" y="657"/>
                  <a:pt x="68" y="656"/>
                  <a:pt x="67" y="655"/>
                </a:cubicBezTo>
                <a:close/>
                <a:moveTo>
                  <a:pt x="778" y="656"/>
                </a:moveTo>
                <a:cubicBezTo>
                  <a:pt x="776" y="654"/>
                  <a:pt x="775" y="651"/>
                  <a:pt x="777" y="649"/>
                </a:cubicBezTo>
                <a:cubicBezTo>
                  <a:pt x="777" y="649"/>
                  <a:pt x="777" y="649"/>
                  <a:pt x="777" y="649"/>
                </a:cubicBezTo>
                <a:cubicBezTo>
                  <a:pt x="778" y="646"/>
                  <a:pt x="781" y="646"/>
                  <a:pt x="784" y="647"/>
                </a:cubicBezTo>
                <a:cubicBezTo>
                  <a:pt x="784" y="647"/>
                  <a:pt x="784" y="647"/>
                  <a:pt x="784" y="647"/>
                </a:cubicBezTo>
                <a:cubicBezTo>
                  <a:pt x="786" y="649"/>
                  <a:pt x="787" y="652"/>
                  <a:pt x="785" y="654"/>
                </a:cubicBezTo>
                <a:cubicBezTo>
                  <a:pt x="785" y="654"/>
                  <a:pt x="785" y="654"/>
                  <a:pt x="785" y="654"/>
                </a:cubicBezTo>
                <a:cubicBezTo>
                  <a:pt x="784" y="656"/>
                  <a:pt x="783" y="657"/>
                  <a:pt x="781" y="657"/>
                </a:cubicBezTo>
                <a:cubicBezTo>
                  <a:pt x="781" y="657"/>
                  <a:pt x="781" y="657"/>
                  <a:pt x="781" y="657"/>
                </a:cubicBezTo>
                <a:cubicBezTo>
                  <a:pt x="780" y="657"/>
                  <a:pt x="779" y="656"/>
                  <a:pt x="778" y="656"/>
                </a:cubicBezTo>
                <a:close/>
                <a:moveTo>
                  <a:pt x="52" y="630"/>
                </a:moveTo>
                <a:cubicBezTo>
                  <a:pt x="51" y="628"/>
                  <a:pt x="52" y="625"/>
                  <a:pt x="54" y="624"/>
                </a:cubicBezTo>
                <a:cubicBezTo>
                  <a:pt x="54" y="624"/>
                  <a:pt x="54" y="624"/>
                  <a:pt x="54" y="624"/>
                </a:cubicBezTo>
                <a:cubicBezTo>
                  <a:pt x="57" y="622"/>
                  <a:pt x="60" y="623"/>
                  <a:pt x="61" y="626"/>
                </a:cubicBezTo>
                <a:cubicBezTo>
                  <a:pt x="61" y="626"/>
                  <a:pt x="61" y="626"/>
                  <a:pt x="61" y="626"/>
                </a:cubicBezTo>
                <a:cubicBezTo>
                  <a:pt x="63" y="628"/>
                  <a:pt x="62" y="631"/>
                  <a:pt x="59" y="632"/>
                </a:cubicBezTo>
                <a:cubicBezTo>
                  <a:pt x="59" y="632"/>
                  <a:pt x="59" y="632"/>
                  <a:pt x="59" y="632"/>
                </a:cubicBezTo>
                <a:cubicBezTo>
                  <a:pt x="58" y="633"/>
                  <a:pt x="58" y="633"/>
                  <a:pt x="57" y="633"/>
                </a:cubicBezTo>
                <a:cubicBezTo>
                  <a:pt x="57" y="633"/>
                  <a:pt x="57" y="633"/>
                  <a:pt x="57" y="633"/>
                </a:cubicBezTo>
                <a:cubicBezTo>
                  <a:pt x="55" y="633"/>
                  <a:pt x="53" y="632"/>
                  <a:pt x="52" y="630"/>
                </a:cubicBezTo>
                <a:close/>
                <a:moveTo>
                  <a:pt x="793" y="632"/>
                </a:moveTo>
                <a:cubicBezTo>
                  <a:pt x="790" y="630"/>
                  <a:pt x="790" y="627"/>
                  <a:pt x="791" y="625"/>
                </a:cubicBezTo>
                <a:cubicBezTo>
                  <a:pt x="791" y="625"/>
                  <a:pt x="791" y="625"/>
                  <a:pt x="791" y="625"/>
                </a:cubicBezTo>
                <a:cubicBezTo>
                  <a:pt x="792" y="622"/>
                  <a:pt x="795" y="622"/>
                  <a:pt x="798" y="623"/>
                </a:cubicBezTo>
                <a:cubicBezTo>
                  <a:pt x="798" y="623"/>
                  <a:pt x="798" y="623"/>
                  <a:pt x="798" y="623"/>
                </a:cubicBezTo>
                <a:cubicBezTo>
                  <a:pt x="800" y="624"/>
                  <a:pt x="801" y="627"/>
                  <a:pt x="800" y="630"/>
                </a:cubicBezTo>
                <a:cubicBezTo>
                  <a:pt x="800" y="630"/>
                  <a:pt x="800" y="630"/>
                  <a:pt x="800" y="630"/>
                </a:cubicBezTo>
                <a:cubicBezTo>
                  <a:pt x="799" y="631"/>
                  <a:pt x="797" y="632"/>
                  <a:pt x="795" y="632"/>
                </a:cubicBezTo>
                <a:cubicBezTo>
                  <a:pt x="795" y="632"/>
                  <a:pt x="795" y="632"/>
                  <a:pt x="795" y="632"/>
                </a:cubicBezTo>
                <a:cubicBezTo>
                  <a:pt x="794" y="632"/>
                  <a:pt x="794" y="632"/>
                  <a:pt x="793" y="632"/>
                </a:cubicBezTo>
                <a:close/>
                <a:moveTo>
                  <a:pt x="40" y="605"/>
                </a:moveTo>
                <a:cubicBezTo>
                  <a:pt x="38" y="603"/>
                  <a:pt x="39" y="600"/>
                  <a:pt x="42" y="598"/>
                </a:cubicBezTo>
                <a:cubicBezTo>
                  <a:pt x="42" y="598"/>
                  <a:pt x="42" y="598"/>
                  <a:pt x="42" y="598"/>
                </a:cubicBezTo>
                <a:cubicBezTo>
                  <a:pt x="45" y="597"/>
                  <a:pt x="47" y="598"/>
                  <a:pt x="49" y="601"/>
                </a:cubicBezTo>
                <a:cubicBezTo>
                  <a:pt x="49" y="601"/>
                  <a:pt x="49" y="601"/>
                  <a:pt x="49" y="601"/>
                </a:cubicBezTo>
                <a:cubicBezTo>
                  <a:pt x="50" y="603"/>
                  <a:pt x="49" y="606"/>
                  <a:pt x="46" y="607"/>
                </a:cubicBezTo>
                <a:cubicBezTo>
                  <a:pt x="46" y="607"/>
                  <a:pt x="46" y="607"/>
                  <a:pt x="46" y="607"/>
                </a:cubicBezTo>
                <a:cubicBezTo>
                  <a:pt x="46" y="608"/>
                  <a:pt x="45" y="608"/>
                  <a:pt x="44" y="608"/>
                </a:cubicBezTo>
                <a:cubicBezTo>
                  <a:pt x="44" y="608"/>
                  <a:pt x="44" y="608"/>
                  <a:pt x="44" y="608"/>
                </a:cubicBezTo>
                <a:cubicBezTo>
                  <a:pt x="42" y="608"/>
                  <a:pt x="40" y="607"/>
                  <a:pt x="40" y="605"/>
                </a:cubicBezTo>
                <a:close/>
                <a:moveTo>
                  <a:pt x="806" y="607"/>
                </a:moveTo>
                <a:cubicBezTo>
                  <a:pt x="803" y="606"/>
                  <a:pt x="802" y="603"/>
                  <a:pt x="803" y="600"/>
                </a:cubicBezTo>
                <a:cubicBezTo>
                  <a:pt x="803" y="600"/>
                  <a:pt x="803" y="600"/>
                  <a:pt x="803" y="600"/>
                </a:cubicBezTo>
                <a:cubicBezTo>
                  <a:pt x="805" y="598"/>
                  <a:pt x="808" y="596"/>
                  <a:pt x="810" y="598"/>
                </a:cubicBezTo>
                <a:cubicBezTo>
                  <a:pt x="810" y="598"/>
                  <a:pt x="810" y="598"/>
                  <a:pt x="810" y="598"/>
                </a:cubicBezTo>
                <a:cubicBezTo>
                  <a:pt x="813" y="599"/>
                  <a:pt x="814" y="602"/>
                  <a:pt x="813" y="604"/>
                </a:cubicBezTo>
                <a:cubicBezTo>
                  <a:pt x="813" y="604"/>
                  <a:pt x="813" y="604"/>
                  <a:pt x="813" y="604"/>
                </a:cubicBezTo>
                <a:cubicBezTo>
                  <a:pt x="812" y="606"/>
                  <a:pt x="810" y="607"/>
                  <a:pt x="808" y="607"/>
                </a:cubicBezTo>
                <a:cubicBezTo>
                  <a:pt x="808" y="607"/>
                  <a:pt x="808" y="607"/>
                  <a:pt x="808" y="607"/>
                </a:cubicBezTo>
                <a:cubicBezTo>
                  <a:pt x="807" y="607"/>
                  <a:pt x="807" y="607"/>
                  <a:pt x="806" y="607"/>
                </a:cubicBezTo>
                <a:close/>
                <a:moveTo>
                  <a:pt x="28" y="579"/>
                </a:moveTo>
                <a:cubicBezTo>
                  <a:pt x="27" y="576"/>
                  <a:pt x="29" y="573"/>
                  <a:pt x="31" y="572"/>
                </a:cubicBezTo>
                <a:cubicBezTo>
                  <a:pt x="31" y="572"/>
                  <a:pt x="31" y="572"/>
                  <a:pt x="31" y="572"/>
                </a:cubicBezTo>
                <a:cubicBezTo>
                  <a:pt x="34" y="571"/>
                  <a:pt x="37" y="573"/>
                  <a:pt x="38" y="575"/>
                </a:cubicBezTo>
                <a:cubicBezTo>
                  <a:pt x="38" y="575"/>
                  <a:pt x="38" y="575"/>
                  <a:pt x="38" y="575"/>
                </a:cubicBezTo>
                <a:cubicBezTo>
                  <a:pt x="39" y="578"/>
                  <a:pt x="37" y="581"/>
                  <a:pt x="35" y="582"/>
                </a:cubicBezTo>
                <a:cubicBezTo>
                  <a:pt x="35" y="582"/>
                  <a:pt x="35" y="582"/>
                  <a:pt x="35" y="582"/>
                </a:cubicBezTo>
                <a:cubicBezTo>
                  <a:pt x="34" y="582"/>
                  <a:pt x="34" y="582"/>
                  <a:pt x="33" y="582"/>
                </a:cubicBezTo>
                <a:cubicBezTo>
                  <a:pt x="33" y="582"/>
                  <a:pt x="33" y="582"/>
                  <a:pt x="33" y="582"/>
                </a:cubicBezTo>
                <a:cubicBezTo>
                  <a:pt x="31" y="582"/>
                  <a:pt x="29" y="581"/>
                  <a:pt x="28" y="579"/>
                </a:cubicBezTo>
                <a:close/>
                <a:moveTo>
                  <a:pt x="817" y="581"/>
                </a:moveTo>
                <a:cubicBezTo>
                  <a:pt x="815" y="580"/>
                  <a:pt x="813" y="577"/>
                  <a:pt x="814" y="574"/>
                </a:cubicBezTo>
                <a:cubicBezTo>
                  <a:pt x="814" y="574"/>
                  <a:pt x="814" y="574"/>
                  <a:pt x="814" y="574"/>
                </a:cubicBezTo>
                <a:cubicBezTo>
                  <a:pt x="815" y="572"/>
                  <a:pt x="818" y="571"/>
                  <a:pt x="821" y="572"/>
                </a:cubicBezTo>
                <a:cubicBezTo>
                  <a:pt x="821" y="572"/>
                  <a:pt x="821" y="572"/>
                  <a:pt x="821" y="572"/>
                </a:cubicBezTo>
                <a:cubicBezTo>
                  <a:pt x="823" y="573"/>
                  <a:pt x="825" y="575"/>
                  <a:pt x="824" y="578"/>
                </a:cubicBezTo>
                <a:cubicBezTo>
                  <a:pt x="824" y="578"/>
                  <a:pt x="824" y="578"/>
                  <a:pt x="824" y="578"/>
                </a:cubicBezTo>
                <a:cubicBezTo>
                  <a:pt x="824" y="578"/>
                  <a:pt x="824" y="578"/>
                  <a:pt x="824" y="578"/>
                </a:cubicBezTo>
                <a:cubicBezTo>
                  <a:pt x="824" y="578"/>
                  <a:pt x="824" y="578"/>
                  <a:pt x="824" y="578"/>
                </a:cubicBezTo>
                <a:cubicBezTo>
                  <a:pt x="823" y="580"/>
                  <a:pt x="821" y="581"/>
                  <a:pt x="819" y="581"/>
                </a:cubicBezTo>
                <a:cubicBezTo>
                  <a:pt x="819" y="581"/>
                  <a:pt x="819" y="581"/>
                  <a:pt x="819" y="581"/>
                </a:cubicBezTo>
                <a:cubicBezTo>
                  <a:pt x="818" y="581"/>
                  <a:pt x="818" y="581"/>
                  <a:pt x="817" y="581"/>
                </a:cubicBezTo>
                <a:close/>
                <a:moveTo>
                  <a:pt x="19" y="552"/>
                </a:moveTo>
                <a:cubicBezTo>
                  <a:pt x="18" y="549"/>
                  <a:pt x="20" y="547"/>
                  <a:pt x="22" y="546"/>
                </a:cubicBezTo>
                <a:cubicBezTo>
                  <a:pt x="22" y="546"/>
                  <a:pt x="22" y="546"/>
                  <a:pt x="22" y="546"/>
                </a:cubicBezTo>
                <a:cubicBezTo>
                  <a:pt x="25" y="545"/>
                  <a:pt x="28" y="546"/>
                  <a:pt x="29" y="549"/>
                </a:cubicBezTo>
                <a:cubicBezTo>
                  <a:pt x="29" y="549"/>
                  <a:pt x="29" y="549"/>
                  <a:pt x="29" y="549"/>
                </a:cubicBezTo>
                <a:cubicBezTo>
                  <a:pt x="29" y="552"/>
                  <a:pt x="28" y="555"/>
                  <a:pt x="25" y="555"/>
                </a:cubicBezTo>
                <a:cubicBezTo>
                  <a:pt x="25" y="555"/>
                  <a:pt x="25" y="555"/>
                  <a:pt x="25" y="555"/>
                </a:cubicBezTo>
                <a:cubicBezTo>
                  <a:pt x="25" y="556"/>
                  <a:pt x="24" y="556"/>
                  <a:pt x="24" y="556"/>
                </a:cubicBezTo>
                <a:cubicBezTo>
                  <a:pt x="24" y="556"/>
                  <a:pt x="24" y="556"/>
                  <a:pt x="24" y="556"/>
                </a:cubicBezTo>
                <a:cubicBezTo>
                  <a:pt x="22" y="556"/>
                  <a:pt x="20" y="554"/>
                  <a:pt x="19" y="552"/>
                </a:cubicBezTo>
                <a:close/>
                <a:moveTo>
                  <a:pt x="827" y="554"/>
                </a:moveTo>
                <a:cubicBezTo>
                  <a:pt x="824" y="554"/>
                  <a:pt x="823" y="551"/>
                  <a:pt x="823" y="548"/>
                </a:cubicBezTo>
                <a:cubicBezTo>
                  <a:pt x="823" y="548"/>
                  <a:pt x="823" y="548"/>
                  <a:pt x="823" y="548"/>
                </a:cubicBezTo>
                <a:cubicBezTo>
                  <a:pt x="824" y="546"/>
                  <a:pt x="827" y="544"/>
                  <a:pt x="830" y="545"/>
                </a:cubicBezTo>
                <a:cubicBezTo>
                  <a:pt x="830" y="545"/>
                  <a:pt x="830" y="545"/>
                  <a:pt x="830" y="545"/>
                </a:cubicBezTo>
                <a:cubicBezTo>
                  <a:pt x="832" y="546"/>
                  <a:pt x="834" y="548"/>
                  <a:pt x="833" y="551"/>
                </a:cubicBezTo>
                <a:cubicBezTo>
                  <a:pt x="833" y="551"/>
                  <a:pt x="833" y="551"/>
                  <a:pt x="833" y="551"/>
                </a:cubicBezTo>
                <a:cubicBezTo>
                  <a:pt x="832" y="553"/>
                  <a:pt x="830" y="555"/>
                  <a:pt x="828" y="555"/>
                </a:cubicBezTo>
                <a:cubicBezTo>
                  <a:pt x="828" y="555"/>
                  <a:pt x="828" y="555"/>
                  <a:pt x="828" y="555"/>
                </a:cubicBezTo>
                <a:cubicBezTo>
                  <a:pt x="828" y="555"/>
                  <a:pt x="827" y="555"/>
                  <a:pt x="827" y="554"/>
                </a:cubicBezTo>
                <a:close/>
                <a:moveTo>
                  <a:pt x="12" y="525"/>
                </a:moveTo>
                <a:cubicBezTo>
                  <a:pt x="11" y="522"/>
                  <a:pt x="13" y="519"/>
                  <a:pt x="15" y="519"/>
                </a:cubicBezTo>
                <a:cubicBezTo>
                  <a:pt x="15" y="519"/>
                  <a:pt x="15" y="519"/>
                  <a:pt x="15" y="519"/>
                </a:cubicBezTo>
                <a:cubicBezTo>
                  <a:pt x="18" y="518"/>
                  <a:pt x="21" y="520"/>
                  <a:pt x="21" y="522"/>
                </a:cubicBezTo>
                <a:cubicBezTo>
                  <a:pt x="21" y="522"/>
                  <a:pt x="21" y="522"/>
                  <a:pt x="21" y="522"/>
                </a:cubicBezTo>
                <a:cubicBezTo>
                  <a:pt x="22" y="525"/>
                  <a:pt x="20" y="528"/>
                  <a:pt x="18" y="528"/>
                </a:cubicBezTo>
                <a:cubicBezTo>
                  <a:pt x="18" y="528"/>
                  <a:pt x="18" y="528"/>
                  <a:pt x="18" y="528"/>
                </a:cubicBezTo>
                <a:cubicBezTo>
                  <a:pt x="17" y="528"/>
                  <a:pt x="17" y="528"/>
                  <a:pt x="16" y="528"/>
                </a:cubicBezTo>
                <a:cubicBezTo>
                  <a:pt x="16" y="528"/>
                  <a:pt x="16" y="528"/>
                  <a:pt x="16" y="528"/>
                </a:cubicBezTo>
                <a:cubicBezTo>
                  <a:pt x="14" y="528"/>
                  <a:pt x="12" y="527"/>
                  <a:pt x="12" y="525"/>
                </a:cubicBezTo>
                <a:close/>
                <a:moveTo>
                  <a:pt x="834" y="527"/>
                </a:moveTo>
                <a:cubicBezTo>
                  <a:pt x="832" y="527"/>
                  <a:pt x="830" y="524"/>
                  <a:pt x="831" y="521"/>
                </a:cubicBezTo>
                <a:cubicBezTo>
                  <a:pt x="831" y="521"/>
                  <a:pt x="831" y="521"/>
                  <a:pt x="831" y="521"/>
                </a:cubicBezTo>
                <a:cubicBezTo>
                  <a:pt x="831" y="519"/>
                  <a:pt x="834" y="517"/>
                  <a:pt x="837" y="518"/>
                </a:cubicBezTo>
                <a:cubicBezTo>
                  <a:pt x="837" y="518"/>
                  <a:pt x="837" y="518"/>
                  <a:pt x="837" y="518"/>
                </a:cubicBezTo>
                <a:cubicBezTo>
                  <a:pt x="839" y="518"/>
                  <a:pt x="841" y="521"/>
                  <a:pt x="840" y="524"/>
                </a:cubicBezTo>
                <a:cubicBezTo>
                  <a:pt x="840" y="524"/>
                  <a:pt x="840" y="524"/>
                  <a:pt x="840" y="524"/>
                </a:cubicBezTo>
                <a:cubicBezTo>
                  <a:pt x="840" y="526"/>
                  <a:pt x="838" y="528"/>
                  <a:pt x="836" y="528"/>
                </a:cubicBezTo>
                <a:cubicBezTo>
                  <a:pt x="836" y="528"/>
                  <a:pt x="836" y="528"/>
                  <a:pt x="836" y="528"/>
                </a:cubicBezTo>
                <a:cubicBezTo>
                  <a:pt x="835" y="528"/>
                  <a:pt x="835" y="527"/>
                  <a:pt x="834" y="527"/>
                </a:cubicBezTo>
                <a:close/>
                <a:moveTo>
                  <a:pt x="6" y="497"/>
                </a:moveTo>
                <a:cubicBezTo>
                  <a:pt x="5" y="494"/>
                  <a:pt x="7" y="491"/>
                  <a:pt x="10" y="491"/>
                </a:cubicBezTo>
                <a:cubicBezTo>
                  <a:pt x="10" y="491"/>
                  <a:pt x="10" y="491"/>
                  <a:pt x="10" y="491"/>
                </a:cubicBezTo>
                <a:cubicBezTo>
                  <a:pt x="13" y="491"/>
                  <a:pt x="15" y="492"/>
                  <a:pt x="16" y="495"/>
                </a:cubicBezTo>
                <a:cubicBezTo>
                  <a:pt x="16" y="495"/>
                  <a:pt x="16" y="495"/>
                  <a:pt x="16" y="495"/>
                </a:cubicBezTo>
                <a:cubicBezTo>
                  <a:pt x="16" y="498"/>
                  <a:pt x="14" y="500"/>
                  <a:pt x="12" y="501"/>
                </a:cubicBezTo>
                <a:cubicBezTo>
                  <a:pt x="12" y="501"/>
                  <a:pt x="12" y="501"/>
                  <a:pt x="12" y="501"/>
                </a:cubicBezTo>
                <a:cubicBezTo>
                  <a:pt x="11" y="501"/>
                  <a:pt x="11" y="501"/>
                  <a:pt x="11" y="501"/>
                </a:cubicBezTo>
                <a:cubicBezTo>
                  <a:pt x="11" y="501"/>
                  <a:pt x="11" y="501"/>
                  <a:pt x="11" y="501"/>
                </a:cubicBezTo>
                <a:cubicBezTo>
                  <a:pt x="8" y="501"/>
                  <a:pt x="6" y="499"/>
                  <a:pt x="6" y="497"/>
                </a:cubicBezTo>
                <a:close/>
                <a:moveTo>
                  <a:pt x="840" y="500"/>
                </a:moveTo>
                <a:cubicBezTo>
                  <a:pt x="838" y="499"/>
                  <a:pt x="836" y="497"/>
                  <a:pt x="836" y="494"/>
                </a:cubicBezTo>
                <a:cubicBezTo>
                  <a:pt x="836" y="494"/>
                  <a:pt x="836" y="494"/>
                  <a:pt x="836" y="494"/>
                </a:cubicBezTo>
                <a:cubicBezTo>
                  <a:pt x="837" y="491"/>
                  <a:pt x="839" y="490"/>
                  <a:pt x="842" y="490"/>
                </a:cubicBezTo>
                <a:cubicBezTo>
                  <a:pt x="842" y="490"/>
                  <a:pt x="842" y="490"/>
                  <a:pt x="842" y="490"/>
                </a:cubicBezTo>
                <a:cubicBezTo>
                  <a:pt x="845" y="490"/>
                  <a:pt x="846" y="493"/>
                  <a:pt x="846" y="496"/>
                </a:cubicBezTo>
                <a:cubicBezTo>
                  <a:pt x="846" y="496"/>
                  <a:pt x="846" y="496"/>
                  <a:pt x="846" y="496"/>
                </a:cubicBezTo>
                <a:cubicBezTo>
                  <a:pt x="846" y="498"/>
                  <a:pt x="844" y="500"/>
                  <a:pt x="841" y="500"/>
                </a:cubicBezTo>
                <a:cubicBezTo>
                  <a:pt x="841" y="500"/>
                  <a:pt x="841" y="500"/>
                  <a:pt x="841" y="500"/>
                </a:cubicBezTo>
                <a:cubicBezTo>
                  <a:pt x="841" y="500"/>
                  <a:pt x="841" y="500"/>
                  <a:pt x="840" y="500"/>
                </a:cubicBezTo>
                <a:close/>
                <a:moveTo>
                  <a:pt x="2" y="469"/>
                </a:moveTo>
                <a:cubicBezTo>
                  <a:pt x="2" y="469"/>
                  <a:pt x="2" y="469"/>
                  <a:pt x="2" y="469"/>
                </a:cubicBezTo>
                <a:cubicBezTo>
                  <a:pt x="2" y="469"/>
                  <a:pt x="2" y="469"/>
                  <a:pt x="2" y="469"/>
                </a:cubicBezTo>
                <a:cubicBezTo>
                  <a:pt x="2" y="466"/>
                  <a:pt x="4" y="463"/>
                  <a:pt x="7" y="463"/>
                </a:cubicBezTo>
                <a:cubicBezTo>
                  <a:pt x="7" y="463"/>
                  <a:pt x="7" y="463"/>
                  <a:pt x="7" y="463"/>
                </a:cubicBezTo>
                <a:cubicBezTo>
                  <a:pt x="9" y="463"/>
                  <a:pt x="12" y="465"/>
                  <a:pt x="12" y="468"/>
                </a:cubicBezTo>
                <a:cubicBezTo>
                  <a:pt x="12" y="468"/>
                  <a:pt x="12" y="468"/>
                  <a:pt x="12" y="468"/>
                </a:cubicBezTo>
                <a:cubicBezTo>
                  <a:pt x="12" y="470"/>
                  <a:pt x="10" y="473"/>
                  <a:pt x="8" y="473"/>
                </a:cubicBezTo>
                <a:cubicBezTo>
                  <a:pt x="8" y="473"/>
                  <a:pt x="8" y="473"/>
                  <a:pt x="8" y="473"/>
                </a:cubicBezTo>
                <a:cubicBezTo>
                  <a:pt x="7" y="473"/>
                  <a:pt x="7" y="473"/>
                  <a:pt x="7" y="473"/>
                </a:cubicBezTo>
                <a:cubicBezTo>
                  <a:pt x="7" y="473"/>
                  <a:pt x="7" y="473"/>
                  <a:pt x="7" y="473"/>
                </a:cubicBezTo>
                <a:cubicBezTo>
                  <a:pt x="5" y="473"/>
                  <a:pt x="2" y="471"/>
                  <a:pt x="2" y="469"/>
                </a:cubicBezTo>
                <a:close/>
                <a:moveTo>
                  <a:pt x="844" y="472"/>
                </a:moveTo>
                <a:cubicBezTo>
                  <a:pt x="842" y="472"/>
                  <a:pt x="840" y="469"/>
                  <a:pt x="840" y="467"/>
                </a:cubicBezTo>
                <a:cubicBezTo>
                  <a:pt x="840" y="467"/>
                  <a:pt x="840" y="467"/>
                  <a:pt x="840" y="467"/>
                </a:cubicBezTo>
                <a:cubicBezTo>
                  <a:pt x="840" y="464"/>
                  <a:pt x="843" y="462"/>
                  <a:pt x="845" y="462"/>
                </a:cubicBezTo>
                <a:cubicBezTo>
                  <a:pt x="845" y="462"/>
                  <a:pt x="845" y="462"/>
                  <a:pt x="845" y="462"/>
                </a:cubicBezTo>
                <a:cubicBezTo>
                  <a:pt x="848" y="462"/>
                  <a:pt x="850" y="465"/>
                  <a:pt x="850" y="468"/>
                </a:cubicBezTo>
                <a:cubicBezTo>
                  <a:pt x="850" y="468"/>
                  <a:pt x="850" y="468"/>
                  <a:pt x="850" y="468"/>
                </a:cubicBezTo>
                <a:cubicBezTo>
                  <a:pt x="850" y="470"/>
                  <a:pt x="847" y="472"/>
                  <a:pt x="845" y="472"/>
                </a:cubicBezTo>
                <a:cubicBezTo>
                  <a:pt x="845" y="472"/>
                  <a:pt x="845" y="472"/>
                  <a:pt x="845" y="472"/>
                </a:cubicBezTo>
                <a:cubicBezTo>
                  <a:pt x="845" y="472"/>
                  <a:pt x="844" y="472"/>
                  <a:pt x="844" y="472"/>
                </a:cubicBezTo>
                <a:close/>
                <a:moveTo>
                  <a:pt x="0" y="440"/>
                </a:moveTo>
                <a:cubicBezTo>
                  <a:pt x="0" y="437"/>
                  <a:pt x="2" y="435"/>
                  <a:pt x="5" y="435"/>
                </a:cubicBezTo>
                <a:cubicBezTo>
                  <a:pt x="5" y="435"/>
                  <a:pt x="5" y="435"/>
                  <a:pt x="5" y="435"/>
                </a:cubicBezTo>
                <a:cubicBezTo>
                  <a:pt x="8" y="435"/>
                  <a:pt x="10" y="437"/>
                  <a:pt x="10" y="440"/>
                </a:cubicBezTo>
                <a:cubicBezTo>
                  <a:pt x="10" y="440"/>
                  <a:pt x="10" y="440"/>
                  <a:pt x="10" y="440"/>
                </a:cubicBezTo>
                <a:cubicBezTo>
                  <a:pt x="10" y="443"/>
                  <a:pt x="8" y="445"/>
                  <a:pt x="5" y="445"/>
                </a:cubicBezTo>
                <a:cubicBezTo>
                  <a:pt x="5" y="445"/>
                  <a:pt x="5" y="445"/>
                  <a:pt x="5" y="445"/>
                </a:cubicBezTo>
                <a:cubicBezTo>
                  <a:pt x="5" y="445"/>
                  <a:pt x="5" y="445"/>
                  <a:pt x="5" y="445"/>
                </a:cubicBezTo>
                <a:cubicBezTo>
                  <a:pt x="5" y="445"/>
                  <a:pt x="5" y="445"/>
                  <a:pt x="5" y="445"/>
                </a:cubicBezTo>
                <a:cubicBezTo>
                  <a:pt x="2" y="445"/>
                  <a:pt x="0" y="443"/>
                  <a:pt x="0" y="440"/>
                </a:cubicBezTo>
                <a:close/>
                <a:moveTo>
                  <a:pt x="846" y="444"/>
                </a:moveTo>
                <a:cubicBezTo>
                  <a:pt x="844" y="444"/>
                  <a:pt x="842" y="442"/>
                  <a:pt x="842" y="439"/>
                </a:cubicBezTo>
                <a:cubicBezTo>
                  <a:pt x="842" y="439"/>
                  <a:pt x="842" y="439"/>
                  <a:pt x="842" y="439"/>
                </a:cubicBezTo>
                <a:cubicBezTo>
                  <a:pt x="842" y="436"/>
                  <a:pt x="844" y="434"/>
                  <a:pt x="847" y="434"/>
                </a:cubicBezTo>
                <a:cubicBezTo>
                  <a:pt x="847" y="434"/>
                  <a:pt x="847" y="434"/>
                  <a:pt x="847" y="434"/>
                </a:cubicBezTo>
                <a:cubicBezTo>
                  <a:pt x="850" y="434"/>
                  <a:pt x="852" y="436"/>
                  <a:pt x="852" y="439"/>
                </a:cubicBezTo>
                <a:cubicBezTo>
                  <a:pt x="852" y="439"/>
                  <a:pt x="852" y="439"/>
                  <a:pt x="852" y="439"/>
                </a:cubicBezTo>
                <a:cubicBezTo>
                  <a:pt x="852" y="442"/>
                  <a:pt x="849" y="444"/>
                  <a:pt x="847" y="444"/>
                </a:cubicBezTo>
                <a:cubicBezTo>
                  <a:pt x="847" y="444"/>
                  <a:pt x="847" y="444"/>
                  <a:pt x="847" y="444"/>
                </a:cubicBezTo>
                <a:cubicBezTo>
                  <a:pt x="847" y="444"/>
                  <a:pt x="846" y="444"/>
                  <a:pt x="846" y="444"/>
                </a:cubicBezTo>
                <a:close/>
                <a:moveTo>
                  <a:pt x="5" y="417"/>
                </a:moveTo>
                <a:cubicBezTo>
                  <a:pt x="2" y="417"/>
                  <a:pt x="0" y="414"/>
                  <a:pt x="0" y="412"/>
                </a:cubicBezTo>
                <a:cubicBezTo>
                  <a:pt x="0" y="412"/>
                  <a:pt x="0" y="412"/>
                  <a:pt x="0" y="412"/>
                </a:cubicBezTo>
                <a:cubicBezTo>
                  <a:pt x="0" y="412"/>
                  <a:pt x="0" y="412"/>
                  <a:pt x="0" y="412"/>
                </a:cubicBezTo>
                <a:cubicBezTo>
                  <a:pt x="0" y="412"/>
                  <a:pt x="0" y="412"/>
                  <a:pt x="0" y="412"/>
                </a:cubicBezTo>
                <a:cubicBezTo>
                  <a:pt x="0" y="409"/>
                  <a:pt x="3" y="407"/>
                  <a:pt x="5" y="407"/>
                </a:cubicBezTo>
                <a:cubicBezTo>
                  <a:pt x="5" y="407"/>
                  <a:pt x="5" y="407"/>
                  <a:pt x="5" y="407"/>
                </a:cubicBezTo>
                <a:cubicBezTo>
                  <a:pt x="8" y="407"/>
                  <a:pt x="10" y="409"/>
                  <a:pt x="10" y="412"/>
                </a:cubicBezTo>
                <a:cubicBezTo>
                  <a:pt x="10" y="412"/>
                  <a:pt x="10" y="412"/>
                  <a:pt x="10" y="412"/>
                </a:cubicBezTo>
                <a:cubicBezTo>
                  <a:pt x="10" y="415"/>
                  <a:pt x="8" y="417"/>
                  <a:pt x="5" y="417"/>
                </a:cubicBezTo>
                <a:cubicBezTo>
                  <a:pt x="5" y="417"/>
                  <a:pt x="5" y="417"/>
                  <a:pt x="5" y="417"/>
                </a:cubicBezTo>
                <a:cubicBezTo>
                  <a:pt x="5" y="417"/>
                  <a:pt x="5" y="417"/>
                  <a:pt x="5" y="417"/>
                </a:cubicBezTo>
                <a:close/>
                <a:moveTo>
                  <a:pt x="842" y="411"/>
                </a:moveTo>
                <a:cubicBezTo>
                  <a:pt x="842" y="411"/>
                  <a:pt x="842" y="411"/>
                  <a:pt x="842" y="411"/>
                </a:cubicBezTo>
                <a:cubicBezTo>
                  <a:pt x="841" y="408"/>
                  <a:pt x="844" y="406"/>
                  <a:pt x="846" y="406"/>
                </a:cubicBezTo>
                <a:cubicBezTo>
                  <a:pt x="846" y="406"/>
                  <a:pt x="846" y="406"/>
                  <a:pt x="846" y="406"/>
                </a:cubicBezTo>
                <a:cubicBezTo>
                  <a:pt x="849" y="406"/>
                  <a:pt x="851" y="408"/>
                  <a:pt x="852" y="411"/>
                </a:cubicBezTo>
                <a:cubicBezTo>
                  <a:pt x="852" y="411"/>
                  <a:pt x="852" y="411"/>
                  <a:pt x="852" y="411"/>
                </a:cubicBezTo>
                <a:cubicBezTo>
                  <a:pt x="852" y="413"/>
                  <a:pt x="849" y="416"/>
                  <a:pt x="847" y="416"/>
                </a:cubicBezTo>
                <a:cubicBezTo>
                  <a:pt x="847" y="416"/>
                  <a:pt x="847" y="416"/>
                  <a:pt x="847" y="416"/>
                </a:cubicBezTo>
                <a:cubicBezTo>
                  <a:pt x="847" y="416"/>
                  <a:pt x="847" y="416"/>
                  <a:pt x="847" y="416"/>
                </a:cubicBezTo>
                <a:cubicBezTo>
                  <a:pt x="847" y="416"/>
                  <a:pt x="847" y="416"/>
                  <a:pt x="847" y="416"/>
                </a:cubicBezTo>
                <a:cubicBezTo>
                  <a:pt x="844" y="416"/>
                  <a:pt x="842" y="414"/>
                  <a:pt x="842" y="411"/>
                </a:cubicBezTo>
                <a:close/>
                <a:moveTo>
                  <a:pt x="7" y="389"/>
                </a:moveTo>
                <a:cubicBezTo>
                  <a:pt x="4" y="389"/>
                  <a:pt x="2" y="386"/>
                  <a:pt x="2" y="383"/>
                </a:cubicBezTo>
                <a:cubicBezTo>
                  <a:pt x="2" y="383"/>
                  <a:pt x="2" y="383"/>
                  <a:pt x="2" y="383"/>
                </a:cubicBezTo>
                <a:cubicBezTo>
                  <a:pt x="2" y="383"/>
                  <a:pt x="2" y="383"/>
                  <a:pt x="2" y="383"/>
                </a:cubicBezTo>
                <a:cubicBezTo>
                  <a:pt x="2" y="383"/>
                  <a:pt x="2" y="383"/>
                  <a:pt x="2" y="383"/>
                </a:cubicBezTo>
                <a:cubicBezTo>
                  <a:pt x="2" y="381"/>
                  <a:pt x="5" y="379"/>
                  <a:pt x="7" y="379"/>
                </a:cubicBezTo>
                <a:cubicBezTo>
                  <a:pt x="7" y="379"/>
                  <a:pt x="7" y="379"/>
                  <a:pt x="7" y="379"/>
                </a:cubicBezTo>
                <a:cubicBezTo>
                  <a:pt x="10" y="379"/>
                  <a:pt x="12" y="382"/>
                  <a:pt x="12" y="384"/>
                </a:cubicBezTo>
                <a:cubicBezTo>
                  <a:pt x="12" y="384"/>
                  <a:pt x="12" y="384"/>
                  <a:pt x="12" y="384"/>
                </a:cubicBezTo>
                <a:cubicBezTo>
                  <a:pt x="12" y="387"/>
                  <a:pt x="10" y="389"/>
                  <a:pt x="7" y="389"/>
                </a:cubicBezTo>
                <a:cubicBezTo>
                  <a:pt x="7" y="389"/>
                  <a:pt x="7" y="389"/>
                  <a:pt x="7" y="389"/>
                </a:cubicBezTo>
                <a:cubicBezTo>
                  <a:pt x="7" y="389"/>
                  <a:pt x="7" y="389"/>
                  <a:pt x="7" y="389"/>
                </a:cubicBezTo>
                <a:close/>
                <a:moveTo>
                  <a:pt x="840" y="383"/>
                </a:moveTo>
                <a:cubicBezTo>
                  <a:pt x="839" y="381"/>
                  <a:pt x="841" y="378"/>
                  <a:pt x="844" y="378"/>
                </a:cubicBezTo>
                <a:cubicBezTo>
                  <a:pt x="844" y="378"/>
                  <a:pt x="844" y="378"/>
                  <a:pt x="844" y="378"/>
                </a:cubicBezTo>
                <a:cubicBezTo>
                  <a:pt x="847" y="378"/>
                  <a:pt x="849" y="380"/>
                  <a:pt x="850" y="382"/>
                </a:cubicBezTo>
                <a:cubicBezTo>
                  <a:pt x="850" y="382"/>
                  <a:pt x="850" y="382"/>
                  <a:pt x="850" y="382"/>
                </a:cubicBezTo>
                <a:cubicBezTo>
                  <a:pt x="850" y="382"/>
                  <a:pt x="850" y="382"/>
                  <a:pt x="850" y="382"/>
                </a:cubicBezTo>
                <a:cubicBezTo>
                  <a:pt x="850" y="382"/>
                  <a:pt x="850" y="382"/>
                  <a:pt x="850" y="382"/>
                </a:cubicBezTo>
                <a:cubicBezTo>
                  <a:pt x="850" y="385"/>
                  <a:pt x="848" y="388"/>
                  <a:pt x="845" y="388"/>
                </a:cubicBezTo>
                <a:cubicBezTo>
                  <a:pt x="845" y="388"/>
                  <a:pt x="845" y="388"/>
                  <a:pt x="845" y="388"/>
                </a:cubicBezTo>
                <a:cubicBezTo>
                  <a:pt x="845" y="388"/>
                  <a:pt x="845" y="388"/>
                  <a:pt x="845" y="388"/>
                </a:cubicBezTo>
                <a:cubicBezTo>
                  <a:pt x="845" y="388"/>
                  <a:pt x="845" y="388"/>
                  <a:pt x="845" y="388"/>
                </a:cubicBezTo>
                <a:cubicBezTo>
                  <a:pt x="842" y="388"/>
                  <a:pt x="840" y="386"/>
                  <a:pt x="840" y="383"/>
                </a:cubicBezTo>
                <a:close/>
                <a:moveTo>
                  <a:pt x="10" y="361"/>
                </a:moveTo>
                <a:cubicBezTo>
                  <a:pt x="7" y="360"/>
                  <a:pt x="5" y="358"/>
                  <a:pt x="6" y="355"/>
                </a:cubicBezTo>
                <a:cubicBezTo>
                  <a:pt x="6" y="355"/>
                  <a:pt x="6" y="355"/>
                  <a:pt x="6" y="355"/>
                </a:cubicBezTo>
                <a:cubicBezTo>
                  <a:pt x="6" y="355"/>
                  <a:pt x="6" y="355"/>
                  <a:pt x="6" y="355"/>
                </a:cubicBezTo>
                <a:cubicBezTo>
                  <a:pt x="6" y="355"/>
                  <a:pt x="6" y="355"/>
                  <a:pt x="6" y="355"/>
                </a:cubicBezTo>
                <a:cubicBezTo>
                  <a:pt x="6" y="352"/>
                  <a:pt x="9" y="351"/>
                  <a:pt x="12" y="351"/>
                </a:cubicBezTo>
                <a:cubicBezTo>
                  <a:pt x="12" y="351"/>
                  <a:pt x="12" y="351"/>
                  <a:pt x="12" y="351"/>
                </a:cubicBezTo>
                <a:cubicBezTo>
                  <a:pt x="14" y="351"/>
                  <a:pt x="16" y="354"/>
                  <a:pt x="16" y="357"/>
                </a:cubicBezTo>
                <a:cubicBezTo>
                  <a:pt x="16" y="357"/>
                  <a:pt x="16" y="357"/>
                  <a:pt x="16" y="357"/>
                </a:cubicBezTo>
                <a:cubicBezTo>
                  <a:pt x="15" y="359"/>
                  <a:pt x="13" y="361"/>
                  <a:pt x="11" y="361"/>
                </a:cubicBezTo>
                <a:cubicBezTo>
                  <a:pt x="11" y="361"/>
                  <a:pt x="11" y="361"/>
                  <a:pt x="11" y="361"/>
                </a:cubicBezTo>
                <a:cubicBezTo>
                  <a:pt x="10" y="361"/>
                  <a:pt x="10" y="361"/>
                  <a:pt x="10" y="361"/>
                </a:cubicBezTo>
                <a:close/>
                <a:moveTo>
                  <a:pt x="836" y="356"/>
                </a:moveTo>
                <a:cubicBezTo>
                  <a:pt x="835" y="353"/>
                  <a:pt x="837" y="351"/>
                  <a:pt x="840" y="350"/>
                </a:cubicBezTo>
                <a:cubicBezTo>
                  <a:pt x="840" y="350"/>
                  <a:pt x="840" y="350"/>
                  <a:pt x="840" y="350"/>
                </a:cubicBezTo>
                <a:cubicBezTo>
                  <a:pt x="843" y="350"/>
                  <a:pt x="845" y="351"/>
                  <a:pt x="846" y="354"/>
                </a:cubicBezTo>
                <a:cubicBezTo>
                  <a:pt x="846" y="354"/>
                  <a:pt x="846" y="354"/>
                  <a:pt x="846" y="354"/>
                </a:cubicBezTo>
                <a:cubicBezTo>
                  <a:pt x="846" y="357"/>
                  <a:pt x="844" y="359"/>
                  <a:pt x="842" y="360"/>
                </a:cubicBezTo>
                <a:cubicBezTo>
                  <a:pt x="842" y="360"/>
                  <a:pt x="842" y="360"/>
                  <a:pt x="842" y="360"/>
                </a:cubicBezTo>
                <a:cubicBezTo>
                  <a:pt x="841" y="360"/>
                  <a:pt x="841" y="360"/>
                  <a:pt x="841" y="360"/>
                </a:cubicBezTo>
                <a:cubicBezTo>
                  <a:pt x="841" y="360"/>
                  <a:pt x="841" y="360"/>
                  <a:pt x="841" y="360"/>
                </a:cubicBezTo>
                <a:cubicBezTo>
                  <a:pt x="838" y="360"/>
                  <a:pt x="836" y="358"/>
                  <a:pt x="836" y="356"/>
                </a:cubicBezTo>
                <a:close/>
                <a:moveTo>
                  <a:pt x="15" y="333"/>
                </a:moveTo>
                <a:cubicBezTo>
                  <a:pt x="12" y="333"/>
                  <a:pt x="11" y="330"/>
                  <a:pt x="11" y="327"/>
                </a:cubicBezTo>
                <a:cubicBezTo>
                  <a:pt x="11" y="327"/>
                  <a:pt x="11" y="327"/>
                  <a:pt x="11" y="327"/>
                </a:cubicBezTo>
                <a:cubicBezTo>
                  <a:pt x="12" y="325"/>
                  <a:pt x="15" y="323"/>
                  <a:pt x="17" y="324"/>
                </a:cubicBezTo>
                <a:cubicBezTo>
                  <a:pt x="17" y="324"/>
                  <a:pt x="17" y="324"/>
                  <a:pt x="17" y="324"/>
                </a:cubicBezTo>
                <a:cubicBezTo>
                  <a:pt x="20" y="324"/>
                  <a:pt x="22" y="327"/>
                  <a:pt x="21" y="330"/>
                </a:cubicBezTo>
                <a:cubicBezTo>
                  <a:pt x="21" y="330"/>
                  <a:pt x="21" y="330"/>
                  <a:pt x="21" y="330"/>
                </a:cubicBezTo>
                <a:cubicBezTo>
                  <a:pt x="21" y="332"/>
                  <a:pt x="19" y="333"/>
                  <a:pt x="16" y="333"/>
                </a:cubicBezTo>
                <a:cubicBezTo>
                  <a:pt x="16" y="333"/>
                  <a:pt x="16" y="333"/>
                  <a:pt x="16" y="333"/>
                </a:cubicBezTo>
                <a:cubicBezTo>
                  <a:pt x="16" y="333"/>
                  <a:pt x="16" y="333"/>
                  <a:pt x="15" y="333"/>
                </a:cubicBezTo>
                <a:close/>
                <a:moveTo>
                  <a:pt x="830" y="329"/>
                </a:moveTo>
                <a:cubicBezTo>
                  <a:pt x="830" y="326"/>
                  <a:pt x="831" y="323"/>
                  <a:pt x="834" y="323"/>
                </a:cubicBezTo>
                <a:cubicBezTo>
                  <a:pt x="834" y="323"/>
                  <a:pt x="834" y="323"/>
                  <a:pt x="834" y="323"/>
                </a:cubicBezTo>
                <a:cubicBezTo>
                  <a:pt x="837" y="322"/>
                  <a:pt x="839" y="324"/>
                  <a:pt x="840" y="326"/>
                </a:cubicBezTo>
                <a:cubicBezTo>
                  <a:pt x="840" y="326"/>
                  <a:pt x="840" y="326"/>
                  <a:pt x="840" y="326"/>
                </a:cubicBezTo>
                <a:cubicBezTo>
                  <a:pt x="840" y="326"/>
                  <a:pt x="840" y="326"/>
                  <a:pt x="840" y="326"/>
                </a:cubicBezTo>
                <a:cubicBezTo>
                  <a:pt x="840" y="326"/>
                  <a:pt x="840" y="326"/>
                  <a:pt x="840" y="326"/>
                </a:cubicBezTo>
                <a:cubicBezTo>
                  <a:pt x="841" y="329"/>
                  <a:pt x="839" y="332"/>
                  <a:pt x="836" y="332"/>
                </a:cubicBezTo>
                <a:cubicBezTo>
                  <a:pt x="836" y="332"/>
                  <a:pt x="836" y="332"/>
                  <a:pt x="836" y="332"/>
                </a:cubicBezTo>
                <a:cubicBezTo>
                  <a:pt x="836" y="332"/>
                  <a:pt x="836" y="332"/>
                  <a:pt x="835" y="332"/>
                </a:cubicBezTo>
                <a:cubicBezTo>
                  <a:pt x="835" y="332"/>
                  <a:pt x="835" y="332"/>
                  <a:pt x="835" y="332"/>
                </a:cubicBezTo>
                <a:cubicBezTo>
                  <a:pt x="833" y="332"/>
                  <a:pt x="831" y="331"/>
                  <a:pt x="830" y="329"/>
                </a:cubicBezTo>
                <a:close/>
                <a:moveTo>
                  <a:pt x="22" y="306"/>
                </a:moveTo>
                <a:cubicBezTo>
                  <a:pt x="20" y="305"/>
                  <a:pt x="18" y="302"/>
                  <a:pt x="19" y="300"/>
                </a:cubicBezTo>
                <a:cubicBezTo>
                  <a:pt x="19" y="300"/>
                  <a:pt x="19" y="300"/>
                  <a:pt x="19" y="300"/>
                </a:cubicBezTo>
                <a:cubicBezTo>
                  <a:pt x="19" y="300"/>
                  <a:pt x="19" y="300"/>
                  <a:pt x="19" y="300"/>
                </a:cubicBezTo>
                <a:cubicBezTo>
                  <a:pt x="19" y="300"/>
                  <a:pt x="19" y="300"/>
                  <a:pt x="19" y="300"/>
                </a:cubicBezTo>
                <a:cubicBezTo>
                  <a:pt x="20" y="297"/>
                  <a:pt x="23" y="296"/>
                  <a:pt x="25" y="297"/>
                </a:cubicBezTo>
                <a:cubicBezTo>
                  <a:pt x="25" y="297"/>
                  <a:pt x="25" y="297"/>
                  <a:pt x="25" y="297"/>
                </a:cubicBezTo>
                <a:cubicBezTo>
                  <a:pt x="28" y="297"/>
                  <a:pt x="29" y="300"/>
                  <a:pt x="28" y="303"/>
                </a:cubicBezTo>
                <a:cubicBezTo>
                  <a:pt x="28" y="303"/>
                  <a:pt x="28" y="303"/>
                  <a:pt x="28" y="303"/>
                </a:cubicBezTo>
                <a:cubicBezTo>
                  <a:pt x="28" y="305"/>
                  <a:pt x="26" y="306"/>
                  <a:pt x="24" y="306"/>
                </a:cubicBezTo>
                <a:cubicBezTo>
                  <a:pt x="24" y="306"/>
                  <a:pt x="24" y="306"/>
                  <a:pt x="24" y="306"/>
                </a:cubicBezTo>
                <a:cubicBezTo>
                  <a:pt x="23" y="306"/>
                  <a:pt x="23" y="306"/>
                  <a:pt x="22" y="306"/>
                </a:cubicBezTo>
                <a:close/>
                <a:moveTo>
                  <a:pt x="823" y="302"/>
                </a:moveTo>
                <a:cubicBezTo>
                  <a:pt x="823" y="302"/>
                  <a:pt x="823" y="302"/>
                  <a:pt x="823" y="302"/>
                </a:cubicBezTo>
                <a:cubicBezTo>
                  <a:pt x="822" y="299"/>
                  <a:pt x="824" y="296"/>
                  <a:pt x="826" y="296"/>
                </a:cubicBezTo>
                <a:cubicBezTo>
                  <a:pt x="826" y="296"/>
                  <a:pt x="826" y="296"/>
                  <a:pt x="826" y="296"/>
                </a:cubicBezTo>
                <a:cubicBezTo>
                  <a:pt x="829" y="295"/>
                  <a:pt x="832" y="296"/>
                  <a:pt x="833" y="299"/>
                </a:cubicBezTo>
                <a:cubicBezTo>
                  <a:pt x="833" y="299"/>
                  <a:pt x="833" y="299"/>
                  <a:pt x="833" y="299"/>
                </a:cubicBezTo>
                <a:cubicBezTo>
                  <a:pt x="833" y="301"/>
                  <a:pt x="832" y="304"/>
                  <a:pt x="829" y="305"/>
                </a:cubicBezTo>
                <a:cubicBezTo>
                  <a:pt x="829" y="305"/>
                  <a:pt x="829" y="305"/>
                  <a:pt x="829" y="305"/>
                </a:cubicBezTo>
                <a:cubicBezTo>
                  <a:pt x="829" y="305"/>
                  <a:pt x="828" y="305"/>
                  <a:pt x="828" y="305"/>
                </a:cubicBezTo>
                <a:cubicBezTo>
                  <a:pt x="828" y="305"/>
                  <a:pt x="828" y="305"/>
                  <a:pt x="828" y="305"/>
                </a:cubicBezTo>
                <a:cubicBezTo>
                  <a:pt x="826" y="305"/>
                  <a:pt x="824" y="304"/>
                  <a:pt x="823" y="302"/>
                </a:cubicBezTo>
                <a:close/>
                <a:moveTo>
                  <a:pt x="31" y="279"/>
                </a:moveTo>
                <a:cubicBezTo>
                  <a:pt x="29" y="278"/>
                  <a:pt x="27" y="275"/>
                  <a:pt x="28" y="273"/>
                </a:cubicBezTo>
                <a:cubicBezTo>
                  <a:pt x="28" y="273"/>
                  <a:pt x="28" y="273"/>
                  <a:pt x="28" y="273"/>
                </a:cubicBezTo>
                <a:cubicBezTo>
                  <a:pt x="29" y="270"/>
                  <a:pt x="32" y="269"/>
                  <a:pt x="35" y="270"/>
                </a:cubicBezTo>
                <a:cubicBezTo>
                  <a:pt x="35" y="270"/>
                  <a:pt x="35" y="270"/>
                  <a:pt x="35" y="270"/>
                </a:cubicBezTo>
                <a:cubicBezTo>
                  <a:pt x="37" y="271"/>
                  <a:pt x="39" y="274"/>
                  <a:pt x="38" y="276"/>
                </a:cubicBezTo>
                <a:cubicBezTo>
                  <a:pt x="38" y="276"/>
                  <a:pt x="38" y="276"/>
                  <a:pt x="38" y="276"/>
                </a:cubicBezTo>
                <a:cubicBezTo>
                  <a:pt x="37" y="278"/>
                  <a:pt x="35" y="280"/>
                  <a:pt x="33" y="280"/>
                </a:cubicBezTo>
                <a:cubicBezTo>
                  <a:pt x="33" y="280"/>
                  <a:pt x="33" y="280"/>
                  <a:pt x="33" y="280"/>
                </a:cubicBezTo>
                <a:cubicBezTo>
                  <a:pt x="32" y="280"/>
                  <a:pt x="32" y="280"/>
                  <a:pt x="31" y="279"/>
                </a:cubicBezTo>
                <a:close/>
                <a:moveTo>
                  <a:pt x="814" y="276"/>
                </a:moveTo>
                <a:cubicBezTo>
                  <a:pt x="814" y="276"/>
                  <a:pt x="814" y="276"/>
                  <a:pt x="814" y="276"/>
                </a:cubicBezTo>
                <a:cubicBezTo>
                  <a:pt x="813" y="273"/>
                  <a:pt x="814" y="270"/>
                  <a:pt x="817" y="269"/>
                </a:cubicBezTo>
                <a:cubicBezTo>
                  <a:pt x="817" y="269"/>
                  <a:pt x="817" y="269"/>
                  <a:pt x="817" y="269"/>
                </a:cubicBezTo>
                <a:cubicBezTo>
                  <a:pt x="819" y="268"/>
                  <a:pt x="822" y="269"/>
                  <a:pt x="823" y="272"/>
                </a:cubicBezTo>
                <a:cubicBezTo>
                  <a:pt x="823" y="272"/>
                  <a:pt x="823" y="272"/>
                  <a:pt x="823" y="272"/>
                </a:cubicBezTo>
                <a:cubicBezTo>
                  <a:pt x="824" y="275"/>
                  <a:pt x="823" y="277"/>
                  <a:pt x="820" y="278"/>
                </a:cubicBezTo>
                <a:cubicBezTo>
                  <a:pt x="820" y="278"/>
                  <a:pt x="820" y="278"/>
                  <a:pt x="820" y="278"/>
                </a:cubicBezTo>
                <a:cubicBezTo>
                  <a:pt x="820" y="279"/>
                  <a:pt x="819" y="279"/>
                  <a:pt x="818" y="279"/>
                </a:cubicBezTo>
                <a:cubicBezTo>
                  <a:pt x="818" y="279"/>
                  <a:pt x="818" y="279"/>
                  <a:pt x="818" y="279"/>
                </a:cubicBezTo>
                <a:cubicBezTo>
                  <a:pt x="816" y="279"/>
                  <a:pt x="815" y="278"/>
                  <a:pt x="814" y="276"/>
                </a:cubicBezTo>
                <a:close/>
                <a:moveTo>
                  <a:pt x="42" y="253"/>
                </a:moveTo>
                <a:cubicBezTo>
                  <a:pt x="39" y="252"/>
                  <a:pt x="38" y="249"/>
                  <a:pt x="39" y="247"/>
                </a:cubicBezTo>
                <a:cubicBezTo>
                  <a:pt x="39" y="247"/>
                  <a:pt x="39" y="247"/>
                  <a:pt x="39" y="247"/>
                </a:cubicBezTo>
                <a:cubicBezTo>
                  <a:pt x="39" y="247"/>
                  <a:pt x="39" y="247"/>
                  <a:pt x="39" y="247"/>
                </a:cubicBezTo>
                <a:cubicBezTo>
                  <a:pt x="39" y="247"/>
                  <a:pt x="39" y="247"/>
                  <a:pt x="39" y="247"/>
                </a:cubicBezTo>
                <a:cubicBezTo>
                  <a:pt x="41" y="244"/>
                  <a:pt x="44" y="243"/>
                  <a:pt x="46" y="244"/>
                </a:cubicBezTo>
                <a:cubicBezTo>
                  <a:pt x="46" y="244"/>
                  <a:pt x="46" y="244"/>
                  <a:pt x="46" y="244"/>
                </a:cubicBezTo>
                <a:cubicBezTo>
                  <a:pt x="49" y="245"/>
                  <a:pt x="50" y="248"/>
                  <a:pt x="48" y="251"/>
                </a:cubicBezTo>
                <a:cubicBezTo>
                  <a:pt x="48" y="251"/>
                  <a:pt x="48" y="251"/>
                  <a:pt x="48" y="251"/>
                </a:cubicBezTo>
                <a:cubicBezTo>
                  <a:pt x="48" y="253"/>
                  <a:pt x="46" y="254"/>
                  <a:pt x="44" y="254"/>
                </a:cubicBezTo>
                <a:cubicBezTo>
                  <a:pt x="44" y="254"/>
                  <a:pt x="44" y="254"/>
                  <a:pt x="44" y="254"/>
                </a:cubicBezTo>
                <a:cubicBezTo>
                  <a:pt x="43" y="254"/>
                  <a:pt x="43" y="254"/>
                  <a:pt x="42" y="253"/>
                </a:cubicBezTo>
                <a:close/>
                <a:moveTo>
                  <a:pt x="803" y="250"/>
                </a:moveTo>
                <a:cubicBezTo>
                  <a:pt x="803" y="250"/>
                  <a:pt x="803" y="250"/>
                  <a:pt x="803" y="250"/>
                </a:cubicBezTo>
                <a:cubicBezTo>
                  <a:pt x="802" y="248"/>
                  <a:pt x="803" y="245"/>
                  <a:pt x="805" y="243"/>
                </a:cubicBezTo>
                <a:cubicBezTo>
                  <a:pt x="805" y="243"/>
                  <a:pt x="805" y="243"/>
                  <a:pt x="805" y="243"/>
                </a:cubicBezTo>
                <a:cubicBezTo>
                  <a:pt x="808" y="242"/>
                  <a:pt x="811" y="243"/>
                  <a:pt x="812" y="246"/>
                </a:cubicBezTo>
                <a:cubicBezTo>
                  <a:pt x="812" y="246"/>
                  <a:pt x="812" y="246"/>
                  <a:pt x="812" y="246"/>
                </a:cubicBezTo>
                <a:cubicBezTo>
                  <a:pt x="812" y="246"/>
                  <a:pt x="812" y="246"/>
                  <a:pt x="812" y="246"/>
                </a:cubicBezTo>
                <a:cubicBezTo>
                  <a:pt x="812" y="246"/>
                  <a:pt x="812" y="246"/>
                  <a:pt x="812" y="246"/>
                </a:cubicBezTo>
                <a:cubicBezTo>
                  <a:pt x="813" y="248"/>
                  <a:pt x="812" y="251"/>
                  <a:pt x="810" y="253"/>
                </a:cubicBezTo>
                <a:cubicBezTo>
                  <a:pt x="810" y="253"/>
                  <a:pt x="810" y="253"/>
                  <a:pt x="810" y="253"/>
                </a:cubicBezTo>
                <a:cubicBezTo>
                  <a:pt x="809" y="253"/>
                  <a:pt x="808" y="253"/>
                  <a:pt x="807" y="253"/>
                </a:cubicBezTo>
                <a:cubicBezTo>
                  <a:pt x="807" y="253"/>
                  <a:pt x="807" y="253"/>
                  <a:pt x="807" y="253"/>
                </a:cubicBezTo>
                <a:cubicBezTo>
                  <a:pt x="806" y="253"/>
                  <a:pt x="804" y="252"/>
                  <a:pt x="803" y="250"/>
                </a:cubicBezTo>
                <a:close/>
                <a:moveTo>
                  <a:pt x="54" y="228"/>
                </a:moveTo>
                <a:cubicBezTo>
                  <a:pt x="52" y="227"/>
                  <a:pt x="51" y="224"/>
                  <a:pt x="52" y="221"/>
                </a:cubicBezTo>
                <a:cubicBezTo>
                  <a:pt x="52" y="221"/>
                  <a:pt x="52" y="221"/>
                  <a:pt x="52" y="221"/>
                </a:cubicBezTo>
                <a:cubicBezTo>
                  <a:pt x="54" y="219"/>
                  <a:pt x="57" y="218"/>
                  <a:pt x="59" y="219"/>
                </a:cubicBezTo>
                <a:cubicBezTo>
                  <a:pt x="59" y="219"/>
                  <a:pt x="59" y="219"/>
                  <a:pt x="59" y="219"/>
                </a:cubicBezTo>
                <a:cubicBezTo>
                  <a:pt x="61" y="221"/>
                  <a:pt x="62" y="224"/>
                  <a:pt x="61" y="226"/>
                </a:cubicBezTo>
                <a:cubicBezTo>
                  <a:pt x="61" y="226"/>
                  <a:pt x="61" y="226"/>
                  <a:pt x="61" y="226"/>
                </a:cubicBezTo>
                <a:cubicBezTo>
                  <a:pt x="60" y="228"/>
                  <a:pt x="58" y="229"/>
                  <a:pt x="57" y="229"/>
                </a:cubicBezTo>
                <a:cubicBezTo>
                  <a:pt x="57" y="229"/>
                  <a:pt x="57" y="229"/>
                  <a:pt x="57" y="229"/>
                </a:cubicBezTo>
                <a:cubicBezTo>
                  <a:pt x="56" y="229"/>
                  <a:pt x="55" y="228"/>
                  <a:pt x="54" y="228"/>
                </a:cubicBezTo>
                <a:close/>
                <a:moveTo>
                  <a:pt x="790" y="225"/>
                </a:moveTo>
                <a:cubicBezTo>
                  <a:pt x="789" y="223"/>
                  <a:pt x="790" y="220"/>
                  <a:pt x="792" y="219"/>
                </a:cubicBezTo>
                <a:cubicBezTo>
                  <a:pt x="792" y="219"/>
                  <a:pt x="792" y="219"/>
                  <a:pt x="792" y="219"/>
                </a:cubicBezTo>
                <a:cubicBezTo>
                  <a:pt x="795" y="217"/>
                  <a:pt x="798" y="218"/>
                  <a:pt x="799" y="221"/>
                </a:cubicBezTo>
                <a:cubicBezTo>
                  <a:pt x="799" y="221"/>
                  <a:pt x="799" y="221"/>
                  <a:pt x="799" y="221"/>
                </a:cubicBezTo>
                <a:cubicBezTo>
                  <a:pt x="800" y="223"/>
                  <a:pt x="800" y="226"/>
                  <a:pt x="797" y="227"/>
                </a:cubicBezTo>
                <a:cubicBezTo>
                  <a:pt x="797" y="227"/>
                  <a:pt x="797" y="227"/>
                  <a:pt x="797" y="227"/>
                </a:cubicBezTo>
                <a:cubicBezTo>
                  <a:pt x="796" y="228"/>
                  <a:pt x="796" y="228"/>
                  <a:pt x="795" y="228"/>
                </a:cubicBezTo>
                <a:cubicBezTo>
                  <a:pt x="795" y="228"/>
                  <a:pt x="795" y="228"/>
                  <a:pt x="795" y="228"/>
                </a:cubicBezTo>
                <a:cubicBezTo>
                  <a:pt x="793" y="228"/>
                  <a:pt x="791" y="227"/>
                  <a:pt x="790" y="225"/>
                </a:cubicBezTo>
                <a:close/>
                <a:moveTo>
                  <a:pt x="68" y="204"/>
                </a:moveTo>
                <a:cubicBezTo>
                  <a:pt x="66" y="202"/>
                  <a:pt x="65" y="199"/>
                  <a:pt x="67" y="197"/>
                </a:cubicBezTo>
                <a:cubicBezTo>
                  <a:pt x="67" y="197"/>
                  <a:pt x="67" y="197"/>
                  <a:pt x="67" y="197"/>
                </a:cubicBezTo>
                <a:cubicBezTo>
                  <a:pt x="68" y="194"/>
                  <a:pt x="71" y="194"/>
                  <a:pt x="74" y="195"/>
                </a:cubicBezTo>
                <a:cubicBezTo>
                  <a:pt x="74" y="195"/>
                  <a:pt x="74" y="195"/>
                  <a:pt x="74" y="195"/>
                </a:cubicBezTo>
                <a:cubicBezTo>
                  <a:pt x="76" y="197"/>
                  <a:pt x="77" y="200"/>
                  <a:pt x="75" y="202"/>
                </a:cubicBezTo>
                <a:cubicBezTo>
                  <a:pt x="75" y="202"/>
                  <a:pt x="75" y="202"/>
                  <a:pt x="75" y="202"/>
                </a:cubicBezTo>
                <a:cubicBezTo>
                  <a:pt x="74" y="204"/>
                  <a:pt x="73" y="204"/>
                  <a:pt x="71" y="204"/>
                </a:cubicBezTo>
                <a:cubicBezTo>
                  <a:pt x="71" y="204"/>
                  <a:pt x="71" y="204"/>
                  <a:pt x="71" y="204"/>
                </a:cubicBezTo>
                <a:cubicBezTo>
                  <a:pt x="70" y="204"/>
                  <a:pt x="69" y="204"/>
                  <a:pt x="68" y="204"/>
                </a:cubicBezTo>
                <a:close/>
                <a:moveTo>
                  <a:pt x="776" y="202"/>
                </a:moveTo>
                <a:cubicBezTo>
                  <a:pt x="776" y="202"/>
                  <a:pt x="776" y="202"/>
                  <a:pt x="776" y="202"/>
                </a:cubicBezTo>
                <a:cubicBezTo>
                  <a:pt x="775" y="199"/>
                  <a:pt x="775" y="196"/>
                  <a:pt x="778" y="195"/>
                </a:cubicBezTo>
                <a:cubicBezTo>
                  <a:pt x="778" y="195"/>
                  <a:pt x="778" y="195"/>
                  <a:pt x="778" y="195"/>
                </a:cubicBezTo>
                <a:cubicBezTo>
                  <a:pt x="780" y="193"/>
                  <a:pt x="783" y="194"/>
                  <a:pt x="785" y="196"/>
                </a:cubicBezTo>
                <a:cubicBezTo>
                  <a:pt x="785" y="196"/>
                  <a:pt x="785" y="196"/>
                  <a:pt x="785" y="196"/>
                </a:cubicBezTo>
                <a:cubicBezTo>
                  <a:pt x="786" y="198"/>
                  <a:pt x="785" y="202"/>
                  <a:pt x="783" y="203"/>
                </a:cubicBezTo>
                <a:cubicBezTo>
                  <a:pt x="783" y="203"/>
                  <a:pt x="783" y="203"/>
                  <a:pt x="783" y="203"/>
                </a:cubicBezTo>
                <a:cubicBezTo>
                  <a:pt x="782" y="204"/>
                  <a:pt x="781" y="204"/>
                  <a:pt x="780" y="204"/>
                </a:cubicBezTo>
                <a:cubicBezTo>
                  <a:pt x="780" y="204"/>
                  <a:pt x="780" y="204"/>
                  <a:pt x="780" y="204"/>
                </a:cubicBezTo>
                <a:cubicBezTo>
                  <a:pt x="779" y="204"/>
                  <a:pt x="777" y="203"/>
                  <a:pt x="776" y="202"/>
                </a:cubicBezTo>
                <a:close/>
                <a:moveTo>
                  <a:pt x="84" y="180"/>
                </a:moveTo>
                <a:cubicBezTo>
                  <a:pt x="82" y="179"/>
                  <a:pt x="81" y="176"/>
                  <a:pt x="83" y="173"/>
                </a:cubicBezTo>
                <a:cubicBezTo>
                  <a:pt x="83" y="173"/>
                  <a:pt x="83" y="173"/>
                  <a:pt x="83" y="173"/>
                </a:cubicBezTo>
                <a:cubicBezTo>
                  <a:pt x="85" y="171"/>
                  <a:pt x="88" y="171"/>
                  <a:pt x="90" y="172"/>
                </a:cubicBezTo>
                <a:cubicBezTo>
                  <a:pt x="90" y="172"/>
                  <a:pt x="90" y="172"/>
                  <a:pt x="90" y="172"/>
                </a:cubicBezTo>
                <a:cubicBezTo>
                  <a:pt x="92" y="174"/>
                  <a:pt x="93" y="177"/>
                  <a:pt x="91" y="179"/>
                </a:cubicBezTo>
                <a:cubicBezTo>
                  <a:pt x="91" y="179"/>
                  <a:pt x="91" y="179"/>
                  <a:pt x="91" y="179"/>
                </a:cubicBezTo>
                <a:cubicBezTo>
                  <a:pt x="90" y="181"/>
                  <a:pt x="89" y="181"/>
                  <a:pt x="87" y="181"/>
                </a:cubicBezTo>
                <a:cubicBezTo>
                  <a:pt x="87" y="181"/>
                  <a:pt x="87" y="181"/>
                  <a:pt x="87" y="181"/>
                </a:cubicBezTo>
                <a:cubicBezTo>
                  <a:pt x="86" y="181"/>
                  <a:pt x="85" y="181"/>
                  <a:pt x="84" y="180"/>
                </a:cubicBezTo>
                <a:close/>
                <a:moveTo>
                  <a:pt x="760" y="179"/>
                </a:moveTo>
                <a:cubicBezTo>
                  <a:pt x="759" y="176"/>
                  <a:pt x="759" y="173"/>
                  <a:pt x="761" y="172"/>
                </a:cubicBezTo>
                <a:cubicBezTo>
                  <a:pt x="761" y="172"/>
                  <a:pt x="761" y="172"/>
                  <a:pt x="761" y="172"/>
                </a:cubicBezTo>
                <a:cubicBezTo>
                  <a:pt x="764" y="170"/>
                  <a:pt x="767" y="171"/>
                  <a:pt x="768" y="173"/>
                </a:cubicBezTo>
                <a:cubicBezTo>
                  <a:pt x="768" y="173"/>
                  <a:pt x="768" y="173"/>
                  <a:pt x="768" y="173"/>
                </a:cubicBezTo>
                <a:cubicBezTo>
                  <a:pt x="770" y="175"/>
                  <a:pt x="770" y="178"/>
                  <a:pt x="767" y="180"/>
                </a:cubicBezTo>
                <a:cubicBezTo>
                  <a:pt x="767" y="180"/>
                  <a:pt x="767" y="180"/>
                  <a:pt x="767" y="180"/>
                </a:cubicBezTo>
                <a:cubicBezTo>
                  <a:pt x="766" y="180"/>
                  <a:pt x="765" y="181"/>
                  <a:pt x="764" y="181"/>
                </a:cubicBezTo>
                <a:cubicBezTo>
                  <a:pt x="764" y="181"/>
                  <a:pt x="764" y="181"/>
                  <a:pt x="764" y="181"/>
                </a:cubicBezTo>
                <a:cubicBezTo>
                  <a:pt x="763" y="181"/>
                  <a:pt x="761" y="180"/>
                  <a:pt x="760" y="179"/>
                </a:cubicBezTo>
                <a:close/>
                <a:moveTo>
                  <a:pt x="101" y="158"/>
                </a:moveTo>
                <a:cubicBezTo>
                  <a:pt x="99" y="156"/>
                  <a:pt x="99" y="153"/>
                  <a:pt x="101" y="151"/>
                </a:cubicBezTo>
                <a:cubicBezTo>
                  <a:pt x="101" y="151"/>
                  <a:pt x="101" y="151"/>
                  <a:pt x="101" y="151"/>
                </a:cubicBezTo>
                <a:cubicBezTo>
                  <a:pt x="101" y="151"/>
                  <a:pt x="101" y="151"/>
                  <a:pt x="101" y="151"/>
                </a:cubicBezTo>
                <a:cubicBezTo>
                  <a:pt x="101" y="151"/>
                  <a:pt x="101" y="151"/>
                  <a:pt x="101" y="151"/>
                </a:cubicBezTo>
                <a:cubicBezTo>
                  <a:pt x="102" y="149"/>
                  <a:pt x="106" y="149"/>
                  <a:pt x="108" y="150"/>
                </a:cubicBezTo>
                <a:cubicBezTo>
                  <a:pt x="108" y="150"/>
                  <a:pt x="108" y="150"/>
                  <a:pt x="108" y="150"/>
                </a:cubicBezTo>
                <a:cubicBezTo>
                  <a:pt x="110" y="152"/>
                  <a:pt x="110" y="155"/>
                  <a:pt x="108" y="157"/>
                </a:cubicBezTo>
                <a:cubicBezTo>
                  <a:pt x="108" y="157"/>
                  <a:pt x="108" y="157"/>
                  <a:pt x="108" y="157"/>
                </a:cubicBezTo>
                <a:cubicBezTo>
                  <a:pt x="107" y="159"/>
                  <a:pt x="106" y="159"/>
                  <a:pt x="104" y="159"/>
                </a:cubicBezTo>
                <a:cubicBezTo>
                  <a:pt x="104" y="159"/>
                  <a:pt x="104" y="159"/>
                  <a:pt x="104" y="159"/>
                </a:cubicBezTo>
                <a:cubicBezTo>
                  <a:pt x="103" y="159"/>
                  <a:pt x="102" y="159"/>
                  <a:pt x="101" y="158"/>
                </a:cubicBezTo>
                <a:close/>
                <a:moveTo>
                  <a:pt x="743" y="157"/>
                </a:moveTo>
                <a:cubicBezTo>
                  <a:pt x="741" y="155"/>
                  <a:pt x="742" y="152"/>
                  <a:pt x="744" y="150"/>
                </a:cubicBezTo>
                <a:cubicBezTo>
                  <a:pt x="744" y="150"/>
                  <a:pt x="744" y="150"/>
                  <a:pt x="744" y="150"/>
                </a:cubicBezTo>
                <a:cubicBezTo>
                  <a:pt x="746" y="148"/>
                  <a:pt x="749" y="148"/>
                  <a:pt x="751" y="150"/>
                </a:cubicBezTo>
                <a:cubicBezTo>
                  <a:pt x="751" y="150"/>
                  <a:pt x="751" y="150"/>
                  <a:pt x="751" y="150"/>
                </a:cubicBezTo>
                <a:cubicBezTo>
                  <a:pt x="751" y="150"/>
                  <a:pt x="751" y="150"/>
                  <a:pt x="751" y="150"/>
                </a:cubicBezTo>
                <a:cubicBezTo>
                  <a:pt x="751" y="150"/>
                  <a:pt x="751" y="150"/>
                  <a:pt x="751" y="150"/>
                </a:cubicBezTo>
                <a:cubicBezTo>
                  <a:pt x="752" y="153"/>
                  <a:pt x="752" y="156"/>
                  <a:pt x="750" y="157"/>
                </a:cubicBezTo>
                <a:cubicBezTo>
                  <a:pt x="750" y="157"/>
                  <a:pt x="750" y="157"/>
                  <a:pt x="750" y="157"/>
                </a:cubicBezTo>
                <a:cubicBezTo>
                  <a:pt x="749" y="158"/>
                  <a:pt x="748" y="159"/>
                  <a:pt x="747" y="159"/>
                </a:cubicBezTo>
                <a:cubicBezTo>
                  <a:pt x="747" y="159"/>
                  <a:pt x="747" y="159"/>
                  <a:pt x="747" y="159"/>
                </a:cubicBezTo>
                <a:cubicBezTo>
                  <a:pt x="745" y="159"/>
                  <a:pt x="744" y="158"/>
                  <a:pt x="743" y="157"/>
                </a:cubicBezTo>
                <a:close/>
                <a:moveTo>
                  <a:pt x="120" y="137"/>
                </a:moveTo>
                <a:cubicBezTo>
                  <a:pt x="118" y="135"/>
                  <a:pt x="118" y="132"/>
                  <a:pt x="120" y="130"/>
                </a:cubicBezTo>
                <a:cubicBezTo>
                  <a:pt x="120" y="130"/>
                  <a:pt x="120" y="130"/>
                  <a:pt x="120" y="130"/>
                </a:cubicBezTo>
                <a:cubicBezTo>
                  <a:pt x="122" y="128"/>
                  <a:pt x="125" y="128"/>
                  <a:pt x="127" y="130"/>
                </a:cubicBezTo>
                <a:cubicBezTo>
                  <a:pt x="127" y="130"/>
                  <a:pt x="127" y="130"/>
                  <a:pt x="127" y="130"/>
                </a:cubicBezTo>
                <a:cubicBezTo>
                  <a:pt x="129" y="132"/>
                  <a:pt x="129" y="135"/>
                  <a:pt x="127" y="137"/>
                </a:cubicBezTo>
                <a:cubicBezTo>
                  <a:pt x="127" y="137"/>
                  <a:pt x="127" y="137"/>
                  <a:pt x="127" y="137"/>
                </a:cubicBezTo>
                <a:cubicBezTo>
                  <a:pt x="126" y="138"/>
                  <a:pt x="125" y="138"/>
                  <a:pt x="123" y="138"/>
                </a:cubicBezTo>
                <a:cubicBezTo>
                  <a:pt x="123" y="138"/>
                  <a:pt x="123" y="138"/>
                  <a:pt x="123" y="138"/>
                </a:cubicBezTo>
                <a:cubicBezTo>
                  <a:pt x="122" y="138"/>
                  <a:pt x="121" y="138"/>
                  <a:pt x="120" y="137"/>
                </a:cubicBezTo>
                <a:close/>
                <a:moveTo>
                  <a:pt x="724" y="136"/>
                </a:moveTo>
                <a:cubicBezTo>
                  <a:pt x="722" y="134"/>
                  <a:pt x="723" y="131"/>
                  <a:pt x="724" y="129"/>
                </a:cubicBezTo>
                <a:cubicBezTo>
                  <a:pt x="724" y="129"/>
                  <a:pt x="724" y="129"/>
                  <a:pt x="724" y="129"/>
                </a:cubicBezTo>
                <a:cubicBezTo>
                  <a:pt x="726" y="127"/>
                  <a:pt x="730" y="127"/>
                  <a:pt x="732" y="129"/>
                </a:cubicBezTo>
                <a:cubicBezTo>
                  <a:pt x="732" y="129"/>
                  <a:pt x="732" y="129"/>
                  <a:pt x="732" y="129"/>
                </a:cubicBezTo>
                <a:cubicBezTo>
                  <a:pt x="733" y="131"/>
                  <a:pt x="733" y="135"/>
                  <a:pt x="731" y="136"/>
                </a:cubicBezTo>
                <a:cubicBezTo>
                  <a:pt x="731" y="136"/>
                  <a:pt x="731" y="136"/>
                  <a:pt x="731" y="136"/>
                </a:cubicBezTo>
                <a:cubicBezTo>
                  <a:pt x="730" y="137"/>
                  <a:pt x="729" y="138"/>
                  <a:pt x="728" y="138"/>
                </a:cubicBezTo>
                <a:cubicBezTo>
                  <a:pt x="728" y="138"/>
                  <a:pt x="728" y="138"/>
                  <a:pt x="728" y="138"/>
                </a:cubicBezTo>
                <a:cubicBezTo>
                  <a:pt x="727" y="138"/>
                  <a:pt x="725" y="137"/>
                  <a:pt x="724" y="136"/>
                </a:cubicBezTo>
                <a:close/>
                <a:moveTo>
                  <a:pt x="140" y="117"/>
                </a:moveTo>
                <a:cubicBezTo>
                  <a:pt x="138" y="115"/>
                  <a:pt x="138" y="112"/>
                  <a:pt x="140" y="110"/>
                </a:cubicBezTo>
                <a:cubicBezTo>
                  <a:pt x="140" y="110"/>
                  <a:pt x="140" y="110"/>
                  <a:pt x="140" y="110"/>
                </a:cubicBezTo>
                <a:cubicBezTo>
                  <a:pt x="142" y="108"/>
                  <a:pt x="145" y="108"/>
                  <a:pt x="147" y="110"/>
                </a:cubicBezTo>
                <a:cubicBezTo>
                  <a:pt x="147" y="110"/>
                  <a:pt x="147" y="110"/>
                  <a:pt x="147" y="110"/>
                </a:cubicBezTo>
                <a:cubicBezTo>
                  <a:pt x="149" y="112"/>
                  <a:pt x="149" y="116"/>
                  <a:pt x="147" y="118"/>
                </a:cubicBezTo>
                <a:cubicBezTo>
                  <a:pt x="147" y="118"/>
                  <a:pt x="147" y="118"/>
                  <a:pt x="147" y="118"/>
                </a:cubicBezTo>
                <a:cubicBezTo>
                  <a:pt x="146" y="118"/>
                  <a:pt x="145" y="119"/>
                  <a:pt x="143" y="119"/>
                </a:cubicBezTo>
                <a:cubicBezTo>
                  <a:pt x="143" y="119"/>
                  <a:pt x="143" y="119"/>
                  <a:pt x="143" y="119"/>
                </a:cubicBezTo>
                <a:cubicBezTo>
                  <a:pt x="142" y="119"/>
                  <a:pt x="141" y="118"/>
                  <a:pt x="140" y="117"/>
                </a:cubicBezTo>
                <a:close/>
                <a:moveTo>
                  <a:pt x="704" y="117"/>
                </a:moveTo>
                <a:cubicBezTo>
                  <a:pt x="702" y="115"/>
                  <a:pt x="702" y="112"/>
                  <a:pt x="704" y="110"/>
                </a:cubicBezTo>
                <a:cubicBezTo>
                  <a:pt x="704" y="110"/>
                  <a:pt x="704" y="110"/>
                  <a:pt x="704" y="110"/>
                </a:cubicBezTo>
                <a:cubicBezTo>
                  <a:pt x="706" y="108"/>
                  <a:pt x="709" y="108"/>
                  <a:pt x="711" y="110"/>
                </a:cubicBezTo>
                <a:cubicBezTo>
                  <a:pt x="711" y="110"/>
                  <a:pt x="711" y="110"/>
                  <a:pt x="711" y="110"/>
                </a:cubicBezTo>
                <a:cubicBezTo>
                  <a:pt x="713" y="111"/>
                  <a:pt x="713" y="115"/>
                  <a:pt x="711" y="117"/>
                </a:cubicBezTo>
                <a:cubicBezTo>
                  <a:pt x="711" y="117"/>
                  <a:pt x="711" y="117"/>
                  <a:pt x="711" y="117"/>
                </a:cubicBezTo>
                <a:cubicBezTo>
                  <a:pt x="710" y="118"/>
                  <a:pt x="709" y="118"/>
                  <a:pt x="708" y="118"/>
                </a:cubicBezTo>
                <a:cubicBezTo>
                  <a:pt x="708" y="118"/>
                  <a:pt x="708" y="118"/>
                  <a:pt x="708" y="118"/>
                </a:cubicBezTo>
                <a:cubicBezTo>
                  <a:pt x="707" y="118"/>
                  <a:pt x="705" y="118"/>
                  <a:pt x="704" y="117"/>
                </a:cubicBezTo>
                <a:close/>
                <a:moveTo>
                  <a:pt x="161" y="99"/>
                </a:moveTo>
                <a:cubicBezTo>
                  <a:pt x="159" y="97"/>
                  <a:pt x="160" y="93"/>
                  <a:pt x="162" y="92"/>
                </a:cubicBezTo>
                <a:cubicBezTo>
                  <a:pt x="162" y="92"/>
                  <a:pt x="162" y="92"/>
                  <a:pt x="162" y="92"/>
                </a:cubicBezTo>
                <a:cubicBezTo>
                  <a:pt x="164" y="90"/>
                  <a:pt x="167" y="90"/>
                  <a:pt x="169" y="93"/>
                </a:cubicBezTo>
                <a:cubicBezTo>
                  <a:pt x="169" y="93"/>
                  <a:pt x="169" y="93"/>
                  <a:pt x="169" y="93"/>
                </a:cubicBezTo>
                <a:cubicBezTo>
                  <a:pt x="171" y="95"/>
                  <a:pt x="170" y="98"/>
                  <a:pt x="168" y="100"/>
                </a:cubicBezTo>
                <a:cubicBezTo>
                  <a:pt x="168" y="100"/>
                  <a:pt x="168" y="100"/>
                  <a:pt x="168" y="100"/>
                </a:cubicBezTo>
                <a:cubicBezTo>
                  <a:pt x="167" y="100"/>
                  <a:pt x="166" y="101"/>
                  <a:pt x="165" y="101"/>
                </a:cubicBezTo>
                <a:cubicBezTo>
                  <a:pt x="165" y="101"/>
                  <a:pt x="165" y="101"/>
                  <a:pt x="165" y="101"/>
                </a:cubicBezTo>
                <a:cubicBezTo>
                  <a:pt x="163" y="101"/>
                  <a:pt x="162" y="100"/>
                  <a:pt x="161" y="99"/>
                </a:cubicBezTo>
                <a:close/>
                <a:moveTo>
                  <a:pt x="683" y="99"/>
                </a:moveTo>
                <a:cubicBezTo>
                  <a:pt x="681" y="97"/>
                  <a:pt x="681" y="94"/>
                  <a:pt x="682" y="92"/>
                </a:cubicBezTo>
                <a:cubicBezTo>
                  <a:pt x="682" y="92"/>
                  <a:pt x="682" y="92"/>
                  <a:pt x="682" y="92"/>
                </a:cubicBezTo>
                <a:cubicBezTo>
                  <a:pt x="684" y="90"/>
                  <a:pt x="687" y="90"/>
                  <a:pt x="689" y="91"/>
                </a:cubicBezTo>
                <a:cubicBezTo>
                  <a:pt x="689" y="91"/>
                  <a:pt x="689" y="91"/>
                  <a:pt x="689" y="91"/>
                </a:cubicBezTo>
                <a:cubicBezTo>
                  <a:pt x="692" y="93"/>
                  <a:pt x="692" y="96"/>
                  <a:pt x="690" y="98"/>
                </a:cubicBezTo>
                <a:cubicBezTo>
                  <a:pt x="690" y="98"/>
                  <a:pt x="690" y="98"/>
                  <a:pt x="690" y="98"/>
                </a:cubicBezTo>
                <a:cubicBezTo>
                  <a:pt x="689" y="100"/>
                  <a:pt x="688" y="100"/>
                  <a:pt x="686" y="100"/>
                </a:cubicBezTo>
                <a:cubicBezTo>
                  <a:pt x="686" y="100"/>
                  <a:pt x="686" y="100"/>
                  <a:pt x="686" y="100"/>
                </a:cubicBezTo>
                <a:cubicBezTo>
                  <a:pt x="685" y="100"/>
                  <a:pt x="684" y="100"/>
                  <a:pt x="683" y="99"/>
                </a:cubicBezTo>
                <a:close/>
                <a:moveTo>
                  <a:pt x="183" y="82"/>
                </a:moveTo>
                <a:cubicBezTo>
                  <a:pt x="182" y="79"/>
                  <a:pt x="182" y="76"/>
                  <a:pt x="185" y="75"/>
                </a:cubicBezTo>
                <a:cubicBezTo>
                  <a:pt x="185" y="75"/>
                  <a:pt x="185" y="75"/>
                  <a:pt x="185" y="75"/>
                </a:cubicBezTo>
                <a:cubicBezTo>
                  <a:pt x="185" y="75"/>
                  <a:pt x="185" y="75"/>
                  <a:pt x="185" y="75"/>
                </a:cubicBezTo>
                <a:cubicBezTo>
                  <a:pt x="185" y="75"/>
                  <a:pt x="185" y="75"/>
                  <a:pt x="185" y="75"/>
                </a:cubicBezTo>
                <a:cubicBezTo>
                  <a:pt x="187" y="73"/>
                  <a:pt x="190" y="74"/>
                  <a:pt x="192" y="76"/>
                </a:cubicBezTo>
                <a:cubicBezTo>
                  <a:pt x="192" y="76"/>
                  <a:pt x="192" y="76"/>
                  <a:pt x="192" y="76"/>
                </a:cubicBezTo>
                <a:cubicBezTo>
                  <a:pt x="193" y="78"/>
                  <a:pt x="193" y="81"/>
                  <a:pt x="190" y="83"/>
                </a:cubicBezTo>
                <a:cubicBezTo>
                  <a:pt x="190" y="83"/>
                  <a:pt x="190" y="83"/>
                  <a:pt x="190" y="83"/>
                </a:cubicBezTo>
                <a:cubicBezTo>
                  <a:pt x="189" y="84"/>
                  <a:pt x="189" y="84"/>
                  <a:pt x="188" y="84"/>
                </a:cubicBezTo>
                <a:cubicBezTo>
                  <a:pt x="188" y="84"/>
                  <a:pt x="188" y="84"/>
                  <a:pt x="188" y="84"/>
                </a:cubicBezTo>
                <a:cubicBezTo>
                  <a:pt x="186" y="84"/>
                  <a:pt x="184" y="83"/>
                  <a:pt x="183" y="82"/>
                </a:cubicBezTo>
                <a:close/>
                <a:moveTo>
                  <a:pt x="661" y="83"/>
                </a:moveTo>
                <a:cubicBezTo>
                  <a:pt x="658" y="81"/>
                  <a:pt x="658" y="78"/>
                  <a:pt x="659" y="76"/>
                </a:cubicBezTo>
                <a:cubicBezTo>
                  <a:pt x="659" y="76"/>
                  <a:pt x="659" y="76"/>
                  <a:pt x="659" y="76"/>
                </a:cubicBezTo>
                <a:cubicBezTo>
                  <a:pt x="661" y="73"/>
                  <a:pt x="664" y="73"/>
                  <a:pt x="666" y="74"/>
                </a:cubicBezTo>
                <a:cubicBezTo>
                  <a:pt x="666" y="74"/>
                  <a:pt x="666" y="74"/>
                  <a:pt x="666" y="74"/>
                </a:cubicBezTo>
                <a:cubicBezTo>
                  <a:pt x="669" y="76"/>
                  <a:pt x="669" y="79"/>
                  <a:pt x="668" y="81"/>
                </a:cubicBezTo>
                <a:cubicBezTo>
                  <a:pt x="668" y="81"/>
                  <a:pt x="668" y="81"/>
                  <a:pt x="668" y="81"/>
                </a:cubicBezTo>
                <a:cubicBezTo>
                  <a:pt x="667" y="83"/>
                  <a:pt x="665" y="83"/>
                  <a:pt x="664" y="83"/>
                </a:cubicBezTo>
                <a:cubicBezTo>
                  <a:pt x="664" y="83"/>
                  <a:pt x="664" y="83"/>
                  <a:pt x="664" y="83"/>
                </a:cubicBezTo>
                <a:cubicBezTo>
                  <a:pt x="663" y="83"/>
                  <a:pt x="662" y="83"/>
                  <a:pt x="661" y="83"/>
                </a:cubicBezTo>
                <a:close/>
                <a:moveTo>
                  <a:pt x="207" y="66"/>
                </a:moveTo>
                <a:cubicBezTo>
                  <a:pt x="205" y="64"/>
                  <a:pt x="206" y="61"/>
                  <a:pt x="209" y="59"/>
                </a:cubicBezTo>
                <a:cubicBezTo>
                  <a:pt x="209" y="59"/>
                  <a:pt x="209" y="59"/>
                  <a:pt x="209" y="59"/>
                </a:cubicBezTo>
                <a:cubicBezTo>
                  <a:pt x="209" y="59"/>
                  <a:pt x="209" y="59"/>
                  <a:pt x="209" y="59"/>
                </a:cubicBezTo>
                <a:cubicBezTo>
                  <a:pt x="209" y="59"/>
                  <a:pt x="209" y="59"/>
                  <a:pt x="209" y="59"/>
                </a:cubicBezTo>
                <a:cubicBezTo>
                  <a:pt x="211" y="58"/>
                  <a:pt x="214" y="59"/>
                  <a:pt x="215" y="61"/>
                </a:cubicBezTo>
                <a:cubicBezTo>
                  <a:pt x="215" y="61"/>
                  <a:pt x="215" y="61"/>
                  <a:pt x="215" y="61"/>
                </a:cubicBezTo>
                <a:cubicBezTo>
                  <a:pt x="217" y="64"/>
                  <a:pt x="216" y="67"/>
                  <a:pt x="214" y="68"/>
                </a:cubicBezTo>
                <a:cubicBezTo>
                  <a:pt x="214" y="68"/>
                  <a:pt x="214" y="68"/>
                  <a:pt x="214" y="68"/>
                </a:cubicBezTo>
                <a:cubicBezTo>
                  <a:pt x="213" y="69"/>
                  <a:pt x="212" y="69"/>
                  <a:pt x="211" y="69"/>
                </a:cubicBezTo>
                <a:cubicBezTo>
                  <a:pt x="211" y="69"/>
                  <a:pt x="211" y="69"/>
                  <a:pt x="211" y="69"/>
                </a:cubicBezTo>
                <a:cubicBezTo>
                  <a:pt x="209" y="69"/>
                  <a:pt x="208" y="68"/>
                  <a:pt x="207" y="66"/>
                </a:cubicBezTo>
                <a:close/>
                <a:moveTo>
                  <a:pt x="637" y="68"/>
                </a:moveTo>
                <a:cubicBezTo>
                  <a:pt x="635" y="66"/>
                  <a:pt x="634" y="63"/>
                  <a:pt x="636" y="61"/>
                </a:cubicBezTo>
                <a:cubicBezTo>
                  <a:pt x="636" y="61"/>
                  <a:pt x="636" y="61"/>
                  <a:pt x="636" y="61"/>
                </a:cubicBezTo>
                <a:cubicBezTo>
                  <a:pt x="637" y="58"/>
                  <a:pt x="640" y="58"/>
                  <a:pt x="642" y="59"/>
                </a:cubicBezTo>
                <a:cubicBezTo>
                  <a:pt x="642" y="59"/>
                  <a:pt x="642" y="59"/>
                  <a:pt x="642" y="59"/>
                </a:cubicBezTo>
                <a:cubicBezTo>
                  <a:pt x="642" y="59"/>
                  <a:pt x="642" y="59"/>
                  <a:pt x="642" y="59"/>
                </a:cubicBezTo>
                <a:cubicBezTo>
                  <a:pt x="642" y="59"/>
                  <a:pt x="642" y="59"/>
                  <a:pt x="642" y="59"/>
                </a:cubicBezTo>
                <a:cubicBezTo>
                  <a:pt x="645" y="60"/>
                  <a:pt x="646" y="64"/>
                  <a:pt x="644" y="66"/>
                </a:cubicBezTo>
                <a:cubicBezTo>
                  <a:pt x="644" y="66"/>
                  <a:pt x="644" y="66"/>
                  <a:pt x="644" y="66"/>
                </a:cubicBezTo>
                <a:cubicBezTo>
                  <a:pt x="643" y="67"/>
                  <a:pt x="642" y="68"/>
                  <a:pt x="640" y="68"/>
                </a:cubicBezTo>
                <a:cubicBezTo>
                  <a:pt x="640" y="68"/>
                  <a:pt x="640" y="68"/>
                  <a:pt x="640" y="68"/>
                </a:cubicBezTo>
                <a:cubicBezTo>
                  <a:pt x="639" y="68"/>
                  <a:pt x="638" y="68"/>
                  <a:pt x="637" y="68"/>
                </a:cubicBezTo>
                <a:close/>
                <a:moveTo>
                  <a:pt x="231" y="52"/>
                </a:moveTo>
                <a:cubicBezTo>
                  <a:pt x="230" y="50"/>
                  <a:pt x="231" y="47"/>
                  <a:pt x="234" y="46"/>
                </a:cubicBezTo>
                <a:cubicBezTo>
                  <a:pt x="234" y="46"/>
                  <a:pt x="234" y="46"/>
                  <a:pt x="234" y="46"/>
                </a:cubicBezTo>
                <a:cubicBezTo>
                  <a:pt x="236" y="44"/>
                  <a:pt x="239" y="45"/>
                  <a:pt x="240" y="48"/>
                </a:cubicBezTo>
                <a:cubicBezTo>
                  <a:pt x="240" y="48"/>
                  <a:pt x="240" y="48"/>
                  <a:pt x="240" y="48"/>
                </a:cubicBezTo>
                <a:cubicBezTo>
                  <a:pt x="241" y="50"/>
                  <a:pt x="241" y="53"/>
                  <a:pt x="238" y="55"/>
                </a:cubicBezTo>
                <a:cubicBezTo>
                  <a:pt x="238" y="55"/>
                  <a:pt x="238" y="55"/>
                  <a:pt x="238" y="55"/>
                </a:cubicBezTo>
                <a:cubicBezTo>
                  <a:pt x="237" y="55"/>
                  <a:pt x="237" y="55"/>
                  <a:pt x="236" y="55"/>
                </a:cubicBezTo>
                <a:cubicBezTo>
                  <a:pt x="236" y="55"/>
                  <a:pt x="236" y="55"/>
                  <a:pt x="236" y="55"/>
                </a:cubicBezTo>
                <a:cubicBezTo>
                  <a:pt x="234" y="55"/>
                  <a:pt x="232" y="54"/>
                  <a:pt x="231" y="52"/>
                </a:cubicBezTo>
                <a:close/>
                <a:moveTo>
                  <a:pt x="613" y="54"/>
                </a:moveTo>
                <a:cubicBezTo>
                  <a:pt x="610" y="53"/>
                  <a:pt x="610" y="50"/>
                  <a:pt x="611" y="48"/>
                </a:cubicBezTo>
                <a:cubicBezTo>
                  <a:pt x="611" y="48"/>
                  <a:pt x="611" y="48"/>
                  <a:pt x="611" y="48"/>
                </a:cubicBezTo>
                <a:cubicBezTo>
                  <a:pt x="612" y="45"/>
                  <a:pt x="615" y="44"/>
                  <a:pt x="617" y="45"/>
                </a:cubicBezTo>
                <a:cubicBezTo>
                  <a:pt x="617" y="45"/>
                  <a:pt x="617" y="45"/>
                  <a:pt x="617" y="45"/>
                </a:cubicBezTo>
                <a:cubicBezTo>
                  <a:pt x="620" y="47"/>
                  <a:pt x="621" y="50"/>
                  <a:pt x="620" y="52"/>
                </a:cubicBezTo>
                <a:cubicBezTo>
                  <a:pt x="620" y="52"/>
                  <a:pt x="620" y="52"/>
                  <a:pt x="620" y="52"/>
                </a:cubicBezTo>
                <a:cubicBezTo>
                  <a:pt x="619" y="54"/>
                  <a:pt x="617" y="55"/>
                  <a:pt x="615" y="55"/>
                </a:cubicBezTo>
                <a:cubicBezTo>
                  <a:pt x="615" y="55"/>
                  <a:pt x="615" y="55"/>
                  <a:pt x="615" y="55"/>
                </a:cubicBezTo>
                <a:cubicBezTo>
                  <a:pt x="614" y="55"/>
                  <a:pt x="614" y="55"/>
                  <a:pt x="613" y="54"/>
                </a:cubicBezTo>
                <a:close/>
                <a:moveTo>
                  <a:pt x="257" y="40"/>
                </a:moveTo>
                <a:cubicBezTo>
                  <a:pt x="256" y="38"/>
                  <a:pt x="257" y="35"/>
                  <a:pt x="259" y="34"/>
                </a:cubicBezTo>
                <a:cubicBezTo>
                  <a:pt x="259" y="34"/>
                  <a:pt x="259" y="34"/>
                  <a:pt x="259" y="34"/>
                </a:cubicBezTo>
                <a:cubicBezTo>
                  <a:pt x="262" y="33"/>
                  <a:pt x="265" y="34"/>
                  <a:pt x="266" y="36"/>
                </a:cubicBezTo>
                <a:cubicBezTo>
                  <a:pt x="266" y="36"/>
                  <a:pt x="266" y="36"/>
                  <a:pt x="266" y="36"/>
                </a:cubicBezTo>
                <a:cubicBezTo>
                  <a:pt x="267" y="39"/>
                  <a:pt x="266" y="42"/>
                  <a:pt x="263" y="43"/>
                </a:cubicBezTo>
                <a:cubicBezTo>
                  <a:pt x="263" y="43"/>
                  <a:pt x="263" y="43"/>
                  <a:pt x="263" y="43"/>
                </a:cubicBezTo>
                <a:cubicBezTo>
                  <a:pt x="263" y="43"/>
                  <a:pt x="262" y="43"/>
                  <a:pt x="261" y="43"/>
                </a:cubicBezTo>
                <a:cubicBezTo>
                  <a:pt x="261" y="43"/>
                  <a:pt x="261" y="43"/>
                  <a:pt x="261" y="43"/>
                </a:cubicBezTo>
                <a:cubicBezTo>
                  <a:pt x="259" y="43"/>
                  <a:pt x="257" y="42"/>
                  <a:pt x="257" y="40"/>
                </a:cubicBezTo>
                <a:close/>
                <a:moveTo>
                  <a:pt x="588" y="43"/>
                </a:moveTo>
                <a:cubicBezTo>
                  <a:pt x="585" y="41"/>
                  <a:pt x="584" y="39"/>
                  <a:pt x="585" y="36"/>
                </a:cubicBezTo>
                <a:cubicBezTo>
                  <a:pt x="585" y="36"/>
                  <a:pt x="585" y="36"/>
                  <a:pt x="585" y="36"/>
                </a:cubicBezTo>
                <a:cubicBezTo>
                  <a:pt x="586" y="33"/>
                  <a:pt x="589" y="32"/>
                  <a:pt x="592" y="33"/>
                </a:cubicBezTo>
                <a:cubicBezTo>
                  <a:pt x="592" y="33"/>
                  <a:pt x="592" y="33"/>
                  <a:pt x="592" y="33"/>
                </a:cubicBezTo>
                <a:cubicBezTo>
                  <a:pt x="594" y="34"/>
                  <a:pt x="595" y="37"/>
                  <a:pt x="594" y="40"/>
                </a:cubicBezTo>
                <a:cubicBezTo>
                  <a:pt x="594" y="40"/>
                  <a:pt x="594" y="40"/>
                  <a:pt x="594" y="40"/>
                </a:cubicBezTo>
                <a:cubicBezTo>
                  <a:pt x="593" y="42"/>
                  <a:pt x="592" y="43"/>
                  <a:pt x="590" y="43"/>
                </a:cubicBezTo>
                <a:cubicBezTo>
                  <a:pt x="590" y="43"/>
                  <a:pt x="590" y="43"/>
                  <a:pt x="590" y="43"/>
                </a:cubicBezTo>
                <a:cubicBezTo>
                  <a:pt x="589" y="43"/>
                  <a:pt x="588" y="43"/>
                  <a:pt x="588" y="43"/>
                </a:cubicBezTo>
                <a:close/>
                <a:moveTo>
                  <a:pt x="283" y="30"/>
                </a:moveTo>
                <a:cubicBezTo>
                  <a:pt x="282" y="27"/>
                  <a:pt x="283" y="24"/>
                  <a:pt x="286" y="23"/>
                </a:cubicBezTo>
                <a:cubicBezTo>
                  <a:pt x="286" y="23"/>
                  <a:pt x="286" y="23"/>
                  <a:pt x="286" y="23"/>
                </a:cubicBezTo>
                <a:cubicBezTo>
                  <a:pt x="288" y="23"/>
                  <a:pt x="291" y="24"/>
                  <a:pt x="292" y="27"/>
                </a:cubicBezTo>
                <a:cubicBezTo>
                  <a:pt x="292" y="27"/>
                  <a:pt x="292" y="27"/>
                  <a:pt x="292" y="27"/>
                </a:cubicBezTo>
                <a:cubicBezTo>
                  <a:pt x="293" y="29"/>
                  <a:pt x="292" y="32"/>
                  <a:pt x="289" y="33"/>
                </a:cubicBezTo>
                <a:cubicBezTo>
                  <a:pt x="289" y="33"/>
                  <a:pt x="289" y="33"/>
                  <a:pt x="289" y="33"/>
                </a:cubicBezTo>
                <a:cubicBezTo>
                  <a:pt x="289" y="33"/>
                  <a:pt x="288" y="33"/>
                  <a:pt x="287" y="33"/>
                </a:cubicBezTo>
                <a:cubicBezTo>
                  <a:pt x="287" y="33"/>
                  <a:pt x="287" y="33"/>
                  <a:pt x="287" y="33"/>
                </a:cubicBezTo>
                <a:cubicBezTo>
                  <a:pt x="285" y="33"/>
                  <a:pt x="283" y="32"/>
                  <a:pt x="283" y="30"/>
                </a:cubicBezTo>
                <a:close/>
                <a:moveTo>
                  <a:pt x="562" y="33"/>
                </a:moveTo>
                <a:cubicBezTo>
                  <a:pt x="559" y="32"/>
                  <a:pt x="558" y="29"/>
                  <a:pt x="559" y="26"/>
                </a:cubicBezTo>
                <a:cubicBezTo>
                  <a:pt x="559" y="26"/>
                  <a:pt x="559" y="26"/>
                  <a:pt x="559" y="26"/>
                </a:cubicBezTo>
                <a:cubicBezTo>
                  <a:pt x="560" y="24"/>
                  <a:pt x="562" y="22"/>
                  <a:pt x="565" y="23"/>
                </a:cubicBezTo>
                <a:cubicBezTo>
                  <a:pt x="565" y="23"/>
                  <a:pt x="565" y="23"/>
                  <a:pt x="565" y="23"/>
                </a:cubicBezTo>
                <a:cubicBezTo>
                  <a:pt x="568" y="24"/>
                  <a:pt x="569" y="27"/>
                  <a:pt x="568" y="29"/>
                </a:cubicBezTo>
                <a:cubicBezTo>
                  <a:pt x="568" y="29"/>
                  <a:pt x="568" y="29"/>
                  <a:pt x="568" y="29"/>
                </a:cubicBezTo>
                <a:cubicBezTo>
                  <a:pt x="567" y="32"/>
                  <a:pt x="565" y="33"/>
                  <a:pt x="563" y="33"/>
                </a:cubicBezTo>
                <a:cubicBezTo>
                  <a:pt x="563" y="33"/>
                  <a:pt x="563" y="33"/>
                  <a:pt x="563" y="33"/>
                </a:cubicBezTo>
                <a:cubicBezTo>
                  <a:pt x="563" y="33"/>
                  <a:pt x="562" y="33"/>
                  <a:pt x="562" y="33"/>
                </a:cubicBezTo>
                <a:close/>
                <a:moveTo>
                  <a:pt x="309" y="21"/>
                </a:moveTo>
                <a:cubicBezTo>
                  <a:pt x="309" y="18"/>
                  <a:pt x="310" y="16"/>
                  <a:pt x="313" y="15"/>
                </a:cubicBezTo>
                <a:cubicBezTo>
                  <a:pt x="313" y="15"/>
                  <a:pt x="313" y="15"/>
                  <a:pt x="313" y="15"/>
                </a:cubicBezTo>
                <a:cubicBezTo>
                  <a:pt x="313" y="15"/>
                  <a:pt x="313" y="15"/>
                  <a:pt x="313" y="15"/>
                </a:cubicBezTo>
                <a:cubicBezTo>
                  <a:pt x="313" y="15"/>
                  <a:pt x="313" y="15"/>
                  <a:pt x="313" y="15"/>
                </a:cubicBezTo>
                <a:cubicBezTo>
                  <a:pt x="316" y="14"/>
                  <a:pt x="318" y="16"/>
                  <a:pt x="319" y="18"/>
                </a:cubicBezTo>
                <a:cubicBezTo>
                  <a:pt x="319" y="18"/>
                  <a:pt x="319" y="18"/>
                  <a:pt x="319" y="18"/>
                </a:cubicBezTo>
                <a:cubicBezTo>
                  <a:pt x="320" y="21"/>
                  <a:pt x="318" y="24"/>
                  <a:pt x="316" y="25"/>
                </a:cubicBezTo>
                <a:cubicBezTo>
                  <a:pt x="316" y="25"/>
                  <a:pt x="316" y="25"/>
                  <a:pt x="316" y="25"/>
                </a:cubicBezTo>
                <a:cubicBezTo>
                  <a:pt x="315" y="25"/>
                  <a:pt x="315" y="25"/>
                  <a:pt x="314" y="25"/>
                </a:cubicBezTo>
                <a:cubicBezTo>
                  <a:pt x="314" y="25"/>
                  <a:pt x="314" y="25"/>
                  <a:pt x="314" y="25"/>
                </a:cubicBezTo>
                <a:cubicBezTo>
                  <a:pt x="312" y="25"/>
                  <a:pt x="310" y="23"/>
                  <a:pt x="309" y="21"/>
                </a:cubicBezTo>
                <a:close/>
                <a:moveTo>
                  <a:pt x="535" y="24"/>
                </a:moveTo>
                <a:cubicBezTo>
                  <a:pt x="533" y="24"/>
                  <a:pt x="531" y="21"/>
                  <a:pt x="532" y="18"/>
                </a:cubicBezTo>
                <a:cubicBezTo>
                  <a:pt x="532" y="18"/>
                  <a:pt x="532" y="18"/>
                  <a:pt x="532" y="18"/>
                </a:cubicBezTo>
                <a:cubicBezTo>
                  <a:pt x="532" y="16"/>
                  <a:pt x="535" y="14"/>
                  <a:pt x="538" y="15"/>
                </a:cubicBezTo>
                <a:cubicBezTo>
                  <a:pt x="538" y="15"/>
                  <a:pt x="538" y="15"/>
                  <a:pt x="538" y="15"/>
                </a:cubicBezTo>
                <a:cubicBezTo>
                  <a:pt x="541" y="15"/>
                  <a:pt x="542" y="18"/>
                  <a:pt x="541" y="21"/>
                </a:cubicBezTo>
                <a:cubicBezTo>
                  <a:pt x="541" y="21"/>
                  <a:pt x="541" y="21"/>
                  <a:pt x="541" y="21"/>
                </a:cubicBezTo>
                <a:cubicBezTo>
                  <a:pt x="541" y="23"/>
                  <a:pt x="539" y="25"/>
                  <a:pt x="537" y="25"/>
                </a:cubicBezTo>
                <a:cubicBezTo>
                  <a:pt x="537" y="25"/>
                  <a:pt x="537" y="25"/>
                  <a:pt x="537" y="25"/>
                </a:cubicBezTo>
                <a:cubicBezTo>
                  <a:pt x="536" y="25"/>
                  <a:pt x="536" y="24"/>
                  <a:pt x="535" y="24"/>
                </a:cubicBezTo>
                <a:close/>
                <a:moveTo>
                  <a:pt x="337" y="14"/>
                </a:moveTo>
                <a:cubicBezTo>
                  <a:pt x="336" y="12"/>
                  <a:pt x="338" y="9"/>
                  <a:pt x="341" y="8"/>
                </a:cubicBezTo>
                <a:cubicBezTo>
                  <a:pt x="341" y="8"/>
                  <a:pt x="341" y="8"/>
                  <a:pt x="341" y="8"/>
                </a:cubicBezTo>
                <a:cubicBezTo>
                  <a:pt x="343" y="8"/>
                  <a:pt x="346" y="10"/>
                  <a:pt x="346" y="12"/>
                </a:cubicBezTo>
                <a:cubicBezTo>
                  <a:pt x="346" y="12"/>
                  <a:pt x="346" y="12"/>
                  <a:pt x="346" y="12"/>
                </a:cubicBezTo>
                <a:cubicBezTo>
                  <a:pt x="347" y="15"/>
                  <a:pt x="345" y="18"/>
                  <a:pt x="343" y="18"/>
                </a:cubicBezTo>
                <a:cubicBezTo>
                  <a:pt x="343" y="18"/>
                  <a:pt x="343" y="18"/>
                  <a:pt x="343" y="18"/>
                </a:cubicBezTo>
                <a:cubicBezTo>
                  <a:pt x="342" y="18"/>
                  <a:pt x="342" y="18"/>
                  <a:pt x="342" y="18"/>
                </a:cubicBezTo>
                <a:cubicBezTo>
                  <a:pt x="342" y="18"/>
                  <a:pt x="342" y="18"/>
                  <a:pt x="342" y="18"/>
                </a:cubicBezTo>
                <a:cubicBezTo>
                  <a:pt x="339" y="18"/>
                  <a:pt x="337" y="17"/>
                  <a:pt x="337" y="14"/>
                </a:cubicBezTo>
                <a:close/>
                <a:moveTo>
                  <a:pt x="508" y="18"/>
                </a:moveTo>
                <a:cubicBezTo>
                  <a:pt x="505" y="17"/>
                  <a:pt x="504" y="15"/>
                  <a:pt x="504" y="12"/>
                </a:cubicBezTo>
                <a:cubicBezTo>
                  <a:pt x="504" y="12"/>
                  <a:pt x="504" y="12"/>
                  <a:pt x="504" y="12"/>
                </a:cubicBezTo>
                <a:cubicBezTo>
                  <a:pt x="505" y="9"/>
                  <a:pt x="507" y="8"/>
                  <a:pt x="510" y="8"/>
                </a:cubicBezTo>
                <a:cubicBezTo>
                  <a:pt x="510" y="8"/>
                  <a:pt x="510" y="8"/>
                  <a:pt x="510" y="8"/>
                </a:cubicBezTo>
                <a:cubicBezTo>
                  <a:pt x="513" y="9"/>
                  <a:pt x="515" y="11"/>
                  <a:pt x="514" y="14"/>
                </a:cubicBezTo>
                <a:cubicBezTo>
                  <a:pt x="514" y="14"/>
                  <a:pt x="514" y="14"/>
                  <a:pt x="514" y="14"/>
                </a:cubicBezTo>
                <a:cubicBezTo>
                  <a:pt x="514" y="16"/>
                  <a:pt x="512" y="18"/>
                  <a:pt x="509" y="18"/>
                </a:cubicBezTo>
                <a:cubicBezTo>
                  <a:pt x="509" y="18"/>
                  <a:pt x="509" y="18"/>
                  <a:pt x="509" y="18"/>
                </a:cubicBezTo>
                <a:cubicBezTo>
                  <a:pt x="509" y="18"/>
                  <a:pt x="509" y="18"/>
                  <a:pt x="508" y="18"/>
                </a:cubicBezTo>
                <a:close/>
                <a:moveTo>
                  <a:pt x="364" y="9"/>
                </a:moveTo>
                <a:cubicBezTo>
                  <a:pt x="364" y="6"/>
                  <a:pt x="366" y="4"/>
                  <a:pt x="369" y="4"/>
                </a:cubicBezTo>
                <a:cubicBezTo>
                  <a:pt x="369" y="4"/>
                  <a:pt x="369" y="4"/>
                  <a:pt x="369" y="4"/>
                </a:cubicBezTo>
                <a:cubicBezTo>
                  <a:pt x="371" y="3"/>
                  <a:pt x="374" y="5"/>
                  <a:pt x="374" y="8"/>
                </a:cubicBezTo>
                <a:cubicBezTo>
                  <a:pt x="374" y="8"/>
                  <a:pt x="374" y="8"/>
                  <a:pt x="374" y="8"/>
                </a:cubicBezTo>
                <a:cubicBezTo>
                  <a:pt x="375" y="11"/>
                  <a:pt x="373" y="13"/>
                  <a:pt x="370" y="14"/>
                </a:cubicBezTo>
                <a:cubicBezTo>
                  <a:pt x="370" y="14"/>
                  <a:pt x="370" y="14"/>
                  <a:pt x="370" y="14"/>
                </a:cubicBezTo>
                <a:cubicBezTo>
                  <a:pt x="370" y="14"/>
                  <a:pt x="370" y="14"/>
                  <a:pt x="369" y="14"/>
                </a:cubicBezTo>
                <a:cubicBezTo>
                  <a:pt x="369" y="14"/>
                  <a:pt x="369" y="14"/>
                  <a:pt x="369" y="14"/>
                </a:cubicBezTo>
                <a:cubicBezTo>
                  <a:pt x="367" y="14"/>
                  <a:pt x="365" y="12"/>
                  <a:pt x="364" y="9"/>
                </a:cubicBezTo>
                <a:close/>
                <a:moveTo>
                  <a:pt x="481" y="13"/>
                </a:moveTo>
                <a:cubicBezTo>
                  <a:pt x="478" y="13"/>
                  <a:pt x="476" y="11"/>
                  <a:pt x="477" y="8"/>
                </a:cubicBezTo>
                <a:cubicBezTo>
                  <a:pt x="477" y="8"/>
                  <a:pt x="477" y="8"/>
                  <a:pt x="477" y="8"/>
                </a:cubicBezTo>
                <a:cubicBezTo>
                  <a:pt x="477" y="5"/>
                  <a:pt x="479" y="3"/>
                  <a:pt x="482" y="3"/>
                </a:cubicBezTo>
                <a:cubicBezTo>
                  <a:pt x="482" y="3"/>
                  <a:pt x="482" y="3"/>
                  <a:pt x="482" y="3"/>
                </a:cubicBezTo>
                <a:cubicBezTo>
                  <a:pt x="485" y="4"/>
                  <a:pt x="487" y="6"/>
                  <a:pt x="486" y="9"/>
                </a:cubicBezTo>
                <a:cubicBezTo>
                  <a:pt x="486" y="9"/>
                  <a:pt x="486" y="9"/>
                  <a:pt x="486" y="9"/>
                </a:cubicBezTo>
                <a:cubicBezTo>
                  <a:pt x="486" y="12"/>
                  <a:pt x="484" y="13"/>
                  <a:pt x="481" y="13"/>
                </a:cubicBezTo>
                <a:cubicBezTo>
                  <a:pt x="481" y="13"/>
                  <a:pt x="481" y="13"/>
                  <a:pt x="481" y="13"/>
                </a:cubicBezTo>
                <a:cubicBezTo>
                  <a:pt x="481" y="13"/>
                  <a:pt x="481" y="13"/>
                  <a:pt x="481" y="13"/>
                </a:cubicBezTo>
                <a:close/>
                <a:moveTo>
                  <a:pt x="392" y="6"/>
                </a:moveTo>
                <a:cubicBezTo>
                  <a:pt x="392" y="3"/>
                  <a:pt x="394" y="1"/>
                  <a:pt x="397" y="1"/>
                </a:cubicBezTo>
                <a:cubicBezTo>
                  <a:pt x="397" y="1"/>
                  <a:pt x="397" y="1"/>
                  <a:pt x="397" y="1"/>
                </a:cubicBezTo>
                <a:cubicBezTo>
                  <a:pt x="400" y="1"/>
                  <a:pt x="402" y="3"/>
                  <a:pt x="402" y="5"/>
                </a:cubicBezTo>
                <a:cubicBezTo>
                  <a:pt x="402" y="5"/>
                  <a:pt x="402" y="5"/>
                  <a:pt x="402" y="5"/>
                </a:cubicBezTo>
                <a:cubicBezTo>
                  <a:pt x="402" y="8"/>
                  <a:pt x="400" y="11"/>
                  <a:pt x="398" y="11"/>
                </a:cubicBezTo>
                <a:cubicBezTo>
                  <a:pt x="398" y="11"/>
                  <a:pt x="398" y="11"/>
                  <a:pt x="398" y="11"/>
                </a:cubicBezTo>
                <a:cubicBezTo>
                  <a:pt x="398" y="11"/>
                  <a:pt x="397" y="11"/>
                  <a:pt x="397" y="11"/>
                </a:cubicBezTo>
                <a:cubicBezTo>
                  <a:pt x="397" y="11"/>
                  <a:pt x="397" y="11"/>
                  <a:pt x="397" y="11"/>
                </a:cubicBezTo>
                <a:cubicBezTo>
                  <a:pt x="395" y="11"/>
                  <a:pt x="392" y="9"/>
                  <a:pt x="392" y="6"/>
                </a:cubicBezTo>
                <a:close/>
                <a:moveTo>
                  <a:pt x="453" y="11"/>
                </a:moveTo>
                <a:cubicBezTo>
                  <a:pt x="450" y="10"/>
                  <a:pt x="448" y="8"/>
                  <a:pt x="448" y="5"/>
                </a:cubicBezTo>
                <a:cubicBezTo>
                  <a:pt x="448" y="5"/>
                  <a:pt x="448" y="5"/>
                  <a:pt x="448" y="5"/>
                </a:cubicBezTo>
                <a:cubicBezTo>
                  <a:pt x="449" y="3"/>
                  <a:pt x="451" y="0"/>
                  <a:pt x="454" y="1"/>
                </a:cubicBezTo>
                <a:cubicBezTo>
                  <a:pt x="454" y="1"/>
                  <a:pt x="454" y="1"/>
                  <a:pt x="454" y="1"/>
                </a:cubicBezTo>
                <a:cubicBezTo>
                  <a:pt x="457" y="1"/>
                  <a:pt x="459" y="3"/>
                  <a:pt x="458" y="6"/>
                </a:cubicBezTo>
                <a:cubicBezTo>
                  <a:pt x="458" y="6"/>
                  <a:pt x="458" y="6"/>
                  <a:pt x="458" y="6"/>
                </a:cubicBezTo>
                <a:cubicBezTo>
                  <a:pt x="458" y="9"/>
                  <a:pt x="456" y="11"/>
                  <a:pt x="453" y="11"/>
                </a:cubicBezTo>
                <a:cubicBezTo>
                  <a:pt x="453" y="11"/>
                  <a:pt x="453" y="11"/>
                  <a:pt x="453" y="11"/>
                </a:cubicBezTo>
                <a:cubicBezTo>
                  <a:pt x="453" y="11"/>
                  <a:pt x="453" y="11"/>
                  <a:pt x="453" y="11"/>
                </a:cubicBezTo>
                <a:close/>
                <a:moveTo>
                  <a:pt x="420" y="5"/>
                </a:moveTo>
                <a:cubicBezTo>
                  <a:pt x="420" y="2"/>
                  <a:pt x="423" y="0"/>
                  <a:pt x="425" y="0"/>
                </a:cubicBezTo>
                <a:cubicBezTo>
                  <a:pt x="425" y="0"/>
                  <a:pt x="425" y="0"/>
                  <a:pt x="425" y="0"/>
                </a:cubicBezTo>
                <a:cubicBezTo>
                  <a:pt x="428" y="0"/>
                  <a:pt x="430" y="2"/>
                  <a:pt x="430" y="5"/>
                </a:cubicBezTo>
                <a:cubicBezTo>
                  <a:pt x="430" y="5"/>
                  <a:pt x="430" y="5"/>
                  <a:pt x="430" y="5"/>
                </a:cubicBezTo>
                <a:cubicBezTo>
                  <a:pt x="430" y="8"/>
                  <a:pt x="428" y="10"/>
                  <a:pt x="425" y="10"/>
                </a:cubicBezTo>
                <a:cubicBezTo>
                  <a:pt x="425" y="10"/>
                  <a:pt x="425" y="10"/>
                  <a:pt x="425" y="10"/>
                </a:cubicBezTo>
                <a:cubicBezTo>
                  <a:pt x="423" y="10"/>
                  <a:pt x="420" y="8"/>
                  <a:pt x="420" y="5"/>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414042"/>
              </a:solidFill>
              <a:effectLst/>
              <a:uLnTx/>
              <a:uFillTx/>
              <a:latin typeface="Calibri" panose="020F0502020204030204"/>
              <a:ea typeface="+mn-ea"/>
              <a:cs typeface="+mn-cs"/>
            </a:endParaRPr>
          </a:p>
        </p:txBody>
      </p:sp>
      <p:grpSp>
        <p:nvGrpSpPr>
          <p:cNvPr id="29" name="Group 28"/>
          <p:cNvGrpSpPr/>
          <p:nvPr/>
        </p:nvGrpSpPr>
        <p:grpSpPr>
          <a:xfrm>
            <a:off x="4157663" y="4772343"/>
            <a:ext cx="274638" cy="279400"/>
            <a:chOff x="4157663" y="4589463"/>
            <a:chExt cx="274638" cy="279400"/>
          </a:xfrm>
        </p:grpSpPr>
        <p:sp>
          <p:nvSpPr>
            <p:cNvPr id="8" name="Freeform 15"/>
            <p:cNvSpPr>
              <a:spLocks/>
            </p:cNvSpPr>
            <p:nvPr/>
          </p:nvSpPr>
          <p:spPr bwMode="auto">
            <a:xfrm>
              <a:off x="4157663" y="4589463"/>
              <a:ext cx="274638" cy="279400"/>
            </a:xfrm>
            <a:custGeom>
              <a:avLst/>
              <a:gdLst>
                <a:gd name="T0" fmla="*/ 62 w 72"/>
                <a:gd name="T1" fmla="*/ 17 h 73"/>
                <a:gd name="T2" fmla="*/ 55 w 72"/>
                <a:gd name="T3" fmla="*/ 62 h 73"/>
                <a:gd name="T4" fmla="*/ 10 w 72"/>
                <a:gd name="T5" fmla="*/ 55 h 73"/>
                <a:gd name="T6" fmla="*/ 17 w 72"/>
                <a:gd name="T7" fmla="*/ 10 h 73"/>
                <a:gd name="T8" fmla="*/ 62 w 72"/>
                <a:gd name="T9" fmla="*/ 17 h 73"/>
              </a:gdLst>
              <a:ahLst/>
              <a:cxnLst>
                <a:cxn ang="0">
                  <a:pos x="T0" y="T1"/>
                </a:cxn>
                <a:cxn ang="0">
                  <a:pos x="T2" y="T3"/>
                </a:cxn>
                <a:cxn ang="0">
                  <a:pos x="T4" y="T5"/>
                </a:cxn>
                <a:cxn ang="0">
                  <a:pos x="T6" y="T7"/>
                </a:cxn>
                <a:cxn ang="0">
                  <a:pos x="T8" y="T9"/>
                </a:cxn>
              </a:cxnLst>
              <a:rect l="0" t="0" r="r" b="b"/>
              <a:pathLst>
                <a:path w="72" h="73">
                  <a:moveTo>
                    <a:pt x="62" y="17"/>
                  </a:moveTo>
                  <a:cubicBezTo>
                    <a:pt x="72" y="32"/>
                    <a:pt x="69" y="52"/>
                    <a:pt x="55" y="62"/>
                  </a:cubicBezTo>
                  <a:cubicBezTo>
                    <a:pt x="41" y="73"/>
                    <a:pt x="21" y="69"/>
                    <a:pt x="10" y="55"/>
                  </a:cubicBezTo>
                  <a:cubicBezTo>
                    <a:pt x="0" y="41"/>
                    <a:pt x="3" y="21"/>
                    <a:pt x="17" y="10"/>
                  </a:cubicBezTo>
                  <a:cubicBezTo>
                    <a:pt x="32" y="0"/>
                    <a:pt x="52" y="3"/>
                    <a:pt x="62" y="17"/>
                  </a:cubicBezTo>
                  <a:close/>
                </a:path>
              </a:pathLst>
            </a:custGeom>
            <a:solidFill>
              <a:schemeClr val="bg2"/>
            </a:solidFill>
            <a:ln w="31750" cap="flat">
              <a:solidFill>
                <a:schemeClr val="accent5"/>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414042"/>
                </a:solidFill>
                <a:effectLst/>
                <a:uLnTx/>
                <a:uFillTx/>
                <a:latin typeface="Calibri" panose="020F0502020204030204"/>
                <a:ea typeface="+mn-ea"/>
                <a:cs typeface="+mn-cs"/>
              </a:endParaRPr>
            </a:p>
          </p:txBody>
        </p:sp>
        <p:sp>
          <p:nvSpPr>
            <p:cNvPr id="12" name="Freeform 19"/>
            <p:cNvSpPr>
              <a:spLocks/>
            </p:cNvSpPr>
            <p:nvPr/>
          </p:nvSpPr>
          <p:spPr bwMode="auto">
            <a:xfrm>
              <a:off x="4222750" y="4654550"/>
              <a:ext cx="147638" cy="149225"/>
            </a:xfrm>
            <a:custGeom>
              <a:avLst/>
              <a:gdLst>
                <a:gd name="T0" fmla="*/ 33 w 39"/>
                <a:gd name="T1" fmla="*/ 9 h 39"/>
                <a:gd name="T2" fmla="*/ 29 w 39"/>
                <a:gd name="T3" fmla="*/ 33 h 39"/>
                <a:gd name="T4" fmla="*/ 5 w 39"/>
                <a:gd name="T5" fmla="*/ 29 h 39"/>
                <a:gd name="T6" fmla="*/ 9 w 39"/>
                <a:gd name="T7" fmla="*/ 5 h 39"/>
                <a:gd name="T8" fmla="*/ 33 w 39"/>
                <a:gd name="T9" fmla="*/ 9 h 39"/>
              </a:gdLst>
              <a:ahLst/>
              <a:cxnLst>
                <a:cxn ang="0">
                  <a:pos x="T0" y="T1"/>
                </a:cxn>
                <a:cxn ang="0">
                  <a:pos x="T2" y="T3"/>
                </a:cxn>
                <a:cxn ang="0">
                  <a:pos x="T4" y="T5"/>
                </a:cxn>
                <a:cxn ang="0">
                  <a:pos x="T6" y="T7"/>
                </a:cxn>
                <a:cxn ang="0">
                  <a:pos x="T8" y="T9"/>
                </a:cxn>
              </a:cxnLst>
              <a:rect l="0" t="0" r="r" b="b"/>
              <a:pathLst>
                <a:path w="39" h="39">
                  <a:moveTo>
                    <a:pt x="33" y="9"/>
                  </a:moveTo>
                  <a:cubicBezTo>
                    <a:pt x="39" y="17"/>
                    <a:pt x="37" y="28"/>
                    <a:pt x="29" y="33"/>
                  </a:cubicBezTo>
                  <a:cubicBezTo>
                    <a:pt x="22" y="39"/>
                    <a:pt x="11" y="37"/>
                    <a:pt x="5" y="29"/>
                  </a:cubicBezTo>
                  <a:cubicBezTo>
                    <a:pt x="0" y="22"/>
                    <a:pt x="1" y="11"/>
                    <a:pt x="9" y="5"/>
                  </a:cubicBezTo>
                  <a:cubicBezTo>
                    <a:pt x="17" y="0"/>
                    <a:pt x="28" y="1"/>
                    <a:pt x="33" y="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414042"/>
                </a:solidFill>
                <a:effectLst/>
                <a:uLnTx/>
                <a:uFillTx/>
                <a:latin typeface="Calibri" panose="020F0502020204030204"/>
                <a:ea typeface="+mn-ea"/>
                <a:cs typeface="+mn-cs"/>
              </a:endParaRPr>
            </a:p>
          </p:txBody>
        </p:sp>
      </p:grpSp>
      <p:grpSp>
        <p:nvGrpSpPr>
          <p:cNvPr id="30" name="Group 29"/>
          <p:cNvGrpSpPr/>
          <p:nvPr/>
        </p:nvGrpSpPr>
        <p:grpSpPr>
          <a:xfrm>
            <a:off x="4740275" y="3972243"/>
            <a:ext cx="274638" cy="274637"/>
            <a:chOff x="4740275" y="3789363"/>
            <a:chExt cx="274638" cy="274637"/>
          </a:xfrm>
        </p:grpSpPr>
        <p:sp>
          <p:nvSpPr>
            <p:cNvPr id="9" name="Freeform 16"/>
            <p:cNvSpPr>
              <a:spLocks/>
            </p:cNvSpPr>
            <p:nvPr/>
          </p:nvSpPr>
          <p:spPr bwMode="auto">
            <a:xfrm>
              <a:off x="4740275" y="3789363"/>
              <a:ext cx="274638" cy="274637"/>
            </a:xfrm>
            <a:custGeom>
              <a:avLst/>
              <a:gdLst>
                <a:gd name="T0" fmla="*/ 46 w 72"/>
                <a:gd name="T1" fmla="*/ 5 h 72"/>
                <a:gd name="T2" fmla="*/ 66 w 72"/>
                <a:gd name="T3" fmla="*/ 46 h 72"/>
                <a:gd name="T4" fmla="*/ 26 w 72"/>
                <a:gd name="T5" fmla="*/ 66 h 72"/>
                <a:gd name="T6" fmla="*/ 5 w 72"/>
                <a:gd name="T7" fmla="*/ 26 h 72"/>
                <a:gd name="T8" fmla="*/ 46 w 72"/>
                <a:gd name="T9" fmla="*/ 5 h 72"/>
              </a:gdLst>
              <a:ahLst/>
              <a:cxnLst>
                <a:cxn ang="0">
                  <a:pos x="T0" y="T1"/>
                </a:cxn>
                <a:cxn ang="0">
                  <a:pos x="T2" y="T3"/>
                </a:cxn>
                <a:cxn ang="0">
                  <a:pos x="T4" y="T5"/>
                </a:cxn>
                <a:cxn ang="0">
                  <a:pos x="T6" y="T7"/>
                </a:cxn>
                <a:cxn ang="0">
                  <a:pos x="T8" y="T9"/>
                </a:cxn>
              </a:cxnLst>
              <a:rect l="0" t="0" r="r" b="b"/>
              <a:pathLst>
                <a:path w="72" h="72">
                  <a:moveTo>
                    <a:pt x="46" y="5"/>
                  </a:moveTo>
                  <a:cubicBezTo>
                    <a:pt x="63" y="11"/>
                    <a:pt x="72" y="29"/>
                    <a:pt x="66" y="46"/>
                  </a:cubicBezTo>
                  <a:cubicBezTo>
                    <a:pt x="61" y="63"/>
                    <a:pt x="43" y="72"/>
                    <a:pt x="26" y="66"/>
                  </a:cubicBezTo>
                  <a:cubicBezTo>
                    <a:pt x="9" y="61"/>
                    <a:pt x="0" y="43"/>
                    <a:pt x="5" y="26"/>
                  </a:cubicBezTo>
                  <a:cubicBezTo>
                    <a:pt x="11" y="9"/>
                    <a:pt x="29" y="0"/>
                    <a:pt x="46" y="5"/>
                  </a:cubicBezTo>
                  <a:close/>
                </a:path>
              </a:pathLst>
            </a:custGeom>
            <a:solidFill>
              <a:schemeClr val="bg2"/>
            </a:solidFill>
            <a:ln w="31750" cap="flat">
              <a:solidFill>
                <a:schemeClr val="accent3"/>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414042"/>
                </a:solidFill>
                <a:effectLst/>
                <a:uLnTx/>
                <a:uFillTx/>
                <a:latin typeface="Calibri" panose="020F0502020204030204"/>
                <a:ea typeface="+mn-ea"/>
                <a:cs typeface="+mn-cs"/>
              </a:endParaRPr>
            </a:p>
          </p:txBody>
        </p:sp>
        <p:sp>
          <p:nvSpPr>
            <p:cNvPr id="13" name="Freeform 20"/>
            <p:cNvSpPr>
              <a:spLocks/>
            </p:cNvSpPr>
            <p:nvPr/>
          </p:nvSpPr>
          <p:spPr bwMode="auto">
            <a:xfrm>
              <a:off x="4805363" y="3854450"/>
              <a:ext cx="144463" cy="144462"/>
            </a:xfrm>
            <a:custGeom>
              <a:avLst/>
              <a:gdLst>
                <a:gd name="T0" fmla="*/ 24 w 38"/>
                <a:gd name="T1" fmla="*/ 3 h 38"/>
                <a:gd name="T2" fmla="*/ 35 w 38"/>
                <a:gd name="T3" fmla="*/ 24 h 38"/>
                <a:gd name="T4" fmla="*/ 14 w 38"/>
                <a:gd name="T5" fmla="*/ 35 h 38"/>
                <a:gd name="T6" fmla="*/ 3 w 38"/>
                <a:gd name="T7" fmla="*/ 14 h 38"/>
                <a:gd name="T8" fmla="*/ 24 w 38"/>
                <a:gd name="T9" fmla="*/ 3 h 38"/>
              </a:gdLst>
              <a:ahLst/>
              <a:cxnLst>
                <a:cxn ang="0">
                  <a:pos x="T0" y="T1"/>
                </a:cxn>
                <a:cxn ang="0">
                  <a:pos x="T2" y="T3"/>
                </a:cxn>
                <a:cxn ang="0">
                  <a:pos x="T4" y="T5"/>
                </a:cxn>
                <a:cxn ang="0">
                  <a:pos x="T6" y="T7"/>
                </a:cxn>
                <a:cxn ang="0">
                  <a:pos x="T8" y="T9"/>
                </a:cxn>
              </a:cxnLst>
              <a:rect l="0" t="0" r="r" b="b"/>
              <a:pathLst>
                <a:path w="38" h="38">
                  <a:moveTo>
                    <a:pt x="24" y="3"/>
                  </a:moveTo>
                  <a:cubicBezTo>
                    <a:pt x="33" y="5"/>
                    <a:pt x="38" y="15"/>
                    <a:pt x="35" y="24"/>
                  </a:cubicBezTo>
                  <a:cubicBezTo>
                    <a:pt x="32" y="33"/>
                    <a:pt x="23" y="38"/>
                    <a:pt x="14" y="35"/>
                  </a:cubicBezTo>
                  <a:cubicBezTo>
                    <a:pt x="5" y="32"/>
                    <a:pt x="0" y="23"/>
                    <a:pt x="3" y="14"/>
                  </a:cubicBezTo>
                  <a:cubicBezTo>
                    <a:pt x="5" y="5"/>
                    <a:pt x="15" y="0"/>
                    <a:pt x="24" y="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414042"/>
                </a:solidFill>
                <a:effectLst/>
                <a:uLnTx/>
                <a:uFillTx/>
                <a:latin typeface="Calibri" panose="020F0502020204030204"/>
                <a:ea typeface="+mn-ea"/>
                <a:cs typeface="+mn-cs"/>
              </a:endParaRPr>
            </a:p>
          </p:txBody>
        </p:sp>
      </p:grpSp>
      <p:grpSp>
        <p:nvGrpSpPr>
          <p:cNvPr id="31" name="Group 30"/>
          <p:cNvGrpSpPr/>
          <p:nvPr/>
        </p:nvGrpSpPr>
        <p:grpSpPr>
          <a:xfrm>
            <a:off x="4740275" y="2981643"/>
            <a:ext cx="274638" cy="274637"/>
            <a:chOff x="4740275" y="2798763"/>
            <a:chExt cx="274638" cy="274637"/>
          </a:xfrm>
        </p:grpSpPr>
        <p:sp>
          <p:nvSpPr>
            <p:cNvPr id="10" name="Freeform 17"/>
            <p:cNvSpPr>
              <a:spLocks/>
            </p:cNvSpPr>
            <p:nvPr/>
          </p:nvSpPr>
          <p:spPr bwMode="auto">
            <a:xfrm>
              <a:off x="4740275" y="2798763"/>
              <a:ext cx="274638" cy="274637"/>
            </a:xfrm>
            <a:custGeom>
              <a:avLst/>
              <a:gdLst>
                <a:gd name="T0" fmla="*/ 26 w 72"/>
                <a:gd name="T1" fmla="*/ 5 h 72"/>
                <a:gd name="T2" fmla="*/ 66 w 72"/>
                <a:gd name="T3" fmla="*/ 26 h 72"/>
                <a:gd name="T4" fmla="*/ 46 w 72"/>
                <a:gd name="T5" fmla="*/ 66 h 72"/>
                <a:gd name="T6" fmla="*/ 5 w 72"/>
                <a:gd name="T7" fmla="*/ 46 h 72"/>
                <a:gd name="T8" fmla="*/ 26 w 72"/>
                <a:gd name="T9" fmla="*/ 5 h 72"/>
              </a:gdLst>
              <a:ahLst/>
              <a:cxnLst>
                <a:cxn ang="0">
                  <a:pos x="T0" y="T1"/>
                </a:cxn>
                <a:cxn ang="0">
                  <a:pos x="T2" y="T3"/>
                </a:cxn>
                <a:cxn ang="0">
                  <a:pos x="T4" y="T5"/>
                </a:cxn>
                <a:cxn ang="0">
                  <a:pos x="T6" y="T7"/>
                </a:cxn>
                <a:cxn ang="0">
                  <a:pos x="T8" y="T9"/>
                </a:cxn>
              </a:cxnLst>
              <a:rect l="0" t="0" r="r" b="b"/>
              <a:pathLst>
                <a:path w="72" h="72">
                  <a:moveTo>
                    <a:pt x="26" y="5"/>
                  </a:moveTo>
                  <a:cubicBezTo>
                    <a:pt x="43" y="0"/>
                    <a:pt x="61" y="9"/>
                    <a:pt x="66" y="26"/>
                  </a:cubicBezTo>
                  <a:cubicBezTo>
                    <a:pt x="72" y="43"/>
                    <a:pt x="63" y="61"/>
                    <a:pt x="46" y="66"/>
                  </a:cubicBezTo>
                  <a:cubicBezTo>
                    <a:pt x="29" y="72"/>
                    <a:pt x="11" y="63"/>
                    <a:pt x="5" y="46"/>
                  </a:cubicBezTo>
                  <a:cubicBezTo>
                    <a:pt x="0" y="29"/>
                    <a:pt x="9" y="11"/>
                    <a:pt x="26" y="5"/>
                  </a:cubicBezTo>
                  <a:close/>
                </a:path>
              </a:pathLst>
            </a:custGeom>
            <a:solidFill>
              <a:schemeClr val="bg2"/>
            </a:solidFill>
            <a:ln w="31750"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414042"/>
                </a:solidFill>
                <a:effectLst/>
                <a:uLnTx/>
                <a:uFillTx/>
                <a:latin typeface="Calibri" panose="020F0502020204030204"/>
                <a:ea typeface="+mn-ea"/>
                <a:cs typeface="+mn-cs"/>
              </a:endParaRPr>
            </a:p>
          </p:txBody>
        </p:sp>
        <p:sp>
          <p:nvSpPr>
            <p:cNvPr id="14" name="Freeform 21"/>
            <p:cNvSpPr>
              <a:spLocks/>
            </p:cNvSpPr>
            <p:nvPr/>
          </p:nvSpPr>
          <p:spPr bwMode="auto">
            <a:xfrm>
              <a:off x="4805363" y="2863850"/>
              <a:ext cx="144463" cy="144462"/>
            </a:xfrm>
            <a:custGeom>
              <a:avLst/>
              <a:gdLst>
                <a:gd name="T0" fmla="*/ 14 w 38"/>
                <a:gd name="T1" fmla="*/ 3 h 38"/>
                <a:gd name="T2" fmla="*/ 35 w 38"/>
                <a:gd name="T3" fmla="*/ 14 h 38"/>
                <a:gd name="T4" fmla="*/ 24 w 38"/>
                <a:gd name="T5" fmla="*/ 35 h 38"/>
                <a:gd name="T6" fmla="*/ 3 w 38"/>
                <a:gd name="T7" fmla="*/ 24 h 38"/>
                <a:gd name="T8" fmla="*/ 14 w 38"/>
                <a:gd name="T9" fmla="*/ 3 h 38"/>
              </a:gdLst>
              <a:ahLst/>
              <a:cxnLst>
                <a:cxn ang="0">
                  <a:pos x="T0" y="T1"/>
                </a:cxn>
                <a:cxn ang="0">
                  <a:pos x="T2" y="T3"/>
                </a:cxn>
                <a:cxn ang="0">
                  <a:pos x="T4" y="T5"/>
                </a:cxn>
                <a:cxn ang="0">
                  <a:pos x="T6" y="T7"/>
                </a:cxn>
                <a:cxn ang="0">
                  <a:pos x="T8" y="T9"/>
                </a:cxn>
              </a:cxnLst>
              <a:rect l="0" t="0" r="r" b="b"/>
              <a:pathLst>
                <a:path w="38" h="38">
                  <a:moveTo>
                    <a:pt x="14" y="3"/>
                  </a:moveTo>
                  <a:cubicBezTo>
                    <a:pt x="23" y="0"/>
                    <a:pt x="32" y="5"/>
                    <a:pt x="35" y="14"/>
                  </a:cubicBezTo>
                  <a:cubicBezTo>
                    <a:pt x="38" y="23"/>
                    <a:pt x="33" y="32"/>
                    <a:pt x="24" y="35"/>
                  </a:cubicBezTo>
                  <a:cubicBezTo>
                    <a:pt x="15" y="38"/>
                    <a:pt x="5" y="33"/>
                    <a:pt x="3" y="24"/>
                  </a:cubicBezTo>
                  <a:cubicBezTo>
                    <a:pt x="0" y="15"/>
                    <a:pt x="5" y="5"/>
                    <a:pt x="14" y="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414042"/>
                </a:solidFill>
                <a:effectLst/>
                <a:uLnTx/>
                <a:uFillTx/>
                <a:latin typeface="Calibri" panose="020F0502020204030204"/>
                <a:ea typeface="+mn-ea"/>
                <a:cs typeface="+mn-cs"/>
              </a:endParaRPr>
            </a:p>
          </p:txBody>
        </p:sp>
      </p:grpSp>
      <p:grpSp>
        <p:nvGrpSpPr>
          <p:cNvPr id="32" name="Group 31"/>
          <p:cNvGrpSpPr/>
          <p:nvPr/>
        </p:nvGrpSpPr>
        <p:grpSpPr>
          <a:xfrm>
            <a:off x="4157663" y="2176780"/>
            <a:ext cx="274638" cy="279400"/>
            <a:chOff x="4157663" y="1993900"/>
            <a:chExt cx="274638" cy="279400"/>
          </a:xfrm>
        </p:grpSpPr>
        <p:sp>
          <p:nvSpPr>
            <p:cNvPr id="11" name="Freeform 18"/>
            <p:cNvSpPr>
              <a:spLocks/>
            </p:cNvSpPr>
            <p:nvPr/>
          </p:nvSpPr>
          <p:spPr bwMode="auto">
            <a:xfrm>
              <a:off x="4157663" y="1993900"/>
              <a:ext cx="274638" cy="279400"/>
            </a:xfrm>
            <a:custGeom>
              <a:avLst/>
              <a:gdLst>
                <a:gd name="T0" fmla="*/ 10 w 72"/>
                <a:gd name="T1" fmla="*/ 18 h 73"/>
                <a:gd name="T2" fmla="*/ 55 w 72"/>
                <a:gd name="T3" fmla="*/ 11 h 73"/>
                <a:gd name="T4" fmla="*/ 62 w 72"/>
                <a:gd name="T5" fmla="*/ 55 h 73"/>
                <a:gd name="T6" fmla="*/ 17 w 72"/>
                <a:gd name="T7" fmla="*/ 63 h 73"/>
                <a:gd name="T8" fmla="*/ 10 w 72"/>
                <a:gd name="T9" fmla="*/ 18 h 73"/>
              </a:gdLst>
              <a:ahLst/>
              <a:cxnLst>
                <a:cxn ang="0">
                  <a:pos x="T0" y="T1"/>
                </a:cxn>
                <a:cxn ang="0">
                  <a:pos x="T2" y="T3"/>
                </a:cxn>
                <a:cxn ang="0">
                  <a:pos x="T4" y="T5"/>
                </a:cxn>
                <a:cxn ang="0">
                  <a:pos x="T6" y="T7"/>
                </a:cxn>
                <a:cxn ang="0">
                  <a:pos x="T8" y="T9"/>
                </a:cxn>
              </a:cxnLst>
              <a:rect l="0" t="0" r="r" b="b"/>
              <a:pathLst>
                <a:path w="72" h="73">
                  <a:moveTo>
                    <a:pt x="10" y="18"/>
                  </a:moveTo>
                  <a:cubicBezTo>
                    <a:pt x="21" y="3"/>
                    <a:pt x="41" y="0"/>
                    <a:pt x="55" y="11"/>
                  </a:cubicBezTo>
                  <a:cubicBezTo>
                    <a:pt x="69" y="21"/>
                    <a:pt x="72" y="41"/>
                    <a:pt x="62" y="55"/>
                  </a:cubicBezTo>
                  <a:cubicBezTo>
                    <a:pt x="52" y="70"/>
                    <a:pt x="32" y="73"/>
                    <a:pt x="17" y="63"/>
                  </a:cubicBezTo>
                  <a:cubicBezTo>
                    <a:pt x="3" y="52"/>
                    <a:pt x="0" y="32"/>
                    <a:pt x="10" y="18"/>
                  </a:cubicBezTo>
                  <a:close/>
                </a:path>
              </a:pathLst>
            </a:custGeom>
            <a:solidFill>
              <a:schemeClr val="bg2"/>
            </a:solidFill>
            <a:ln w="31750" cap="flat">
              <a:solidFill>
                <a:schemeClr val="accent1"/>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414042"/>
                </a:solidFill>
                <a:effectLst/>
                <a:uLnTx/>
                <a:uFillTx/>
                <a:latin typeface="Calibri" panose="020F0502020204030204"/>
                <a:ea typeface="+mn-ea"/>
                <a:cs typeface="+mn-cs"/>
              </a:endParaRPr>
            </a:p>
          </p:txBody>
        </p:sp>
        <p:sp>
          <p:nvSpPr>
            <p:cNvPr id="15" name="Freeform 22"/>
            <p:cNvSpPr>
              <a:spLocks/>
            </p:cNvSpPr>
            <p:nvPr/>
          </p:nvSpPr>
          <p:spPr bwMode="auto">
            <a:xfrm>
              <a:off x="4222750" y="2058988"/>
              <a:ext cx="147638" cy="149225"/>
            </a:xfrm>
            <a:custGeom>
              <a:avLst/>
              <a:gdLst>
                <a:gd name="T0" fmla="*/ 5 w 39"/>
                <a:gd name="T1" fmla="*/ 9 h 39"/>
                <a:gd name="T2" fmla="*/ 29 w 39"/>
                <a:gd name="T3" fmla="*/ 6 h 39"/>
                <a:gd name="T4" fmla="*/ 33 w 39"/>
                <a:gd name="T5" fmla="*/ 30 h 39"/>
                <a:gd name="T6" fmla="*/ 9 w 39"/>
                <a:gd name="T7" fmla="*/ 34 h 39"/>
                <a:gd name="T8" fmla="*/ 5 w 39"/>
                <a:gd name="T9" fmla="*/ 9 h 39"/>
              </a:gdLst>
              <a:ahLst/>
              <a:cxnLst>
                <a:cxn ang="0">
                  <a:pos x="T0" y="T1"/>
                </a:cxn>
                <a:cxn ang="0">
                  <a:pos x="T2" y="T3"/>
                </a:cxn>
                <a:cxn ang="0">
                  <a:pos x="T4" y="T5"/>
                </a:cxn>
                <a:cxn ang="0">
                  <a:pos x="T6" y="T7"/>
                </a:cxn>
                <a:cxn ang="0">
                  <a:pos x="T8" y="T9"/>
                </a:cxn>
              </a:cxnLst>
              <a:rect l="0" t="0" r="r" b="b"/>
              <a:pathLst>
                <a:path w="39" h="39">
                  <a:moveTo>
                    <a:pt x="5" y="9"/>
                  </a:moveTo>
                  <a:cubicBezTo>
                    <a:pt x="11" y="2"/>
                    <a:pt x="22" y="0"/>
                    <a:pt x="29" y="6"/>
                  </a:cubicBezTo>
                  <a:cubicBezTo>
                    <a:pt x="37" y="11"/>
                    <a:pt x="39" y="22"/>
                    <a:pt x="33" y="30"/>
                  </a:cubicBezTo>
                  <a:cubicBezTo>
                    <a:pt x="28" y="37"/>
                    <a:pt x="17" y="39"/>
                    <a:pt x="9" y="34"/>
                  </a:cubicBezTo>
                  <a:cubicBezTo>
                    <a:pt x="1" y="28"/>
                    <a:pt x="0" y="17"/>
                    <a:pt x="5" y="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414042"/>
                </a:solidFill>
                <a:effectLst/>
                <a:uLnTx/>
                <a:uFillTx/>
                <a:latin typeface="Calibri" panose="020F0502020204030204"/>
                <a:ea typeface="+mn-ea"/>
                <a:cs typeface="+mn-cs"/>
              </a:endParaRPr>
            </a:p>
          </p:txBody>
        </p:sp>
      </p:grpSp>
      <p:sp>
        <p:nvSpPr>
          <p:cNvPr id="17" name="Freeform 24"/>
          <p:cNvSpPr>
            <a:spLocks/>
          </p:cNvSpPr>
          <p:nvPr/>
        </p:nvSpPr>
        <p:spPr bwMode="auto">
          <a:xfrm>
            <a:off x="4340225" y="5100955"/>
            <a:ext cx="1047750" cy="1077912"/>
          </a:xfrm>
          <a:custGeom>
            <a:avLst/>
            <a:gdLst>
              <a:gd name="T0" fmla="*/ 137 w 275"/>
              <a:gd name="T1" fmla="*/ 8 h 283"/>
              <a:gd name="T2" fmla="*/ 78 w 275"/>
              <a:gd name="T3" fmla="*/ 21 h 283"/>
              <a:gd name="T4" fmla="*/ 26 w 275"/>
              <a:gd name="T5" fmla="*/ 0 h 283"/>
              <a:gd name="T6" fmla="*/ 34 w 275"/>
              <a:gd name="T7" fmla="*/ 55 h 283"/>
              <a:gd name="T8" fmla="*/ 0 w 275"/>
              <a:gd name="T9" fmla="*/ 145 h 283"/>
              <a:gd name="T10" fmla="*/ 137 w 275"/>
              <a:gd name="T11" fmla="*/ 283 h 283"/>
              <a:gd name="T12" fmla="*/ 275 w 275"/>
              <a:gd name="T13" fmla="*/ 145 h 283"/>
              <a:gd name="T14" fmla="*/ 137 w 275"/>
              <a:gd name="T15" fmla="*/ 8 h 2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283">
                <a:moveTo>
                  <a:pt x="137" y="8"/>
                </a:moveTo>
                <a:cubicBezTo>
                  <a:pt x="116" y="8"/>
                  <a:pt x="96" y="13"/>
                  <a:pt x="78" y="21"/>
                </a:cubicBezTo>
                <a:cubicBezTo>
                  <a:pt x="26" y="0"/>
                  <a:pt x="26" y="0"/>
                  <a:pt x="26" y="0"/>
                </a:cubicBezTo>
                <a:cubicBezTo>
                  <a:pt x="34" y="55"/>
                  <a:pt x="34" y="55"/>
                  <a:pt x="34" y="55"/>
                </a:cubicBezTo>
                <a:cubicBezTo>
                  <a:pt x="13" y="79"/>
                  <a:pt x="0" y="111"/>
                  <a:pt x="0" y="145"/>
                </a:cubicBezTo>
                <a:cubicBezTo>
                  <a:pt x="0" y="221"/>
                  <a:pt x="61" y="283"/>
                  <a:pt x="137" y="283"/>
                </a:cubicBezTo>
                <a:cubicBezTo>
                  <a:pt x="213" y="283"/>
                  <a:pt x="275" y="221"/>
                  <a:pt x="275" y="145"/>
                </a:cubicBezTo>
                <a:cubicBezTo>
                  <a:pt x="275" y="70"/>
                  <a:pt x="213" y="8"/>
                  <a:pt x="137" y="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414042"/>
              </a:solidFill>
              <a:effectLst/>
              <a:uLnTx/>
              <a:uFillTx/>
              <a:latin typeface="Calibri" panose="020F0502020204030204"/>
              <a:ea typeface="+mn-ea"/>
              <a:cs typeface="+mn-cs"/>
            </a:endParaRPr>
          </a:p>
        </p:txBody>
      </p:sp>
      <p:sp>
        <p:nvSpPr>
          <p:cNvPr id="18" name="Freeform 25"/>
          <p:cNvSpPr>
            <a:spLocks/>
          </p:cNvSpPr>
          <p:nvPr/>
        </p:nvSpPr>
        <p:spPr bwMode="auto">
          <a:xfrm>
            <a:off x="5113338" y="3854768"/>
            <a:ext cx="1187450" cy="1042987"/>
          </a:xfrm>
          <a:custGeom>
            <a:avLst/>
            <a:gdLst>
              <a:gd name="T0" fmla="*/ 175 w 312"/>
              <a:gd name="T1" fmla="*/ 0 h 274"/>
              <a:gd name="T2" fmla="*/ 54 w 312"/>
              <a:gd name="T3" fmla="*/ 71 h 274"/>
              <a:gd name="T4" fmla="*/ 0 w 312"/>
              <a:gd name="T5" fmla="*/ 84 h 274"/>
              <a:gd name="T6" fmla="*/ 38 w 312"/>
              <a:gd name="T7" fmla="*/ 124 h 274"/>
              <a:gd name="T8" fmla="*/ 37 w 312"/>
              <a:gd name="T9" fmla="*/ 137 h 274"/>
              <a:gd name="T10" fmla="*/ 175 w 312"/>
              <a:gd name="T11" fmla="*/ 274 h 274"/>
              <a:gd name="T12" fmla="*/ 312 w 312"/>
              <a:gd name="T13" fmla="*/ 137 h 274"/>
              <a:gd name="T14" fmla="*/ 175 w 312"/>
              <a:gd name="T15" fmla="*/ 0 h 2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2" h="274">
                <a:moveTo>
                  <a:pt x="175" y="0"/>
                </a:moveTo>
                <a:cubicBezTo>
                  <a:pt x="123" y="0"/>
                  <a:pt x="78" y="28"/>
                  <a:pt x="54" y="71"/>
                </a:cubicBezTo>
                <a:cubicBezTo>
                  <a:pt x="0" y="84"/>
                  <a:pt x="0" y="84"/>
                  <a:pt x="0" y="84"/>
                </a:cubicBezTo>
                <a:cubicBezTo>
                  <a:pt x="38" y="124"/>
                  <a:pt x="38" y="124"/>
                  <a:pt x="38" y="124"/>
                </a:cubicBezTo>
                <a:cubicBezTo>
                  <a:pt x="38" y="128"/>
                  <a:pt x="37" y="133"/>
                  <a:pt x="37" y="137"/>
                </a:cubicBezTo>
                <a:cubicBezTo>
                  <a:pt x="37" y="213"/>
                  <a:pt x="99" y="274"/>
                  <a:pt x="175" y="274"/>
                </a:cubicBezTo>
                <a:cubicBezTo>
                  <a:pt x="250" y="274"/>
                  <a:pt x="312" y="213"/>
                  <a:pt x="312" y="137"/>
                </a:cubicBezTo>
                <a:cubicBezTo>
                  <a:pt x="312" y="61"/>
                  <a:pt x="250" y="0"/>
                  <a:pt x="175"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414042"/>
              </a:solidFill>
              <a:effectLst/>
              <a:uLnTx/>
              <a:uFillTx/>
              <a:latin typeface="Calibri" panose="020F0502020204030204"/>
              <a:ea typeface="+mn-ea"/>
              <a:cs typeface="+mn-cs"/>
            </a:endParaRPr>
          </a:p>
        </p:txBody>
      </p:sp>
      <p:sp>
        <p:nvSpPr>
          <p:cNvPr id="19" name="Freeform 26"/>
          <p:cNvSpPr>
            <a:spLocks/>
          </p:cNvSpPr>
          <p:nvPr/>
        </p:nvSpPr>
        <p:spPr bwMode="auto">
          <a:xfrm>
            <a:off x="5113338" y="2330768"/>
            <a:ext cx="1187450" cy="1042987"/>
          </a:xfrm>
          <a:custGeom>
            <a:avLst/>
            <a:gdLst>
              <a:gd name="T0" fmla="*/ 175 w 312"/>
              <a:gd name="T1" fmla="*/ 0 h 274"/>
              <a:gd name="T2" fmla="*/ 37 w 312"/>
              <a:gd name="T3" fmla="*/ 137 h 274"/>
              <a:gd name="T4" fmla="*/ 38 w 312"/>
              <a:gd name="T5" fmla="*/ 149 h 274"/>
              <a:gd name="T6" fmla="*/ 0 w 312"/>
              <a:gd name="T7" fmla="*/ 189 h 274"/>
              <a:gd name="T8" fmla="*/ 54 w 312"/>
              <a:gd name="T9" fmla="*/ 202 h 274"/>
              <a:gd name="T10" fmla="*/ 175 w 312"/>
              <a:gd name="T11" fmla="*/ 274 h 274"/>
              <a:gd name="T12" fmla="*/ 312 w 312"/>
              <a:gd name="T13" fmla="*/ 137 h 274"/>
              <a:gd name="T14" fmla="*/ 175 w 312"/>
              <a:gd name="T15" fmla="*/ 0 h 2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2" h="274">
                <a:moveTo>
                  <a:pt x="175" y="0"/>
                </a:moveTo>
                <a:cubicBezTo>
                  <a:pt x="99" y="0"/>
                  <a:pt x="37" y="61"/>
                  <a:pt x="37" y="137"/>
                </a:cubicBezTo>
                <a:cubicBezTo>
                  <a:pt x="37" y="141"/>
                  <a:pt x="38" y="145"/>
                  <a:pt x="38" y="149"/>
                </a:cubicBezTo>
                <a:cubicBezTo>
                  <a:pt x="0" y="189"/>
                  <a:pt x="0" y="189"/>
                  <a:pt x="0" y="189"/>
                </a:cubicBezTo>
                <a:cubicBezTo>
                  <a:pt x="54" y="202"/>
                  <a:pt x="54" y="202"/>
                  <a:pt x="54" y="202"/>
                </a:cubicBezTo>
                <a:cubicBezTo>
                  <a:pt x="77" y="245"/>
                  <a:pt x="122" y="274"/>
                  <a:pt x="175" y="274"/>
                </a:cubicBezTo>
                <a:cubicBezTo>
                  <a:pt x="250" y="274"/>
                  <a:pt x="312" y="213"/>
                  <a:pt x="312" y="137"/>
                </a:cubicBezTo>
                <a:cubicBezTo>
                  <a:pt x="312" y="61"/>
                  <a:pt x="250" y="0"/>
                  <a:pt x="175"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414042"/>
              </a:solidFill>
              <a:effectLst/>
              <a:uLnTx/>
              <a:uFillTx/>
              <a:latin typeface="Calibri" panose="020F0502020204030204"/>
              <a:ea typeface="+mn-ea"/>
              <a:cs typeface="+mn-cs"/>
            </a:endParaRPr>
          </a:p>
        </p:txBody>
      </p:sp>
      <p:sp>
        <p:nvSpPr>
          <p:cNvPr id="20" name="Freeform 27"/>
          <p:cNvSpPr>
            <a:spLocks/>
          </p:cNvSpPr>
          <p:nvPr/>
        </p:nvSpPr>
        <p:spPr bwMode="auto">
          <a:xfrm>
            <a:off x="4340225" y="1052830"/>
            <a:ext cx="1047750" cy="1071562"/>
          </a:xfrm>
          <a:custGeom>
            <a:avLst/>
            <a:gdLst>
              <a:gd name="T0" fmla="*/ 138 w 275"/>
              <a:gd name="T1" fmla="*/ 0 h 281"/>
              <a:gd name="T2" fmla="*/ 0 w 275"/>
              <a:gd name="T3" fmla="*/ 138 h 281"/>
              <a:gd name="T4" fmla="*/ 34 w 275"/>
              <a:gd name="T5" fmla="*/ 227 h 281"/>
              <a:gd name="T6" fmla="*/ 26 w 275"/>
              <a:gd name="T7" fmla="*/ 281 h 281"/>
              <a:gd name="T8" fmla="*/ 77 w 275"/>
              <a:gd name="T9" fmla="*/ 261 h 281"/>
              <a:gd name="T10" fmla="*/ 138 w 275"/>
              <a:gd name="T11" fmla="*/ 275 h 281"/>
              <a:gd name="T12" fmla="*/ 275 w 275"/>
              <a:gd name="T13" fmla="*/ 138 h 281"/>
              <a:gd name="T14" fmla="*/ 138 w 275"/>
              <a:gd name="T15" fmla="*/ 0 h 2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5" h="281">
                <a:moveTo>
                  <a:pt x="138" y="0"/>
                </a:moveTo>
                <a:cubicBezTo>
                  <a:pt x="62" y="0"/>
                  <a:pt x="0" y="62"/>
                  <a:pt x="0" y="138"/>
                </a:cubicBezTo>
                <a:cubicBezTo>
                  <a:pt x="0" y="172"/>
                  <a:pt x="13" y="203"/>
                  <a:pt x="34" y="227"/>
                </a:cubicBezTo>
                <a:cubicBezTo>
                  <a:pt x="26" y="281"/>
                  <a:pt x="26" y="281"/>
                  <a:pt x="26" y="281"/>
                </a:cubicBezTo>
                <a:cubicBezTo>
                  <a:pt x="77" y="261"/>
                  <a:pt x="77" y="261"/>
                  <a:pt x="77" y="261"/>
                </a:cubicBezTo>
                <a:cubicBezTo>
                  <a:pt x="95" y="270"/>
                  <a:pt x="116" y="275"/>
                  <a:pt x="138" y="275"/>
                </a:cubicBezTo>
                <a:cubicBezTo>
                  <a:pt x="213" y="275"/>
                  <a:pt x="275" y="213"/>
                  <a:pt x="275" y="138"/>
                </a:cubicBezTo>
                <a:cubicBezTo>
                  <a:pt x="275" y="62"/>
                  <a:pt x="213" y="0"/>
                  <a:pt x="138"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414042"/>
              </a:solidFill>
              <a:effectLst/>
              <a:uLnTx/>
              <a:uFillTx/>
              <a:latin typeface="Calibri" panose="020F0502020204030204"/>
              <a:ea typeface="+mn-ea"/>
              <a:cs typeface="+mn-cs"/>
            </a:endParaRPr>
          </a:p>
        </p:txBody>
      </p:sp>
      <p:sp>
        <p:nvSpPr>
          <p:cNvPr id="21" name="Freeform 28"/>
          <p:cNvSpPr>
            <a:spLocks noEditPoints="1"/>
          </p:cNvSpPr>
          <p:nvPr/>
        </p:nvSpPr>
        <p:spPr bwMode="auto">
          <a:xfrm>
            <a:off x="4606925" y="5359718"/>
            <a:ext cx="552450" cy="552450"/>
          </a:xfrm>
          <a:custGeom>
            <a:avLst/>
            <a:gdLst>
              <a:gd name="T0" fmla="*/ 124 w 145"/>
              <a:gd name="T1" fmla="*/ 40 h 145"/>
              <a:gd name="T2" fmla="*/ 135 w 145"/>
              <a:gd name="T3" fmla="*/ 77 h 145"/>
              <a:gd name="T4" fmla="*/ 68 w 145"/>
              <a:gd name="T5" fmla="*/ 145 h 145"/>
              <a:gd name="T6" fmla="*/ 0 w 145"/>
              <a:gd name="T7" fmla="*/ 77 h 145"/>
              <a:gd name="T8" fmla="*/ 68 w 145"/>
              <a:gd name="T9" fmla="*/ 9 h 145"/>
              <a:gd name="T10" fmla="*/ 105 w 145"/>
              <a:gd name="T11" fmla="*/ 20 h 145"/>
              <a:gd name="T12" fmla="*/ 94 w 145"/>
              <a:gd name="T13" fmla="*/ 33 h 145"/>
              <a:gd name="T14" fmla="*/ 68 w 145"/>
              <a:gd name="T15" fmla="*/ 26 h 145"/>
              <a:gd name="T16" fmla="*/ 16 w 145"/>
              <a:gd name="T17" fmla="*/ 77 h 145"/>
              <a:gd name="T18" fmla="*/ 68 w 145"/>
              <a:gd name="T19" fmla="*/ 129 h 145"/>
              <a:gd name="T20" fmla="*/ 119 w 145"/>
              <a:gd name="T21" fmla="*/ 77 h 145"/>
              <a:gd name="T22" fmla="*/ 112 w 145"/>
              <a:gd name="T23" fmla="*/ 51 h 145"/>
              <a:gd name="T24" fmla="*/ 80 w 145"/>
              <a:gd name="T25" fmla="*/ 46 h 145"/>
              <a:gd name="T26" fmla="*/ 68 w 145"/>
              <a:gd name="T27" fmla="*/ 43 h 145"/>
              <a:gd name="T28" fmla="*/ 34 w 145"/>
              <a:gd name="T29" fmla="*/ 77 h 145"/>
              <a:gd name="T30" fmla="*/ 68 w 145"/>
              <a:gd name="T31" fmla="*/ 111 h 145"/>
              <a:gd name="T32" fmla="*/ 101 w 145"/>
              <a:gd name="T33" fmla="*/ 77 h 145"/>
              <a:gd name="T34" fmla="*/ 98 w 145"/>
              <a:gd name="T35" fmla="*/ 62 h 145"/>
              <a:gd name="T36" fmla="*/ 68 w 145"/>
              <a:gd name="T37" fmla="*/ 77 h 145"/>
              <a:gd name="T38" fmla="*/ 141 w 145"/>
              <a:gd name="T39" fmla="*/ 4 h 145"/>
              <a:gd name="T40" fmla="*/ 124 w 145"/>
              <a:gd name="T41" fmla="*/ 0 h 145"/>
              <a:gd name="T42" fmla="*/ 124 w 145"/>
              <a:gd name="T43" fmla="*/ 21 h 145"/>
              <a:gd name="T44" fmla="*/ 145 w 145"/>
              <a:gd name="T45" fmla="*/ 21 h 145"/>
              <a:gd name="T46" fmla="*/ 11 w 145"/>
              <a:gd name="T47" fmla="*/ 145 h 145"/>
              <a:gd name="T48" fmla="*/ 25 w 145"/>
              <a:gd name="T49" fmla="*/ 130 h 145"/>
              <a:gd name="T50" fmla="*/ 110 w 145"/>
              <a:gd name="T51" fmla="*/ 130 h 145"/>
              <a:gd name="T52" fmla="*/ 124 w 145"/>
              <a:gd name="T53" fmla="*/ 14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5" h="145">
                <a:moveTo>
                  <a:pt x="124" y="40"/>
                </a:moveTo>
                <a:cubicBezTo>
                  <a:pt x="131" y="50"/>
                  <a:pt x="135" y="63"/>
                  <a:pt x="135" y="77"/>
                </a:cubicBezTo>
                <a:cubicBezTo>
                  <a:pt x="135" y="115"/>
                  <a:pt x="105" y="145"/>
                  <a:pt x="68" y="145"/>
                </a:cubicBezTo>
                <a:cubicBezTo>
                  <a:pt x="30" y="145"/>
                  <a:pt x="0" y="115"/>
                  <a:pt x="0" y="77"/>
                </a:cubicBezTo>
                <a:cubicBezTo>
                  <a:pt x="0" y="39"/>
                  <a:pt x="30" y="9"/>
                  <a:pt x="68" y="9"/>
                </a:cubicBezTo>
                <a:cubicBezTo>
                  <a:pt x="81" y="9"/>
                  <a:pt x="94" y="13"/>
                  <a:pt x="105" y="20"/>
                </a:cubicBezTo>
                <a:moveTo>
                  <a:pt x="94" y="33"/>
                </a:moveTo>
                <a:cubicBezTo>
                  <a:pt x="86" y="28"/>
                  <a:pt x="77" y="26"/>
                  <a:pt x="68" y="26"/>
                </a:cubicBezTo>
                <a:cubicBezTo>
                  <a:pt x="39" y="26"/>
                  <a:pt x="16" y="49"/>
                  <a:pt x="16" y="77"/>
                </a:cubicBezTo>
                <a:cubicBezTo>
                  <a:pt x="16" y="105"/>
                  <a:pt x="39" y="129"/>
                  <a:pt x="68" y="129"/>
                </a:cubicBezTo>
                <a:cubicBezTo>
                  <a:pt x="96" y="129"/>
                  <a:pt x="119" y="105"/>
                  <a:pt x="119" y="77"/>
                </a:cubicBezTo>
                <a:cubicBezTo>
                  <a:pt x="119" y="68"/>
                  <a:pt x="116" y="59"/>
                  <a:pt x="112" y="51"/>
                </a:cubicBezTo>
                <a:moveTo>
                  <a:pt x="80" y="46"/>
                </a:moveTo>
                <a:cubicBezTo>
                  <a:pt x="76" y="44"/>
                  <a:pt x="72" y="43"/>
                  <a:pt x="68" y="43"/>
                </a:cubicBezTo>
                <a:cubicBezTo>
                  <a:pt x="49" y="43"/>
                  <a:pt x="34" y="59"/>
                  <a:pt x="34" y="77"/>
                </a:cubicBezTo>
                <a:cubicBezTo>
                  <a:pt x="34" y="96"/>
                  <a:pt x="49" y="111"/>
                  <a:pt x="68" y="111"/>
                </a:cubicBezTo>
                <a:cubicBezTo>
                  <a:pt x="86" y="111"/>
                  <a:pt x="101" y="96"/>
                  <a:pt x="101" y="77"/>
                </a:cubicBezTo>
                <a:cubicBezTo>
                  <a:pt x="101" y="72"/>
                  <a:pt x="100" y="67"/>
                  <a:pt x="98" y="62"/>
                </a:cubicBezTo>
                <a:moveTo>
                  <a:pt x="68" y="77"/>
                </a:moveTo>
                <a:cubicBezTo>
                  <a:pt x="141" y="4"/>
                  <a:pt x="141" y="4"/>
                  <a:pt x="141" y="4"/>
                </a:cubicBezTo>
                <a:moveTo>
                  <a:pt x="124" y="0"/>
                </a:moveTo>
                <a:cubicBezTo>
                  <a:pt x="124" y="21"/>
                  <a:pt x="124" y="21"/>
                  <a:pt x="124" y="21"/>
                </a:cubicBezTo>
                <a:cubicBezTo>
                  <a:pt x="145" y="21"/>
                  <a:pt x="145" y="21"/>
                  <a:pt x="145" y="21"/>
                </a:cubicBezTo>
                <a:moveTo>
                  <a:pt x="11" y="145"/>
                </a:moveTo>
                <a:cubicBezTo>
                  <a:pt x="25" y="130"/>
                  <a:pt x="25" y="130"/>
                  <a:pt x="25" y="130"/>
                </a:cubicBezTo>
                <a:moveTo>
                  <a:pt x="110" y="130"/>
                </a:moveTo>
                <a:cubicBezTo>
                  <a:pt x="124" y="145"/>
                  <a:pt x="124" y="145"/>
                  <a:pt x="124" y="145"/>
                </a:cubicBezTo>
              </a:path>
            </a:pathLst>
          </a:custGeom>
          <a:noFill/>
          <a:ln w="19050"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414042"/>
              </a:solidFill>
              <a:effectLst/>
              <a:uLnTx/>
              <a:uFillTx/>
              <a:latin typeface="Calibri" panose="020F0502020204030204"/>
              <a:ea typeface="+mn-ea"/>
              <a:cs typeface="+mn-cs"/>
            </a:endParaRPr>
          </a:p>
        </p:txBody>
      </p:sp>
      <p:sp>
        <p:nvSpPr>
          <p:cNvPr id="22" name="Freeform 29"/>
          <p:cNvSpPr>
            <a:spLocks noEditPoints="1"/>
          </p:cNvSpPr>
          <p:nvPr/>
        </p:nvSpPr>
        <p:spPr bwMode="auto">
          <a:xfrm>
            <a:off x="5478463" y="4037330"/>
            <a:ext cx="598488" cy="620712"/>
          </a:xfrm>
          <a:custGeom>
            <a:avLst/>
            <a:gdLst>
              <a:gd name="T0" fmla="*/ 58 w 157"/>
              <a:gd name="T1" fmla="*/ 17 h 163"/>
              <a:gd name="T2" fmla="*/ 138 w 157"/>
              <a:gd name="T3" fmla="*/ 66 h 163"/>
              <a:gd name="T4" fmla="*/ 157 w 157"/>
              <a:gd name="T5" fmla="*/ 105 h 163"/>
              <a:gd name="T6" fmla="*/ 141 w 157"/>
              <a:gd name="T7" fmla="*/ 105 h 163"/>
              <a:gd name="T8" fmla="*/ 141 w 157"/>
              <a:gd name="T9" fmla="*/ 132 h 163"/>
              <a:gd name="T10" fmla="*/ 132 w 157"/>
              <a:gd name="T11" fmla="*/ 140 h 163"/>
              <a:gd name="T12" fmla="*/ 114 w 157"/>
              <a:gd name="T13" fmla="*/ 140 h 163"/>
              <a:gd name="T14" fmla="*/ 114 w 157"/>
              <a:gd name="T15" fmla="*/ 163 h 163"/>
              <a:gd name="T16" fmla="*/ 42 w 157"/>
              <a:gd name="T17" fmla="*/ 163 h 163"/>
              <a:gd name="T18" fmla="*/ 42 w 157"/>
              <a:gd name="T19" fmla="*/ 140 h 163"/>
              <a:gd name="T20" fmla="*/ 34 w 157"/>
              <a:gd name="T21" fmla="*/ 123 h 163"/>
              <a:gd name="T22" fmla="*/ 88 w 157"/>
              <a:gd name="T23" fmla="*/ 74 h 163"/>
              <a:gd name="T24" fmla="*/ 88 w 157"/>
              <a:gd name="T25" fmla="*/ 63 h 163"/>
              <a:gd name="T26" fmla="*/ 75 w 157"/>
              <a:gd name="T27" fmla="*/ 58 h 163"/>
              <a:gd name="T28" fmla="*/ 74 w 157"/>
              <a:gd name="T29" fmla="*/ 54 h 163"/>
              <a:gd name="T30" fmla="*/ 79 w 157"/>
              <a:gd name="T31" fmla="*/ 41 h 163"/>
              <a:gd name="T32" fmla="*/ 71 w 157"/>
              <a:gd name="T33" fmla="*/ 33 h 163"/>
              <a:gd name="T34" fmla="*/ 59 w 157"/>
              <a:gd name="T35" fmla="*/ 39 h 163"/>
              <a:gd name="T36" fmla="*/ 54 w 157"/>
              <a:gd name="T37" fmla="*/ 37 h 163"/>
              <a:gd name="T38" fmla="*/ 49 w 157"/>
              <a:gd name="T39" fmla="*/ 24 h 163"/>
              <a:gd name="T40" fmla="*/ 38 w 157"/>
              <a:gd name="T41" fmla="*/ 24 h 163"/>
              <a:gd name="T42" fmla="*/ 33 w 157"/>
              <a:gd name="T43" fmla="*/ 37 h 163"/>
              <a:gd name="T44" fmla="*/ 29 w 157"/>
              <a:gd name="T45" fmla="*/ 39 h 163"/>
              <a:gd name="T46" fmla="*/ 17 w 157"/>
              <a:gd name="T47" fmla="*/ 33 h 163"/>
              <a:gd name="T48" fmla="*/ 9 w 157"/>
              <a:gd name="T49" fmla="*/ 41 h 163"/>
              <a:gd name="T50" fmla="*/ 14 w 157"/>
              <a:gd name="T51" fmla="*/ 54 h 163"/>
              <a:gd name="T52" fmla="*/ 12 w 157"/>
              <a:gd name="T53" fmla="*/ 58 h 163"/>
              <a:gd name="T54" fmla="*/ 0 w 157"/>
              <a:gd name="T55" fmla="*/ 63 h 163"/>
              <a:gd name="T56" fmla="*/ 0 w 157"/>
              <a:gd name="T57" fmla="*/ 74 h 163"/>
              <a:gd name="T58" fmla="*/ 12 w 157"/>
              <a:gd name="T59" fmla="*/ 79 h 163"/>
              <a:gd name="T60" fmla="*/ 14 w 157"/>
              <a:gd name="T61" fmla="*/ 83 h 163"/>
              <a:gd name="T62" fmla="*/ 9 w 157"/>
              <a:gd name="T63" fmla="*/ 96 h 163"/>
              <a:gd name="T64" fmla="*/ 17 w 157"/>
              <a:gd name="T65" fmla="*/ 103 h 163"/>
              <a:gd name="T66" fmla="*/ 29 w 157"/>
              <a:gd name="T67" fmla="*/ 98 h 163"/>
              <a:gd name="T68" fmla="*/ 33 w 157"/>
              <a:gd name="T69" fmla="*/ 100 h 163"/>
              <a:gd name="T70" fmla="*/ 38 w 157"/>
              <a:gd name="T71" fmla="*/ 112 h 163"/>
              <a:gd name="T72" fmla="*/ 49 w 157"/>
              <a:gd name="T73" fmla="*/ 112 h 163"/>
              <a:gd name="T74" fmla="*/ 54 w 157"/>
              <a:gd name="T75" fmla="*/ 100 h 163"/>
              <a:gd name="T76" fmla="*/ 59 w 157"/>
              <a:gd name="T77" fmla="*/ 98 h 163"/>
              <a:gd name="T78" fmla="*/ 71 w 157"/>
              <a:gd name="T79" fmla="*/ 103 h 163"/>
              <a:gd name="T80" fmla="*/ 79 w 157"/>
              <a:gd name="T81" fmla="*/ 96 h 163"/>
              <a:gd name="T82" fmla="*/ 74 w 157"/>
              <a:gd name="T83" fmla="*/ 83 h 163"/>
              <a:gd name="T84" fmla="*/ 75 w 157"/>
              <a:gd name="T85" fmla="*/ 79 h 163"/>
              <a:gd name="T86" fmla="*/ 88 w 157"/>
              <a:gd name="T87" fmla="*/ 74 h 163"/>
              <a:gd name="T88" fmla="*/ 44 w 157"/>
              <a:gd name="T89" fmla="*/ 50 h 163"/>
              <a:gd name="T90" fmla="*/ 25 w 157"/>
              <a:gd name="T91" fmla="*/ 68 h 163"/>
              <a:gd name="T92" fmla="*/ 44 w 157"/>
              <a:gd name="T93" fmla="*/ 87 h 163"/>
              <a:gd name="T94" fmla="*/ 62 w 157"/>
              <a:gd name="T95" fmla="*/ 68 h 163"/>
              <a:gd name="T96" fmla="*/ 44 w 157"/>
              <a:gd name="T97" fmla="*/ 50 h 163"/>
              <a:gd name="T98" fmla="*/ 114 w 157"/>
              <a:gd name="T99" fmla="*/ 140 h 163"/>
              <a:gd name="T100" fmla="*/ 104 w 157"/>
              <a:gd name="T101" fmla="*/ 14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7" h="163">
                <a:moveTo>
                  <a:pt x="58" y="17"/>
                </a:moveTo>
                <a:cubicBezTo>
                  <a:pt x="146" y="0"/>
                  <a:pt x="138" y="66"/>
                  <a:pt x="138" y="66"/>
                </a:cubicBezTo>
                <a:cubicBezTo>
                  <a:pt x="157" y="105"/>
                  <a:pt x="157" y="105"/>
                  <a:pt x="157" y="105"/>
                </a:cubicBezTo>
                <a:cubicBezTo>
                  <a:pt x="141" y="105"/>
                  <a:pt x="141" y="105"/>
                  <a:pt x="141" y="105"/>
                </a:cubicBezTo>
                <a:cubicBezTo>
                  <a:pt x="141" y="132"/>
                  <a:pt x="141" y="132"/>
                  <a:pt x="141" y="132"/>
                </a:cubicBezTo>
                <a:cubicBezTo>
                  <a:pt x="141" y="137"/>
                  <a:pt x="137" y="140"/>
                  <a:pt x="132" y="140"/>
                </a:cubicBezTo>
                <a:cubicBezTo>
                  <a:pt x="114" y="140"/>
                  <a:pt x="114" y="140"/>
                  <a:pt x="114" y="140"/>
                </a:cubicBezTo>
                <a:cubicBezTo>
                  <a:pt x="114" y="163"/>
                  <a:pt x="114" y="163"/>
                  <a:pt x="114" y="163"/>
                </a:cubicBezTo>
                <a:moveTo>
                  <a:pt x="42" y="163"/>
                </a:moveTo>
                <a:cubicBezTo>
                  <a:pt x="42" y="140"/>
                  <a:pt x="42" y="140"/>
                  <a:pt x="42" y="140"/>
                </a:cubicBezTo>
                <a:cubicBezTo>
                  <a:pt x="34" y="123"/>
                  <a:pt x="34" y="123"/>
                  <a:pt x="34" y="123"/>
                </a:cubicBezTo>
                <a:moveTo>
                  <a:pt x="88" y="74"/>
                </a:moveTo>
                <a:cubicBezTo>
                  <a:pt x="88" y="63"/>
                  <a:pt x="88" y="63"/>
                  <a:pt x="88" y="63"/>
                </a:cubicBezTo>
                <a:cubicBezTo>
                  <a:pt x="75" y="58"/>
                  <a:pt x="75" y="58"/>
                  <a:pt x="75" y="58"/>
                </a:cubicBezTo>
                <a:cubicBezTo>
                  <a:pt x="75" y="56"/>
                  <a:pt x="74" y="55"/>
                  <a:pt x="74" y="54"/>
                </a:cubicBezTo>
                <a:cubicBezTo>
                  <a:pt x="79" y="41"/>
                  <a:pt x="79" y="41"/>
                  <a:pt x="79" y="41"/>
                </a:cubicBezTo>
                <a:cubicBezTo>
                  <a:pt x="71" y="33"/>
                  <a:pt x="71" y="33"/>
                  <a:pt x="71" y="33"/>
                </a:cubicBezTo>
                <a:cubicBezTo>
                  <a:pt x="59" y="39"/>
                  <a:pt x="59" y="39"/>
                  <a:pt x="59" y="39"/>
                </a:cubicBezTo>
                <a:cubicBezTo>
                  <a:pt x="57" y="38"/>
                  <a:pt x="56" y="37"/>
                  <a:pt x="54" y="37"/>
                </a:cubicBezTo>
                <a:cubicBezTo>
                  <a:pt x="49" y="24"/>
                  <a:pt x="49" y="24"/>
                  <a:pt x="49" y="24"/>
                </a:cubicBezTo>
                <a:cubicBezTo>
                  <a:pt x="38" y="24"/>
                  <a:pt x="38" y="24"/>
                  <a:pt x="38" y="24"/>
                </a:cubicBezTo>
                <a:cubicBezTo>
                  <a:pt x="33" y="37"/>
                  <a:pt x="33" y="37"/>
                  <a:pt x="33" y="37"/>
                </a:cubicBezTo>
                <a:cubicBezTo>
                  <a:pt x="32" y="37"/>
                  <a:pt x="30" y="38"/>
                  <a:pt x="29" y="39"/>
                </a:cubicBezTo>
                <a:cubicBezTo>
                  <a:pt x="17" y="33"/>
                  <a:pt x="17" y="33"/>
                  <a:pt x="17" y="33"/>
                </a:cubicBezTo>
                <a:cubicBezTo>
                  <a:pt x="9" y="41"/>
                  <a:pt x="9" y="41"/>
                  <a:pt x="9" y="41"/>
                </a:cubicBezTo>
                <a:cubicBezTo>
                  <a:pt x="14" y="54"/>
                  <a:pt x="14" y="54"/>
                  <a:pt x="14" y="54"/>
                </a:cubicBezTo>
                <a:cubicBezTo>
                  <a:pt x="14" y="55"/>
                  <a:pt x="13" y="56"/>
                  <a:pt x="12" y="58"/>
                </a:cubicBezTo>
                <a:cubicBezTo>
                  <a:pt x="0" y="63"/>
                  <a:pt x="0" y="63"/>
                  <a:pt x="0" y="63"/>
                </a:cubicBezTo>
                <a:cubicBezTo>
                  <a:pt x="0" y="74"/>
                  <a:pt x="0" y="74"/>
                  <a:pt x="0" y="74"/>
                </a:cubicBezTo>
                <a:cubicBezTo>
                  <a:pt x="12" y="79"/>
                  <a:pt x="12" y="79"/>
                  <a:pt x="12" y="79"/>
                </a:cubicBezTo>
                <a:cubicBezTo>
                  <a:pt x="13" y="80"/>
                  <a:pt x="14" y="82"/>
                  <a:pt x="14" y="83"/>
                </a:cubicBezTo>
                <a:cubicBezTo>
                  <a:pt x="9" y="96"/>
                  <a:pt x="9" y="96"/>
                  <a:pt x="9" y="96"/>
                </a:cubicBezTo>
                <a:cubicBezTo>
                  <a:pt x="17" y="103"/>
                  <a:pt x="17" y="103"/>
                  <a:pt x="17" y="103"/>
                </a:cubicBezTo>
                <a:cubicBezTo>
                  <a:pt x="29" y="98"/>
                  <a:pt x="29" y="98"/>
                  <a:pt x="29" y="98"/>
                </a:cubicBezTo>
                <a:cubicBezTo>
                  <a:pt x="30" y="99"/>
                  <a:pt x="32" y="99"/>
                  <a:pt x="33" y="100"/>
                </a:cubicBezTo>
                <a:cubicBezTo>
                  <a:pt x="38" y="112"/>
                  <a:pt x="38" y="112"/>
                  <a:pt x="38" y="112"/>
                </a:cubicBezTo>
                <a:cubicBezTo>
                  <a:pt x="49" y="112"/>
                  <a:pt x="49" y="112"/>
                  <a:pt x="49" y="112"/>
                </a:cubicBezTo>
                <a:cubicBezTo>
                  <a:pt x="54" y="100"/>
                  <a:pt x="54" y="100"/>
                  <a:pt x="54" y="100"/>
                </a:cubicBezTo>
                <a:cubicBezTo>
                  <a:pt x="56" y="99"/>
                  <a:pt x="57" y="99"/>
                  <a:pt x="59" y="98"/>
                </a:cubicBezTo>
                <a:cubicBezTo>
                  <a:pt x="71" y="103"/>
                  <a:pt x="71" y="103"/>
                  <a:pt x="71" y="103"/>
                </a:cubicBezTo>
                <a:cubicBezTo>
                  <a:pt x="79" y="96"/>
                  <a:pt x="79" y="96"/>
                  <a:pt x="79" y="96"/>
                </a:cubicBezTo>
                <a:cubicBezTo>
                  <a:pt x="74" y="83"/>
                  <a:pt x="74" y="83"/>
                  <a:pt x="74" y="83"/>
                </a:cubicBezTo>
                <a:cubicBezTo>
                  <a:pt x="74" y="82"/>
                  <a:pt x="75" y="80"/>
                  <a:pt x="75" y="79"/>
                </a:cubicBezTo>
                <a:lnTo>
                  <a:pt x="88" y="74"/>
                </a:lnTo>
                <a:close/>
                <a:moveTo>
                  <a:pt x="44" y="50"/>
                </a:moveTo>
                <a:cubicBezTo>
                  <a:pt x="34" y="50"/>
                  <a:pt x="25" y="58"/>
                  <a:pt x="25" y="68"/>
                </a:cubicBezTo>
                <a:cubicBezTo>
                  <a:pt x="25" y="79"/>
                  <a:pt x="34" y="87"/>
                  <a:pt x="44" y="87"/>
                </a:cubicBezTo>
                <a:cubicBezTo>
                  <a:pt x="54" y="87"/>
                  <a:pt x="62" y="79"/>
                  <a:pt x="62" y="68"/>
                </a:cubicBezTo>
                <a:cubicBezTo>
                  <a:pt x="62" y="58"/>
                  <a:pt x="54" y="50"/>
                  <a:pt x="44" y="50"/>
                </a:cubicBezTo>
                <a:close/>
                <a:moveTo>
                  <a:pt x="114" y="140"/>
                </a:moveTo>
                <a:cubicBezTo>
                  <a:pt x="104" y="140"/>
                  <a:pt x="104" y="140"/>
                  <a:pt x="104" y="140"/>
                </a:cubicBezTo>
              </a:path>
            </a:pathLst>
          </a:custGeom>
          <a:noFill/>
          <a:ln w="19050"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414042"/>
              </a:solidFill>
              <a:effectLst/>
              <a:uLnTx/>
              <a:uFillTx/>
              <a:latin typeface="Calibri" panose="020F0502020204030204"/>
              <a:ea typeface="+mn-ea"/>
              <a:cs typeface="+mn-cs"/>
            </a:endParaRPr>
          </a:p>
        </p:txBody>
      </p:sp>
      <p:sp>
        <p:nvSpPr>
          <p:cNvPr id="23" name="Freeform 30"/>
          <p:cNvSpPr>
            <a:spLocks noEditPoints="1"/>
          </p:cNvSpPr>
          <p:nvPr/>
        </p:nvSpPr>
        <p:spPr bwMode="auto">
          <a:xfrm>
            <a:off x="5489575" y="2600643"/>
            <a:ext cx="576263" cy="503237"/>
          </a:xfrm>
          <a:custGeom>
            <a:avLst/>
            <a:gdLst>
              <a:gd name="T0" fmla="*/ 25 w 151"/>
              <a:gd name="T1" fmla="*/ 72 h 132"/>
              <a:gd name="T2" fmla="*/ 16 w 151"/>
              <a:gd name="T3" fmla="*/ 58 h 132"/>
              <a:gd name="T4" fmla="*/ 18 w 151"/>
              <a:gd name="T5" fmla="*/ 50 h 132"/>
              <a:gd name="T6" fmla="*/ 20 w 151"/>
              <a:gd name="T7" fmla="*/ 48 h 132"/>
              <a:gd name="T8" fmla="*/ 28 w 151"/>
              <a:gd name="T9" fmla="*/ 50 h 132"/>
              <a:gd name="T10" fmla="*/ 49 w 151"/>
              <a:gd name="T11" fmla="*/ 84 h 132"/>
              <a:gd name="T12" fmla="*/ 49 w 151"/>
              <a:gd name="T13" fmla="*/ 111 h 132"/>
              <a:gd name="T14" fmla="*/ 25 w 151"/>
              <a:gd name="T15" fmla="*/ 111 h 132"/>
              <a:gd name="T16" fmla="*/ 25 w 151"/>
              <a:gd name="T17" fmla="*/ 101 h 132"/>
              <a:gd name="T18" fmla="*/ 0 w 151"/>
              <a:gd name="T19" fmla="*/ 74 h 132"/>
              <a:gd name="T20" fmla="*/ 0 w 151"/>
              <a:gd name="T21" fmla="*/ 22 h 132"/>
              <a:gd name="T22" fmla="*/ 6 w 151"/>
              <a:gd name="T23" fmla="*/ 16 h 132"/>
              <a:gd name="T24" fmla="*/ 6 w 151"/>
              <a:gd name="T25" fmla="*/ 16 h 132"/>
              <a:gd name="T26" fmla="*/ 13 w 151"/>
              <a:gd name="T27" fmla="*/ 22 h 132"/>
              <a:gd name="T28" fmla="*/ 13 w 151"/>
              <a:gd name="T29" fmla="*/ 43 h 132"/>
              <a:gd name="T30" fmla="*/ 57 w 151"/>
              <a:gd name="T31" fmla="*/ 132 h 132"/>
              <a:gd name="T32" fmla="*/ 57 w 151"/>
              <a:gd name="T33" fmla="*/ 111 h 132"/>
              <a:gd name="T34" fmla="*/ 18 w 151"/>
              <a:gd name="T35" fmla="*/ 111 h 132"/>
              <a:gd name="T36" fmla="*/ 18 w 151"/>
              <a:gd name="T37" fmla="*/ 132 h 132"/>
              <a:gd name="T38" fmla="*/ 126 w 151"/>
              <a:gd name="T39" fmla="*/ 72 h 132"/>
              <a:gd name="T40" fmla="*/ 135 w 151"/>
              <a:gd name="T41" fmla="*/ 58 h 132"/>
              <a:gd name="T42" fmla="*/ 133 w 151"/>
              <a:gd name="T43" fmla="*/ 50 h 132"/>
              <a:gd name="T44" fmla="*/ 132 w 151"/>
              <a:gd name="T45" fmla="*/ 48 h 132"/>
              <a:gd name="T46" fmla="*/ 123 w 151"/>
              <a:gd name="T47" fmla="*/ 50 h 132"/>
              <a:gd name="T48" fmla="*/ 102 w 151"/>
              <a:gd name="T49" fmla="*/ 84 h 132"/>
              <a:gd name="T50" fmla="*/ 102 w 151"/>
              <a:gd name="T51" fmla="*/ 111 h 132"/>
              <a:gd name="T52" fmla="*/ 126 w 151"/>
              <a:gd name="T53" fmla="*/ 111 h 132"/>
              <a:gd name="T54" fmla="*/ 126 w 151"/>
              <a:gd name="T55" fmla="*/ 101 h 132"/>
              <a:gd name="T56" fmla="*/ 151 w 151"/>
              <a:gd name="T57" fmla="*/ 74 h 132"/>
              <a:gd name="T58" fmla="*/ 151 w 151"/>
              <a:gd name="T59" fmla="*/ 22 h 132"/>
              <a:gd name="T60" fmla="*/ 145 w 151"/>
              <a:gd name="T61" fmla="*/ 16 h 132"/>
              <a:gd name="T62" fmla="*/ 145 w 151"/>
              <a:gd name="T63" fmla="*/ 16 h 132"/>
              <a:gd name="T64" fmla="*/ 139 w 151"/>
              <a:gd name="T65" fmla="*/ 22 h 132"/>
              <a:gd name="T66" fmla="*/ 139 w 151"/>
              <a:gd name="T67" fmla="*/ 43 h 132"/>
              <a:gd name="T68" fmla="*/ 133 w 151"/>
              <a:gd name="T69" fmla="*/ 132 h 132"/>
              <a:gd name="T70" fmla="*/ 133 w 151"/>
              <a:gd name="T71" fmla="*/ 111 h 132"/>
              <a:gd name="T72" fmla="*/ 95 w 151"/>
              <a:gd name="T73" fmla="*/ 111 h 132"/>
              <a:gd name="T74" fmla="*/ 95 w 151"/>
              <a:gd name="T75" fmla="*/ 132 h 132"/>
              <a:gd name="T76" fmla="*/ 76 w 151"/>
              <a:gd name="T77" fmla="*/ 0 h 132"/>
              <a:gd name="T78" fmla="*/ 41 w 151"/>
              <a:gd name="T79" fmla="*/ 35 h 132"/>
              <a:gd name="T80" fmla="*/ 76 w 151"/>
              <a:gd name="T81" fmla="*/ 69 h 132"/>
              <a:gd name="T82" fmla="*/ 110 w 151"/>
              <a:gd name="T83" fmla="*/ 35 h 132"/>
              <a:gd name="T84" fmla="*/ 76 w 151"/>
              <a:gd name="T85" fmla="*/ 0 h 132"/>
              <a:gd name="T86" fmla="*/ 67 w 151"/>
              <a:gd name="T87" fmla="*/ 46 h 132"/>
              <a:gd name="T88" fmla="*/ 76 w 151"/>
              <a:gd name="T89" fmla="*/ 52 h 132"/>
              <a:gd name="T90" fmla="*/ 85 w 151"/>
              <a:gd name="T91" fmla="*/ 43 h 132"/>
              <a:gd name="T92" fmla="*/ 76 w 151"/>
              <a:gd name="T93" fmla="*/ 35 h 132"/>
              <a:gd name="T94" fmla="*/ 66 w 151"/>
              <a:gd name="T95" fmla="*/ 26 h 132"/>
              <a:gd name="T96" fmla="*/ 76 w 151"/>
              <a:gd name="T97" fmla="*/ 17 h 132"/>
              <a:gd name="T98" fmla="*/ 85 w 151"/>
              <a:gd name="T99" fmla="*/ 23 h 132"/>
              <a:gd name="T100" fmla="*/ 76 w 151"/>
              <a:gd name="T101" fmla="*/ 17 h 132"/>
              <a:gd name="T102" fmla="*/ 76 w 151"/>
              <a:gd name="T103" fmla="*/ 13 h 132"/>
              <a:gd name="T104" fmla="*/ 76 w 151"/>
              <a:gd name="T105" fmla="*/ 56 h 132"/>
              <a:gd name="T106" fmla="*/ 76 w 151"/>
              <a:gd name="T107" fmla="*/ 5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32">
                <a:moveTo>
                  <a:pt x="25" y="72"/>
                </a:moveTo>
                <a:cubicBezTo>
                  <a:pt x="16" y="58"/>
                  <a:pt x="16" y="58"/>
                  <a:pt x="16" y="58"/>
                </a:cubicBezTo>
                <a:cubicBezTo>
                  <a:pt x="15" y="55"/>
                  <a:pt x="15" y="51"/>
                  <a:pt x="18" y="50"/>
                </a:cubicBezTo>
                <a:cubicBezTo>
                  <a:pt x="20" y="48"/>
                  <a:pt x="20" y="48"/>
                  <a:pt x="20" y="48"/>
                </a:cubicBezTo>
                <a:cubicBezTo>
                  <a:pt x="22" y="46"/>
                  <a:pt x="26" y="47"/>
                  <a:pt x="28" y="50"/>
                </a:cubicBezTo>
                <a:cubicBezTo>
                  <a:pt x="49" y="84"/>
                  <a:pt x="49" y="84"/>
                  <a:pt x="49" y="84"/>
                </a:cubicBezTo>
                <a:cubicBezTo>
                  <a:pt x="49" y="111"/>
                  <a:pt x="49" y="111"/>
                  <a:pt x="49" y="111"/>
                </a:cubicBezTo>
                <a:cubicBezTo>
                  <a:pt x="25" y="111"/>
                  <a:pt x="25" y="111"/>
                  <a:pt x="25" y="111"/>
                </a:cubicBezTo>
                <a:cubicBezTo>
                  <a:pt x="25" y="101"/>
                  <a:pt x="25" y="101"/>
                  <a:pt x="25" y="101"/>
                </a:cubicBezTo>
                <a:cubicBezTo>
                  <a:pt x="0" y="74"/>
                  <a:pt x="0" y="74"/>
                  <a:pt x="0" y="74"/>
                </a:cubicBezTo>
                <a:cubicBezTo>
                  <a:pt x="0" y="22"/>
                  <a:pt x="0" y="22"/>
                  <a:pt x="0" y="22"/>
                </a:cubicBezTo>
                <a:cubicBezTo>
                  <a:pt x="0" y="19"/>
                  <a:pt x="3" y="16"/>
                  <a:pt x="6" y="16"/>
                </a:cubicBezTo>
                <a:cubicBezTo>
                  <a:pt x="6" y="16"/>
                  <a:pt x="6" y="16"/>
                  <a:pt x="6" y="16"/>
                </a:cubicBezTo>
                <a:cubicBezTo>
                  <a:pt x="10" y="16"/>
                  <a:pt x="13" y="19"/>
                  <a:pt x="13" y="22"/>
                </a:cubicBezTo>
                <a:cubicBezTo>
                  <a:pt x="13" y="43"/>
                  <a:pt x="13" y="43"/>
                  <a:pt x="13" y="43"/>
                </a:cubicBezTo>
                <a:moveTo>
                  <a:pt x="57" y="132"/>
                </a:moveTo>
                <a:cubicBezTo>
                  <a:pt x="57" y="111"/>
                  <a:pt x="57" y="111"/>
                  <a:pt x="57" y="111"/>
                </a:cubicBezTo>
                <a:cubicBezTo>
                  <a:pt x="18" y="111"/>
                  <a:pt x="18" y="111"/>
                  <a:pt x="18" y="111"/>
                </a:cubicBezTo>
                <a:cubicBezTo>
                  <a:pt x="18" y="132"/>
                  <a:pt x="18" y="132"/>
                  <a:pt x="18" y="132"/>
                </a:cubicBezTo>
                <a:moveTo>
                  <a:pt x="126" y="72"/>
                </a:moveTo>
                <a:cubicBezTo>
                  <a:pt x="135" y="58"/>
                  <a:pt x="135" y="58"/>
                  <a:pt x="135" y="58"/>
                </a:cubicBezTo>
                <a:cubicBezTo>
                  <a:pt x="137" y="55"/>
                  <a:pt x="136" y="51"/>
                  <a:pt x="133" y="50"/>
                </a:cubicBezTo>
                <a:cubicBezTo>
                  <a:pt x="132" y="48"/>
                  <a:pt x="132" y="48"/>
                  <a:pt x="132" y="48"/>
                </a:cubicBezTo>
                <a:cubicBezTo>
                  <a:pt x="129" y="46"/>
                  <a:pt x="125" y="47"/>
                  <a:pt x="123" y="50"/>
                </a:cubicBezTo>
                <a:cubicBezTo>
                  <a:pt x="102" y="84"/>
                  <a:pt x="102" y="84"/>
                  <a:pt x="102" y="84"/>
                </a:cubicBezTo>
                <a:cubicBezTo>
                  <a:pt x="102" y="111"/>
                  <a:pt x="102" y="111"/>
                  <a:pt x="102" y="111"/>
                </a:cubicBezTo>
                <a:cubicBezTo>
                  <a:pt x="126" y="111"/>
                  <a:pt x="126" y="111"/>
                  <a:pt x="126" y="111"/>
                </a:cubicBezTo>
                <a:cubicBezTo>
                  <a:pt x="126" y="101"/>
                  <a:pt x="126" y="101"/>
                  <a:pt x="126" y="101"/>
                </a:cubicBezTo>
                <a:cubicBezTo>
                  <a:pt x="151" y="74"/>
                  <a:pt x="151" y="74"/>
                  <a:pt x="151" y="74"/>
                </a:cubicBezTo>
                <a:cubicBezTo>
                  <a:pt x="151" y="22"/>
                  <a:pt x="151" y="22"/>
                  <a:pt x="151" y="22"/>
                </a:cubicBezTo>
                <a:cubicBezTo>
                  <a:pt x="151" y="19"/>
                  <a:pt x="148" y="16"/>
                  <a:pt x="145" y="16"/>
                </a:cubicBezTo>
                <a:cubicBezTo>
                  <a:pt x="145" y="16"/>
                  <a:pt x="145" y="16"/>
                  <a:pt x="145" y="16"/>
                </a:cubicBezTo>
                <a:cubicBezTo>
                  <a:pt x="141" y="16"/>
                  <a:pt x="139" y="19"/>
                  <a:pt x="139" y="22"/>
                </a:cubicBezTo>
                <a:cubicBezTo>
                  <a:pt x="139" y="43"/>
                  <a:pt x="139" y="43"/>
                  <a:pt x="139" y="43"/>
                </a:cubicBezTo>
                <a:moveTo>
                  <a:pt x="133" y="132"/>
                </a:moveTo>
                <a:cubicBezTo>
                  <a:pt x="133" y="111"/>
                  <a:pt x="133" y="111"/>
                  <a:pt x="133" y="111"/>
                </a:cubicBezTo>
                <a:cubicBezTo>
                  <a:pt x="95" y="111"/>
                  <a:pt x="95" y="111"/>
                  <a:pt x="95" y="111"/>
                </a:cubicBezTo>
                <a:cubicBezTo>
                  <a:pt x="95" y="132"/>
                  <a:pt x="95" y="132"/>
                  <a:pt x="95" y="132"/>
                </a:cubicBezTo>
                <a:moveTo>
                  <a:pt x="76" y="0"/>
                </a:moveTo>
                <a:cubicBezTo>
                  <a:pt x="57" y="0"/>
                  <a:pt x="41" y="16"/>
                  <a:pt x="41" y="35"/>
                </a:cubicBezTo>
                <a:cubicBezTo>
                  <a:pt x="41" y="53"/>
                  <a:pt x="57" y="69"/>
                  <a:pt x="76" y="69"/>
                </a:cubicBezTo>
                <a:cubicBezTo>
                  <a:pt x="95" y="69"/>
                  <a:pt x="110" y="53"/>
                  <a:pt x="110" y="35"/>
                </a:cubicBezTo>
                <a:cubicBezTo>
                  <a:pt x="110" y="16"/>
                  <a:pt x="95" y="0"/>
                  <a:pt x="76" y="0"/>
                </a:cubicBezTo>
                <a:close/>
                <a:moveTo>
                  <a:pt x="67" y="46"/>
                </a:moveTo>
                <a:cubicBezTo>
                  <a:pt x="68" y="49"/>
                  <a:pt x="71" y="52"/>
                  <a:pt x="76" y="52"/>
                </a:cubicBezTo>
                <a:cubicBezTo>
                  <a:pt x="81" y="52"/>
                  <a:pt x="85" y="48"/>
                  <a:pt x="85" y="43"/>
                </a:cubicBezTo>
                <a:cubicBezTo>
                  <a:pt x="85" y="38"/>
                  <a:pt x="81" y="35"/>
                  <a:pt x="76" y="35"/>
                </a:cubicBezTo>
                <a:cubicBezTo>
                  <a:pt x="70" y="34"/>
                  <a:pt x="66" y="31"/>
                  <a:pt x="66" y="26"/>
                </a:cubicBezTo>
                <a:cubicBezTo>
                  <a:pt x="66" y="21"/>
                  <a:pt x="70" y="17"/>
                  <a:pt x="76" y="17"/>
                </a:cubicBezTo>
                <a:cubicBezTo>
                  <a:pt x="80" y="17"/>
                  <a:pt x="83" y="20"/>
                  <a:pt x="85" y="23"/>
                </a:cubicBezTo>
                <a:moveTo>
                  <a:pt x="76" y="17"/>
                </a:moveTo>
                <a:cubicBezTo>
                  <a:pt x="76" y="13"/>
                  <a:pt x="76" y="13"/>
                  <a:pt x="76" y="13"/>
                </a:cubicBezTo>
                <a:moveTo>
                  <a:pt x="76" y="56"/>
                </a:moveTo>
                <a:cubicBezTo>
                  <a:pt x="76" y="52"/>
                  <a:pt x="76" y="52"/>
                  <a:pt x="76" y="52"/>
                </a:cubicBezTo>
              </a:path>
            </a:pathLst>
          </a:custGeom>
          <a:noFill/>
          <a:ln w="19050"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414042"/>
              </a:solidFill>
              <a:effectLst/>
              <a:uLnTx/>
              <a:uFillTx/>
              <a:latin typeface="Calibri" panose="020F0502020204030204"/>
              <a:ea typeface="+mn-ea"/>
              <a:cs typeface="+mn-cs"/>
            </a:endParaRPr>
          </a:p>
        </p:txBody>
      </p:sp>
      <p:sp>
        <p:nvSpPr>
          <p:cNvPr id="25" name="Freeform 32"/>
          <p:cNvSpPr>
            <a:spLocks noEditPoints="1"/>
          </p:cNvSpPr>
          <p:nvPr/>
        </p:nvSpPr>
        <p:spPr bwMode="auto">
          <a:xfrm>
            <a:off x="4495800" y="1370330"/>
            <a:ext cx="735013" cy="414337"/>
          </a:xfrm>
          <a:custGeom>
            <a:avLst/>
            <a:gdLst>
              <a:gd name="T0" fmla="*/ 45 w 193"/>
              <a:gd name="T1" fmla="*/ 89 h 109"/>
              <a:gd name="T2" fmla="*/ 45 w 193"/>
              <a:gd name="T3" fmla="*/ 81 h 109"/>
              <a:gd name="T4" fmla="*/ 56 w 193"/>
              <a:gd name="T5" fmla="*/ 71 h 109"/>
              <a:gd name="T6" fmla="*/ 63 w 193"/>
              <a:gd name="T7" fmla="*/ 76 h 109"/>
              <a:gd name="T8" fmla="*/ 54 w 193"/>
              <a:gd name="T9" fmla="*/ 89 h 109"/>
              <a:gd name="T10" fmla="*/ 117 w 193"/>
              <a:gd name="T11" fmla="*/ 79 h 109"/>
              <a:gd name="T12" fmla="*/ 141 w 193"/>
              <a:gd name="T13" fmla="*/ 89 h 109"/>
              <a:gd name="T14" fmla="*/ 142 w 193"/>
              <a:gd name="T15" fmla="*/ 79 h 109"/>
              <a:gd name="T16" fmla="*/ 118 w 193"/>
              <a:gd name="T17" fmla="*/ 97 h 109"/>
              <a:gd name="T18" fmla="*/ 129 w 193"/>
              <a:gd name="T19" fmla="*/ 98 h 109"/>
              <a:gd name="T20" fmla="*/ 131 w 193"/>
              <a:gd name="T21" fmla="*/ 89 h 109"/>
              <a:gd name="T22" fmla="*/ 105 w 193"/>
              <a:gd name="T23" fmla="*/ 105 h 109"/>
              <a:gd name="T24" fmla="*/ 116 w 193"/>
              <a:gd name="T25" fmla="*/ 105 h 109"/>
              <a:gd name="T26" fmla="*/ 118 w 193"/>
              <a:gd name="T27" fmla="*/ 97 h 109"/>
              <a:gd name="T28" fmla="*/ 90 w 193"/>
              <a:gd name="T29" fmla="*/ 107 h 109"/>
              <a:gd name="T30" fmla="*/ 103 w 193"/>
              <a:gd name="T31" fmla="*/ 106 h 109"/>
              <a:gd name="T32" fmla="*/ 61 w 193"/>
              <a:gd name="T33" fmla="*/ 97 h 109"/>
              <a:gd name="T34" fmla="*/ 74 w 193"/>
              <a:gd name="T35" fmla="*/ 74 h 109"/>
              <a:gd name="T36" fmla="*/ 66 w 193"/>
              <a:gd name="T37" fmla="*/ 75 h 109"/>
              <a:gd name="T38" fmla="*/ 53 w 193"/>
              <a:gd name="T39" fmla="*/ 98 h 109"/>
              <a:gd name="T40" fmla="*/ 61 w 193"/>
              <a:gd name="T41" fmla="*/ 97 h 109"/>
              <a:gd name="T42" fmla="*/ 84 w 193"/>
              <a:gd name="T43" fmla="*/ 89 h 109"/>
              <a:gd name="T44" fmla="*/ 79 w 193"/>
              <a:gd name="T45" fmla="*/ 79 h 109"/>
              <a:gd name="T46" fmla="*/ 64 w 193"/>
              <a:gd name="T47" fmla="*/ 95 h 109"/>
              <a:gd name="T48" fmla="*/ 69 w 193"/>
              <a:gd name="T49" fmla="*/ 104 h 109"/>
              <a:gd name="T50" fmla="*/ 89 w 193"/>
              <a:gd name="T51" fmla="*/ 101 h 109"/>
              <a:gd name="T52" fmla="*/ 90 w 193"/>
              <a:gd name="T53" fmla="*/ 91 h 109"/>
              <a:gd name="T54" fmla="*/ 82 w 193"/>
              <a:gd name="T55" fmla="*/ 91 h 109"/>
              <a:gd name="T56" fmla="*/ 75 w 193"/>
              <a:gd name="T57" fmla="*/ 107 h 109"/>
              <a:gd name="T58" fmla="*/ 84 w 193"/>
              <a:gd name="T59" fmla="*/ 107 h 109"/>
              <a:gd name="T60" fmla="*/ 166 w 193"/>
              <a:gd name="T61" fmla="*/ 1 h 109"/>
              <a:gd name="T62" fmla="*/ 160 w 193"/>
              <a:gd name="T63" fmla="*/ 65 h 109"/>
              <a:gd name="T64" fmla="*/ 193 w 193"/>
              <a:gd name="T65" fmla="*/ 52 h 109"/>
              <a:gd name="T66" fmla="*/ 104 w 193"/>
              <a:gd name="T67" fmla="*/ 28 h 109"/>
              <a:gd name="T68" fmla="*/ 95 w 193"/>
              <a:gd name="T69" fmla="*/ 29 h 109"/>
              <a:gd name="T70" fmla="*/ 66 w 193"/>
              <a:gd name="T71" fmla="*/ 42 h 109"/>
              <a:gd name="T72" fmla="*/ 92 w 193"/>
              <a:gd name="T73" fmla="*/ 49 h 109"/>
              <a:gd name="T74" fmla="*/ 142 w 193"/>
              <a:gd name="T75" fmla="*/ 79 h 109"/>
              <a:gd name="T76" fmla="*/ 150 w 193"/>
              <a:gd name="T77" fmla="*/ 68 h 109"/>
              <a:gd name="T78" fmla="*/ 142 w 193"/>
              <a:gd name="T79" fmla="*/ 79 h 109"/>
              <a:gd name="T80" fmla="*/ 49 w 193"/>
              <a:gd name="T81" fmla="*/ 78 h 109"/>
              <a:gd name="T82" fmla="*/ 28 w 193"/>
              <a:gd name="T83" fmla="*/ 72 h 109"/>
              <a:gd name="T84" fmla="*/ 40 w 193"/>
              <a:gd name="T85" fmla="*/ 0 h 109"/>
              <a:gd name="T86" fmla="*/ 46 w 193"/>
              <a:gd name="T87" fmla="*/ 79 h 109"/>
              <a:gd name="T88" fmla="*/ 64 w 193"/>
              <a:gd name="T89" fmla="*/ 2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3" h="109">
                <a:moveTo>
                  <a:pt x="50" y="90"/>
                </a:moveTo>
                <a:cubicBezTo>
                  <a:pt x="48" y="91"/>
                  <a:pt x="47" y="90"/>
                  <a:pt x="45" y="89"/>
                </a:cubicBezTo>
                <a:cubicBezTo>
                  <a:pt x="44" y="88"/>
                  <a:pt x="44" y="87"/>
                  <a:pt x="43" y="85"/>
                </a:cubicBezTo>
                <a:cubicBezTo>
                  <a:pt x="43" y="83"/>
                  <a:pt x="44" y="82"/>
                  <a:pt x="45" y="81"/>
                </a:cubicBezTo>
                <a:cubicBezTo>
                  <a:pt x="52" y="72"/>
                  <a:pt x="52" y="72"/>
                  <a:pt x="52" y="72"/>
                </a:cubicBezTo>
                <a:cubicBezTo>
                  <a:pt x="53" y="71"/>
                  <a:pt x="55" y="71"/>
                  <a:pt x="56" y="71"/>
                </a:cubicBezTo>
                <a:cubicBezTo>
                  <a:pt x="58" y="70"/>
                  <a:pt x="59" y="71"/>
                  <a:pt x="61" y="72"/>
                </a:cubicBezTo>
                <a:cubicBezTo>
                  <a:pt x="62" y="73"/>
                  <a:pt x="62" y="74"/>
                  <a:pt x="63" y="76"/>
                </a:cubicBezTo>
                <a:cubicBezTo>
                  <a:pt x="63" y="78"/>
                  <a:pt x="62" y="79"/>
                  <a:pt x="61" y="80"/>
                </a:cubicBezTo>
                <a:cubicBezTo>
                  <a:pt x="54" y="89"/>
                  <a:pt x="54" y="89"/>
                  <a:pt x="54" y="89"/>
                </a:cubicBezTo>
                <a:cubicBezTo>
                  <a:pt x="53" y="90"/>
                  <a:pt x="51" y="90"/>
                  <a:pt x="50" y="90"/>
                </a:cubicBezTo>
                <a:close/>
                <a:moveTo>
                  <a:pt x="117" y="79"/>
                </a:moveTo>
                <a:cubicBezTo>
                  <a:pt x="117" y="79"/>
                  <a:pt x="131" y="91"/>
                  <a:pt x="135" y="91"/>
                </a:cubicBezTo>
                <a:cubicBezTo>
                  <a:pt x="138" y="92"/>
                  <a:pt x="139" y="91"/>
                  <a:pt x="141" y="89"/>
                </a:cubicBezTo>
                <a:cubicBezTo>
                  <a:pt x="142" y="88"/>
                  <a:pt x="143" y="86"/>
                  <a:pt x="143" y="83"/>
                </a:cubicBezTo>
                <a:cubicBezTo>
                  <a:pt x="143" y="82"/>
                  <a:pt x="143" y="80"/>
                  <a:pt x="142" y="79"/>
                </a:cubicBezTo>
                <a:moveTo>
                  <a:pt x="106" y="87"/>
                </a:moveTo>
                <a:cubicBezTo>
                  <a:pt x="118" y="97"/>
                  <a:pt x="118" y="97"/>
                  <a:pt x="118" y="97"/>
                </a:cubicBezTo>
                <a:cubicBezTo>
                  <a:pt x="119" y="99"/>
                  <a:pt x="121" y="99"/>
                  <a:pt x="123" y="100"/>
                </a:cubicBezTo>
                <a:cubicBezTo>
                  <a:pt x="125" y="100"/>
                  <a:pt x="127" y="99"/>
                  <a:pt x="129" y="98"/>
                </a:cubicBezTo>
                <a:cubicBezTo>
                  <a:pt x="131" y="96"/>
                  <a:pt x="131" y="94"/>
                  <a:pt x="131" y="92"/>
                </a:cubicBezTo>
                <a:cubicBezTo>
                  <a:pt x="131" y="91"/>
                  <a:pt x="131" y="90"/>
                  <a:pt x="131" y="89"/>
                </a:cubicBezTo>
                <a:moveTo>
                  <a:pt x="99" y="99"/>
                </a:moveTo>
                <a:cubicBezTo>
                  <a:pt x="105" y="105"/>
                  <a:pt x="105" y="105"/>
                  <a:pt x="105" y="105"/>
                </a:cubicBezTo>
                <a:cubicBezTo>
                  <a:pt x="106" y="106"/>
                  <a:pt x="108" y="107"/>
                  <a:pt x="110" y="107"/>
                </a:cubicBezTo>
                <a:cubicBezTo>
                  <a:pt x="112" y="107"/>
                  <a:pt x="114" y="107"/>
                  <a:pt x="116" y="105"/>
                </a:cubicBezTo>
                <a:cubicBezTo>
                  <a:pt x="118" y="104"/>
                  <a:pt x="119" y="101"/>
                  <a:pt x="118" y="99"/>
                </a:cubicBezTo>
                <a:cubicBezTo>
                  <a:pt x="118" y="98"/>
                  <a:pt x="118" y="98"/>
                  <a:pt x="118" y="97"/>
                </a:cubicBezTo>
                <a:moveTo>
                  <a:pt x="86" y="104"/>
                </a:moveTo>
                <a:cubicBezTo>
                  <a:pt x="90" y="107"/>
                  <a:pt x="90" y="107"/>
                  <a:pt x="90" y="107"/>
                </a:cubicBezTo>
                <a:cubicBezTo>
                  <a:pt x="91" y="107"/>
                  <a:pt x="94" y="108"/>
                  <a:pt x="97" y="108"/>
                </a:cubicBezTo>
                <a:cubicBezTo>
                  <a:pt x="99" y="107"/>
                  <a:pt x="101" y="107"/>
                  <a:pt x="103" y="106"/>
                </a:cubicBezTo>
                <a:cubicBezTo>
                  <a:pt x="103" y="105"/>
                  <a:pt x="104" y="104"/>
                  <a:pt x="104" y="104"/>
                </a:cubicBezTo>
                <a:moveTo>
                  <a:pt x="61" y="97"/>
                </a:moveTo>
                <a:cubicBezTo>
                  <a:pt x="75" y="83"/>
                  <a:pt x="75" y="83"/>
                  <a:pt x="75" y="83"/>
                </a:cubicBezTo>
                <a:cubicBezTo>
                  <a:pt x="77" y="80"/>
                  <a:pt x="76" y="76"/>
                  <a:pt x="74" y="74"/>
                </a:cubicBezTo>
                <a:cubicBezTo>
                  <a:pt x="73" y="73"/>
                  <a:pt x="71" y="73"/>
                  <a:pt x="69" y="73"/>
                </a:cubicBezTo>
                <a:cubicBezTo>
                  <a:pt x="68" y="73"/>
                  <a:pt x="67" y="74"/>
                  <a:pt x="66" y="75"/>
                </a:cubicBezTo>
                <a:cubicBezTo>
                  <a:pt x="53" y="89"/>
                  <a:pt x="53" y="89"/>
                  <a:pt x="53" y="89"/>
                </a:cubicBezTo>
                <a:cubicBezTo>
                  <a:pt x="51" y="92"/>
                  <a:pt x="51" y="96"/>
                  <a:pt x="53" y="98"/>
                </a:cubicBezTo>
                <a:cubicBezTo>
                  <a:pt x="54" y="99"/>
                  <a:pt x="56" y="99"/>
                  <a:pt x="58" y="99"/>
                </a:cubicBezTo>
                <a:cubicBezTo>
                  <a:pt x="59" y="99"/>
                  <a:pt x="60" y="98"/>
                  <a:pt x="61" y="97"/>
                </a:cubicBezTo>
                <a:close/>
                <a:moveTo>
                  <a:pt x="72" y="102"/>
                </a:moveTo>
                <a:cubicBezTo>
                  <a:pt x="84" y="89"/>
                  <a:pt x="84" y="89"/>
                  <a:pt x="84" y="89"/>
                </a:cubicBezTo>
                <a:cubicBezTo>
                  <a:pt x="87" y="87"/>
                  <a:pt x="86" y="83"/>
                  <a:pt x="84" y="81"/>
                </a:cubicBezTo>
                <a:cubicBezTo>
                  <a:pt x="83" y="80"/>
                  <a:pt x="81" y="79"/>
                  <a:pt x="79" y="79"/>
                </a:cubicBezTo>
                <a:cubicBezTo>
                  <a:pt x="78" y="79"/>
                  <a:pt x="77" y="80"/>
                  <a:pt x="76" y="81"/>
                </a:cubicBezTo>
                <a:cubicBezTo>
                  <a:pt x="64" y="95"/>
                  <a:pt x="64" y="95"/>
                  <a:pt x="64" y="95"/>
                </a:cubicBezTo>
                <a:cubicBezTo>
                  <a:pt x="61" y="97"/>
                  <a:pt x="62" y="101"/>
                  <a:pt x="64" y="103"/>
                </a:cubicBezTo>
                <a:cubicBezTo>
                  <a:pt x="65" y="104"/>
                  <a:pt x="67" y="105"/>
                  <a:pt x="69" y="104"/>
                </a:cubicBezTo>
                <a:cubicBezTo>
                  <a:pt x="70" y="104"/>
                  <a:pt x="71" y="103"/>
                  <a:pt x="72" y="102"/>
                </a:cubicBezTo>
                <a:close/>
                <a:moveTo>
                  <a:pt x="89" y="101"/>
                </a:moveTo>
                <a:cubicBezTo>
                  <a:pt x="91" y="99"/>
                  <a:pt x="91" y="99"/>
                  <a:pt x="91" y="99"/>
                </a:cubicBezTo>
                <a:cubicBezTo>
                  <a:pt x="93" y="97"/>
                  <a:pt x="93" y="93"/>
                  <a:pt x="90" y="91"/>
                </a:cubicBezTo>
                <a:cubicBezTo>
                  <a:pt x="89" y="90"/>
                  <a:pt x="87" y="89"/>
                  <a:pt x="86" y="90"/>
                </a:cubicBezTo>
                <a:cubicBezTo>
                  <a:pt x="84" y="90"/>
                  <a:pt x="83" y="90"/>
                  <a:pt x="82" y="91"/>
                </a:cubicBezTo>
                <a:cubicBezTo>
                  <a:pt x="75" y="99"/>
                  <a:pt x="75" y="99"/>
                  <a:pt x="75" y="99"/>
                </a:cubicBezTo>
                <a:cubicBezTo>
                  <a:pt x="73" y="102"/>
                  <a:pt x="73" y="105"/>
                  <a:pt x="75" y="107"/>
                </a:cubicBezTo>
                <a:cubicBezTo>
                  <a:pt x="77" y="109"/>
                  <a:pt x="78" y="109"/>
                  <a:pt x="80" y="109"/>
                </a:cubicBezTo>
                <a:cubicBezTo>
                  <a:pt x="82" y="109"/>
                  <a:pt x="83" y="108"/>
                  <a:pt x="84" y="107"/>
                </a:cubicBezTo>
                <a:lnTo>
                  <a:pt x="89" y="101"/>
                </a:lnTo>
                <a:close/>
                <a:moveTo>
                  <a:pt x="166" y="1"/>
                </a:moveTo>
                <a:cubicBezTo>
                  <a:pt x="153" y="7"/>
                  <a:pt x="136" y="16"/>
                  <a:pt x="133" y="18"/>
                </a:cubicBezTo>
                <a:cubicBezTo>
                  <a:pt x="135" y="22"/>
                  <a:pt x="147" y="41"/>
                  <a:pt x="160" y="65"/>
                </a:cubicBezTo>
                <a:cubicBezTo>
                  <a:pt x="162" y="68"/>
                  <a:pt x="162" y="68"/>
                  <a:pt x="162" y="68"/>
                </a:cubicBezTo>
                <a:cubicBezTo>
                  <a:pt x="193" y="52"/>
                  <a:pt x="193" y="52"/>
                  <a:pt x="193" y="52"/>
                </a:cubicBezTo>
                <a:moveTo>
                  <a:pt x="137" y="25"/>
                </a:moveTo>
                <a:cubicBezTo>
                  <a:pt x="121" y="19"/>
                  <a:pt x="113" y="28"/>
                  <a:pt x="104" y="28"/>
                </a:cubicBezTo>
                <a:cubicBezTo>
                  <a:pt x="100" y="28"/>
                  <a:pt x="97" y="28"/>
                  <a:pt x="95" y="29"/>
                </a:cubicBezTo>
                <a:cubicBezTo>
                  <a:pt x="95" y="29"/>
                  <a:pt x="95" y="29"/>
                  <a:pt x="95" y="29"/>
                </a:cubicBezTo>
                <a:cubicBezTo>
                  <a:pt x="94" y="29"/>
                  <a:pt x="93" y="29"/>
                  <a:pt x="92" y="29"/>
                </a:cubicBezTo>
                <a:cubicBezTo>
                  <a:pt x="66" y="42"/>
                  <a:pt x="66" y="42"/>
                  <a:pt x="66" y="42"/>
                </a:cubicBezTo>
                <a:cubicBezTo>
                  <a:pt x="54" y="49"/>
                  <a:pt x="66" y="58"/>
                  <a:pt x="70" y="57"/>
                </a:cubicBezTo>
                <a:cubicBezTo>
                  <a:pt x="74" y="56"/>
                  <a:pt x="85" y="52"/>
                  <a:pt x="92" y="49"/>
                </a:cubicBezTo>
                <a:cubicBezTo>
                  <a:pt x="96" y="47"/>
                  <a:pt x="101" y="48"/>
                  <a:pt x="104" y="51"/>
                </a:cubicBezTo>
                <a:cubicBezTo>
                  <a:pt x="116" y="59"/>
                  <a:pt x="140" y="77"/>
                  <a:pt x="142" y="79"/>
                </a:cubicBezTo>
                <a:moveTo>
                  <a:pt x="159" y="63"/>
                </a:moveTo>
                <a:cubicBezTo>
                  <a:pt x="157" y="64"/>
                  <a:pt x="152" y="67"/>
                  <a:pt x="150" y="68"/>
                </a:cubicBezTo>
                <a:cubicBezTo>
                  <a:pt x="150" y="69"/>
                  <a:pt x="149" y="70"/>
                  <a:pt x="148" y="72"/>
                </a:cubicBezTo>
                <a:cubicBezTo>
                  <a:pt x="146" y="75"/>
                  <a:pt x="144" y="78"/>
                  <a:pt x="142" y="79"/>
                </a:cubicBezTo>
                <a:moveTo>
                  <a:pt x="49" y="78"/>
                </a:moveTo>
                <a:cubicBezTo>
                  <a:pt x="49" y="78"/>
                  <a:pt x="49" y="78"/>
                  <a:pt x="49" y="78"/>
                </a:cubicBezTo>
                <a:moveTo>
                  <a:pt x="0" y="49"/>
                </a:moveTo>
                <a:cubicBezTo>
                  <a:pt x="28" y="72"/>
                  <a:pt x="28" y="72"/>
                  <a:pt x="28" y="72"/>
                </a:cubicBezTo>
                <a:cubicBezTo>
                  <a:pt x="67" y="23"/>
                  <a:pt x="67" y="23"/>
                  <a:pt x="67" y="23"/>
                </a:cubicBezTo>
                <a:cubicBezTo>
                  <a:pt x="40" y="0"/>
                  <a:pt x="40" y="0"/>
                  <a:pt x="40" y="0"/>
                </a:cubicBezTo>
                <a:moveTo>
                  <a:pt x="31" y="69"/>
                </a:moveTo>
                <a:cubicBezTo>
                  <a:pt x="38" y="75"/>
                  <a:pt x="46" y="79"/>
                  <a:pt x="46" y="79"/>
                </a:cubicBezTo>
                <a:moveTo>
                  <a:pt x="83" y="34"/>
                </a:moveTo>
                <a:cubicBezTo>
                  <a:pt x="79" y="32"/>
                  <a:pt x="71" y="29"/>
                  <a:pt x="64" y="27"/>
                </a:cubicBezTo>
              </a:path>
            </a:pathLst>
          </a:custGeom>
          <a:noFill/>
          <a:ln w="19050"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414042"/>
              </a:solidFill>
              <a:effectLst/>
              <a:uLnTx/>
              <a:uFillTx/>
              <a:latin typeface="Calibri" panose="020F0502020204030204"/>
              <a:ea typeface="+mn-ea"/>
              <a:cs typeface="+mn-cs"/>
            </a:endParaRPr>
          </a:p>
        </p:txBody>
      </p:sp>
      <p:sp>
        <p:nvSpPr>
          <p:cNvPr id="26" name="Oval 147"/>
          <p:cNvSpPr>
            <a:spLocks noChangeArrowheads="1"/>
          </p:cNvSpPr>
          <p:nvPr/>
        </p:nvSpPr>
        <p:spPr bwMode="auto">
          <a:xfrm>
            <a:off x="2112963" y="2375218"/>
            <a:ext cx="2473325" cy="2476500"/>
          </a:xfrm>
          <a:prstGeom prst="ellipse">
            <a:avLst/>
          </a:prstGeom>
          <a:solidFill>
            <a:schemeClr val="bg2"/>
          </a:solidFill>
          <a:ln>
            <a:noFill/>
          </a:ln>
          <a:effectLst>
            <a:outerShdw blurRad="406400" dist="12700" dir="2700000" sx="107000" sy="107000" algn="tl" rotWithShape="0">
              <a:srgbClr val="399AB1">
                <a:alpha val="5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414042"/>
              </a:solidFill>
              <a:effectLst/>
              <a:uLnTx/>
              <a:uFillTx/>
              <a:latin typeface="Calibri" panose="020F0502020204030204"/>
              <a:ea typeface="+mn-ea"/>
              <a:cs typeface="+mn-cs"/>
            </a:endParaRPr>
          </a:p>
        </p:txBody>
      </p:sp>
      <p:sp>
        <p:nvSpPr>
          <p:cNvPr id="27" name="Freeform 151"/>
          <p:cNvSpPr>
            <a:spLocks noEditPoints="1"/>
          </p:cNvSpPr>
          <p:nvPr/>
        </p:nvSpPr>
        <p:spPr bwMode="auto">
          <a:xfrm>
            <a:off x="2943225" y="2837180"/>
            <a:ext cx="815975" cy="919163"/>
          </a:xfrm>
          <a:custGeom>
            <a:avLst/>
            <a:gdLst>
              <a:gd name="T0" fmla="*/ 68 w 214"/>
              <a:gd name="T1" fmla="*/ 188 h 241"/>
              <a:gd name="T2" fmla="*/ 51 w 214"/>
              <a:gd name="T3" fmla="*/ 145 h 241"/>
              <a:gd name="T4" fmla="*/ 40 w 214"/>
              <a:gd name="T5" fmla="*/ 108 h 241"/>
              <a:gd name="T6" fmla="*/ 107 w 214"/>
              <a:gd name="T7" fmla="*/ 41 h 241"/>
              <a:gd name="T8" fmla="*/ 173 w 214"/>
              <a:gd name="T9" fmla="*/ 108 h 241"/>
              <a:gd name="T10" fmla="*/ 163 w 214"/>
              <a:gd name="T11" fmla="*/ 145 h 241"/>
              <a:gd name="T12" fmla="*/ 145 w 214"/>
              <a:gd name="T13" fmla="*/ 181 h 241"/>
              <a:gd name="T14" fmla="*/ 107 w 214"/>
              <a:gd name="T15" fmla="*/ 67 h 241"/>
              <a:gd name="T16" fmla="*/ 67 w 214"/>
              <a:gd name="T17" fmla="*/ 107 h 241"/>
              <a:gd name="T18" fmla="*/ 107 w 214"/>
              <a:gd name="T19" fmla="*/ 147 h 241"/>
              <a:gd name="T20" fmla="*/ 147 w 214"/>
              <a:gd name="T21" fmla="*/ 107 h 241"/>
              <a:gd name="T22" fmla="*/ 107 w 214"/>
              <a:gd name="T23" fmla="*/ 67 h 241"/>
              <a:gd name="T24" fmla="*/ 91 w 214"/>
              <a:gd name="T25" fmla="*/ 113 h 241"/>
              <a:gd name="T26" fmla="*/ 103 w 214"/>
              <a:gd name="T27" fmla="*/ 127 h 241"/>
              <a:gd name="T28" fmla="*/ 122 w 214"/>
              <a:gd name="T29" fmla="*/ 94 h 241"/>
              <a:gd name="T30" fmla="*/ 107 w 214"/>
              <a:gd name="T31" fmla="*/ 20 h 241"/>
              <a:gd name="T32" fmla="*/ 107 w 214"/>
              <a:gd name="T33" fmla="*/ 0 h 241"/>
              <a:gd name="T34" fmla="*/ 64 w 214"/>
              <a:gd name="T35" fmla="*/ 32 h 241"/>
              <a:gd name="T36" fmla="*/ 53 w 214"/>
              <a:gd name="T37" fmla="*/ 14 h 241"/>
              <a:gd name="T38" fmla="*/ 14 w 214"/>
              <a:gd name="T39" fmla="*/ 53 h 241"/>
              <a:gd name="T40" fmla="*/ 32 w 214"/>
              <a:gd name="T41" fmla="*/ 64 h 241"/>
              <a:gd name="T42" fmla="*/ 0 w 214"/>
              <a:gd name="T43" fmla="*/ 107 h 241"/>
              <a:gd name="T44" fmla="*/ 21 w 214"/>
              <a:gd name="T45" fmla="*/ 107 h 241"/>
              <a:gd name="T46" fmla="*/ 160 w 214"/>
              <a:gd name="T47" fmla="*/ 14 h 241"/>
              <a:gd name="T48" fmla="*/ 150 w 214"/>
              <a:gd name="T49" fmla="*/ 32 h 241"/>
              <a:gd name="T50" fmla="*/ 199 w 214"/>
              <a:gd name="T51" fmla="*/ 53 h 241"/>
              <a:gd name="T52" fmla="*/ 181 w 214"/>
              <a:gd name="T53" fmla="*/ 64 h 241"/>
              <a:gd name="T54" fmla="*/ 193 w 214"/>
              <a:gd name="T55" fmla="*/ 107 h 241"/>
              <a:gd name="T56" fmla="*/ 214 w 214"/>
              <a:gd name="T57" fmla="*/ 107 h 241"/>
              <a:gd name="T58" fmla="*/ 131 w 214"/>
              <a:gd name="T59" fmla="*/ 194 h 241"/>
              <a:gd name="T60" fmla="*/ 78 w 214"/>
              <a:gd name="T61" fmla="*/ 208 h 241"/>
              <a:gd name="T62" fmla="*/ 72 w 214"/>
              <a:gd name="T63" fmla="*/ 217 h 241"/>
              <a:gd name="T64" fmla="*/ 81 w 214"/>
              <a:gd name="T65" fmla="*/ 226 h 241"/>
              <a:gd name="T66" fmla="*/ 85 w 214"/>
              <a:gd name="T67" fmla="*/ 225 h 241"/>
              <a:gd name="T68" fmla="*/ 131 w 214"/>
              <a:gd name="T69" fmla="*/ 212 h 241"/>
              <a:gd name="T70" fmla="*/ 131 w 214"/>
              <a:gd name="T71" fmla="*/ 212 h 241"/>
              <a:gd name="T72" fmla="*/ 133 w 214"/>
              <a:gd name="T73" fmla="*/ 212 h 241"/>
              <a:gd name="T74" fmla="*/ 142 w 214"/>
              <a:gd name="T75" fmla="*/ 221 h 241"/>
              <a:gd name="T76" fmla="*/ 136 w 214"/>
              <a:gd name="T77" fmla="*/ 229 h 241"/>
              <a:gd name="T78" fmla="*/ 91 w 214"/>
              <a:gd name="T79" fmla="*/ 241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4" h="241">
                <a:moveTo>
                  <a:pt x="68" y="188"/>
                </a:moveTo>
                <a:cubicBezTo>
                  <a:pt x="70" y="177"/>
                  <a:pt x="65" y="167"/>
                  <a:pt x="51" y="145"/>
                </a:cubicBezTo>
                <a:cubicBezTo>
                  <a:pt x="44" y="134"/>
                  <a:pt x="40" y="121"/>
                  <a:pt x="40" y="108"/>
                </a:cubicBezTo>
                <a:cubicBezTo>
                  <a:pt x="40" y="71"/>
                  <a:pt x="70" y="41"/>
                  <a:pt x="107" y="41"/>
                </a:cubicBezTo>
                <a:cubicBezTo>
                  <a:pt x="144" y="41"/>
                  <a:pt x="173" y="71"/>
                  <a:pt x="173" y="108"/>
                </a:cubicBezTo>
                <a:cubicBezTo>
                  <a:pt x="173" y="121"/>
                  <a:pt x="170" y="134"/>
                  <a:pt x="163" y="145"/>
                </a:cubicBezTo>
                <a:cubicBezTo>
                  <a:pt x="152" y="162"/>
                  <a:pt x="147" y="172"/>
                  <a:pt x="145" y="181"/>
                </a:cubicBezTo>
                <a:moveTo>
                  <a:pt x="107" y="67"/>
                </a:moveTo>
                <a:cubicBezTo>
                  <a:pt x="85" y="67"/>
                  <a:pt x="67" y="85"/>
                  <a:pt x="67" y="107"/>
                </a:cubicBezTo>
                <a:cubicBezTo>
                  <a:pt x="67" y="129"/>
                  <a:pt x="85" y="147"/>
                  <a:pt x="107" y="147"/>
                </a:cubicBezTo>
                <a:cubicBezTo>
                  <a:pt x="129" y="147"/>
                  <a:pt x="147" y="129"/>
                  <a:pt x="147" y="107"/>
                </a:cubicBezTo>
                <a:cubicBezTo>
                  <a:pt x="147" y="85"/>
                  <a:pt x="129" y="67"/>
                  <a:pt x="107" y="67"/>
                </a:cubicBezTo>
                <a:close/>
                <a:moveTo>
                  <a:pt x="91" y="113"/>
                </a:moveTo>
                <a:cubicBezTo>
                  <a:pt x="103" y="127"/>
                  <a:pt x="103" y="127"/>
                  <a:pt x="103" y="127"/>
                </a:cubicBezTo>
                <a:cubicBezTo>
                  <a:pt x="122" y="94"/>
                  <a:pt x="122" y="94"/>
                  <a:pt x="122" y="94"/>
                </a:cubicBezTo>
                <a:moveTo>
                  <a:pt x="107" y="20"/>
                </a:moveTo>
                <a:cubicBezTo>
                  <a:pt x="107" y="0"/>
                  <a:pt x="107" y="0"/>
                  <a:pt x="107" y="0"/>
                </a:cubicBezTo>
                <a:moveTo>
                  <a:pt x="64" y="32"/>
                </a:moveTo>
                <a:cubicBezTo>
                  <a:pt x="53" y="14"/>
                  <a:pt x="53" y="14"/>
                  <a:pt x="53" y="14"/>
                </a:cubicBezTo>
                <a:moveTo>
                  <a:pt x="14" y="53"/>
                </a:moveTo>
                <a:cubicBezTo>
                  <a:pt x="32" y="64"/>
                  <a:pt x="32" y="64"/>
                  <a:pt x="32" y="64"/>
                </a:cubicBezTo>
                <a:moveTo>
                  <a:pt x="0" y="107"/>
                </a:moveTo>
                <a:cubicBezTo>
                  <a:pt x="21" y="107"/>
                  <a:pt x="21" y="107"/>
                  <a:pt x="21" y="107"/>
                </a:cubicBezTo>
                <a:moveTo>
                  <a:pt x="160" y="14"/>
                </a:moveTo>
                <a:cubicBezTo>
                  <a:pt x="150" y="32"/>
                  <a:pt x="150" y="32"/>
                  <a:pt x="150" y="32"/>
                </a:cubicBezTo>
                <a:moveTo>
                  <a:pt x="199" y="53"/>
                </a:moveTo>
                <a:cubicBezTo>
                  <a:pt x="181" y="64"/>
                  <a:pt x="181" y="64"/>
                  <a:pt x="181" y="64"/>
                </a:cubicBezTo>
                <a:moveTo>
                  <a:pt x="193" y="107"/>
                </a:moveTo>
                <a:cubicBezTo>
                  <a:pt x="214" y="107"/>
                  <a:pt x="214" y="107"/>
                  <a:pt x="214" y="107"/>
                </a:cubicBezTo>
                <a:moveTo>
                  <a:pt x="131" y="194"/>
                </a:moveTo>
                <a:cubicBezTo>
                  <a:pt x="131" y="194"/>
                  <a:pt x="78" y="208"/>
                  <a:pt x="78" y="208"/>
                </a:cubicBezTo>
                <a:cubicBezTo>
                  <a:pt x="75" y="210"/>
                  <a:pt x="72" y="213"/>
                  <a:pt x="72" y="217"/>
                </a:cubicBezTo>
                <a:cubicBezTo>
                  <a:pt x="72" y="222"/>
                  <a:pt x="76" y="226"/>
                  <a:pt x="81" y="226"/>
                </a:cubicBezTo>
                <a:cubicBezTo>
                  <a:pt x="82" y="226"/>
                  <a:pt x="85" y="225"/>
                  <a:pt x="85" y="225"/>
                </a:cubicBezTo>
                <a:cubicBezTo>
                  <a:pt x="131" y="212"/>
                  <a:pt x="131" y="212"/>
                  <a:pt x="131" y="212"/>
                </a:cubicBezTo>
                <a:cubicBezTo>
                  <a:pt x="131" y="212"/>
                  <a:pt x="131" y="212"/>
                  <a:pt x="131" y="212"/>
                </a:cubicBezTo>
                <a:cubicBezTo>
                  <a:pt x="132" y="212"/>
                  <a:pt x="132" y="212"/>
                  <a:pt x="133" y="212"/>
                </a:cubicBezTo>
                <a:cubicBezTo>
                  <a:pt x="138" y="212"/>
                  <a:pt x="142" y="216"/>
                  <a:pt x="142" y="221"/>
                </a:cubicBezTo>
                <a:cubicBezTo>
                  <a:pt x="142" y="224"/>
                  <a:pt x="139" y="228"/>
                  <a:pt x="136" y="229"/>
                </a:cubicBezTo>
                <a:cubicBezTo>
                  <a:pt x="91" y="241"/>
                  <a:pt x="91" y="241"/>
                  <a:pt x="91" y="241"/>
                </a:cubicBezTo>
              </a:path>
            </a:pathLst>
          </a:custGeom>
          <a:noFill/>
          <a:ln w="30163" cap="rnd">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srgbClr val="414042"/>
              </a:solidFill>
              <a:effectLst/>
              <a:uLnTx/>
              <a:uFillTx/>
              <a:latin typeface="Calibri" panose="020F0502020204030204"/>
              <a:ea typeface="+mn-ea"/>
              <a:cs typeface="+mn-cs"/>
            </a:endParaRPr>
          </a:p>
        </p:txBody>
      </p:sp>
      <p:sp>
        <p:nvSpPr>
          <p:cNvPr id="28" name="TextBox 27"/>
          <p:cNvSpPr txBox="1"/>
          <p:nvPr/>
        </p:nvSpPr>
        <p:spPr>
          <a:xfrm>
            <a:off x="2112962" y="3896043"/>
            <a:ext cx="2281239"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414042"/>
                </a:solidFill>
                <a:effectLst/>
                <a:uLnTx/>
                <a:uFillTx/>
                <a:latin typeface="Garamond" panose="02020404030301010803" pitchFamily="18" charset="0"/>
                <a:ea typeface="Open Sans" panose="020B0606030504020204" pitchFamily="34" charset="0"/>
                <a:cs typeface="Open Sans" panose="020B0606030504020204" pitchFamily="34" charset="0"/>
              </a:rPr>
              <a:t>DREAMS D/SQA DESK REVIEW PROCESS</a:t>
            </a:r>
            <a:endParaRPr kumimoji="0" lang="ru-RU" sz="1600" b="1" i="0" u="none" strike="noStrike" kern="1200" cap="none" spc="0" normalizeH="0" baseline="0" noProof="0">
              <a:ln>
                <a:noFill/>
              </a:ln>
              <a:solidFill>
                <a:srgbClr val="414042"/>
              </a:solidFill>
              <a:effectLst/>
              <a:uLnTx/>
              <a:uFillTx/>
              <a:latin typeface="Garamond" panose="02020404030301010803" pitchFamily="18" charset="0"/>
              <a:ea typeface="Open Sans" panose="020B0606030504020204" pitchFamily="34" charset="0"/>
              <a:cs typeface="Open Sans" panose="020B0606030504020204" pitchFamily="34" charset="0"/>
            </a:endParaRPr>
          </a:p>
        </p:txBody>
      </p:sp>
      <p:sp>
        <p:nvSpPr>
          <p:cNvPr id="33" name="Text Placeholder 32"/>
          <p:cNvSpPr>
            <a:spLocks noGrp="1"/>
          </p:cNvSpPr>
          <p:nvPr>
            <p:ph type="body" sz="quarter" idx="11"/>
          </p:nvPr>
        </p:nvSpPr>
        <p:spPr>
          <a:xfrm>
            <a:off x="5489576" y="1274582"/>
            <a:ext cx="5500809" cy="786311"/>
          </a:xfrm>
          <a:solidFill>
            <a:schemeClr val="bg1">
              <a:lumMod val="95000"/>
            </a:schemeClr>
          </a:solidFill>
        </p:spPr>
        <p:txBody>
          <a:bodyPr/>
          <a:lstStyle/>
          <a:p>
            <a:pPr marL="285750" lvl="0" indent="-285750">
              <a:lnSpc>
                <a:spcPct val="100000"/>
              </a:lnSpc>
              <a:spcBef>
                <a:spcPts val="400"/>
              </a:spcBef>
              <a:buFont typeface="Arial" panose="020B0604020202020204" pitchFamily="34" charset="0"/>
              <a:buChar char="•"/>
            </a:pPr>
            <a:r>
              <a:rPr lang="en-US" sz="1300">
                <a:latin typeface="Maiandra GD" panose="020E0502030308020204" pitchFamily="34" charset="0"/>
              </a:rPr>
              <a:t>Systematic examination of program indicators. </a:t>
            </a:r>
          </a:p>
          <a:p>
            <a:pPr marL="285750" lvl="0" indent="-285750">
              <a:lnSpc>
                <a:spcPct val="100000"/>
              </a:lnSpc>
              <a:spcBef>
                <a:spcPts val="400"/>
              </a:spcBef>
              <a:buFont typeface="Arial" panose="020B0604020202020204" pitchFamily="34" charset="0"/>
              <a:buChar char="•"/>
            </a:pPr>
            <a:r>
              <a:rPr lang="en-US" sz="1300">
                <a:latin typeface="Maiandra GD" panose="020E0502030308020204" pitchFamily="34" charset="0"/>
              </a:rPr>
              <a:t>Mapping of indictors to D/SQA modules mapping i.e., completeness and service quality for a thorough D/SQA desk review analysis</a:t>
            </a:r>
          </a:p>
        </p:txBody>
      </p:sp>
      <p:sp>
        <p:nvSpPr>
          <p:cNvPr id="34" name="Text Placeholder 33"/>
          <p:cNvSpPr>
            <a:spLocks noGrp="1"/>
          </p:cNvSpPr>
          <p:nvPr>
            <p:ph type="body" sz="quarter" idx="14"/>
          </p:nvPr>
        </p:nvSpPr>
        <p:spPr>
          <a:xfrm>
            <a:off x="5478462" y="952561"/>
            <a:ext cx="5511923" cy="290169"/>
          </a:xfrm>
          <a:solidFill>
            <a:schemeClr val="accent5">
              <a:lumMod val="20000"/>
              <a:lumOff val="80000"/>
            </a:schemeClr>
          </a:solidFill>
          <a:ln>
            <a:solidFill>
              <a:schemeClr val="accent5">
                <a:lumMod val="50000"/>
              </a:schemeClr>
            </a:solidFill>
          </a:ln>
        </p:spPr>
        <p:txBody>
          <a:bodyPr/>
          <a:lstStyle/>
          <a:p>
            <a:r>
              <a:rPr lang="en-US" sz="1800">
                <a:latin typeface="Maiandra GD" panose="020E0502030308020204" pitchFamily="34" charset="0"/>
              </a:rPr>
              <a:t>Step 1 : Review and Mapping of the Indicators</a:t>
            </a:r>
            <a:endParaRPr lang="ru-RU" sz="1800">
              <a:latin typeface="Garamond" panose="02020404030301010803" pitchFamily="18" charset="0"/>
            </a:endParaRPr>
          </a:p>
        </p:txBody>
      </p:sp>
      <p:sp>
        <p:nvSpPr>
          <p:cNvPr id="35" name="Text Placeholder 34"/>
          <p:cNvSpPr>
            <a:spLocks noGrp="1"/>
          </p:cNvSpPr>
          <p:nvPr>
            <p:ph type="body" sz="quarter" idx="15"/>
          </p:nvPr>
        </p:nvSpPr>
        <p:spPr>
          <a:xfrm>
            <a:off x="6437313" y="2652555"/>
            <a:ext cx="5114423" cy="721200"/>
          </a:xfrm>
          <a:solidFill>
            <a:schemeClr val="bg1">
              <a:lumMod val="95000"/>
            </a:schemeClr>
          </a:solidFill>
        </p:spPr>
        <p:txBody>
          <a:bodyPr/>
          <a:lstStyle/>
          <a:p>
            <a:pPr>
              <a:lnSpc>
                <a:spcPct val="100000"/>
              </a:lnSpc>
              <a:spcBef>
                <a:spcPts val="400"/>
              </a:spcBef>
            </a:pPr>
            <a:r>
              <a:rPr lang="en-US" sz="1300">
                <a:latin typeface="Maiandra GD" panose="020E0502030308020204" pitchFamily="34" charset="0"/>
              </a:rPr>
              <a:t>Systematic gathering of relevant data from the DREAMS database ensuring that all necessary information is compiled for further analysis.</a:t>
            </a:r>
            <a:endParaRPr lang="ru-RU" sz="1300"/>
          </a:p>
        </p:txBody>
      </p:sp>
      <p:sp>
        <p:nvSpPr>
          <p:cNvPr id="36" name="Text Placeholder 35"/>
          <p:cNvSpPr>
            <a:spLocks noGrp="1"/>
          </p:cNvSpPr>
          <p:nvPr>
            <p:ph type="body" sz="quarter" idx="16"/>
          </p:nvPr>
        </p:nvSpPr>
        <p:spPr>
          <a:xfrm>
            <a:off x="6437313" y="2290359"/>
            <a:ext cx="5098796" cy="331641"/>
          </a:xfrm>
          <a:solidFill>
            <a:schemeClr val="accent1">
              <a:lumMod val="20000"/>
              <a:lumOff val="80000"/>
            </a:schemeClr>
          </a:solidFill>
          <a:ln>
            <a:solidFill>
              <a:schemeClr val="accent5">
                <a:lumMod val="50000"/>
              </a:schemeClr>
            </a:solidFill>
          </a:ln>
        </p:spPr>
        <p:txBody>
          <a:bodyPr/>
          <a:lstStyle/>
          <a:p>
            <a:r>
              <a:rPr lang="en-US" sz="1800">
                <a:latin typeface="Maiandra GD" panose="020E0502030308020204" pitchFamily="34" charset="0"/>
              </a:rPr>
              <a:t>Step 2 : Data extraction</a:t>
            </a:r>
            <a:endParaRPr lang="ru-RU" sz="1800"/>
          </a:p>
        </p:txBody>
      </p:sp>
      <p:sp>
        <p:nvSpPr>
          <p:cNvPr id="37" name="Text Placeholder 36"/>
          <p:cNvSpPr>
            <a:spLocks noGrp="1"/>
          </p:cNvSpPr>
          <p:nvPr>
            <p:ph type="body" sz="quarter" idx="17"/>
          </p:nvPr>
        </p:nvSpPr>
        <p:spPr>
          <a:xfrm>
            <a:off x="6393351" y="4096329"/>
            <a:ext cx="5136896" cy="955414"/>
          </a:xfrm>
          <a:solidFill>
            <a:schemeClr val="bg1">
              <a:lumMod val="95000"/>
            </a:schemeClr>
          </a:solidFill>
        </p:spPr>
        <p:txBody>
          <a:bodyPr/>
          <a:lstStyle/>
          <a:p>
            <a:pPr marL="176213" lvl="0" indent="-176213">
              <a:lnSpc>
                <a:spcPct val="100000"/>
              </a:lnSpc>
              <a:spcBef>
                <a:spcPts val="400"/>
              </a:spcBef>
              <a:buFont typeface="Arial" panose="020B0604020202020204" pitchFamily="34" charset="0"/>
              <a:buChar char="•"/>
            </a:pPr>
            <a:r>
              <a:rPr lang="en-US" sz="1300">
                <a:latin typeface="Maiandra GD" panose="020E0502030308020204" pitchFamily="34" charset="0"/>
              </a:rPr>
              <a:t>Examination and interpretation of collected data to uncover patterns, trends, and insights</a:t>
            </a:r>
          </a:p>
          <a:p>
            <a:pPr marL="176213" lvl="0" indent="-176213">
              <a:lnSpc>
                <a:spcPct val="100000"/>
              </a:lnSpc>
              <a:spcBef>
                <a:spcPts val="400"/>
              </a:spcBef>
              <a:buFont typeface="Arial" panose="020B0604020202020204" pitchFamily="34" charset="0"/>
              <a:buChar char="•"/>
            </a:pPr>
            <a:r>
              <a:rPr lang="en-US" sz="1300">
                <a:latin typeface="Maiandra GD" panose="020E0502030308020204" pitchFamily="34" charset="0"/>
              </a:rPr>
              <a:t>Packaging of results in a clear and accessible format for reporting and decision-making</a:t>
            </a:r>
            <a:endParaRPr lang="ru-RU" sz="1300"/>
          </a:p>
        </p:txBody>
      </p:sp>
      <p:sp>
        <p:nvSpPr>
          <p:cNvPr id="38" name="Text Placeholder 37"/>
          <p:cNvSpPr>
            <a:spLocks noGrp="1"/>
          </p:cNvSpPr>
          <p:nvPr>
            <p:ph type="body" sz="quarter" idx="18"/>
          </p:nvPr>
        </p:nvSpPr>
        <p:spPr>
          <a:xfrm>
            <a:off x="6399213" y="3729523"/>
            <a:ext cx="5136896" cy="329657"/>
          </a:xfrm>
          <a:solidFill>
            <a:schemeClr val="accent1">
              <a:lumMod val="20000"/>
              <a:lumOff val="80000"/>
            </a:schemeClr>
          </a:solidFill>
          <a:ln>
            <a:solidFill>
              <a:schemeClr val="accent5">
                <a:lumMod val="50000"/>
              </a:schemeClr>
            </a:solidFill>
          </a:ln>
        </p:spPr>
        <p:txBody>
          <a:bodyPr/>
          <a:lstStyle/>
          <a:p>
            <a:r>
              <a:rPr lang="en-US" sz="1800">
                <a:latin typeface="Maiandra GD" panose="020E0502030308020204" pitchFamily="34" charset="0"/>
              </a:rPr>
              <a:t>Step 3 : Data analysis and presentation</a:t>
            </a:r>
            <a:endParaRPr lang="ru-RU" sz="1800"/>
          </a:p>
        </p:txBody>
      </p:sp>
      <p:sp>
        <p:nvSpPr>
          <p:cNvPr id="39" name="Text Placeholder 38"/>
          <p:cNvSpPr>
            <a:spLocks noGrp="1"/>
          </p:cNvSpPr>
          <p:nvPr>
            <p:ph type="body" sz="quarter" idx="19"/>
          </p:nvPr>
        </p:nvSpPr>
        <p:spPr>
          <a:xfrm>
            <a:off x="5452452" y="5568699"/>
            <a:ext cx="5036075" cy="1156637"/>
          </a:xfrm>
          <a:solidFill>
            <a:schemeClr val="bg1">
              <a:lumMod val="95000"/>
            </a:schemeClr>
          </a:solidFill>
        </p:spPr>
        <p:txBody>
          <a:bodyPr/>
          <a:lstStyle/>
          <a:p>
            <a:pPr marL="285750" indent="-285750">
              <a:lnSpc>
                <a:spcPct val="100000"/>
              </a:lnSpc>
              <a:spcBef>
                <a:spcPts val="400"/>
              </a:spcBef>
              <a:buFont typeface="Arial" panose="020B0604020202020204" pitchFamily="34" charset="0"/>
              <a:buChar char="•"/>
            </a:pPr>
            <a:r>
              <a:rPr lang="en-US" sz="1300">
                <a:latin typeface="Maiandra GD" panose="020E0502030308020204" pitchFamily="34" charset="0"/>
              </a:rPr>
              <a:t>Dissemination of final report and key findings to relevant stakeholders for informed decision-making and action. </a:t>
            </a:r>
          </a:p>
          <a:p>
            <a:pPr marL="285750" indent="-285750">
              <a:lnSpc>
                <a:spcPct val="100000"/>
              </a:lnSpc>
              <a:spcBef>
                <a:spcPts val="400"/>
              </a:spcBef>
              <a:buFont typeface="Arial" panose="020B0604020202020204" pitchFamily="34" charset="0"/>
              <a:buChar char="•"/>
            </a:pPr>
            <a:r>
              <a:rPr lang="en-US" sz="1300">
                <a:latin typeface="Maiandra GD" panose="020E0502030308020204" pitchFamily="34" charset="0"/>
              </a:rPr>
              <a:t>Format: D/SQA report narrative, PowerPoint presentation and insights in the D/SQA dashboard module within  the National HIV Dashboard</a:t>
            </a:r>
            <a:endParaRPr lang="ru-RU" sz="1300"/>
          </a:p>
        </p:txBody>
      </p:sp>
      <p:sp>
        <p:nvSpPr>
          <p:cNvPr id="40" name="Text Placeholder 39"/>
          <p:cNvSpPr>
            <a:spLocks noGrp="1"/>
          </p:cNvSpPr>
          <p:nvPr>
            <p:ph type="body" sz="quarter" idx="20"/>
          </p:nvPr>
        </p:nvSpPr>
        <p:spPr>
          <a:xfrm>
            <a:off x="5452451" y="5194257"/>
            <a:ext cx="5007585" cy="331641"/>
          </a:xfrm>
          <a:solidFill>
            <a:schemeClr val="accent1">
              <a:lumMod val="20000"/>
              <a:lumOff val="80000"/>
            </a:schemeClr>
          </a:solidFill>
          <a:ln>
            <a:solidFill>
              <a:schemeClr val="accent5">
                <a:lumMod val="50000"/>
              </a:schemeClr>
            </a:solidFill>
          </a:ln>
        </p:spPr>
        <p:txBody>
          <a:bodyPr/>
          <a:lstStyle/>
          <a:p>
            <a:r>
              <a:rPr lang="en-US" sz="1800">
                <a:latin typeface="Maiandra GD" panose="020E0502030308020204" pitchFamily="34" charset="0"/>
              </a:rPr>
              <a:t>Step 4 : Report Dissemination &amp; Action </a:t>
            </a:r>
            <a:endParaRPr lang="ru-RU" sz="1800"/>
          </a:p>
        </p:txBody>
      </p:sp>
      <p:sp>
        <p:nvSpPr>
          <p:cNvPr id="41" name="Text Placeholder 33">
            <a:extLst>
              <a:ext uri="{FF2B5EF4-FFF2-40B4-BE49-F238E27FC236}">
                <a16:creationId xmlns:a16="http://schemas.microsoft.com/office/drawing/2014/main" id="{722C5FAA-12B9-4AA2-8239-D1A5F25A0FA8}"/>
              </a:ext>
            </a:extLst>
          </p:cNvPr>
          <p:cNvSpPr txBox="1">
            <a:spLocks/>
          </p:cNvSpPr>
          <p:nvPr/>
        </p:nvSpPr>
        <p:spPr>
          <a:xfrm>
            <a:off x="1160585" y="204847"/>
            <a:ext cx="9671538" cy="541338"/>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kumimoji="0" lang="en-US" sz="1600" b="1" i="0" u="none" strike="noStrike" kern="1200" cap="none" normalizeH="0" baseline="0" dirty="0" smtClean="0">
                <a:ln>
                  <a:noFill/>
                </a:ln>
                <a:solidFill>
                  <a:schemeClr val="tx1"/>
                </a:solidFill>
                <a:effectLst/>
                <a:latin typeface="Open Sans" panose="020B06060305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0" lang="en-US" sz="2400" b="1" i="0" u="none" strike="noStrike" kern="1200" cap="none" normalizeH="0" baseline="0" dirty="0" smtClean="0">
                <a:ln>
                  <a:noFill/>
                </a:ln>
                <a:solidFill>
                  <a:srgbClr val="FE2635"/>
                </a:solidFill>
                <a:effectLst/>
                <a:latin typeface="Open Sans" panose="020B06060305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0" lang="ru-RU" sz="2400" b="1" i="0" u="none" strike="noStrike" kern="1200" cap="none" normalizeH="0" baseline="0" dirty="0">
                <a:ln>
                  <a:noFill/>
                </a:ln>
                <a:solidFill>
                  <a:srgbClr val="FE2635"/>
                </a:solidFill>
                <a:effectLst/>
                <a:latin typeface="Open Sans" panose="020B06060305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base" latinLnBrk="0" hangingPunct="1">
              <a:lnSpc>
                <a:spcPct val="90000"/>
              </a:lnSpc>
              <a:spcBef>
                <a:spcPts val="1000"/>
              </a:spcBef>
              <a:spcAft>
                <a:spcPct val="0"/>
              </a:spcAft>
              <a:buClrTx/>
              <a:buSzTx/>
              <a:buFont typeface="Arial" panose="020B0604020202020204" pitchFamily="34" charset="0"/>
              <a:buNone/>
              <a:tabLst/>
              <a:defRPr/>
            </a:pPr>
            <a:r>
              <a:rPr kumimoji="0" lang="en-GB" sz="34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Remote D/SQAs: DREAMS  D/SQA as a Use Case</a:t>
            </a:r>
            <a:endParaRPr kumimoji="0" lang="en-IN" sz="3400" b="1" i="0" u="none" strike="noStrike" kern="1200" cap="none" spc="0" normalizeH="0" baseline="0" noProof="0">
              <a:ln>
                <a:noFill/>
              </a:ln>
              <a:solidFill>
                <a:prstClr val="black"/>
              </a:solidFill>
              <a:effectLst/>
              <a:uLnTx/>
              <a:uFillTx/>
              <a:latin typeface="Maiandra GD" panose="020E0502030308020204" pitchFamily="34" charset="0"/>
              <a:ea typeface="+mn-ea"/>
              <a:cs typeface="+mn-cs"/>
            </a:endParaRPr>
          </a:p>
        </p:txBody>
      </p:sp>
    </p:spTree>
    <p:extLst>
      <p:ext uri="{BB962C8B-B14F-4D97-AF65-F5344CB8AC3E}">
        <p14:creationId xmlns:p14="http://schemas.microsoft.com/office/powerpoint/2010/main" val="17617170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37C813B-4BDF-D467-63CB-ECF497714286}"/>
              </a:ext>
            </a:extLst>
          </p:cNvPr>
          <p:cNvGraphicFramePr>
            <a:graphicFrameLocks noGrp="1"/>
          </p:cNvGraphicFramePr>
          <p:nvPr>
            <p:ph idx="1"/>
          </p:nvPr>
        </p:nvGraphicFramePr>
        <p:xfrm>
          <a:off x="838822" y="1093271"/>
          <a:ext cx="10749439" cy="4345255"/>
        </p:xfrm>
        <a:graphic>
          <a:graphicData uri="http://schemas.openxmlformats.org/drawingml/2006/chart">
            <c:chart xmlns:c="http://schemas.openxmlformats.org/drawingml/2006/chart" xmlns:r="http://schemas.openxmlformats.org/officeDocument/2006/relationships" r:id="rId2"/>
          </a:graphicData>
        </a:graphic>
      </p:graphicFrame>
      <p:sp>
        <p:nvSpPr>
          <p:cNvPr id="5" name="Title 2">
            <a:extLst>
              <a:ext uri="{FF2B5EF4-FFF2-40B4-BE49-F238E27FC236}">
                <a16:creationId xmlns:a16="http://schemas.microsoft.com/office/drawing/2014/main" id="{664E942F-EEC0-26CF-1CF2-254C11C2C479}"/>
              </a:ext>
            </a:extLst>
          </p:cNvPr>
          <p:cNvSpPr>
            <a:spLocks noGrp="1"/>
          </p:cNvSpPr>
          <p:nvPr>
            <p:ph type="title"/>
          </p:nvPr>
        </p:nvSpPr>
        <p:spPr>
          <a:xfrm>
            <a:off x="1204546" y="296093"/>
            <a:ext cx="9557239" cy="520997"/>
          </a:xfrm>
        </p:spPr>
        <p:txBody>
          <a:bodyPr>
            <a:noAutofit/>
          </a:bodyPr>
          <a:lstStyle/>
          <a:p>
            <a:pPr algn="ctr">
              <a:spcBef>
                <a:spcPts val="1000"/>
              </a:spcBef>
              <a:defRPr/>
            </a:pPr>
            <a:r>
              <a:rPr lang="en-US" sz="3400">
                <a:latin typeface="Maiandra GD" panose="020E0502030308020204" pitchFamily="34" charset="0"/>
                <a:ea typeface="+mn-ea"/>
                <a:cs typeface="+mn-cs"/>
              </a:rPr>
              <a:t>Data Completeness Results : Overall</a:t>
            </a:r>
          </a:p>
        </p:txBody>
      </p:sp>
      <p:sp>
        <p:nvSpPr>
          <p:cNvPr id="6" name="TextBox 5">
            <a:extLst>
              <a:ext uri="{FF2B5EF4-FFF2-40B4-BE49-F238E27FC236}">
                <a16:creationId xmlns:a16="http://schemas.microsoft.com/office/drawing/2014/main" id="{C9B3D7B2-D8ED-854A-0E13-C6F6B9CF2A94}"/>
              </a:ext>
            </a:extLst>
          </p:cNvPr>
          <p:cNvSpPr txBox="1"/>
          <p:nvPr/>
        </p:nvSpPr>
        <p:spPr>
          <a:xfrm>
            <a:off x="422030" y="5916787"/>
            <a:ext cx="6717324" cy="348283"/>
          </a:xfrm>
          <a:prstGeom prst="rect">
            <a:avLst/>
          </a:prstGeom>
        </p:spPr>
        <p:txBody>
          <a:bodyPr vert="horz" wrap="square" lIns="0" tIns="0" rIns="0" bIns="0" rtlCol="0" anchor="t" anchorCtr="0">
            <a:norm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1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Data Source: </a:t>
            </a:r>
            <a:r>
              <a:rPr kumimoji="0" lang="en-US" sz="11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DREAMS  database         </a:t>
            </a:r>
            <a:r>
              <a:rPr kumimoji="0" lang="en-US" sz="11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Assessment: </a:t>
            </a:r>
            <a:r>
              <a:rPr kumimoji="0" lang="en-US" sz="11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2024 Desk Review          </a:t>
            </a:r>
            <a:r>
              <a:rPr kumimoji="0" lang="en-US" sz="11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Period:  </a:t>
            </a:r>
            <a:r>
              <a:rPr kumimoji="0" lang="en-US" sz="11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As of 23</a:t>
            </a:r>
            <a:r>
              <a:rPr kumimoji="0" lang="en-US" sz="1100" b="0" i="0" u="none" strike="noStrike" kern="1200" cap="none" spc="0" normalizeH="0" baseline="30000" noProof="0">
                <a:ln>
                  <a:noFill/>
                </a:ln>
                <a:solidFill>
                  <a:prstClr val="black"/>
                </a:solidFill>
                <a:effectLst/>
                <a:uLnTx/>
                <a:uFillTx/>
                <a:latin typeface="Maiandra GD" panose="020E0502030308020204" pitchFamily="34" charset="0"/>
                <a:ea typeface="+mn-ea"/>
                <a:cs typeface="+mn-cs"/>
              </a:rPr>
              <a:t>rd</a:t>
            </a:r>
            <a:r>
              <a:rPr kumimoji="0" lang="en-US" sz="1100" b="0" i="0" u="none" strike="noStrike" kern="1200" cap="none" spc="0" normalizeH="0" baseline="0" noProof="0">
                <a:ln>
                  <a:noFill/>
                </a:ln>
                <a:solidFill>
                  <a:prstClr val="black"/>
                </a:solidFill>
                <a:effectLst/>
                <a:uLnTx/>
                <a:uFillTx/>
                <a:latin typeface="Maiandra GD" panose="020E0502030308020204" pitchFamily="34" charset="0"/>
                <a:ea typeface="+mn-ea"/>
                <a:cs typeface="+mn-cs"/>
              </a:rPr>
              <a:t> Aug 2024</a:t>
            </a:r>
          </a:p>
        </p:txBody>
      </p:sp>
      <p:graphicFrame>
        <p:nvGraphicFramePr>
          <p:cNvPr id="7" name="Table 6">
            <a:extLst>
              <a:ext uri="{FF2B5EF4-FFF2-40B4-BE49-F238E27FC236}">
                <a16:creationId xmlns:a16="http://schemas.microsoft.com/office/drawing/2014/main" id="{5E6B999A-B5E4-6A5F-BA84-233D78D0E0BF}"/>
              </a:ext>
            </a:extLst>
          </p:cNvPr>
          <p:cNvGraphicFramePr>
            <a:graphicFrameLocks noGrp="1"/>
          </p:cNvGraphicFramePr>
          <p:nvPr/>
        </p:nvGraphicFramePr>
        <p:xfrm>
          <a:off x="7625692" y="5438527"/>
          <a:ext cx="3635727" cy="652402"/>
        </p:xfrm>
        <a:graphic>
          <a:graphicData uri="http://schemas.openxmlformats.org/drawingml/2006/table">
            <a:tbl>
              <a:tblPr/>
              <a:tblGrid>
                <a:gridCol w="282177">
                  <a:extLst>
                    <a:ext uri="{9D8B030D-6E8A-4147-A177-3AD203B41FA5}">
                      <a16:colId xmlns:a16="http://schemas.microsoft.com/office/drawing/2014/main" val="4269834198"/>
                    </a:ext>
                  </a:extLst>
                </a:gridCol>
                <a:gridCol w="444969">
                  <a:extLst>
                    <a:ext uri="{9D8B030D-6E8A-4147-A177-3AD203B41FA5}">
                      <a16:colId xmlns:a16="http://schemas.microsoft.com/office/drawing/2014/main" val="967875524"/>
                    </a:ext>
                  </a:extLst>
                </a:gridCol>
                <a:gridCol w="293029">
                  <a:extLst>
                    <a:ext uri="{9D8B030D-6E8A-4147-A177-3AD203B41FA5}">
                      <a16:colId xmlns:a16="http://schemas.microsoft.com/office/drawing/2014/main" val="2754156829"/>
                    </a:ext>
                  </a:extLst>
                </a:gridCol>
                <a:gridCol w="694586">
                  <a:extLst>
                    <a:ext uri="{9D8B030D-6E8A-4147-A177-3AD203B41FA5}">
                      <a16:colId xmlns:a16="http://schemas.microsoft.com/office/drawing/2014/main" val="3287118190"/>
                    </a:ext>
                  </a:extLst>
                </a:gridCol>
                <a:gridCol w="282177">
                  <a:extLst>
                    <a:ext uri="{9D8B030D-6E8A-4147-A177-3AD203B41FA5}">
                      <a16:colId xmlns:a16="http://schemas.microsoft.com/office/drawing/2014/main" val="1452293602"/>
                    </a:ext>
                  </a:extLst>
                </a:gridCol>
                <a:gridCol w="694586">
                  <a:extLst>
                    <a:ext uri="{9D8B030D-6E8A-4147-A177-3AD203B41FA5}">
                      <a16:colId xmlns:a16="http://schemas.microsoft.com/office/drawing/2014/main" val="665212205"/>
                    </a:ext>
                  </a:extLst>
                </a:gridCol>
                <a:gridCol w="249617">
                  <a:extLst>
                    <a:ext uri="{9D8B030D-6E8A-4147-A177-3AD203B41FA5}">
                      <a16:colId xmlns:a16="http://schemas.microsoft.com/office/drawing/2014/main" val="3657714310"/>
                    </a:ext>
                  </a:extLst>
                </a:gridCol>
                <a:gridCol w="694586">
                  <a:extLst>
                    <a:ext uri="{9D8B030D-6E8A-4147-A177-3AD203B41FA5}">
                      <a16:colId xmlns:a16="http://schemas.microsoft.com/office/drawing/2014/main" val="2300772305"/>
                    </a:ext>
                  </a:extLst>
                </a:gridCol>
              </a:tblGrid>
              <a:tr h="242464">
                <a:tc gridSpan="8">
                  <a:txBody>
                    <a:bodyPr/>
                    <a:lstStyle/>
                    <a:p>
                      <a:pPr algn="ctr" fontAlgn="b"/>
                      <a:r>
                        <a:rPr lang="en-US" sz="1200" b="0" i="0" u="none" strike="noStrike">
                          <a:solidFill>
                            <a:srgbClr val="000000"/>
                          </a:solidFill>
                          <a:effectLst/>
                          <a:latin typeface="Calisto MT" panose="02040603050505030304" pitchFamily="18" charset="0"/>
                        </a:rPr>
                        <a:t>Color code</a:t>
                      </a:r>
                    </a:p>
                  </a:txBody>
                  <a:tcPr marL="11430" marR="11430" marT="114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70953134"/>
                  </a:ext>
                </a:extLst>
              </a:tr>
              <a:tr h="409938">
                <a:tc>
                  <a:txBody>
                    <a:bodyPr/>
                    <a:lstStyle/>
                    <a:p>
                      <a:pPr algn="l" fontAlgn="b"/>
                      <a:r>
                        <a:rPr lang="en-US" sz="1200" b="0" i="0" u="none" strike="noStrike">
                          <a:solidFill>
                            <a:srgbClr val="000000"/>
                          </a:solidFill>
                          <a:effectLst/>
                          <a:latin typeface="Calisto MT" panose="02040603050505030304" pitchFamily="18" charset="0"/>
                        </a:rPr>
                        <a:t> </a:t>
                      </a:r>
                    </a:p>
                  </a:txBody>
                  <a:tcPr marL="11430" marR="11430" marT="114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r" fontAlgn="b"/>
                      <a:r>
                        <a:rPr lang="en-US" sz="1200" b="0" i="0" u="none" strike="noStrike">
                          <a:solidFill>
                            <a:srgbClr val="000000"/>
                          </a:solidFill>
                          <a:effectLst/>
                          <a:latin typeface="Calisto MT" panose="02040603050505030304" pitchFamily="18" charset="0"/>
                        </a:rPr>
                        <a:t>100%</a:t>
                      </a:r>
                    </a:p>
                  </a:txBody>
                  <a:tcPr marL="11430" marR="11430" marT="114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Calisto MT" panose="02040603050505030304" pitchFamily="18" charset="0"/>
                        </a:rPr>
                        <a:t> </a:t>
                      </a:r>
                    </a:p>
                  </a:txBody>
                  <a:tcPr marL="11430" marR="11430" marT="114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en-US" sz="1200" b="0" i="0" u="none" strike="noStrike">
                          <a:solidFill>
                            <a:srgbClr val="000000"/>
                          </a:solidFill>
                          <a:effectLst/>
                          <a:latin typeface="Calisto MT" panose="02040603050505030304" pitchFamily="18" charset="0"/>
                        </a:rPr>
                        <a:t>95%-99%</a:t>
                      </a:r>
                    </a:p>
                  </a:txBody>
                  <a:tcPr marL="11430" marR="11430" marT="114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Calisto MT" panose="02040603050505030304" pitchFamily="18" charset="0"/>
                        </a:rPr>
                        <a:t> </a:t>
                      </a:r>
                    </a:p>
                  </a:txBody>
                  <a:tcPr marL="11430" marR="11430" marT="114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200" b="0" i="0" u="none" strike="noStrike">
                          <a:solidFill>
                            <a:srgbClr val="000000"/>
                          </a:solidFill>
                          <a:effectLst/>
                          <a:latin typeface="Calisto MT" panose="02040603050505030304" pitchFamily="18" charset="0"/>
                        </a:rPr>
                        <a:t>90-94%</a:t>
                      </a:r>
                    </a:p>
                  </a:txBody>
                  <a:tcPr marL="11430" marR="11430" marT="114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Calisto MT" panose="02040603050505030304" pitchFamily="18" charset="0"/>
                        </a:rPr>
                        <a:t> </a:t>
                      </a:r>
                    </a:p>
                  </a:txBody>
                  <a:tcPr marL="11430" marR="11430" marT="114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b"/>
                      <a:r>
                        <a:rPr lang="en-US" sz="1200" b="0" i="0" u="none" strike="noStrike">
                          <a:solidFill>
                            <a:srgbClr val="000000"/>
                          </a:solidFill>
                          <a:effectLst/>
                          <a:latin typeface="Calisto MT" panose="02040603050505030304" pitchFamily="18" charset="0"/>
                        </a:rPr>
                        <a:t>&lt;90%</a:t>
                      </a:r>
                    </a:p>
                  </a:txBody>
                  <a:tcPr marL="11430" marR="11430" marT="1143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4426829"/>
                  </a:ext>
                </a:extLst>
              </a:tr>
            </a:tbl>
          </a:graphicData>
        </a:graphic>
      </p:graphicFrame>
    </p:spTree>
    <p:extLst>
      <p:ext uri="{BB962C8B-B14F-4D97-AF65-F5344CB8AC3E}">
        <p14:creationId xmlns:p14="http://schemas.microsoft.com/office/powerpoint/2010/main" val="3238472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id="{088FA198-EF85-C2D5-56D6-D0CCD774CCC9}"/>
              </a:ext>
            </a:extLst>
          </p:cNvPr>
          <p:cNvPicPr>
            <a:picLocks noChangeAspect="1"/>
          </p:cNvPicPr>
          <p:nvPr/>
        </p:nvPicPr>
        <p:blipFill>
          <a:blip r:embed="rId3"/>
          <a:stretch>
            <a:fillRect/>
          </a:stretch>
        </p:blipFill>
        <p:spPr>
          <a:xfrm>
            <a:off x="685800" y="6510919"/>
            <a:ext cx="10412071" cy="487249"/>
          </a:xfrm>
          <a:prstGeom prst="rect">
            <a:avLst/>
          </a:prstGeom>
        </p:spPr>
      </p:pic>
      <p:grpSp>
        <p:nvGrpSpPr>
          <p:cNvPr id="30" name="Group 29">
            <a:extLst>
              <a:ext uri="{FF2B5EF4-FFF2-40B4-BE49-F238E27FC236}">
                <a16:creationId xmlns:a16="http://schemas.microsoft.com/office/drawing/2014/main" id="{918BFFCD-7D0D-FD9A-FD28-CD82F4B286EF}"/>
              </a:ext>
            </a:extLst>
          </p:cNvPr>
          <p:cNvGrpSpPr/>
          <p:nvPr/>
        </p:nvGrpSpPr>
        <p:grpSpPr>
          <a:xfrm>
            <a:off x="-121921" y="5761660"/>
            <a:ext cx="12435842" cy="1157952"/>
            <a:chOff x="-121921" y="5761660"/>
            <a:chExt cx="12435842" cy="1157952"/>
          </a:xfrm>
        </p:grpSpPr>
        <p:pic>
          <p:nvPicPr>
            <p:cNvPr id="31" name="Picture 30">
              <a:extLst>
                <a:ext uri="{FF2B5EF4-FFF2-40B4-BE49-F238E27FC236}">
                  <a16:creationId xmlns:a16="http://schemas.microsoft.com/office/drawing/2014/main" id="{28A711D6-F918-F702-C56D-2867EE33AC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921" y="5822963"/>
              <a:ext cx="1027094" cy="1087008"/>
            </a:xfrm>
            <a:prstGeom prst="rect">
              <a:avLst/>
            </a:prstGeom>
          </p:spPr>
        </p:pic>
        <p:pic>
          <p:nvPicPr>
            <p:cNvPr id="32" name="Picture 31">
              <a:extLst>
                <a:ext uri="{FF2B5EF4-FFF2-40B4-BE49-F238E27FC236}">
                  <a16:creationId xmlns:a16="http://schemas.microsoft.com/office/drawing/2014/main" id="{976766E4-1092-C633-1B64-B82147DD64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19793" y="5761660"/>
              <a:ext cx="1094128" cy="1157952"/>
            </a:xfrm>
            <a:prstGeom prst="rect">
              <a:avLst/>
            </a:prstGeom>
          </p:spPr>
        </p:pic>
      </p:grpSp>
      <p:sp>
        <p:nvSpPr>
          <p:cNvPr id="2" name="Title 1">
            <a:extLst>
              <a:ext uri="{FF2B5EF4-FFF2-40B4-BE49-F238E27FC236}">
                <a16:creationId xmlns:a16="http://schemas.microsoft.com/office/drawing/2014/main" id="{9CDBFFE3-C93C-D6AB-EBA1-7C5367F73A28}"/>
              </a:ext>
            </a:extLst>
          </p:cNvPr>
          <p:cNvSpPr>
            <a:spLocks noGrp="1"/>
          </p:cNvSpPr>
          <p:nvPr>
            <p:ph type="title"/>
          </p:nvPr>
        </p:nvSpPr>
        <p:spPr>
          <a:xfrm>
            <a:off x="1" y="3896"/>
            <a:ext cx="12192000" cy="571493"/>
          </a:xfrm>
          <a:solidFill>
            <a:schemeClr val="accent3"/>
          </a:solidFill>
        </p:spPr>
        <p:txBody>
          <a:bodyPr>
            <a:normAutofit fontScale="90000"/>
          </a:bodyPr>
          <a:lstStyle/>
          <a:p>
            <a:pPr algn="ctr"/>
            <a:r>
              <a:rPr lang="en-US" sz="3600" b="1">
                <a:solidFill>
                  <a:schemeClr val="bg1"/>
                </a:solidFill>
                <a:effectLst/>
                <a:latin typeface="Calibri" panose="020F0502020204030204" pitchFamily="34" charset="0"/>
                <a:ea typeface="Calibri" panose="020F0502020204030204" pitchFamily="34" charset="0"/>
                <a:cs typeface="Arial" panose="020B0604020202020204" pitchFamily="34" charset="0"/>
              </a:rPr>
              <a:t>For all Site typologies</a:t>
            </a:r>
            <a:endParaRPr lang="en-US" sz="7200">
              <a:solidFill>
                <a:schemeClr val="bg1"/>
              </a:solidFill>
            </a:endParaRPr>
          </a:p>
        </p:txBody>
      </p:sp>
      <p:pic>
        <p:nvPicPr>
          <p:cNvPr id="1026" name="Picture 2" descr="Untitled">
            <a:extLst>
              <a:ext uri="{FF2B5EF4-FFF2-40B4-BE49-F238E27FC236}">
                <a16:creationId xmlns:a16="http://schemas.microsoft.com/office/drawing/2014/main" id="{CE9380D6-3BEA-F11B-FD0E-3B5499C32456}"/>
              </a:ext>
            </a:extLst>
          </p:cNvPr>
          <p:cNvPicPr>
            <a:picLocks noGrp="1" noChangeAspect="1" noChangeArrowheads="1"/>
          </p:cNvPicPr>
          <p:nvPr>
            <p:ph idx="1"/>
          </p:nvPr>
        </p:nvPicPr>
        <p:blipFill>
          <a:blip r:embed="rId5">
            <a:extLst>
              <a:ext uri="{28A0092B-C50C-407E-A947-70E740481C1C}">
                <a14:useLocalDpi xmlns:a14="http://schemas.microsoft.com/office/drawing/2010/main" val="0"/>
              </a:ext>
            </a:extLst>
          </a:blip>
          <a:srcRect/>
          <a:stretch>
            <a:fillRect/>
          </a:stretch>
        </p:blipFill>
        <p:spPr bwMode="auto">
          <a:xfrm>
            <a:off x="44708" y="606411"/>
            <a:ext cx="2061526" cy="2938772"/>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a:extLst>
              <a:ext uri="{FF2B5EF4-FFF2-40B4-BE49-F238E27FC236}">
                <a16:creationId xmlns:a16="http://schemas.microsoft.com/office/drawing/2014/main" id="{9B917363-B916-AA09-BFC0-CFD7E967EDDC}"/>
              </a:ext>
            </a:extLst>
          </p:cNvPr>
          <p:cNvGrpSpPr/>
          <p:nvPr/>
        </p:nvGrpSpPr>
        <p:grpSpPr>
          <a:xfrm>
            <a:off x="4447462" y="1655854"/>
            <a:ext cx="5815126" cy="4050458"/>
            <a:chOff x="4069095" y="1655854"/>
            <a:chExt cx="5815126" cy="4050458"/>
          </a:xfrm>
        </p:grpSpPr>
        <p:grpSp>
          <p:nvGrpSpPr>
            <p:cNvPr id="24" name="Group 23">
              <a:extLst>
                <a:ext uri="{FF2B5EF4-FFF2-40B4-BE49-F238E27FC236}">
                  <a16:creationId xmlns:a16="http://schemas.microsoft.com/office/drawing/2014/main" id="{B3E9D307-6926-9570-3A40-32A23D534658}"/>
                </a:ext>
              </a:extLst>
            </p:cNvPr>
            <p:cNvGrpSpPr/>
            <p:nvPr/>
          </p:nvGrpSpPr>
          <p:grpSpPr>
            <a:xfrm>
              <a:off x="4521472" y="2097484"/>
              <a:ext cx="4878443" cy="3592376"/>
              <a:chOff x="1065741" y="970033"/>
              <a:chExt cx="6363397" cy="4984458"/>
            </a:xfrm>
          </p:grpSpPr>
          <p:pic>
            <p:nvPicPr>
              <p:cNvPr id="8" name="Graphic 7" descr="Lights On with solid fill">
                <a:extLst>
                  <a:ext uri="{FF2B5EF4-FFF2-40B4-BE49-F238E27FC236}">
                    <a16:creationId xmlns:a16="http://schemas.microsoft.com/office/drawing/2014/main" id="{79E243AF-9476-D20C-9E7B-9F349B6AF8F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790239" y="2791636"/>
                <a:ext cx="914400" cy="914400"/>
              </a:xfrm>
              <a:prstGeom prst="rect">
                <a:avLst/>
              </a:prstGeom>
            </p:spPr>
          </p:pic>
          <p:pic>
            <p:nvPicPr>
              <p:cNvPr id="9" name="Graphic 8" descr="Gears with solid fill">
                <a:extLst>
                  <a:ext uri="{FF2B5EF4-FFF2-40B4-BE49-F238E27FC236}">
                    <a16:creationId xmlns:a16="http://schemas.microsoft.com/office/drawing/2014/main" id="{85BBAA09-5EAC-A5CD-B867-057B6DB310C0}"/>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2878213" y="4362454"/>
                <a:ext cx="914400" cy="914400"/>
              </a:xfrm>
              <a:prstGeom prst="rect">
                <a:avLst/>
              </a:prstGeom>
            </p:spPr>
          </p:pic>
          <p:pic>
            <p:nvPicPr>
              <p:cNvPr id="10" name="Graphic 9" descr="Handshake with solid fill">
                <a:extLst>
                  <a:ext uri="{FF2B5EF4-FFF2-40B4-BE49-F238E27FC236}">
                    <a16:creationId xmlns:a16="http://schemas.microsoft.com/office/drawing/2014/main" id="{8927E3F8-20E3-7AB5-842C-E40DB305CC8A}"/>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4702266" y="4362454"/>
                <a:ext cx="914400" cy="914400"/>
              </a:xfrm>
              <a:prstGeom prst="rect">
                <a:avLst/>
              </a:prstGeom>
            </p:spPr>
          </p:pic>
          <p:grpSp>
            <p:nvGrpSpPr>
              <p:cNvPr id="11" name="Group 10">
                <a:extLst>
                  <a:ext uri="{FF2B5EF4-FFF2-40B4-BE49-F238E27FC236}">
                    <a16:creationId xmlns:a16="http://schemas.microsoft.com/office/drawing/2014/main" id="{2CF484C1-ADC6-3AC7-A9CA-9DDC77E85D93}"/>
                  </a:ext>
                </a:extLst>
              </p:cNvPr>
              <p:cNvGrpSpPr/>
              <p:nvPr/>
            </p:nvGrpSpPr>
            <p:grpSpPr>
              <a:xfrm flipH="1">
                <a:off x="1065741" y="3684818"/>
                <a:ext cx="3404509" cy="2269673"/>
                <a:chOff x="5869033" y="3373484"/>
                <a:chExt cx="3404509" cy="2269673"/>
              </a:xfrm>
            </p:grpSpPr>
            <p:sp>
              <p:nvSpPr>
                <p:cNvPr id="12" name="Freeform: Shape 11">
                  <a:extLst>
                    <a:ext uri="{FF2B5EF4-FFF2-40B4-BE49-F238E27FC236}">
                      <a16:creationId xmlns:a16="http://schemas.microsoft.com/office/drawing/2014/main" id="{509B50D4-D818-6103-FB5A-26CD22DDD3C5}"/>
                    </a:ext>
                  </a:extLst>
                </p:cNvPr>
                <p:cNvSpPr/>
                <p:nvPr/>
              </p:nvSpPr>
              <p:spPr>
                <a:xfrm>
                  <a:off x="5869033" y="3373484"/>
                  <a:ext cx="3404509" cy="2269673"/>
                </a:xfrm>
                <a:custGeom>
                  <a:avLst/>
                  <a:gdLst>
                    <a:gd name="connsiteX0" fmla="*/ 1371600 w 4114800"/>
                    <a:gd name="connsiteY0" fmla="*/ 548640 h 2743200"/>
                    <a:gd name="connsiteX1" fmla="*/ 548640 w 4114800"/>
                    <a:gd name="connsiteY1" fmla="*/ 1371600 h 2743200"/>
                    <a:gd name="connsiteX2" fmla="*/ 1371600 w 4114800"/>
                    <a:gd name="connsiteY2" fmla="*/ 2194560 h 2743200"/>
                    <a:gd name="connsiteX3" fmla="*/ 2194560 w 4114800"/>
                    <a:gd name="connsiteY3" fmla="*/ 1371600 h 2743200"/>
                    <a:gd name="connsiteX4" fmla="*/ 1371600 w 4114800"/>
                    <a:gd name="connsiteY4" fmla="*/ 548640 h 2743200"/>
                    <a:gd name="connsiteX5" fmla="*/ 1371600 w 4114800"/>
                    <a:gd name="connsiteY5" fmla="*/ 0 h 2743200"/>
                    <a:gd name="connsiteX6" fmla="*/ 2743200 w 4114800"/>
                    <a:gd name="connsiteY6" fmla="*/ 1371600 h 2743200"/>
                    <a:gd name="connsiteX7" fmla="*/ 2508953 w 4114800"/>
                    <a:gd name="connsiteY7" fmla="*/ 2138475 h 2743200"/>
                    <a:gd name="connsiteX8" fmla="*/ 2467013 w 4114800"/>
                    <a:gd name="connsiteY8" fmla="*/ 2194560 h 2743200"/>
                    <a:gd name="connsiteX9" fmla="*/ 3889468 w 4114800"/>
                    <a:gd name="connsiteY9" fmla="*/ 2194560 h 2743200"/>
                    <a:gd name="connsiteX10" fmla="*/ 4114800 w 4114800"/>
                    <a:gd name="connsiteY10" fmla="*/ 2468880 h 2743200"/>
                    <a:gd name="connsiteX11" fmla="*/ 3889468 w 4114800"/>
                    <a:gd name="connsiteY11" fmla="*/ 2743200 h 2743200"/>
                    <a:gd name="connsiteX12" fmla="*/ 1371600 w 4114800"/>
                    <a:gd name="connsiteY12" fmla="*/ 2743200 h 2743200"/>
                    <a:gd name="connsiteX13" fmla="*/ 0 w 4114800"/>
                    <a:gd name="connsiteY13" fmla="*/ 1371600 h 2743200"/>
                    <a:gd name="connsiteX14" fmla="*/ 1371600 w 4114800"/>
                    <a:gd name="connsiteY14"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14800" h="2743200">
                      <a:moveTo>
                        <a:pt x="1371600" y="548640"/>
                      </a:moveTo>
                      <a:cubicBezTo>
                        <a:pt x="917092" y="548640"/>
                        <a:pt x="548640" y="917092"/>
                        <a:pt x="548640" y="1371600"/>
                      </a:cubicBezTo>
                      <a:cubicBezTo>
                        <a:pt x="548640" y="1826108"/>
                        <a:pt x="917092" y="2194560"/>
                        <a:pt x="1371600" y="2194560"/>
                      </a:cubicBezTo>
                      <a:cubicBezTo>
                        <a:pt x="1826108" y="2194560"/>
                        <a:pt x="2194560" y="1826108"/>
                        <a:pt x="2194560" y="1371600"/>
                      </a:cubicBezTo>
                      <a:cubicBezTo>
                        <a:pt x="2194560" y="917092"/>
                        <a:pt x="1826108" y="548640"/>
                        <a:pt x="1371600" y="548640"/>
                      </a:cubicBezTo>
                      <a:close/>
                      <a:moveTo>
                        <a:pt x="1371600" y="0"/>
                      </a:moveTo>
                      <a:cubicBezTo>
                        <a:pt x="2129114" y="0"/>
                        <a:pt x="2743200" y="614086"/>
                        <a:pt x="2743200" y="1371600"/>
                      </a:cubicBezTo>
                      <a:cubicBezTo>
                        <a:pt x="2743200" y="1655668"/>
                        <a:pt x="2656844" y="1919566"/>
                        <a:pt x="2508953" y="2138475"/>
                      </a:cubicBezTo>
                      <a:lnTo>
                        <a:pt x="2467013" y="2194560"/>
                      </a:lnTo>
                      <a:lnTo>
                        <a:pt x="3889468" y="2194560"/>
                      </a:lnTo>
                      <a:lnTo>
                        <a:pt x="4114800" y="2468880"/>
                      </a:lnTo>
                      <a:lnTo>
                        <a:pt x="3889468" y="2743200"/>
                      </a:lnTo>
                      <a:lnTo>
                        <a:pt x="1371600" y="2743200"/>
                      </a:lnTo>
                      <a:cubicBezTo>
                        <a:pt x="614086" y="2743200"/>
                        <a:pt x="0" y="2129114"/>
                        <a:pt x="0" y="1371600"/>
                      </a:cubicBezTo>
                      <a:cubicBezTo>
                        <a:pt x="0" y="614086"/>
                        <a:pt x="614086" y="0"/>
                        <a:pt x="1371600" y="0"/>
                      </a:cubicBezTo>
                      <a:close/>
                    </a:path>
                  </a:pathLst>
                </a:cu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6798F455-5A21-AA93-DE7F-9DC786B470F8}"/>
                    </a:ext>
                  </a:extLst>
                </p:cNvPr>
                <p:cNvSpPr/>
                <p:nvPr/>
              </p:nvSpPr>
              <p:spPr>
                <a:xfrm>
                  <a:off x="7004957" y="4612821"/>
                  <a:ext cx="1125843" cy="576402"/>
                </a:xfrm>
                <a:custGeom>
                  <a:avLst/>
                  <a:gdLst>
                    <a:gd name="connsiteX0" fmla="*/ 669281 w 1125843"/>
                    <a:gd name="connsiteY0" fmla="*/ 0 h 576402"/>
                    <a:gd name="connsiteX1" fmla="*/ 1125843 w 1125843"/>
                    <a:gd name="connsiteY1" fmla="*/ 0 h 576402"/>
                    <a:gd name="connsiteX2" fmla="*/ 1120673 w 1125843"/>
                    <a:gd name="connsiteY2" fmla="*/ 68324 h 576402"/>
                    <a:gd name="connsiteX3" fmla="*/ 939937 w 1125843"/>
                    <a:gd name="connsiteY3" fmla="*/ 529998 h 576402"/>
                    <a:gd name="connsiteX4" fmla="*/ 905237 w 1125843"/>
                    <a:gd name="connsiteY4" fmla="*/ 576402 h 576402"/>
                    <a:gd name="connsiteX5" fmla="*/ 0 w 1125843"/>
                    <a:gd name="connsiteY5" fmla="*/ 576402 h 576402"/>
                    <a:gd name="connsiteX6" fmla="*/ 0 w 1125843"/>
                    <a:gd name="connsiteY6" fmla="*/ 576293 h 576402"/>
                    <a:gd name="connsiteX7" fmla="*/ 136139 w 1125843"/>
                    <a:gd name="connsiteY7" fmla="*/ 562569 h 576402"/>
                    <a:gd name="connsiteX8" fmla="*/ 136164 w 1125843"/>
                    <a:gd name="connsiteY8" fmla="*/ 562561 h 576402"/>
                    <a:gd name="connsiteX9" fmla="*/ 233030 w 1125843"/>
                    <a:gd name="connsiteY9" fmla="*/ 535085 h 576402"/>
                    <a:gd name="connsiteX10" fmla="*/ 251364 w 1125843"/>
                    <a:gd name="connsiteY10" fmla="*/ 526801 h 576402"/>
                    <a:gd name="connsiteX11" fmla="*/ 263951 w 1125843"/>
                    <a:gd name="connsiteY11" fmla="*/ 522894 h 576402"/>
                    <a:gd name="connsiteX12" fmla="*/ 283523 w 1125843"/>
                    <a:gd name="connsiteY12" fmla="*/ 512271 h 576402"/>
                    <a:gd name="connsiteX13" fmla="*/ 323471 w 1125843"/>
                    <a:gd name="connsiteY13" fmla="*/ 494221 h 576402"/>
                    <a:gd name="connsiteX14" fmla="*/ 360500 w 1125843"/>
                    <a:gd name="connsiteY14" fmla="*/ 470489 h 576402"/>
                    <a:gd name="connsiteX15" fmla="*/ 379612 w 1125843"/>
                    <a:gd name="connsiteY15" fmla="*/ 460115 h 576402"/>
                    <a:gd name="connsiteX16" fmla="*/ 389794 w 1125843"/>
                    <a:gd name="connsiteY16" fmla="*/ 451714 h 576402"/>
                    <a:gd name="connsiteX17" fmla="*/ 406307 w 1125843"/>
                    <a:gd name="connsiteY17" fmla="*/ 441131 h 576402"/>
                    <a:gd name="connsiteX18" fmla="*/ 480357 w 1125843"/>
                    <a:gd name="connsiteY18" fmla="*/ 376993 h 576402"/>
                    <a:gd name="connsiteX19" fmla="*/ 480384 w 1125843"/>
                    <a:gd name="connsiteY19" fmla="*/ 376971 h 576402"/>
                    <a:gd name="connsiteX20" fmla="*/ 480408 w 1125843"/>
                    <a:gd name="connsiteY20" fmla="*/ 376942 h 576402"/>
                    <a:gd name="connsiteX21" fmla="*/ 544543 w 1125843"/>
                    <a:gd name="connsiteY21" fmla="*/ 302895 h 576402"/>
                    <a:gd name="connsiteX22" fmla="*/ 555126 w 1125843"/>
                    <a:gd name="connsiteY22" fmla="*/ 286382 h 576402"/>
                    <a:gd name="connsiteX23" fmla="*/ 563528 w 1125843"/>
                    <a:gd name="connsiteY23" fmla="*/ 276199 h 576402"/>
                    <a:gd name="connsiteX24" fmla="*/ 573903 w 1125843"/>
                    <a:gd name="connsiteY24" fmla="*/ 257085 h 576402"/>
                    <a:gd name="connsiteX25" fmla="*/ 597633 w 1125843"/>
                    <a:gd name="connsiteY25" fmla="*/ 220058 h 576402"/>
                    <a:gd name="connsiteX26" fmla="*/ 615682 w 1125843"/>
                    <a:gd name="connsiteY26" fmla="*/ 180112 h 576402"/>
                    <a:gd name="connsiteX27" fmla="*/ 626307 w 1125843"/>
                    <a:gd name="connsiteY27" fmla="*/ 160538 h 576402"/>
                    <a:gd name="connsiteX28" fmla="*/ 630214 w 1125843"/>
                    <a:gd name="connsiteY28" fmla="*/ 147949 h 576402"/>
                    <a:gd name="connsiteX29" fmla="*/ 638498 w 1125843"/>
                    <a:gd name="connsiteY29" fmla="*/ 129617 h 576402"/>
                    <a:gd name="connsiteX30" fmla="*/ 665974 w 1125843"/>
                    <a:gd name="connsiteY30" fmla="*/ 32750 h 576402"/>
                    <a:gd name="connsiteX31" fmla="*/ 665982 w 1125843"/>
                    <a:gd name="connsiteY31" fmla="*/ 32726 h 57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125843" h="576402">
                      <a:moveTo>
                        <a:pt x="669281" y="0"/>
                      </a:moveTo>
                      <a:lnTo>
                        <a:pt x="1125843" y="0"/>
                      </a:lnTo>
                      <a:lnTo>
                        <a:pt x="1120673" y="68324"/>
                      </a:lnTo>
                      <a:cubicBezTo>
                        <a:pt x="1094842" y="237378"/>
                        <a:pt x="1031709" y="394157"/>
                        <a:pt x="939937" y="529998"/>
                      </a:cubicBezTo>
                      <a:lnTo>
                        <a:pt x="905237" y="576402"/>
                      </a:lnTo>
                      <a:lnTo>
                        <a:pt x="0" y="576402"/>
                      </a:lnTo>
                      <a:lnTo>
                        <a:pt x="0" y="576293"/>
                      </a:lnTo>
                      <a:lnTo>
                        <a:pt x="136139" y="562569"/>
                      </a:lnTo>
                      <a:lnTo>
                        <a:pt x="136164" y="562561"/>
                      </a:lnTo>
                      <a:lnTo>
                        <a:pt x="233030" y="535085"/>
                      </a:lnTo>
                      <a:lnTo>
                        <a:pt x="251364" y="526801"/>
                      </a:lnTo>
                      <a:lnTo>
                        <a:pt x="263951" y="522894"/>
                      </a:lnTo>
                      <a:lnTo>
                        <a:pt x="283523" y="512271"/>
                      </a:lnTo>
                      <a:lnTo>
                        <a:pt x="323471" y="494221"/>
                      </a:lnTo>
                      <a:lnTo>
                        <a:pt x="360500" y="470489"/>
                      </a:lnTo>
                      <a:lnTo>
                        <a:pt x="379612" y="460115"/>
                      </a:lnTo>
                      <a:lnTo>
                        <a:pt x="389794" y="451714"/>
                      </a:lnTo>
                      <a:lnTo>
                        <a:pt x="406307" y="441131"/>
                      </a:lnTo>
                      <a:lnTo>
                        <a:pt x="480357" y="376993"/>
                      </a:lnTo>
                      <a:lnTo>
                        <a:pt x="480384" y="376971"/>
                      </a:lnTo>
                      <a:lnTo>
                        <a:pt x="480408" y="376942"/>
                      </a:lnTo>
                      <a:lnTo>
                        <a:pt x="544543" y="302895"/>
                      </a:lnTo>
                      <a:lnTo>
                        <a:pt x="555126" y="286382"/>
                      </a:lnTo>
                      <a:lnTo>
                        <a:pt x="563528" y="276199"/>
                      </a:lnTo>
                      <a:lnTo>
                        <a:pt x="573903" y="257085"/>
                      </a:lnTo>
                      <a:lnTo>
                        <a:pt x="597633" y="220058"/>
                      </a:lnTo>
                      <a:lnTo>
                        <a:pt x="615682" y="180112"/>
                      </a:lnTo>
                      <a:lnTo>
                        <a:pt x="626307" y="160538"/>
                      </a:lnTo>
                      <a:lnTo>
                        <a:pt x="630214" y="147949"/>
                      </a:lnTo>
                      <a:lnTo>
                        <a:pt x="638498" y="129617"/>
                      </a:lnTo>
                      <a:lnTo>
                        <a:pt x="665974" y="32750"/>
                      </a:lnTo>
                      <a:lnTo>
                        <a:pt x="665982" y="32726"/>
                      </a:lnTo>
                      <a:close/>
                    </a:path>
                  </a:pathLst>
                </a:custGeom>
                <a:gradFill flip="none" rotWithShape="1">
                  <a:gsLst>
                    <a:gs pos="0">
                      <a:schemeClr val="tx1">
                        <a:alpha val="0"/>
                      </a:schemeClr>
                    </a:gs>
                    <a:gs pos="64000">
                      <a:schemeClr val="tx1">
                        <a:alpha val="20000"/>
                      </a:schemeClr>
                    </a:gs>
                    <a:gs pos="73000">
                      <a:schemeClr val="tx1">
                        <a:alpha val="30000"/>
                      </a:schemeClr>
                    </a:gs>
                    <a:gs pos="100000">
                      <a:schemeClr val="tx1">
                        <a:alpha val="5000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4" name="Group 13">
                <a:extLst>
                  <a:ext uri="{FF2B5EF4-FFF2-40B4-BE49-F238E27FC236}">
                    <a16:creationId xmlns:a16="http://schemas.microsoft.com/office/drawing/2014/main" id="{65BD8C5C-D787-0007-F233-7CE6CCDFAE14}"/>
                  </a:ext>
                </a:extLst>
              </p:cNvPr>
              <p:cNvGrpSpPr/>
              <p:nvPr/>
            </p:nvGrpSpPr>
            <p:grpSpPr>
              <a:xfrm>
                <a:off x="4024629" y="3684817"/>
                <a:ext cx="3404509" cy="2269673"/>
                <a:chOff x="5869033" y="3373484"/>
                <a:chExt cx="3404509" cy="2269673"/>
              </a:xfrm>
            </p:grpSpPr>
            <p:sp>
              <p:nvSpPr>
                <p:cNvPr id="15" name="Freeform: Shape 14">
                  <a:extLst>
                    <a:ext uri="{FF2B5EF4-FFF2-40B4-BE49-F238E27FC236}">
                      <a16:creationId xmlns:a16="http://schemas.microsoft.com/office/drawing/2014/main" id="{DED7CE7E-2B41-2936-D2C9-C0E19647833D}"/>
                    </a:ext>
                  </a:extLst>
                </p:cNvPr>
                <p:cNvSpPr/>
                <p:nvPr/>
              </p:nvSpPr>
              <p:spPr>
                <a:xfrm>
                  <a:off x="5869033" y="3373484"/>
                  <a:ext cx="3404509" cy="2269673"/>
                </a:xfrm>
                <a:custGeom>
                  <a:avLst/>
                  <a:gdLst>
                    <a:gd name="connsiteX0" fmla="*/ 1371600 w 4114800"/>
                    <a:gd name="connsiteY0" fmla="*/ 548640 h 2743200"/>
                    <a:gd name="connsiteX1" fmla="*/ 548640 w 4114800"/>
                    <a:gd name="connsiteY1" fmla="*/ 1371600 h 2743200"/>
                    <a:gd name="connsiteX2" fmla="*/ 1371600 w 4114800"/>
                    <a:gd name="connsiteY2" fmla="*/ 2194560 h 2743200"/>
                    <a:gd name="connsiteX3" fmla="*/ 2194560 w 4114800"/>
                    <a:gd name="connsiteY3" fmla="*/ 1371600 h 2743200"/>
                    <a:gd name="connsiteX4" fmla="*/ 1371600 w 4114800"/>
                    <a:gd name="connsiteY4" fmla="*/ 548640 h 2743200"/>
                    <a:gd name="connsiteX5" fmla="*/ 1371600 w 4114800"/>
                    <a:gd name="connsiteY5" fmla="*/ 0 h 2743200"/>
                    <a:gd name="connsiteX6" fmla="*/ 2743200 w 4114800"/>
                    <a:gd name="connsiteY6" fmla="*/ 1371600 h 2743200"/>
                    <a:gd name="connsiteX7" fmla="*/ 2508953 w 4114800"/>
                    <a:gd name="connsiteY7" fmla="*/ 2138475 h 2743200"/>
                    <a:gd name="connsiteX8" fmla="*/ 2467013 w 4114800"/>
                    <a:gd name="connsiteY8" fmla="*/ 2194560 h 2743200"/>
                    <a:gd name="connsiteX9" fmla="*/ 3889468 w 4114800"/>
                    <a:gd name="connsiteY9" fmla="*/ 2194560 h 2743200"/>
                    <a:gd name="connsiteX10" fmla="*/ 4114800 w 4114800"/>
                    <a:gd name="connsiteY10" fmla="*/ 2468880 h 2743200"/>
                    <a:gd name="connsiteX11" fmla="*/ 3889468 w 4114800"/>
                    <a:gd name="connsiteY11" fmla="*/ 2743200 h 2743200"/>
                    <a:gd name="connsiteX12" fmla="*/ 1371600 w 4114800"/>
                    <a:gd name="connsiteY12" fmla="*/ 2743200 h 2743200"/>
                    <a:gd name="connsiteX13" fmla="*/ 0 w 4114800"/>
                    <a:gd name="connsiteY13" fmla="*/ 1371600 h 2743200"/>
                    <a:gd name="connsiteX14" fmla="*/ 1371600 w 4114800"/>
                    <a:gd name="connsiteY14"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14800" h="2743200">
                      <a:moveTo>
                        <a:pt x="1371600" y="548640"/>
                      </a:moveTo>
                      <a:cubicBezTo>
                        <a:pt x="917092" y="548640"/>
                        <a:pt x="548640" y="917092"/>
                        <a:pt x="548640" y="1371600"/>
                      </a:cubicBezTo>
                      <a:cubicBezTo>
                        <a:pt x="548640" y="1826108"/>
                        <a:pt x="917092" y="2194560"/>
                        <a:pt x="1371600" y="2194560"/>
                      </a:cubicBezTo>
                      <a:cubicBezTo>
                        <a:pt x="1826108" y="2194560"/>
                        <a:pt x="2194560" y="1826108"/>
                        <a:pt x="2194560" y="1371600"/>
                      </a:cubicBezTo>
                      <a:cubicBezTo>
                        <a:pt x="2194560" y="917092"/>
                        <a:pt x="1826108" y="548640"/>
                        <a:pt x="1371600" y="548640"/>
                      </a:cubicBezTo>
                      <a:close/>
                      <a:moveTo>
                        <a:pt x="1371600" y="0"/>
                      </a:moveTo>
                      <a:cubicBezTo>
                        <a:pt x="2129114" y="0"/>
                        <a:pt x="2743200" y="614086"/>
                        <a:pt x="2743200" y="1371600"/>
                      </a:cubicBezTo>
                      <a:cubicBezTo>
                        <a:pt x="2743200" y="1655668"/>
                        <a:pt x="2656844" y="1919566"/>
                        <a:pt x="2508953" y="2138475"/>
                      </a:cubicBezTo>
                      <a:lnTo>
                        <a:pt x="2467013" y="2194560"/>
                      </a:lnTo>
                      <a:lnTo>
                        <a:pt x="3889468" y="2194560"/>
                      </a:lnTo>
                      <a:lnTo>
                        <a:pt x="4114800" y="2468880"/>
                      </a:lnTo>
                      <a:lnTo>
                        <a:pt x="3889468" y="2743200"/>
                      </a:lnTo>
                      <a:lnTo>
                        <a:pt x="1371600" y="2743200"/>
                      </a:lnTo>
                      <a:cubicBezTo>
                        <a:pt x="614086" y="2743200"/>
                        <a:pt x="0" y="2129114"/>
                        <a:pt x="0" y="1371600"/>
                      </a:cubicBezTo>
                      <a:cubicBezTo>
                        <a:pt x="0" y="614086"/>
                        <a:pt x="614086" y="0"/>
                        <a:pt x="1371600"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39F5E5D5-B3E5-77F2-B35A-C854426927CF}"/>
                    </a:ext>
                  </a:extLst>
                </p:cNvPr>
                <p:cNvSpPr/>
                <p:nvPr/>
              </p:nvSpPr>
              <p:spPr>
                <a:xfrm>
                  <a:off x="7004957" y="4612821"/>
                  <a:ext cx="1125843" cy="576402"/>
                </a:xfrm>
                <a:custGeom>
                  <a:avLst/>
                  <a:gdLst>
                    <a:gd name="connsiteX0" fmla="*/ 669281 w 1125843"/>
                    <a:gd name="connsiteY0" fmla="*/ 0 h 576402"/>
                    <a:gd name="connsiteX1" fmla="*/ 1125843 w 1125843"/>
                    <a:gd name="connsiteY1" fmla="*/ 0 h 576402"/>
                    <a:gd name="connsiteX2" fmla="*/ 1120673 w 1125843"/>
                    <a:gd name="connsiteY2" fmla="*/ 68324 h 576402"/>
                    <a:gd name="connsiteX3" fmla="*/ 939937 w 1125843"/>
                    <a:gd name="connsiteY3" fmla="*/ 529998 h 576402"/>
                    <a:gd name="connsiteX4" fmla="*/ 905237 w 1125843"/>
                    <a:gd name="connsiteY4" fmla="*/ 576402 h 576402"/>
                    <a:gd name="connsiteX5" fmla="*/ 0 w 1125843"/>
                    <a:gd name="connsiteY5" fmla="*/ 576402 h 576402"/>
                    <a:gd name="connsiteX6" fmla="*/ 0 w 1125843"/>
                    <a:gd name="connsiteY6" fmla="*/ 576293 h 576402"/>
                    <a:gd name="connsiteX7" fmla="*/ 136139 w 1125843"/>
                    <a:gd name="connsiteY7" fmla="*/ 562569 h 576402"/>
                    <a:gd name="connsiteX8" fmla="*/ 136164 w 1125843"/>
                    <a:gd name="connsiteY8" fmla="*/ 562561 h 576402"/>
                    <a:gd name="connsiteX9" fmla="*/ 233030 w 1125843"/>
                    <a:gd name="connsiteY9" fmla="*/ 535085 h 576402"/>
                    <a:gd name="connsiteX10" fmla="*/ 251364 w 1125843"/>
                    <a:gd name="connsiteY10" fmla="*/ 526801 h 576402"/>
                    <a:gd name="connsiteX11" fmla="*/ 263951 w 1125843"/>
                    <a:gd name="connsiteY11" fmla="*/ 522894 h 576402"/>
                    <a:gd name="connsiteX12" fmla="*/ 283523 w 1125843"/>
                    <a:gd name="connsiteY12" fmla="*/ 512271 h 576402"/>
                    <a:gd name="connsiteX13" fmla="*/ 323471 w 1125843"/>
                    <a:gd name="connsiteY13" fmla="*/ 494221 h 576402"/>
                    <a:gd name="connsiteX14" fmla="*/ 360500 w 1125843"/>
                    <a:gd name="connsiteY14" fmla="*/ 470489 h 576402"/>
                    <a:gd name="connsiteX15" fmla="*/ 379612 w 1125843"/>
                    <a:gd name="connsiteY15" fmla="*/ 460115 h 576402"/>
                    <a:gd name="connsiteX16" fmla="*/ 389794 w 1125843"/>
                    <a:gd name="connsiteY16" fmla="*/ 451714 h 576402"/>
                    <a:gd name="connsiteX17" fmla="*/ 406307 w 1125843"/>
                    <a:gd name="connsiteY17" fmla="*/ 441131 h 576402"/>
                    <a:gd name="connsiteX18" fmla="*/ 480357 w 1125843"/>
                    <a:gd name="connsiteY18" fmla="*/ 376993 h 576402"/>
                    <a:gd name="connsiteX19" fmla="*/ 480384 w 1125843"/>
                    <a:gd name="connsiteY19" fmla="*/ 376971 h 576402"/>
                    <a:gd name="connsiteX20" fmla="*/ 480408 w 1125843"/>
                    <a:gd name="connsiteY20" fmla="*/ 376942 h 576402"/>
                    <a:gd name="connsiteX21" fmla="*/ 544543 w 1125843"/>
                    <a:gd name="connsiteY21" fmla="*/ 302895 h 576402"/>
                    <a:gd name="connsiteX22" fmla="*/ 555126 w 1125843"/>
                    <a:gd name="connsiteY22" fmla="*/ 286382 h 576402"/>
                    <a:gd name="connsiteX23" fmla="*/ 563528 w 1125843"/>
                    <a:gd name="connsiteY23" fmla="*/ 276199 h 576402"/>
                    <a:gd name="connsiteX24" fmla="*/ 573903 w 1125843"/>
                    <a:gd name="connsiteY24" fmla="*/ 257085 h 576402"/>
                    <a:gd name="connsiteX25" fmla="*/ 597633 w 1125843"/>
                    <a:gd name="connsiteY25" fmla="*/ 220058 h 576402"/>
                    <a:gd name="connsiteX26" fmla="*/ 615682 w 1125843"/>
                    <a:gd name="connsiteY26" fmla="*/ 180112 h 576402"/>
                    <a:gd name="connsiteX27" fmla="*/ 626307 w 1125843"/>
                    <a:gd name="connsiteY27" fmla="*/ 160538 h 576402"/>
                    <a:gd name="connsiteX28" fmla="*/ 630214 w 1125843"/>
                    <a:gd name="connsiteY28" fmla="*/ 147949 h 576402"/>
                    <a:gd name="connsiteX29" fmla="*/ 638498 w 1125843"/>
                    <a:gd name="connsiteY29" fmla="*/ 129617 h 576402"/>
                    <a:gd name="connsiteX30" fmla="*/ 665974 w 1125843"/>
                    <a:gd name="connsiteY30" fmla="*/ 32750 h 576402"/>
                    <a:gd name="connsiteX31" fmla="*/ 665982 w 1125843"/>
                    <a:gd name="connsiteY31" fmla="*/ 32726 h 57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125843" h="576402">
                      <a:moveTo>
                        <a:pt x="669281" y="0"/>
                      </a:moveTo>
                      <a:lnTo>
                        <a:pt x="1125843" y="0"/>
                      </a:lnTo>
                      <a:lnTo>
                        <a:pt x="1120673" y="68324"/>
                      </a:lnTo>
                      <a:cubicBezTo>
                        <a:pt x="1094842" y="237378"/>
                        <a:pt x="1031709" y="394157"/>
                        <a:pt x="939937" y="529998"/>
                      </a:cubicBezTo>
                      <a:lnTo>
                        <a:pt x="905237" y="576402"/>
                      </a:lnTo>
                      <a:lnTo>
                        <a:pt x="0" y="576402"/>
                      </a:lnTo>
                      <a:lnTo>
                        <a:pt x="0" y="576293"/>
                      </a:lnTo>
                      <a:lnTo>
                        <a:pt x="136139" y="562569"/>
                      </a:lnTo>
                      <a:lnTo>
                        <a:pt x="136164" y="562561"/>
                      </a:lnTo>
                      <a:lnTo>
                        <a:pt x="233030" y="535085"/>
                      </a:lnTo>
                      <a:lnTo>
                        <a:pt x="251364" y="526801"/>
                      </a:lnTo>
                      <a:lnTo>
                        <a:pt x="263951" y="522894"/>
                      </a:lnTo>
                      <a:lnTo>
                        <a:pt x="283523" y="512271"/>
                      </a:lnTo>
                      <a:lnTo>
                        <a:pt x="323471" y="494221"/>
                      </a:lnTo>
                      <a:lnTo>
                        <a:pt x="360500" y="470489"/>
                      </a:lnTo>
                      <a:lnTo>
                        <a:pt x="379612" y="460115"/>
                      </a:lnTo>
                      <a:lnTo>
                        <a:pt x="389794" y="451714"/>
                      </a:lnTo>
                      <a:lnTo>
                        <a:pt x="406307" y="441131"/>
                      </a:lnTo>
                      <a:lnTo>
                        <a:pt x="480357" y="376993"/>
                      </a:lnTo>
                      <a:lnTo>
                        <a:pt x="480384" y="376971"/>
                      </a:lnTo>
                      <a:lnTo>
                        <a:pt x="480408" y="376942"/>
                      </a:lnTo>
                      <a:lnTo>
                        <a:pt x="544543" y="302895"/>
                      </a:lnTo>
                      <a:lnTo>
                        <a:pt x="555126" y="286382"/>
                      </a:lnTo>
                      <a:lnTo>
                        <a:pt x="563528" y="276199"/>
                      </a:lnTo>
                      <a:lnTo>
                        <a:pt x="573903" y="257085"/>
                      </a:lnTo>
                      <a:lnTo>
                        <a:pt x="597633" y="220058"/>
                      </a:lnTo>
                      <a:lnTo>
                        <a:pt x="615682" y="180112"/>
                      </a:lnTo>
                      <a:lnTo>
                        <a:pt x="626307" y="160538"/>
                      </a:lnTo>
                      <a:lnTo>
                        <a:pt x="630214" y="147949"/>
                      </a:lnTo>
                      <a:lnTo>
                        <a:pt x="638498" y="129617"/>
                      </a:lnTo>
                      <a:lnTo>
                        <a:pt x="665974" y="32750"/>
                      </a:lnTo>
                      <a:lnTo>
                        <a:pt x="665982" y="32726"/>
                      </a:lnTo>
                      <a:close/>
                    </a:path>
                  </a:pathLst>
                </a:custGeom>
                <a:gradFill flip="none" rotWithShape="1">
                  <a:gsLst>
                    <a:gs pos="0">
                      <a:schemeClr val="tx1">
                        <a:alpha val="0"/>
                      </a:schemeClr>
                    </a:gs>
                    <a:gs pos="64000">
                      <a:schemeClr val="tx1">
                        <a:alpha val="20000"/>
                      </a:schemeClr>
                    </a:gs>
                    <a:gs pos="73000">
                      <a:schemeClr val="tx1">
                        <a:alpha val="30000"/>
                      </a:schemeClr>
                    </a:gs>
                    <a:gs pos="100000">
                      <a:schemeClr val="tx1">
                        <a:alpha val="5000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17" name="Group 16">
                <a:extLst>
                  <a:ext uri="{FF2B5EF4-FFF2-40B4-BE49-F238E27FC236}">
                    <a16:creationId xmlns:a16="http://schemas.microsoft.com/office/drawing/2014/main" id="{901C9A2A-DAB6-2B58-99E9-8540B667BFD8}"/>
                  </a:ext>
                </a:extLst>
              </p:cNvPr>
              <p:cNvGrpSpPr/>
              <p:nvPr/>
            </p:nvGrpSpPr>
            <p:grpSpPr>
              <a:xfrm rot="16200000">
                <a:off x="2545185" y="1537451"/>
                <a:ext cx="3404509" cy="2269673"/>
                <a:chOff x="5869033" y="3373484"/>
                <a:chExt cx="3404509" cy="2269673"/>
              </a:xfrm>
            </p:grpSpPr>
            <p:sp>
              <p:nvSpPr>
                <p:cNvPr id="18" name="Freeform: Shape 17">
                  <a:extLst>
                    <a:ext uri="{FF2B5EF4-FFF2-40B4-BE49-F238E27FC236}">
                      <a16:creationId xmlns:a16="http://schemas.microsoft.com/office/drawing/2014/main" id="{59F3B22D-8806-3447-550A-C4357DB49E3D}"/>
                    </a:ext>
                  </a:extLst>
                </p:cNvPr>
                <p:cNvSpPr/>
                <p:nvPr/>
              </p:nvSpPr>
              <p:spPr>
                <a:xfrm>
                  <a:off x="5869033" y="3373484"/>
                  <a:ext cx="3404509" cy="2269673"/>
                </a:xfrm>
                <a:custGeom>
                  <a:avLst/>
                  <a:gdLst>
                    <a:gd name="connsiteX0" fmla="*/ 1371600 w 4114800"/>
                    <a:gd name="connsiteY0" fmla="*/ 548640 h 2743200"/>
                    <a:gd name="connsiteX1" fmla="*/ 548640 w 4114800"/>
                    <a:gd name="connsiteY1" fmla="*/ 1371600 h 2743200"/>
                    <a:gd name="connsiteX2" fmla="*/ 1371600 w 4114800"/>
                    <a:gd name="connsiteY2" fmla="*/ 2194560 h 2743200"/>
                    <a:gd name="connsiteX3" fmla="*/ 2194560 w 4114800"/>
                    <a:gd name="connsiteY3" fmla="*/ 1371600 h 2743200"/>
                    <a:gd name="connsiteX4" fmla="*/ 1371600 w 4114800"/>
                    <a:gd name="connsiteY4" fmla="*/ 548640 h 2743200"/>
                    <a:gd name="connsiteX5" fmla="*/ 1371600 w 4114800"/>
                    <a:gd name="connsiteY5" fmla="*/ 0 h 2743200"/>
                    <a:gd name="connsiteX6" fmla="*/ 2743200 w 4114800"/>
                    <a:gd name="connsiteY6" fmla="*/ 1371600 h 2743200"/>
                    <a:gd name="connsiteX7" fmla="*/ 2508953 w 4114800"/>
                    <a:gd name="connsiteY7" fmla="*/ 2138475 h 2743200"/>
                    <a:gd name="connsiteX8" fmla="*/ 2467013 w 4114800"/>
                    <a:gd name="connsiteY8" fmla="*/ 2194560 h 2743200"/>
                    <a:gd name="connsiteX9" fmla="*/ 3889468 w 4114800"/>
                    <a:gd name="connsiteY9" fmla="*/ 2194560 h 2743200"/>
                    <a:gd name="connsiteX10" fmla="*/ 4114800 w 4114800"/>
                    <a:gd name="connsiteY10" fmla="*/ 2468880 h 2743200"/>
                    <a:gd name="connsiteX11" fmla="*/ 3889468 w 4114800"/>
                    <a:gd name="connsiteY11" fmla="*/ 2743200 h 2743200"/>
                    <a:gd name="connsiteX12" fmla="*/ 1371600 w 4114800"/>
                    <a:gd name="connsiteY12" fmla="*/ 2743200 h 2743200"/>
                    <a:gd name="connsiteX13" fmla="*/ 0 w 4114800"/>
                    <a:gd name="connsiteY13" fmla="*/ 1371600 h 2743200"/>
                    <a:gd name="connsiteX14" fmla="*/ 1371600 w 4114800"/>
                    <a:gd name="connsiteY14" fmla="*/ 0 h 274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14800" h="2743200">
                      <a:moveTo>
                        <a:pt x="1371600" y="548640"/>
                      </a:moveTo>
                      <a:cubicBezTo>
                        <a:pt x="917092" y="548640"/>
                        <a:pt x="548640" y="917092"/>
                        <a:pt x="548640" y="1371600"/>
                      </a:cubicBezTo>
                      <a:cubicBezTo>
                        <a:pt x="548640" y="1826108"/>
                        <a:pt x="917092" y="2194560"/>
                        <a:pt x="1371600" y="2194560"/>
                      </a:cubicBezTo>
                      <a:cubicBezTo>
                        <a:pt x="1826108" y="2194560"/>
                        <a:pt x="2194560" y="1826108"/>
                        <a:pt x="2194560" y="1371600"/>
                      </a:cubicBezTo>
                      <a:cubicBezTo>
                        <a:pt x="2194560" y="917092"/>
                        <a:pt x="1826108" y="548640"/>
                        <a:pt x="1371600" y="548640"/>
                      </a:cubicBezTo>
                      <a:close/>
                      <a:moveTo>
                        <a:pt x="1371600" y="0"/>
                      </a:moveTo>
                      <a:cubicBezTo>
                        <a:pt x="2129114" y="0"/>
                        <a:pt x="2743200" y="614086"/>
                        <a:pt x="2743200" y="1371600"/>
                      </a:cubicBezTo>
                      <a:cubicBezTo>
                        <a:pt x="2743200" y="1655668"/>
                        <a:pt x="2656844" y="1919566"/>
                        <a:pt x="2508953" y="2138475"/>
                      </a:cubicBezTo>
                      <a:lnTo>
                        <a:pt x="2467013" y="2194560"/>
                      </a:lnTo>
                      <a:lnTo>
                        <a:pt x="3889468" y="2194560"/>
                      </a:lnTo>
                      <a:lnTo>
                        <a:pt x="4114800" y="2468880"/>
                      </a:lnTo>
                      <a:lnTo>
                        <a:pt x="3889468" y="2743200"/>
                      </a:lnTo>
                      <a:lnTo>
                        <a:pt x="1371600" y="2743200"/>
                      </a:lnTo>
                      <a:cubicBezTo>
                        <a:pt x="614086" y="2743200"/>
                        <a:pt x="0" y="2129114"/>
                        <a:pt x="0" y="1371600"/>
                      </a:cubicBezTo>
                      <a:cubicBezTo>
                        <a:pt x="0" y="614086"/>
                        <a:pt x="614086" y="0"/>
                        <a:pt x="1371600" y="0"/>
                      </a:cubicBez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1E09ED6E-211B-8DBF-EFA2-035E1858C86A}"/>
                    </a:ext>
                  </a:extLst>
                </p:cNvPr>
                <p:cNvSpPr/>
                <p:nvPr/>
              </p:nvSpPr>
              <p:spPr>
                <a:xfrm>
                  <a:off x="7004957" y="4612821"/>
                  <a:ext cx="1125843" cy="576402"/>
                </a:xfrm>
                <a:custGeom>
                  <a:avLst/>
                  <a:gdLst>
                    <a:gd name="connsiteX0" fmla="*/ 669281 w 1125843"/>
                    <a:gd name="connsiteY0" fmla="*/ 0 h 576402"/>
                    <a:gd name="connsiteX1" fmla="*/ 1125843 w 1125843"/>
                    <a:gd name="connsiteY1" fmla="*/ 0 h 576402"/>
                    <a:gd name="connsiteX2" fmla="*/ 1120673 w 1125843"/>
                    <a:gd name="connsiteY2" fmla="*/ 68324 h 576402"/>
                    <a:gd name="connsiteX3" fmla="*/ 939937 w 1125843"/>
                    <a:gd name="connsiteY3" fmla="*/ 529998 h 576402"/>
                    <a:gd name="connsiteX4" fmla="*/ 905237 w 1125843"/>
                    <a:gd name="connsiteY4" fmla="*/ 576402 h 576402"/>
                    <a:gd name="connsiteX5" fmla="*/ 0 w 1125843"/>
                    <a:gd name="connsiteY5" fmla="*/ 576402 h 576402"/>
                    <a:gd name="connsiteX6" fmla="*/ 0 w 1125843"/>
                    <a:gd name="connsiteY6" fmla="*/ 576293 h 576402"/>
                    <a:gd name="connsiteX7" fmla="*/ 136139 w 1125843"/>
                    <a:gd name="connsiteY7" fmla="*/ 562569 h 576402"/>
                    <a:gd name="connsiteX8" fmla="*/ 136164 w 1125843"/>
                    <a:gd name="connsiteY8" fmla="*/ 562561 h 576402"/>
                    <a:gd name="connsiteX9" fmla="*/ 233030 w 1125843"/>
                    <a:gd name="connsiteY9" fmla="*/ 535085 h 576402"/>
                    <a:gd name="connsiteX10" fmla="*/ 251364 w 1125843"/>
                    <a:gd name="connsiteY10" fmla="*/ 526801 h 576402"/>
                    <a:gd name="connsiteX11" fmla="*/ 263951 w 1125843"/>
                    <a:gd name="connsiteY11" fmla="*/ 522894 h 576402"/>
                    <a:gd name="connsiteX12" fmla="*/ 283523 w 1125843"/>
                    <a:gd name="connsiteY12" fmla="*/ 512271 h 576402"/>
                    <a:gd name="connsiteX13" fmla="*/ 323471 w 1125843"/>
                    <a:gd name="connsiteY13" fmla="*/ 494221 h 576402"/>
                    <a:gd name="connsiteX14" fmla="*/ 360500 w 1125843"/>
                    <a:gd name="connsiteY14" fmla="*/ 470489 h 576402"/>
                    <a:gd name="connsiteX15" fmla="*/ 379612 w 1125843"/>
                    <a:gd name="connsiteY15" fmla="*/ 460115 h 576402"/>
                    <a:gd name="connsiteX16" fmla="*/ 389794 w 1125843"/>
                    <a:gd name="connsiteY16" fmla="*/ 451714 h 576402"/>
                    <a:gd name="connsiteX17" fmla="*/ 406307 w 1125843"/>
                    <a:gd name="connsiteY17" fmla="*/ 441131 h 576402"/>
                    <a:gd name="connsiteX18" fmla="*/ 480357 w 1125843"/>
                    <a:gd name="connsiteY18" fmla="*/ 376993 h 576402"/>
                    <a:gd name="connsiteX19" fmla="*/ 480384 w 1125843"/>
                    <a:gd name="connsiteY19" fmla="*/ 376971 h 576402"/>
                    <a:gd name="connsiteX20" fmla="*/ 480408 w 1125843"/>
                    <a:gd name="connsiteY20" fmla="*/ 376942 h 576402"/>
                    <a:gd name="connsiteX21" fmla="*/ 544543 w 1125843"/>
                    <a:gd name="connsiteY21" fmla="*/ 302895 h 576402"/>
                    <a:gd name="connsiteX22" fmla="*/ 555126 w 1125843"/>
                    <a:gd name="connsiteY22" fmla="*/ 286382 h 576402"/>
                    <a:gd name="connsiteX23" fmla="*/ 563528 w 1125843"/>
                    <a:gd name="connsiteY23" fmla="*/ 276199 h 576402"/>
                    <a:gd name="connsiteX24" fmla="*/ 573903 w 1125843"/>
                    <a:gd name="connsiteY24" fmla="*/ 257085 h 576402"/>
                    <a:gd name="connsiteX25" fmla="*/ 597633 w 1125843"/>
                    <a:gd name="connsiteY25" fmla="*/ 220058 h 576402"/>
                    <a:gd name="connsiteX26" fmla="*/ 615682 w 1125843"/>
                    <a:gd name="connsiteY26" fmla="*/ 180112 h 576402"/>
                    <a:gd name="connsiteX27" fmla="*/ 626307 w 1125843"/>
                    <a:gd name="connsiteY27" fmla="*/ 160538 h 576402"/>
                    <a:gd name="connsiteX28" fmla="*/ 630214 w 1125843"/>
                    <a:gd name="connsiteY28" fmla="*/ 147949 h 576402"/>
                    <a:gd name="connsiteX29" fmla="*/ 638498 w 1125843"/>
                    <a:gd name="connsiteY29" fmla="*/ 129617 h 576402"/>
                    <a:gd name="connsiteX30" fmla="*/ 665974 w 1125843"/>
                    <a:gd name="connsiteY30" fmla="*/ 32750 h 576402"/>
                    <a:gd name="connsiteX31" fmla="*/ 665982 w 1125843"/>
                    <a:gd name="connsiteY31" fmla="*/ 32726 h 57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125843" h="576402">
                      <a:moveTo>
                        <a:pt x="669281" y="0"/>
                      </a:moveTo>
                      <a:lnTo>
                        <a:pt x="1125843" y="0"/>
                      </a:lnTo>
                      <a:lnTo>
                        <a:pt x="1120673" y="68324"/>
                      </a:lnTo>
                      <a:cubicBezTo>
                        <a:pt x="1094842" y="237378"/>
                        <a:pt x="1031709" y="394157"/>
                        <a:pt x="939937" y="529998"/>
                      </a:cubicBezTo>
                      <a:lnTo>
                        <a:pt x="905237" y="576402"/>
                      </a:lnTo>
                      <a:lnTo>
                        <a:pt x="0" y="576402"/>
                      </a:lnTo>
                      <a:lnTo>
                        <a:pt x="0" y="576293"/>
                      </a:lnTo>
                      <a:lnTo>
                        <a:pt x="136139" y="562569"/>
                      </a:lnTo>
                      <a:lnTo>
                        <a:pt x="136164" y="562561"/>
                      </a:lnTo>
                      <a:lnTo>
                        <a:pt x="233030" y="535085"/>
                      </a:lnTo>
                      <a:lnTo>
                        <a:pt x="251364" y="526801"/>
                      </a:lnTo>
                      <a:lnTo>
                        <a:pt x="263951" y="522894"/>
                      </a:lnTo>
                      <a:lnTo>
                        <a:pt x="283523" y="512271"/>
                      </a:lnTo>
                      <a:lnTo>
                        <a:pt x="323471" y="494221"/>
                      </a:lnTo>
                      <a:lnTo>
                        <a:pt x="360500" y="470489"/>
                      </a:lnTo>
                      <a:lnTo>
                        <a:pt x="379612" y="460115"/>
                      </a:lnTo>
                      <a:lnTo>
                        <a:pt x="389794" y="451714"/>
                      </a:lnTo>
                      <a:lnTo>
                        <a:pt x="406307" y="441131"/>
                      </a:lnTo>
                      <a:lnTo>
                        <a:pt x="480357" y="376993"/>
                      </a:lnTo>
                      <a:lnTo>
                        <a:pt x="480384" y="376971"/>
                      </a:lnTo>
                      <a:lnTo>
                        <a:pt x="480408" y="376942"/>
                      </a:lnTo>
                      <a:lnTo>
                        <a:pt x="544543" y="302895"/>
                      </a:lnTo>
                      <a:lnTo>
                        <a:pt x="555126" y="286382"/>
                      </a:lnTo>
                      <a:lnTo>
                        <a:pt x="563528" y="276199"/>
                      </a:lnTo>
                      <a:lnTo>
                        <a:pt x="573903" y="257085"/>
                      </a:lnTo>
                      <a:lnTo>
                        <a:pt x="597633" y="220058"/>
                      </a:lnTo>
                      <a:lnTo>
                        <a:pt x="615682" y="180112"/>
                      </a:lnTo>
                      <a:lnTo>
                        <a:pt x="626307" y="160538"/>
                      </a:lnTo>
                      <a:lnTo>
                        <a:pt x="630214" y="147949"/>
                      </a:lnTo>
                      <a:lnTo>
                        <a:pt x="638498" y="129617"/>
                      </a:lnTo>
                      <a:lnTo>
                        <a:pt x="665974" y="32750"/>
                      </a:lnTo>
                      <a:lnTo>
                        <a:pt x="665982" y="32726"/>
                      </a:lnTo>
                      <a:close/>
                    </a:path>
                  </a:pathLst>
                </a:custGeom>
                <a:gradFill flip="none" rotWithShape="1">
                  <a:gsLst>
                    <a:gs pos="0">
                      <a:schemeClr val="tx1">
                        <a:alpha val="0"/>
                      </a:schemeClr>
                    </a:gs>
                    <a:gs pos="64000">
                      <a:schemeClr val="tx1">
                        <a:alpha val="20000"/>
                      </a:schemeClr>
                    </a:gs>
                    <a:gs pos="73000">
                      <a:schemeClr val="tx1">
                        <a:alpha val="30000"/>
                      </a:schemeClr>
                    </a:gs>
                    <a:gs pos="100000">
                      <a:schemeClr val="tx1">
                        <a:alpha val="5000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pic>
          <p:nvPicPr>
            <p:cNvPr id="20" name="Graphic 19" descr="Badge 3 with solid fill">
              <a:extLst>
                <a:ext uri="{FF2B5EF4-FFF2-40B4-BE49-F238E27FC236}">
                  <a16:creationId xmlns:a16="http://schemas.microsoft.com/office/drawing/2014/main" id="{9B6E7D31-91E9-6509-0553-D130A5A70357}"/>
                </a:ext>
              </a:extLst>
            </p:cNvPr>
            <p:cNvPicPr>
              <a:picLocks noChangeAspect="1"/>
            </p:cNvPicPr>
            <p:nvPr/>
          </p:nvPicPr>
          <p:blipFill>
            <a:blip r:embed="rId12">
              <a:extLst>
                <a:ext uri="{96DAC541-7B7A-43D3-8B79-37D633B846F1}">
                  <asvg:svgBlip xmlns:asvg="http://schemas.microsoft.com/office/drawing/2016/SVG/main" r:embed="rId13"/>
                </a:ext>
              </a:extLst>
            </a:blip>
            <a:srcRect/>
            <a:stretch/>
          </p:blipFill>
          <p:spPr>
            <a:xfrm>
              <a:off x="4069095" y="5332833"/>
              <a:ext cx="373479" cy="373479"/>
            </a:xfrm>
            <a:prstGeom prst="rect">
              <a:avLst/>
            </a:prstGeom>
          </p:spPr>
        </p:pic>
        <p:pic>
          <p:nvPicPr>
            <p:cNvPr id="21" name="Graphic 20" descr="Badge with solid fill">
              <a:extLst>
                <a:ext uri="{FF2B5EF4-FFF2-40B4-BE49-F238E27FC236}">
                  <a16:creationId xmlns:a16="http://schemas.microsoft.com/office/drawing/2014/main" id="{EEC9C1C3-64D4-9228-375D-F0528CE2CC57}"/>
                </a:ext>
              </a:extLst>
            </p:cNvPr>
            <p:cNvPicPr>
              <a:picLocks noChangeAspect="1"/>
            </p:cNvPicPr>
            <p:nvPr/>
          </p:nvPicPr>
          <p:blipFill>
            <a:blip r:embed="rId14">
              <a:extLst>
                <a:ext uri="{96DAC541-7B7A-43D3-8B79-37D633B846F1}">
                  <asvg:svgBlip xmlns:asvg="http://schemas.microsoft.com/office/drawing/2016/SVG/main" r:embed="rId15"/>
                </a:ext>
              </a:extLst>
            </a:blip>
            <a:srcRect/>
            <a:stretch/>
          </p:blipFill>
          <p:spPr>
            <a:xfrm>
              <a:off x="9510742" y="5320019"/>
              <a:ext cx="373479" cy="373479"/>
            </a:xfrm>
            <a:prstGeom prst="rect">
              <a:avLst/>
            </a:prstGeom>
          </p:spPr>
        </p:pic>
        <p:pic>
          <p:nvPicPr>
            <p:cNvPr id="22" name="Graphic 21" descr="Badge 1 with solid fill">
              <a:extLst>
                <a:ext uri="{FF2B5EF4-FFF2-40B4-BE49-F238E27FC236}">
                  <a16:creationId xmlns:a16="http://schemas.microsoft.com/office/drawing/2014/main" id="{96ED29B8-6F4E-2A8A-A81F-8500789D6726}"/>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7444649" y="1655854"/>
              <a:ext cx="373479" cy="373479"/>
            </a:xfrm>
            <a:prstGeom prst="rect">
              <a:avLst/>
            </a:prstGeom>
          </p:spPr>
        </p:pic>
      </p:grpSp>
      <p:graphicFrame>
        <p:nvGraphicFramePr>
          <p:cNvPr id="3" name="Content Placeholder 2">
            <a:extLst>
              <a:ext uri="{FF2B5EF4-FFF2-40B4-BE49-F238E27FC236}">
                <a16:creationId xmlns:a16="http://schemas.microsoft.com/office/drawing/2014/main" id="{B1E90A26-08C1-81B9-4B58-EC557CCAABD8}"/>
              </a:ext>
            </a:extLst>
          </p:cNvPr>
          <p:cNvGraphicFramePr>
            <a:graphicFrameLocks/>
          </p:cNvGraphicFramePr>
          <p:nvPr/>
        </p:nvGraphicFramePr>
        <p:xfrm>
          <a:off x="2711437" y="902546"/>
          <a:ext cx="2963264" cy="4351883"/>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26" name="Content Placeholder 2">
            <a:extLst>
              <a:ext uri="{FF2B5EF4-FFF2-40B4-BE49-F238E27FC236}">
                <a16:creationId xmlns:a16="http://schemas.microsoft.com/office/drawing/2014/main" id="{D11A50EB-7857-A2ED-E958-C713616D65D0}"/>
              </a:ext>
            </a:extLst>
          </p:cNvPr>
          <p:cNvGraphicFramePr>
            <a:graphicFrameLocks/>
          </p:cNvGraphicFramePr>
          <p:nvPr/>
        </p:nvGraphicFramePr>
        <p:xfrm>
          <a:off x="9003419" y="3748942"/>
          <a:ext cx="3076755" cy="1494335"/>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27" name="Content Placeholder 2">
            <a:extLst>
              <a:ext uri="{FF2B5EF4-FFF2-40B4-BE49-F238E27FC236}">
                <a16:creationId xmlns:a16="http://schemas.microsoft.com/office/drawing/2014/main" id="{9F4E0555-0CFE-BBBD-0D9A-275FD99D539D}"/>
              </a:ext>
            </a:extLst>
          </p:cNvPr>
          <p:cNvGraphicFramePr>
            <a:graphicFrameLocks/>
          </p:cNvGraphicFramePr>
          <p:nvPr/>
        </p:nvGraphicFramePr>
        <p:xfrm>
          <a:off x="8254758" y="595584"/>
          <a:ext cx="3485476" cy="2239091"/>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sp>
        <p:nvSpPr>
          <p:cNvPr id="29" name="TextBox 28">
            <a:extLst>
              <a:ext uri="{FF2B5EF4-FFF2-40B4-BE49-F238E27FC236}">
                <a16:creationId xmlns:a16="http://schemas.microsoft.com/office/drawing/2014/main" id="{DEDAF76B-C9F4-F686-96B9-64C74009B955}"/>
              </a:ext>
            </a:extLst>
          </p:cNvPr>
          <p:cNvSpPr txBox="1"/>
          <p:nvPr/>
        </p:nvSpPr>
        <p:spPr>
          <a:xfrm>
            <a:off x="2716103" y="5697822"/>
            <a:ext cx="9028720" cy="736355"/>
          </a:xfrm>
          <a:prstGeom prst="rect">
            <a:avLst/>
          </a:prstGeom>
          <a:noFill/>
        </p:spPr>
        <p:txBody>
          <a:bodyPr wrap="square" lIns="91440" tIns="45720" rIns="91440" bIns="45720" anchor="t">
            <a:spAutoFit/>
          </a:bodyPr>
          <a:lstStyle/>
          <a:p>
            <a:pPr marL="0" marR="0" algn="ctr">
              <a:lnSpc>
                <a:spcPct val="107000"/>
              </a:lnSpc>
              <a:spcBef>
                <a:spcPts val="0"/>
              </a:spcBef>
            </a:pPr>
            <a:r>
              <a:rPr lang="en-US" sz="2000" b="1" kern="100">
                <a:effectLst/>
                <a:latin typeface="Calibri"/>
                <a:ea typeface="Calibri"/>
                <a:cs typeface="Arial"/>
              </a:rPr>
              <a:t>Focus on follow up on gaps identified and action points.</a:t>
            </a:r>
          </a:p>
          <a:p>
            <a:pPr marL="0" marR="0" algn="ctr">
              <a:lnSpc>
                <a:spcPct val="107000"/>
              </a:lnSpc>
              <a:spcBef>
                <a:spcPts val="0"/>
              </a:spcBef>
            </a:pPr>
            <a:r>
              <a:rPr lang="en-US" sz="2000" b="1" kern="100">
                <a:effectLst/>
                <a:latin typeface="Calibri"/>
                <a:ea typeface="Calibri"/>
                <a:cs typeface="Arial"/>
              </a:rPr>
              <a:t>Leveraging on digitization of this process to track this entire process with fidelity.</a:t>
            </a:r>
          </a:p>
        </p:txBody>
      </p:sp>
      <p:pic>
        <p:nvPicPr>
          <p:cNvPr id="6" name="Picture 5">
            <a:extLst>
              <a:ext uri="{FF2B5EF4-FFF2-40B4-BE49-F238E27FC236}">
                <a16:creationId xmlns:a16="http://schemas.microsoft.com/office/drawing/2014/main" id="{0582E14E-C9B9-BCBC-0B5F-E6C4322EAB4D}"/>
              </a:ext>
            </a:extLst>
          </p:cNvPr>
          <p:cNvPicPr>
            <a:picLocks noChangeAspect="1"/>
          </p:cNvPicPr>
          <p:nvPr/>
        </p:nvPicPr>
        <p:blipFill>
          <a:blip r:embed="rId33"/>
          <a:stretch>
            <a:fillRect/>
          </a:stretch>
        </p:blipFill>
        <p:spPr>
          <a:xfrm>
            <a:off x="615289" y="3505792"/>
            <a:ext cx="2057896" cy="3005127"/>
          </a:xfrm>
          <a:prstGeom prst="rect">
            <a:avLst/>
          </a:prstGeom>
        </p:spPr>
      </p:pic>
    </p:spTree>
    <p:extLst>
      <p:ext uri="{BB962C8B-B14F-4D97-AF65-F5344CB8AC3E}">
        <p14:creationId xmlns:p14="http://schemas.microsoft.com/office/powerpoint/2010/main" val="11468656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324576" y="356407"/>
            <a:ext cx="9766911" cy="386264"/>
          </a:xfrm>
        </p:spPr>
        <p:txBody>
          <a:bodyPr>
            <a:noAutofit/>
          </a:bodyPr>
          <a:lstStyle/>
          <a:p>
            <a:pPr algn="ctr">
              <a:spcBef>
                <a:spcPts val="1000"/>
              </a:spcBef>
              <a:defRPr/>
            </a:pPr>
            <a:r>
              <a:rPr lang="en-US" sz="3400">
                <a:latin typeface="Maiandra GD" panose="020E0502030308020204" pitchFamily="34" charset="0"/>
                <a:ea typeface="+mn-ea"/>
                <a:cs typeface="+mn-cs"/>
              </a:rPr>
              <a:t>2023 DREAMS D/SQA Action Plans Follow Up</a:t>
            </a:r>
          </a:p>
        </p:txBody>
      </p:sp>
      <p:sp>
        <p:nvSpPr>
          <p:cNvPr id="8" name="TextBox 7">
            <a:extLst>
              <a:ext uri="{FF2B5EF4-FFF2-40B4-BE49-F238E27FC236}">
                <a16:creationId xmlns:a16="http://schemas.microsoft.com/office/drawing/2014/main" id="{817B1A00-1DA7-91CB-8269-DA9482B0AAE8}"/>
              </a:ext>
            </a:extLst>
          </p:cNvPr>
          <p:cNvSpPr txBox="1"/>
          <p:nvPr/>
        </p:nvSpPr>
        <p:spPr>
          <a:xfrm>
            <a:off x="1324576" y="5992238"/>
            <a:ext cx="10078064" cy="228600"/>
          </a:xfrm>
          <a:prstGeom prst="rect">
            <a:avLst/>
          </a:prstGeom>
        </p:spPr>
        <p:txBody>
          <a:bodyPr vert="horz" wrap="square" lIns="0" tIns="0" rIns="0" bIns="0" rtlCol="0" anchor="t" anchorCtr="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1C1668"/>
                </a:solidFill>
                <a:effectLst/>
                <a:uLnTx/>
                <a:uFillTx/>
                <a:latin typeface="Calisto MT" panose="02040603050505030304" pitchFamily="18" charset="0"/>
                <a:ea typeface="+mn-ea"/>
                <a:cs typeface="+mn-cs"/>
              </a:rPr>
              <a:t>Data Source: </a:t>
            </a:r>
            <a:r>
              <a:rPr kumimoji="0" lang="en-US" sz="1000" b="0" i="0" u="none" strike="noStrike" kern="1200" cap="none" spc="0" normalizeH="0" baseline="0" noProof="0">
                <a:ln>
                  <a:noFill/>
                </a:ln>
                <a:solidFill>
                  <a:srgbClr val="1C1668"/>
                </a:solidFill>
                <a:effectLst/>
                <a:uLnTx/>
                <a:uFillTx/>
                <a:latin typeface="Calisto MT" panose="02040603050505030304" pitchFamily="18" charset="0"/>
                <a:ea typeface="+mn-ea"/>
                <a:cs typeface="+mn-cs"/>
              </a:rPr>
              <a:t>e-DQA Tool           </a:t>
            </a:r>
            <a:r>
              <a:rPr kumimoji="0" lang="en-US" sz="1000" b="1" i="0" u="none" strike="noStrike" kern="1200" cap="none" spc="0" normalizeH="0" baseline="0" noProof="0">
                <a:ln>
                  <a:noFill/>
                </a:ln>
                <a:solidFill>
                  <a:srgbClr val="1C1668"/>
                </a:solidFill>
                <a:effectLst/>
                <a:uLnTx/>
                <a:uFillTx/>
                <a:latin typeface="Calisto MT" panose="02040603050505030304" pitchFamily="18" charset="0"/>
                <a:ea typeface="+mn-ea"/>
                <a:cs typeface="+mn-cs"/>
              </a:rPr>
              <a:t>Assessment : </a:t>
            </a:r>
            <a:r>
              <a:rPr kumimoji="0" lang="en-US" sz="1000" b="0" i="0" u="none" strike="noStrike" kern="1200" cap="none" spc="0" normalizeH="0" baseline="0" noProof="0">
                <a:ln>
                  <a:noFill/>
                </a:ln>
                <a:solidFill>
                  <a:srgbClr val="1C1668"/>
                </a:solidFill>
                <a:effectLst/>
                <a:uLnTx/>
                <a:uFillTx/>
                <a:latin typeface="Calisto MT" panose="02040603050505030304" pitchFamily="18" charset="0"/>
                <a:ea typeface="+mn-ea"/>
                <a:cs typeface="+mn-cs"/>
              </a:rPr>
              <a:t>2023  DREAMS DQA                      </a:t>
            </a:r>
            <a:r>
              <a:rPr kumimoji="0" lang="en-US" sz="1000" b="1" i="0" u="none" strike="noStrike" kern="1200" cap="none" spc="0" normalizeH="0" baseline="0" noProof="0">
                <a:ln>
                  <a:noFill/>
                </a:ln>
                <a:solidFill>
                  <a:srgbClr val="1C1668"/>
                </a:solidFill>
                <a:effectLst/>
                <a:uLnTx/>
                <a:uFillTx/>
                <a:latin typeface="Calisto MT" panose="02040603050505030304" pitchFamily="18" charset="0"/>
                <a:ea typeface="+mn-ea"/>
                <a:cs typeface="+mn-cs"/>
              </a:rPr>
              <a:t>Period:  </a:t>
            </a:r>
            <a:r>
              <a:rPr kumimoji="0" lang="en-US" sz="1000" b="0" i="0" u="none" strike="noStrike" kern="1200" cap="none" spc="0" normalizeH="0" baseline="0" noProof="0">
                <a:ln>
                  <a:noFill/>
                </a:ln>
                <a:solidFill>
                  <a:srgbClr val="1C1668"/>
                </a:solidFill>
                <a:effectLst/>
                <a:uLnTx/>
                <a:uFillTx/>
                <a:latin typeface="Calisto MT" panose="02040603050505030304" pitchFamily="18" charset="0"/>
                <a:ea typeface="+mn-ea"/>
                <a:cs typeface="+mn-cs"/>
              </a:rPr>
              <a:t>As of  23</a:t>
            </a:r>
            <a:r>
              <a:rPr kumimoji="0" lang="en-US" sz="1000" b="0" i="0" u="none" strike="noStrike" kern="1200" cap="none" spc="0" normalizeH="0" baseline="30000" noProof="0">
                <a:ln>
                  <a:noFill/>
                </a:ln>
                <a:solidFill>
                  <a:srgbClr val="1C1668"/>
                </a:solidFill>
                <a:effectLst/>
                <a:uLnTx/>
                <a:uFillTx/>
                <a:latin typeface="Calisto MT" panose="02040603050505030304" pitchFamily="18" charset="0"/>
                <a:ea typeface="+mn-ea"/>
                <a:cs typeface="+mn-cs"/>
              </a:rPr>
              <a:t>rd</a:t>
            </a:r>
            <a:r>
              <a:rPr kumimoji="0" lang="en-US" sz="1000" b="0" i="0" u="none" strike="noStrike" kern="1200" cap="none" spc="0" normalizeH="0" baseline="0" noProof="0">
                <a:ln>
                  <a:noFill/>
                </a:ln>
                <a:solidFill>
                  <a:srgbClr val="1C1668"/>
                </a:solidFill>
                <a:effectLst/>
                <a:uLnTx/>
                <a:uFillTx/>
                <a:latin typeface="Calisto MT" panose="02040603050505030304" pitchFamily="18" charset="0"/>
                <a:ea typeface="+mn-ea"/>
                <a:cs typeface="+mn-cs"/>
              </a:rPr>
              <a:t>  Aug 2024</a:t>
            </a:r>
          </a:p>
        </p:txBody>
      </p:sp>
      <p:graphicFrame>
        <p:nvGraphicFramePr>
          <p:cNvPr id="7" name="Chart 6">
            <a:extLst>
              <a:ext uri="{FF2B5EF4-FFF2-40B4-BE49-F238E27FC236}">
                <a16:creationId xmlns:a16="http://schemas.microsoft.com/office/drawing/2014/main" id="{0C730138-8CE9-7379-8FC7-EB2ED79CB3FC}"/>
              </a:ext>
            </a:extLst>
          </p:cNvPr>
          <p:cNvGraphicFramePr>
            <a:graphicFrameLocks/>
          </p:cNvGraphicFramePr>
          <p:nvPr>
            <p:extLst>
              <p:ext uri="{D42A27DB-BD31-4B8C-83A1-F6EECF244321}">
                <p14:modId xmlns:p14="http://schemas.microsoft.com/office/powerpoint/2010/main" val="1881393027"/>
              </p:ext>
            </p:extLst>
          </p:nvPr>
        </p:nvGraphicFramePr>
        <p:xfrm>
          <a:off x="1254237" y="1575881"/>
          <a:ext cx="10078064" cy="4416357"/>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8">
            <a:extLst>
              <a:ext uri="{FF2B5EF4-FFF2-40B4-BE49-F238E27FC236}">
                <a16:creationId xmlns:a16="http://schemas.microsoft.com/office/drawing/2014/main" id="{FCBA6560-5C39-1679-2564-271460D4589C}"/>
              </a:ext>
            </a:extLst>
          </p:cNvPr>
          <p:cNvSpPr/>
          <p:nvPr/>
        </p:nvSpPr>
        <p:spPr>
          <a:xfrm>
            <a:off x="1811577" y="1911862"/>
            <a:ext cx="2430419" cy="3939702"/>
          </a:xfrm>
          <a:prstGeom prst="rect">
            <a:avLst/>
          </a:prstGeom>
          <a:noFill/>
          <a:ln w="1905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dobe Garamond Pro"/>
              <a:ea typeface="+mn-ea"/>
              <a:cs typeface="+mn-cs"/>
            </a:endParaRPr>
          </a:p>
        </p:txBody>
      </p:sp>
    </p:spTree>
    <p:extLst>
      <p:ext uri="{BB962C8B-B14F-4D97-AF65-F5344CB8AC3E}">
        <p14:creationId xmlns:p14="http://schemas.microsoft.com/office/powerpoint/2010/main" val="358819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656D65-E2B9-8919-8467-C94670099132}"/>
              </a:ext>
            </a:extLst>
          </p:cNvPr>
          <p:cNvSpPr>
            <a:spLocks noGrp="1"/>
          </p:cNvSpPr>
          <p:nvPr>
            <p:ph type="title"/>
          </p:nvPr>
        </p:nvSpPr>
        <p:spPr>
          <a:xfrm>
            <a:off x="1361342" y="342900"/>
            <a:ext cx="9469316" cy="572114"/>
          </a:xfrm>
        </p:spPr>
        <p:txBody>
          <a:bodyPr/>
          <a:lstStyle/>
          <a:p>
            <a:pPr algn="ctr"/>
            <a:br>
              <a:rPr lang="en-US" sz="3400">
                <a:latin typeface="Maiandra GD" panose="020E0502030308020204" pitchFamily="34" charset="0"/>
                <a:ea typeface="+mn-ea"/>
                <a:cs typeface="+mn-cs"/>
              </a:rPr>
            </a:br>
            <a:r>
              <a:rPr lang="en-US" sz="3400">
                <a:latin typeface="Maiandra GD" panose="020E0502030308020204" pitchFamily="34" charset="0"/>
                <a:ea typeface="+mn-ea"/>
                <a:cs typeface="+mn-cs"/>
              </a:rPr>
              <a:t>Challenges and Mitigation </a:t>
            </a:r>
            <a:br>
              <a:rPr lang="en-US" sz="3600">
                <a:latin typeface="Garamond" panose="02020404030301010803" pitchFamily="18" charset="0"/>
              </a:rPr>
            </a:br>
            <a:endParaRPr lang="en-US" sz="3600">
              <a:latin typeface="Garamond" panose="02020404030301010803" pitchFamily="18" charset="0"/>
            </a:endParaRPr>
          </a:p>
        </p:txBody>
      </p:sp>
      <p:graphicFrame>
        <p:nvGraphicFramePr>
          <p:cNvPr id="9" name="Content Placeholder 8">
            <a:extLst>
              <a:ext uri="{FF2B5EF4-FFF2-40B4-BE49-F238E27FC236}">
                <a16:creationId xmlns:a16="http://schemas.microsoft.com/office/drawing/2014/main" id="{C85655AD-152B-CF1C-0AEB-973379E26AFC}"/>
              </a:ext>
            </a:extLst>
          </p:cNvPr>
          <p:cNvGraphicFramePr>
            <a:graphicFrameLocks noGrp="1"/>
          </p:cNvGraphicFramePr>
          <p:nvPr>
            <p:ph idx="1"/>
          </p:nvPr>
        </p:nvGraphicFramePr>
        <p:xfrm>
          <a:off x="882501" y="1503282"/>
          <a:ext cx="11047229" cy="4422228"/>
        </p:xfrm>
        <a:graphic>
          <a:graphicData uri="http://schemas.openxmlformats.org/drawingml/2006/table">
            <a:tbl>
              <a:tblPr firstRow="1" bandRow="1">
                <a:tableStyleId>{5C22544A-7EE6-4342-B048-85BDC9FD1C3A}</a:tableStyleId>
              </a:tblPr>
              <a:tblGrid>
                <a:gridCol w="5333874">
                  <a:extLst>
                    <a:ext uri="{9D8B030D-6E8A-4147-A177-3AD203B41FA5}">
                      <a16:colId xmlns:a16="http://schemas.microsoft.com/office/drawing/2014/main" val="1566884469"/>
                    </a:ext>
                  </a:extLst>
                </a:gridCol>
                <a:gridCol w="5713355">
                  <a:extLst>
                    <a:ext uri="{9D8B030D-6E8A-4147-A177-3AD203B41FA5}">
                      <a16:colId xmlns:a16="http://schemas.microsoft.com/office/drawing/2014/main" val="3170649896"/>
                    </a:ext>
                  </a:extLst>
                </a:gridCol>
              </a:tblGrid>
              <a:tr h="629163">
                <a:tc>
                  <a:txBody>
                    <a:bodyPr/>
                    <a:lstStyle/>
                    <a:p>
                      <a:r>
                        <a:rPr lang="en-US" sz="2600">
                          <a:solidFill>
                            <a:schemeClr val="bg1"/>
                          </a:solidFill>
                          <a:latin typeface="Maiandra GD" panose="020E0502030308020204" pitchFamily="34" charset="0"/>
                        </a:rPr>
                        <a:t>Challenges Faced</a:t>
                      </a:r>
                    </a:p>
                  </a:txBody>
                  <a:tcPr>
                    <a:solidFill>
                      <a:schemeClr val="accent1">
                        <a:lumMod val="75000"/>
                      </a:schemeClr>
                    </a:solidFill>
                  </a:tcPr>
                </a:tc>
                <a:tc>
                  <a:txBody>
                    <a:bodyPr/>
                    <a:lstStyle/>
                    <a:p>
                      <a:r>
                        <a:rPr lang="en-US" sz="2600">
                          <a:solidFill>
                            <a:schemeClr val="bg1"/>
                          </a:solidFill>
                          <a:latin typeface="Maiandra GD" panose="020E0502030308020204" pitchFamily="34" charset="0"/>
                        </a:rPr>
                        <a:t>Mitigation Measures</a:t>
                      </a:r>
                    </a:p>
                  </a:txBody>
                  <a:tcPr>
                    <a:solidFill>
                      <a:schemeClr val="accent1">
                        <a:lumMod val="75000"/>
                      </a:schemeClr>
                    </a:solidFill>
                  </a:tcPr>
                </a:tc>
                <a:extLst>
                  <a:ext uri="{0D108BD9-81ED-4DB2-BD59-A6C34878D82A}">
                    <a16:rowId xmlns:a16="http://schemas.microsoft.com/office/drawing/2014/main" val="1034316894"/>
                  </a:ext>
                </a:extLst>
              </a:tr>
              <a:tr h="1688804">
                <a:tc>
                  <a:txBody>
                    <a:bodyPr/>
                    <a:lstStyle/>
                    <a:p>
                      <a:r>
                        <a:rPr lang="en-US" sz="2600">
                          <a:latin typeface="Maiandra GD" panose="020E0502030308020204" pitchFamily="34" charset="0"/>
                        </a:rPr>
                        <a:t>1. Slow Uptake of the e-tool – existence of varying DQA tools across different levels</a:t>
                      </a:r>
                    </a:p>
                  </a:txBody>
                  <a:tcPr>
                    <a:solidFill>
                      <a:schemeClr val="bg1">
                        <a:lumMod val="85000"/>
                      </a:schemeClr>
                    </a:solidFill>
                  </a:tcPr>
                </a:tc>
                <a:tc>
                  <a:txBody>
                    <a:bodyPr/>
                    <a:lstStyle/>
                    <a:p>
                      <a:pPr marL="0" indent="0">
                        <a:buFont typeface="Arial" panose="020B0604020202020204" pitchFamily="34" charset="0"/>
                        <a:buNone/>
                      </a:pPr>
                      <a:r>
                        <a:rPr lang="en-US" sz="2600">
                          <a:latin typeface="Maiandra GD" panose="020E0502030308020204" pitchFamily="34" charset="0"/>
                        </a:rPr>
                        <a:t>Change Management: Policy, Capacity building and support (Webinars, D/SQA e-course and TA support).</a:t>
                      </a:r>
                    </a:p>
                    <a:p>
                      <a:pPr marL="0" indent="0">
                        <a:buFont typeface="Arial" panose="020B0604020202020204" pitchFamily="34" charset="0"/>
                        <a:buNone/>
                      </a:pPr>
                      <a:r>
                        <a:rPr lang="en-US" sz="2600">
                          <a:latin typeface="Maiandra GD" panose="020E0502030308020204" pitchFamily="34" charset="0"/>
                        </a:rPr>
                        <a:t>Decentralization of user admin function</a:t>
                      </a:r>
                    </a:p>
                  </a:txBody>
                  <a:tcPr>
                    <a:solidFill>
                      <a:schemeClr val="bg1">
                        <a:lumMod val="85000"/>
                      </a:schemeClr>
                    </a:solidFill>
                  </a:tcPr>
                </a:tc>
                <a:extLst>
                  <a:ext uri="{0D108BD9-81ED-4DB2-BD59-A6C34878D82A}">
                    <a16:rowId xmlns:a16="http://schemas.microsoft.com/office/drawing/2014/main" val="3112713643"/>
                  </a:ext>
                </a:extLst>
              </a:tr>
              <a:tr h="1720425">
                <a:tc>
                  <a:txBody>
                    <a:bodyPr/>
                    <a:lstStyle/>
                    <a:p>
                      <a:r>
                        <a:rPr lang="en-US" sz="2600">
                          <a:latin typeface="Maiandra GD" panose="020E0502030308020204" pitchFamily="34" charset="0"/>
                        </a:rPr>
                        <a:t>2. Varying interests and wanting to add indicators beyond the core indicators</a:t>
                      </a:r>
                    </a:p>
                  </a:txBody>
                  <a:tcPr/>
                </a:tc>
                <a:tc>
                  <a:txBody>
                    <a:bodyPr/>
                    <a:lstStyle/>
                    <a:p>
                      <a:r>
                        <a:rPr lang="en-US" sz="2600">
                          <a:latin typeface="Maiandra GD" panose="020E0502030308020204" pitchFamily="34" charset="0"/>
                        </a:rPr>
                        <a:t>Consensus on minimum set of core indicators and a provision for additional indicators of interest </a:t>
                      </a:r>
                    </a:p>
                  </a:txBody>
                  <a:tcPr/>
                </a:tc>
                <a:extLst>
                  <a:ext uri="{0D108BD9-81ED-4DB2-BD59-A6C34878D82A}">
                    <a16:rowId xmlns:a16="http://schemas.microsoft.com/office/drawing/2014/main" val="1173037598"/>
                  </a:ext>
                </a:extLst>
              </a:tr>
            </a:tbl>
          </a:graphicData>
        </a:graphic>
      </p:graphicFrame>
    </p:spTree>
    <p:extLst>
      <p:ext uri="{BB962C8B-B14F-4D97-AF65-F5344CB8AC3E}">
        <p14:creationId xmlns:p14="http://schemas.microsoft.com/office/powerpoint/2010/main" val="1436593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656D65-E2B9-8919-8467-C94670099132}"/>
              </a:ext>
            </a:extLst>
          </p:cNvPr>
          <p:cNvSpPr>
            <a:spLocks noGrp="1"/>
          </p:cNvSpPr>
          <p:nvPr>
            <p:ph type="title"/>
          </p:nvPr>
        </p:nvSpPr>
        <p:spPr>
          <a:xfrm>
            <a:off x="1166192" y="349117"/>
            <a:ext cx="9490085" cy="663842"/>
          </a:xfrm>
        </p:spPr>
        <p:txBody>
          <a:bodyPr/>
          <a:lstStyle/>
          <a:p>
            <a:pPr algn="ctr"/>
            <a:br>
              <a:rPr lang="en-US" sz="3400">
                <a:latin typeface="Maiandra GD" panose="020E0502030308020204" pitchFamily="34" charset="0"/>
                <a:ea typeface="+mn-ea"/>
                <a:cs typeface="+mn-cs"/>
              </a:rPr>
            </a:br>
            <a:r>
              <a:rPr lang="en-US" sz="3400">
                <a:latin typeface="Maiandra GD" panose="020E0502030308020204" pitchFamily="34" charset="0"/>
                <a:ea typeface="+mn-ea"/>
                <a:cs typeface="+mn-cs"/>
              </a:rPr>
              <a:t>Lessons Learnt &amp; Areas for Future Improvement</a:t>
            </a:r>
            <a:br>
              <a:rPr lang="en-US" sz="3400">
                <a:latin typeface="Maiandra GD" panose="020E0502030308020204" pitchFamily="34" charset="0"/>
                <a:ea typeface="+mn-ea"/>
                <a:cs typeface="+mn-cs"/>
              </a:rPr>
            </a:br>
            <a:endParaRPr lang="en-US" sz="3400">
              <a:latin typeface="Maiandra GD" panose="020E0502030308020204" pitchFamily="34" charset="0"/>
              <a:ea typeface="+mn-ea"/>
              <a:cs typeface="+mn-cs"/>
            </a:endParaRPr>
          </a:p>
        </p:txBody>
      </p:sp>
      <p:sp>
        <p:nvSpPr>
          <p:cNvPr id="3" name="Content Placeholder 2">
            <a:extLst>
              <a:ext uri="{FF2B5EF4-FFF2-40B4-BE49-F238E27FC236}">
                <a16:creationId xmlns:a16="http://schemas.microsoft.com/office/drawing/2014/main" id="{BDDB5D1C-1784-46BF-BE6B-D963A9067A79}"/>
              </a:ext>
            </a:extLst>
          </p:cNvPr>
          <p:cNvSpPr>
            <a:spLocks noGrp="1"/>
          </p:cNvSpPr>
          <p:nvPr>
            <p:ph idx="1"/>
          </p:nvPr>
        </p:nvSpPr>
        <p:spPr>
          <a:xfrm>
            <a:off x="1104646" y="1280160"/>
            <a:ext cx="10187609" cy="4673600"/>
          </a:xfrm>
        </p:spPr>
        <p:txBody>
          <a:bodyPr/>
          <a:lstStyle/>
          <a:p>
            <a:r>
              <a:rPr lang="en-US" sz="2600">
                <a:solidFill>
                  <a:schemeClr val="dk1"/>
                </a:solidFill>
                <a:latin typeface="Maiandra GD" panose="020E0502030308020204" pitchFamily="34" charset="0"/>
              </a:rPr>
              <a:t>Stakeholder involvement during development process improves buy in and uptake </a:t>
            </a:r>
          </a:p>
          <a:p>
            <a:r>
              <a:rPr lang="en-US" sz="2600">
                <a:solidFill>
                  <a:schemeClr val="dk1"/>
                </a:solidFill>
                <a:latin typeface="Maiandra GD" panose="020E0502030308020204" pitchFamily="34" charset="0"/>
              </a:rPr>
              <a:t>Don’t wait for perfection to start, begin with what you have and improve as you go along</a:t>
            </a:r>
          </a:p>
          <a:p>
            <a:pPr marL="0" indent="0">
              <a:buNone/>
            </a:pPr>
            <a:endParaRPr lang="en-US" sz="2600">
              <a:solidFill>
                <a:schemeClr val="dk1"/>
              </a:solidFill>
              <a:latin typeface="Maiandra GD" panose="020E0502030308020204" pitchFamily="34" charset="0"/>
            </a:endParaRPr>
          </a:p>
          <a:p>
            <a:pPr marL="0" indent="0">
              <a:buNone/>
            </a:pPr>
            <a:r>
              <a:rPr lang="en-US" sz="2800" b="1">
                <a:latin typeface="Maiandra GD" panose="020E0502030308020204" pitchFamily="34" charset="0"/>
              </a:rPr>
              <a:t>Areas for Future Improvement </a:t>
            </a:r>
          </a:p>
          <a:p>
            <a:r>
              <a:rPr lang="en-US" sz="2600">
                <a:solidFill>
                  <a:schemeClr val="dk1"/>
                </a:solidFill>
                <a:latin typeface="Maiandra GD" panose="020E0502030308020204" pitchFamily="34" charset="0"/>
              </a:rPr>
              <a:t>Expansion of the e-D/SQA tool to include other program areas – HIFADHI (IIT), support supervision and other health programs</a:t>
            </a:r>
            <a:endParaRPr lang="en-US" sz="2800"/>
          </a:p>
          <a:p>
            <a:r>
              <a:rPr lang="en-US" sz="2600">
                <a:solidFill>
                  <a:schemeClr val="dk1"/>
                </a:solidFill>
                <a:latin typeface="Maiandra GD" panose="020E0502030308020204" pitchFamily="34" charset="0"/>
              </a:rPr>
              <a:t>Utilization of digital D/SQA tool for desk reviews to inform targeted site level assessments or </a:t>
            </a:r>
            <a:r>
              <a:rPr lang="en-US" sz="2600" err="1">
                <a:solidFill>
                  <a:schemeClr val="dk1"/>
                </a:solidFill>
                <a:latin typeface="Maiandra GD" panose="020E0502030308020204" pitchFamily="34" charset="0"/>
              </a:rPr>
              <a:t>TAs.</a:t>
            </a:r>
            <a:endParaRPr lang="en-US" sz="2600">
              <a:solidFill>
                <a:schemeClr val="dk1"/>
              </a:solidFill>
              <a:latin typeface="Maiandra GD" panose="020E0502030308020204" pitchFamily="34" charset="0"/>
            </a:endParaRPr>
          </a:p>
          <a:p>
            <a:endParaRPr lang="en-US" sz="2600">
              <a:solidFill>
                <a:schemeClr val="dk1"/>
              </a:solidFill>
              <a:latin typeface="Maiandra GD" panose="020E0502030308020204" pitchFamily="34" charset="0"/>
            </a:endParaRPr>
          </a:p>
          <a:p>
            <a:pPr marL="0" indent="0">
              <a:buNone/>
            </a:pPr>
            <a:endParaRPr lang="en-US" sz="2800"/>
          </a:p>
        </p:txBody>
      </p:sp>
    </p:spTree>
    <p:extLst>
      <p:ext uri="{BB962C8B-B14F-4D97-AF65-F5344CB8AC3E}">
        <p14:creationId xmlns:p14="http://schemas.microsoft.com/office/powerpoint/2010/main" val="17192333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andling Requests: Request Handling Overview | The ...">
            <a:extLst>
              <a:ext uri="{FF2B5EF4-FFF2-40B4-BE49-F238E27FC236}">
                <a16:creationId xmlns:a16="http://schemas.microsoft.com/office/drawing/2014/main" id="{6A6C42BE-7B14-174B-1684-1905AD569E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5351" y="1109793"/>
            <a:ext cx="6672695" cy="512554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15C4F88-2D0A-B43F-436A-EF0C14270D2E}"/>
              </a:ext>
            </a:extLst>
          </p:cNvPr>
          <p:cNvSpPr txBox="1"/>
          <p:nvPr/>
        </p:nvSpPr>
        <p:spPr>
          <a:xfrm>
            <a:off x="1261069" y="183879"/>
            <a:ext cx="9447962" cy="646331"/>
          </a:xfrm>
          <a:prstGeom prst="rect">
            <a:avLst/>
          </a:prstGeom>
          <a:noFill/>
        </p:spPr>
        <p:txBody>
          <a:bodyPr wrap="square" rtlCol="0">
            <a:spAutoFit/>
          </a:bodyPr>
          <a:lstStyle/>
          <a:p>
            <a:pPr algn="ctr"/>
            <a:r>
              <a:rPr lang="en-KE" sz="3600" b="1">
                <a:latin typeface="Maiandra GD" panose="020E0502030308020204" pitchFamily="34" charset="0"/>
                <a:ea typeface="+mj-ea"/>
                <a:cs typeface="Arial"/>
              </a:rPr>
              <a:t>Backend Engine - YII2 Framework</a:t>
            </a:r>
          </a:p>
        </p:txBody>
      </p:sp>
      <p:sp>
        <p:nvSpPr>
          <p:cNvPr id="6" name="TextBox 5">
            <a:extLst>
              <a:ext uri="{FF2B5EF4-FFF2-40B4-BE49-F238E27FC236}">
                <a16:creationId xmlns:a16="http://schemas.microsoft.com/office/drawing/2014/main" id="{8A473DBD-2BAF-76B0-762B-C3991763BE05}"/>
              </a:ext>
            </a:extLst>
          </p:cNvPr>
          <p:cNvSpPr txBox="1"/>
          <p:nvPr/>
        </p:nvSpPr>
        <p:spPr>
          <a:xfrm>
            <a:off x="1261069" y="1508380"/>
            <a:ext cx="3660128" cy="4708981"/>
          </a:xfrm>
          <a:prstGeom prst="rect">
            <a:avLst/>
          </a:prstGeom>
          <a:noFill/>
        </p:spPr>
        <p:txBody>
          <a:bodyPr wrap="square">
            <a:spAutoFit/>
          </a:bodyPr>
          <a:lstStyle/>
          <a:p>
            <a:pPr marL="342900" indent="-342900">
              <a:buFont typeface="Arial" panose="020B0604020202020204" pitchFamily="34" charset="0"/>
              <a:buChar char="•"/>
            </a:pPr>
            <a:r>
              <a:rPr lang="en-GB" sz="2000" b="0" i="0">
                <a:solidFill>
                  <a:srgbClr val="333333"/>
                </a:solidFill>
                <a:effectLst/>
                <a:latin typeface="Maiandra GD" panose="020E0502030308020204" pitchFamily="34" charset="0"/>
              </a:rPr>
              <a:t>PHP </a:t>
            </a:r>
          </a:p>
          <a:p>
            <a:pPr marL="342900" indent="-342900">
              <a:buFont typeface="Arial" panose="020B0604020202020204" pitchFamily="34" charset="0"/>
              <a:buChar char="•"/>
            </a:pPr>
            <a:r>
              <a:rPr lang="en-GB" sz="2000">
                <a:solidFill>
                  <a:srgbClr val="333333"/>
                </a:solidFill>
                <a:latin typeface="Maiandra GD" panose="020E0502030308020204" pitchFamily="34" charset="0"/>
              </a:rPr>
              <a:t>HTML5</a:t>
            </a:r>
          </a:p>
          <a:p>
            <a:pPr marL="342900" indent="-342900">
              <a:buFont typeface="Arial" panose="020B0604020202020204" pitchFamily="34" charset="0"/>
              <a:buChar char="•"/>
            </a:pPr>
            <a:r>
              <a:rPr lang="en-GB" sz="2000">
                <a:solidFill>
                  <a:srgbClr val="333333"/>
                </a:solidFill>
                <a:latin typeface="Maiandra GD" panose="020E0502030308020204" pitchFamily="34" charset="0"/>
              </a:rPr>
              <a:t>CSS</a:t>
            </a:r>
          </a:p>
          <a:p>
            <a:pPr marL="342900" indent="-342900">
              <a:buFont typeface="Arial" panose="020B0604020202020204" pitchFamily="34" charset="0"/>
              <a:buChar char="•"/>
            </a:pPr>
            <a:r>
              <a:rPr lang="en-GB" sz="2000" b="0" i="0">
                <a:solidFill>
                  <a:srgbClr val="333333"/>
                </a:solidFill>
                <a:effectLst/>
                <a:latin typeface="Maiandra GD" panose="020E0502030308020204" pitchFamily="34" charset="0"/>
              </a:rPr>
              <a:t>MySQL</a:t>
            </a:r>
            <a:endParaRPr lang="en-GB" sz="2000">
              <a:solidFill>
                <a:srgbClr val="333333"/>
              </a:solidFill>
              <a:latin typeface="Maiandra GD" panose="020E0502030308020204" pitchFamily="34" charset="0"/>
            </a:endParaRPr>
          </a:p>
          <a:p>
            <a:endParaRPr lang="en-GB" sz="2000" b="0" i="0">
              <a:solidFill>
                <a:srgbClr val="333333"/>
              </a:solidFill>
              <a:effectLst/>
              <a:latin typeface="Maiandra GD" panose="020E0502030308020204" pitchFamily="34" charset="0"/>
            </a:endParaRPr>
          </a:p>
          <a:p>
            <a:pPr marL="342900" indent="-342900">
              <a:buFont typeface="Arial" panose="020B0604020202020204" pitchFamily="34" charset="0"/>
              <a:buChar char="•"/>
            </a:pPr>
            <a:r>
              <a:rPr lang="en-GB" sz="2000" b="0" i="0">
                <a:solidFill>
                  <a:srgbClr val="333333"/>
                </a:solidFill>
                <a:effectLst/>
                <a:latin typeface="Maiandra GD" panose="020E0502030308020204" pitchFamily="34" charset="0"/>
              </a:rPr>
              <a:t>MVC (Model-View-Controller)</a:t>
            </a:r>
            <a:endParaRPr lang="en-GB" sz="2000">
              <a:solidFill>
                <a:srgbClr val="333333"/>
              </a:solidFill>
              <a:latin typeface="Maiandra GD" panose="020E0502030308020204" pitchFamily="34" charset="0"/>
            </a:endParaRPr>
          </a:p>
          <a:p>
            <a:pPr marL="342900" indent="-342900">
              <a:buFont typeface="Arial" panose="020B0604020202020204" pitchFamily="34" charset="0"/>
              <a:buChar char="•"/>
            </a:pPr>
            <a:r>
              <a:rPr lang="en-GB" sz="2000">
                <a:solidFill>
                  <a:srgbClr val="333333"/>
                </a:solidFill>
                <a:latin typeface="Maiandra GD" panose="020E0502030308020204" pitchFamily="34" charset="0"/>
              </a:rPr>
              <a:t>Supports</a:t>
            </a:r>
            <a:r>
              <a:rPr lang="en-GB" sz="2000" b="0" i="0">
                <a:solidFill>
                  <a:srgbClr val="333333"/>
                </a:solidFill>
                <a:effectLst/>
                <a:latin typeface="Maiandra GD" panose="020E0502030308020204" pitchFamily="34" charset="0"/>
              </a:rPr>
              <a:t> </a:t>
            </a:r>
          </a:p>
          <a:p>
            <a:pPr marL="800100" lvl="1" indent="-342900">
              <a:buFont typeface="Arial" panose="020B0604020202020204" pitchFamily="34" charset="0"/>
              <a:buChar char="•"/>
            </a:pPr>
            <a:r>
              <a:rPr lang="en-GB" sz="2000" b="0" i="0">
                <a:solidFill>
                  <a:srgbClr val="333333"/>
                </a:solidFill>
                <a:effectLst/>
                <a:latin typeface="Maiandra GD" panose="020E0502030308020204" pitchFamily="34" charset="0"/>
              </a:rPr>
              <a:t>   </a:t>
            </a:r>
            <a:r>
              <a:rPr lang="en-GB" sz="2000">
                <a:solidFill>
                  <a:srgbClr val="333333"/>
                </a:solidFill>
                <a:latin typeface="Maiandra GD" panose="020E0502030308020204" pitchFamily="34" charset="0"/>
              </a:rPr>
              <a:t>R</a:t>
            </a:r>
            <a:r>
              <a:rPr lang="en-GB" sz="2000" b="0" i="0">
                <a:solidFill>
                  <a:srgbClr val="333333"/>
                </a:solidFill>
                <a:effectLst/>
                <a:latin typeface="Maiandra GD" panose="020E0502030308020204" pitchFamily="34" charset="0"/>
              </a:rPr>
              <a:t>elational databases</a:t>
            </a:r>
          </a:p>
          <a:p>
            <a:pPr marL="800100" lvl="1" indent="-342900">
              <a:buFont typeface="Arial" panose="020B0604020202020204" pitchFamily="34" charset="0"/>
              <a:buChar char="•"/>
            </a:pPr>
            <a:r>
              <a:rPr lang="en-GB" sz="2000" b="0" i="0">
                <a:solidFill>
                  <a:srgbClr val="333333"/>
                </a:solidFill>
                <a:effectLst/>
                <a:latin typeface="Maiandra GD" panose="020E0502030308020204" pitchFamily="34" charset="0"/>
              </a:rPr>
              <a:t>   NoSQL databases</a:t>
            </a:r>
            <a:endParaRPr lang="en-GB" sz="2000">
              <a:solidFill>
                <a:srgbClr val="333333"/>
              </a:solidFill>
              <a:latin typeface="Maiandra GD" panose="020E0502030308020204" pitchFamily="34" charset="0"/>
            </a:endParaRPr>
          </a:p>
          <a:p>
            <a:pPr marL="342900" indent="-342900">
              <a:buFont typeface="Arial" panose="020B0604020202020204" pitchFamily="34" charset="0"/>
              <a:buChar char="•"/>
            </a:pPr>
            <a:r>
              <a:rPr lang="en-GB" sz="2000" b="0" i="0">
                <a:solidFill>
                  <a:srgbClr val="333333"/>
                </a:solidFill>
                <a:effectLst/>
                <a:latin typeface="Maiandra GD" panose="020E0502030308020204" pitchFamily="34" charset="0"/>
              </a:rPr>
              <a:t>RESTful API</a:t>
            </a:r>
          </a:p>
          <a:p>
            <a:pPr marL="342900" indent="-342900">
              <a:buFont typeface="Arial" panose="020B0604020202020204" pitchFamily="34" charset="0"/>
              <a:buChar char="•"/>
            </a:pPr>
            <a:endParaRPr lang="en-GB" sz="2000">
              <a:solidFill>
                <a:srgbClr val="333333"/>
              </a:solidFill>
              <a:latin typeface="Maiandra GD" panose="020E0502030308020204" pitchFamily="34" charset="0"/>
            </a:endParaRPr>
          </a:p>
          <a:p>
            <a:endParaRPr lang="en-GB" sz="2000">
              <a:solidFill>
                <a:srgbClr val="333333"/>
              </a:solidFill>
              <a:latin typeface="Maiandra GD" panose="020E0502030308020204" pitchFamily="34" charset="0"/>
            </a:endParaRPr>
          </a:p>
          <a:p>
            <a:pPr marL="342900" indent="-342900">
              <a:buFont typeface="Arial" panose="020B0604020202020204" pitchFamily="34" charset="0"/>
              <a:buChar char="•"/>
            </a:pPr>
            <a:r>
              <a:rPr lang="en-GB" sz="2000">
                <a:solidFill>
                  <a:srgbClr val="333333"/>
                </a:solidFill>
                <a:latin typeface="Maiandra GD" panose="020E0502030308020204" pitchFamily="34" charset="0"/>
              </a:rPr>
              <a:t>Power BI Dashboards</a:t>
            </a:r>
          </a:p>
          <a:p>
            <a:pPr marL="342900" indent="-342900">
              <a:buFont typeface="Arial" panose="020B0604020202020204" pitchFamily="34" charset="0"/>
              <a:buChar char="•"/>
            </a:pPr>
            <a:r>
              <a:rPr lang="en-GB" sz="2000" err="1">
                <a:solidFill>
                  <a:srgbClr val="333333"/>
                </a:solidFill>
                <a:latin typeface="Maiandra GD" panose="020E0502030308020204" pitchFamily="34" charset="0"/>
              </a:rPr>
              <a:t>Highcharts</a:t>
            </a:r>
            <a:r>
              <a:rPr lang="en-GB" sz="2000">
                <a:solidFill>
                  <a:srgbClr val="333333"/>
                </a:solidFill>
                <a:latin typeface="Maiandra GD" panose="020E0502030308020204" pitchFamily="34" charset="0"/>
              </a:rPr>
              <a:t> Dashboards</a:t>
            </a:r>
            <a:endParaRPr lang="en-KE" sz="2000">
              <a:latin typeface="Maiandra GD" panose="020E0502030308020204" pitchFamily="34" charset="0"/>
            </a:endParaRPr>
          </a:p>
        </p:txBody>
      </p:sp>
    </p:spTree>
    <p:extLst>
      <p:ext uri="{BB962C8B-B14F-4D97-AF65-F5344CB8AC3E}">
        <p14:creationId xmlns:p14="http://schemas.microsoft.com/office/powerpoint/2010/main" val="36443532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onic Framework – TechSnapshot">
            <a:extLst>
              <a:ext uri="{FF2B5EF4-FFF2-40B4-BE49-F238E27FC236}">
                <a16:creationId xmlns:a16="http://schemas.microsoft.com/office/drawing/2014/main" id="{83B03C5F-E777-1905-BB83-062B0FBDDCF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8629"/>
          <a:stretch/>
        </p:blipFill>
        <p:spPr bwMode="auto">
          <a:xfrm>
            <a:off x="3343817" y="1172075"/>
            <a:ext cx="8361083" cy="4816557"/>
          </a:xfrm>
          <a:prstGeom prst="rect">
            <a:avLst/>
          </a:prstGeom>
          <a:noFill/>
          <a:ln>
            <a:solidFill>
              <a:schemeClr val="accent5">
                <a:lumMod val="20000"/>
                <a:lumOff val="80000"/>
              </a:schemeClr>
            </a:solidFill>
          </a:ln>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1C31EC1-4373-2F66-9E18-1C9C69A11D27}"/>
              </a:ext>
            </a:extLst>
          </p:cNvPr>
          <p:cNvSpPr txBox="1"/>
          <p:nvPr/>
        </p:nvSpPr>
        <p:spPr>
          <a:xfrm>
            <a:off x="1272792" y="267883"/>
            <a:ext cx="9357107" cy="523220"/>
          </a:xfrm>
          <a:prstGeom prst="rect">
            <a:avLst/>
          </a:prstGeom>
          <a:noFill/>
        </p:spPr>
        <p:txBody>
          <a:bodyPr wrap="square" rtlCol="0">
            <a:spAutoFit/>
          </a:bodyPr>
          <a:lstStyle/>
          <a:p>
            <a:pPr algn="ctr"/>
            <a:r>
              <a:rPr lang="en-KE" sz="2800" b="1">
                <a:latin typeface="Maiandra GD" panose="020E0502030308020204" pitchFamily="34" charset="0"/>
                <a:ea typeface="+mj-ea"/>
                <a:cs typeface="Arial"/>
              </a:rPr>
              <a:t>Ionic Framework Cross-Platform Mobile Development</a:t>
            </a:r>
          </a:p>
        </p:txBody>
      </p:sp>
      <p:sp>
        <p:nvSpPr>
          <p:cNvPr id="5" name="TextBox 4">
            <a:extLst>
              <a:ext uri="{FF2B5EF4-FFF2-40B4-BE49-F238E27FC236}">
                <a16:creationId xmlns:a16="http://schemas.microsoft.com/office/drawing/2014/main" id="{C0676DC0-338D-F7CA-3CFC-1809EE836294}"/>
              </a:ext>
            </a:extLst>
          </p:cNvPr>
          <p:cNvSpPr txBox="1"/>
          <p:nvPr/>
        </p:nvSpPr>
        <p:spPr>
          <a:xfrm>
            <a:off x="1272792" y="1775301"/>
            <a:ext cx="1775208" cy="2554545"/>
          </a:xfrm>
          <a:prstGeom prst="rect">
            <a:avLst/>
          </a:prstGeom>
          <a:noFill/>
        </p:spPr>
        <p:txBody>
          <a:bodyPr wrap="square">
            <a:spAutoFit/>
          </a:bodyPr>
          <a:lstStyle/>
          <a:p>
            <a:pPr marL="342900" indent="-342900">
              <a:buFont typeface="Arial" panose="020B0604020202020204" pitchFamily="34" charset="0"/>
              <a:buChar char="•"/>
            </a:pPr>
            <a:r>
              <a:rPr lang="en-GB" sz="2000">
                <a:solidFill>
                  <a:srgbClr val="333333"/>
                </a:solidFill>
                <a:latin typeface="Maiandra GD" panose="020E0502030308020204" pitchFamily="34" charset="0"/>
              </a:rPr>
              <a:t>Angular</a:t>
            </a:r>
          </a:p>
          <a:p>
            <a:pPr marL="342900" indent="-342900">
              <a:buFont typeface="Arial" panose="020B0604020202020204" pitchFamily="34" charset="0"/>
              <a:buChar char="•"/>
            </a:pPr>
            <a:r>
              <a:rPr lang="en-GB" sz="2000" b="0" i="0">
                <a:solidFill>
                  <a:srgbClr val="333333"/>
                </a:solidFill>
                <a:effectLst/>
                <a:latin typeface="Maiandra GD" panose="020E0502030308020204" pitchFamily="34" charset="0"/>
              </a:rPr>
              <a:t>Capacitor</a:t>
            </a:r>
          </a:p>
          <a:p>
            <a:pPr marL="342900" indent="-342900">
              <a:buFont typeface="Arial" panose="020B0604020202020204" pitchFamily="34" charset="0"/>
              <a:buChar char="•"/>
            </a:pPr>
            <a:r>
              <a:rPr lang="en-GB" sz="2000">
                <a:solidFill>
                  <a:srgbClr val="333333"/>
                </a:solidFill>
                <a:latin typeface="Maiandra GD" panose="020E0502030308020204" pitchFamily="34" charset="0"/>
              </a:rPr>
              <a:t>HTML5</a:t>
            </a:r>
          </a:p>
          <a:p>
            <a:pPr marL="342900" indent="-342900">
              <a:buFont typeface="Arial" panose="020B0604020202020204" pitchFamily="34" charset="0"/>
              <a:buChar char="•"/>
            </a:pPr>
            <a:r>
              <a:rPr lang="en-GB" sz="2000">
                <a:solidFill>
                  <a:srgbClr val="333333"/>
                </a:solidFill>
                <a:latin typeface="Maiandra GD" panose="020E0502030308020204" pitchFamily="34" charset="0"/>
              </a:rPr>
              <a:t>CSS</a:t>
            </a:r>
          </a:p>
          <a:p>
            <a:pPr marL="342900" indent="-342900">
              <a:buFont typeface="Arial" panose="020B0604020202020204" pitchFamily="34" charset="0"/>
              <a:buChar char="•"/>
            </a:pPr>
            <a:endParaRPr lang="en-GB" sz="2000">
              <a:solidFill>
                <a:srgbClr val="333333"/>
              </a:solidFill>
              <a:latin typeface="Maiandra GD" panose="020E0502030308020204" pitchFamily="34" charset="0"/>
            </a:endParaRPr>
          </a:p>
          <a:p>
            <a:pPr marL="342900" indent="-342900">
              <a:buFont typeface="Arial" panose="020B0604020202020204" pitchFamily="34" charset="0"/>
              <a:buChar char="•"/>
            </a:pPr>
            <a:r>
              <a:rPr lang="en-GB" sz="2000">
                <a:solidFill>
                  <a:srgbClr val="333333"/>
                </a:solidFill>
                <a:latin typeface="Maiandra GD" panose="020E0502030308020204" pitchFamily="34" charset="0"/>
              </a:rPr>
              <a:t>IOS</a:t>
            </a:r>
          </a:p>
          <a:p>
            <a:pPr marL="342900" indent="-342900">
              <a:buFont typeface="Arial" panose="020B0604020202020204" pitchFamily="34" charset="0"/>
              <a:buChar char="•"/>
            </a:pPr>
            <a:r>
              <a:rPr lang="en-GB" sz="2000">
                <a:solidFill>
                  <a:srgbClr val="333333"/>
                </a:solidFill>
                <a:latin typeface="Maiandra GD" panose="020E0502030308020204" pitchFamily="34" charset="0"/>
              </a:rPr>
              <a:t>Android</a:t>
            </a:r>
          </a:p>
          <a:p>
            <a:pPr marL="342900" indent="-342900">
              <a:buFont typeface="Arial" panose="020B0604020202020204" pitchFamily="34" charset="0"/>
              <a:buChar char="•"/>
            </a:pPr>
            <a:r>
              <a:rPr lang="en-GB" sz="2000">
                <a:solidFill>
                  <a:srgbClr val="333333"/>
                </a:solidFill>
                <a:latin typeface="Maiandra GD" panose="020E0502030308020204" pitchFamily="34" charset="0"/>
              </a:rPr>
              <a:t>Web</a:t>
            </a:r>
            <a:endParaRPr lang="en-KE" sz="2000">
              <a:latin typeface="Maiandra GD" panose="020E0502030308020204" pitchFamily="34" charset="0"/>
            </a:endParaRPr>
          </a:p>
        </p:txBody>
      </p:sp>
    </p:spTree>
    <p:extLst>
      <p:ext uri="{BB962C8B-B14F-4D97-AF65-F5344CB8AC3E}">
        <p14:creationId xmlns:p14="http://schemas.microsoft.com/office/powerpoint/2010/main" val="13204464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744EF-7CC6-E14C-2BDE-A5A36A7D8866}"/>
              </a:ext>
            </a:extLst>
          </p:cNvPr>
          <p:cNvSpPr>
            <a:spLocks noGrp="1"/>
          </p:cNvSpPr>
          <p:nvPr>
            <p:ph type="title"/>
          </p:nvPr>
        </p:nvSpPr>
        <p:spPr/>
        <p:txBody>
          <a:bodyPr/>
          <a:lstStyle/>
          <a:p>
            <a:pPr algn="ctr"/>
            <a:r>
              <a:rPr lang="en-US" sz="3400">
                <a:latin typeface="Maiandra GD" panose="020E0502030308020204" pitchFamily="34" charset="0"/>
                <a:ea typeface="+mn-ea"/>
                <a:cs typeface="+mn-cs"/>
              </a:rPr>
              <a:t>Accessing The Tool</a:t>
            </a:r>
          </a:p>
        </p:txBody>
      </p:sp>
      <p:sp>
        <p:nvSpPr>
          <p:cNvPr id="6" name="TextBox 27">
            <a:extLst>
              <a:ext uri="{FF2B5EF4-FFF2-40B4-BE49-F238E27FC236}">
                <a16:creationId xmlns:a16="http://schemas.microsoft.com/office/drawing/2014/main" id="{2EB020D6-CC4A-6BC2-A8DC-00EEA3921AEE}"/>
              </a:ext>
            </a:extLst>
          </p:cNvPr>
          <p:cNvSpPr txBox="1"/>
          <p:nvPr/>
        </p:nvSpPr>
        <p:spPr>
          <a:xfrm>
            <a:off x="1617869" y="846864"/>
            <a:ext cx="3749807" cy="807913"/>
          </a:xfrm>
          <a:prstGeom prst="rect">
            <a:avLst/>
          </a:prstGeom>
        </p:spPr>
        <p:txBody>
          <a:bodyPr wrap="square" lIns="0" tIns="0" rIns="0" bIns="0" rtlCol="0" anchor="t">
            <a:spAutoFit/>
          </a:bodyPr>
          <a:lstStyle/>
          <a:p>
            <a:pPr marL="0" marR="0" lvl="0" indent="0" algn="l" defTabSz="914400" rtl="0" eaLnBrk="0" fontAlgn="base" latinLnBrk="0" hangingPunct="0">
              <a:lnSpc>
                <a:spcPts val="2051"/>
              </a:lnSpc>
              <a:spcBef>
                <a:spcPct val="0"/>
              </a:spcBef>
              <a:spcAft>
                <a:spcPct val="0"/>
              </a:spcAft>
              <a:buClrTx/>
              <a:buSzTx/>
              <a:buFontTx/>
              <a:buNone/>
              <a:tabLst/>
              <a:defRPr/>
            </a:pPr>
            <a:r>
              <a:rPr kumimoji="0" lang="en-US" sz="2000" b="0" i="0" u="none" strike="noStrike" kern="1200" cap="none" spc="0" normalizeH="0" baseline="0" noProof="0">
                <a:ln>
                  <a:noFill/>
                </a:ln>
                <a:solidFill>
                  <a:srgbClr val="5B9BD5">
                    <a:lumMod val="50000"/>
                  </a:srgbClr>
                </a:solidFill>
                <a:effectLst/>
                <a:uLnTx/>
                <a:uFillTx/>
                <a:latin typeface="Maiandra GD" panose="020E0502030308020204" pitchFamily="34" charset="0"/>
                <a:ea typeface="+mn-ea"/>
                <a:cs typeface="+mn-cs"/>
              </a:rPr>
              <a:t>Where to find</a:t>
            </a:r>
          </a:p>
          <a:p>
            <a:pPr marL="304815" marR="0" lvl="0" indent="-304815" algn="l" defTabSz="914400" rtl="0" eaLnBrk="0" fontAlgn="base" latinLnBrk="0" hangingPunct="0">
              <a:lnSpc>
                <a:spcPts val="2051"/>
              </a:lnSpc>
              <a:spcBef>
                <a:spcPct val="0"/>
              </a:spcBef>
              <a:spcAft>
                <a:spcPct val="0"/>
              </a:spcAft>
              <a:buClrTx/>
              <a:buSzTx/>
              <a:buFont typeface="Arial" panose="020B0604020202020204" pitchFamily="34" charset="0"/>
              <a:buChar char="•"/>
              <a:tabLst/>
              <a:defRPr/>
            </a:pPr>
            <a:r>
              <a:rPr kumimoji="0" lang="en-US" sz="1867"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Available on iOS and Android</a:t>
            </a:r>
          </a:p>
          <a:p>
            <a:pPr marL="304815" marR="0" lvl="0" indent="-304815" algn="l" defTabSz="914400" rtl="0" eaLnBrk="0" fontAlgn="base" latinLnBrk="0" hangingPunct="0">
              <a:lnSpc>
                <a:spcPts val="2051"/>
              </a:lnSpc>
              <a:spcBef>
                <a:spcPct val="0"/>
              </a:spcBef>
              <a:spcAft>
                <a:spcPct val="0"/>
              </a:spcAft>
              <a:buClrTx/>
              <a:buSzTx/>
              <a:buFont typeface="Arial" panose="020B0604020202020204" pitchFamily="34" charset="0"/>
              <a:buChar char="•"/>
              <a:tabLst/>
              <a:defRPr/>
            </a:pPr>
            <a:r>
              <a:rPr kumimoji="0" lang="en-US" sz="1867"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QR Code</a:t>
            </a:r>
          </a:p>
        </p:txBody>
      </p:sp>
      <p:grpSp>
        <p:nvGrpSpPr>
          <p:cNvPr id="10" name="Group 9">
            <a:extLst>
              <a:ext uri="{FF2B5EF4-FFF2-40B4-BE49-F238E27FC236}">
                <a16:creationId xmlns:a16="http://schemas.microsoft.com/office/drawing/2014/main" id="{74D8776D-8E1F-9D14-9200-2EFF2B52DFD9}"/>
              </a:ext>
            </a:extLst>
          </p:cNvPr>
          <p:cNvGrpSpPr/>
          <p:nvPr/>
        </p:nvGrpSpPr>
        <p:grpSpPr>
          <a:xfrm>
            <a:off x="1762955" y="1648446"/>
            <a:ext cx="8493812" cy="4413032"/>
            <a:chOff x="1803942" y="1587241"/>
            <a:chExt cx="8493812" cy="4413032"/>
          </a:xfrm>
        </p:grpSpPr>
        <p:pic>
          <p:nvPicPr>
            <p:cNvPr id="1026" name="Picture 13">
              <a:extLst>
                <a:ext uri="{FF2B5EF4-FFF2-40B4-BE49-F238E27FC236}">
                  <a16:creationId xmlns:a16="http://schemas.microsoft.com/office/drawing/2014/main" id="{60E6AD71-1DC9-7469-A164-5A50823544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3942" y="1963146"/>
              <a:ext cx="4037127" cy="4037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49D3B997-66CD-67F4-89E1-8E36AB4F0D7B}"/>
                </a:ext>
              </a:extLst>
            </p:cNvPr>
            <p:cNvSpPr txBox="1"/>
            <p:nvPr/>
          </p:nvSpPr>
          <p:spPr>
            <a:xfrm>
              <a:off x="1803942" y="1587241"/>
              <a:ext cx="3691561" cy="538609"/>
            </a:xfrm>
            <a:prstGeom prst="rect">
              <a:avLst/>
            </a:prstGeom>
            <a:noFill/>
          </p:spPr>
          <p:txBody>
            <a:bodyPr wrap="square">
              <a:spAutoFit/>
            </a:bodyPr>
            <a:lstStyle/>
            <a:p>
              <a:pPr marL="0" marR="0" lvl="0" indent="0" algn="l" defTabSz="914400" rtl="0" eaLnBrk="0" fontAlgn="base" latinLnBrk="0" hangingPunct="0">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black"/>
                  </a:solidFill>
                  <a:effectLst/>
                  <a:highlight>
                    <a:srgbClr val="FFFFFF"/>
                  </a:highlight>
                  <a:uLnTx/>
                  <a:uFillTx/>
                  <a:latin typeface="Aptos" panose="020B0004020202020204" pitchFamily="34" charset="0"/>
                  <a:ea typeface="Aptos" panose="020B0004020202020204" pitchFamily="34" charset="0"/>
                  <a:cs typeface="Aptos" panose="020B0004020202020204" pitchFamily="34" charset="0"/>
                </a:rPr>
                <a:t> </a:t>
              </a:r>
            </a:p>
            <a:p>
              <a:pPr marL="0" marR="0" lvl="0" indent="0" algn="l" defTabSz="914400" rtl="0" eaLnBrk="0" fontAlgn="base" latinLnBrk="0" hangingPunct="0">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Maiandra GD" panose="020E0502030308020204" pitchFamily="34" charset="0"/>
                  <a:ea typeface="Aptos" panose="020B0004020202020204" pitchFamily="34" charset="0"/>
                  <a:cs typeface="Aptos" panose="020B0004020202020204" pitchFamily="34" charset="0"/>
                </a:rPr>
                <a:t>e-D/SQA Tool – IOS</a:t>
              </a:r>
            </a:p>
          </p:txBody>
        </p:sp>
        <p:pic>
          <p:nvPicPr>
            <p:cNvPr id="1027" name="Picture 12">
              <a:extLst>
                <a:ext uri="{FF2B5EF4-FFF2-40B4-BE49-F238E27FC236}">
                  <a16:creationId xmlns:a16="http://schemas.microsoft.com/office/drawing/2014/main" id="{6A2CCBAC-D78A-44AD-3B7D-05B482F4DD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60627" y="1963146"/>
              <a:ext cx="4037127" cy="4037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36DEB907-3BE5-E688-099C-AC4184E3FC46}"/>
                </a:ext>
              </a:extLst>
            </p:cNvPr>
            <p:cNvSpPr txBox="1"/>
            <p:nvPr/>
          </p:nvSpPr>
          <p:spPr>
            <a:xfrm>
              <a:off x="6260627" y="1671879"/>
              <a:ext cx="3238500" cy="369332"/>
            </a:xfrm>
            <a:prstGeom prst="rect">
              <a:avLst/>
            </a:prstGeom>
            <a:noFill/>
          </p:spPr>
          <p:txBody>
            <a:bodyPr wrap="square">
              <a:spAutoFit/>
            </a:bodyPr>
            <a:lstStyle/>
            <a:p>
              <a:pPr marL="0" marR="0" lvl="0" indent="0" algn="l" defTabSz="914400" rtl="0" eaLnBrk="0" fontAlgn="base" latinLnBrk="0" hangingPunct="0">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Maiandra GD" panose="020E0502030308020204" pitchFamily="34" charset="0"/>
                  <a:ea typeface="Aptos" panose="020B0004020202020204" pitchFamily="34" charset="0"/>
                  <a:cs typeface="Aptos" panose="020B0004020202020204" pitchFamily="34" charset="0"/>
                </a:rPr>
                <a:t>e-D/SQA Tool - Android</a:t>
              </a:r>
            </a:p>
          </p:txBody>
        </p:sp>
      </p:grpSp>
    </p:spTree>
    <p:extLst>
      <p:ext uri="{BB962C8B-B14F-4D97-AF65-F5344CB8AC3E}">
        <p14:creationId xmlns:p14="http://schemas.microsoft.com/office/powerpoint/2010/main" val="23600283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977F0785-3435-1571-BB02-741FD26E8449}"/>
              </a:ext>
            </a:extLst>
          </p:cNvPr>
          <p:cNvSpPr>
            <a:spLocks noGrp="1"/>
          </p:cNvSpPr>
          <p:nvPr>
            <p:ph type="ctrTitle"/>
          </p:nvPr>
        </p:nvSpPr>
        <p:spPr>
          <a:xfrm>
            <a:off x="1524000" y="1531088"/>
            <a:ext cx="9144000" cy="2385019"/>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Autofit/>
          </a:bodyPr>
          <a:lstStyle/>
          <a:p>
            <a:r>
              <a:rPr lang="en-GB" altLang="en-US" sz="6600"/>
              <a:t> </a:t>
            </a:r>
            <a:r>
              <a:rPr lang="en-US" sz="6600"/>
              <a:t>Strengthening Data Quality within EMRs and the NDW in Kenya</a:t>
            </a:r>
            <a:endParaRPr lang="en-GB" altLang="en-US" sz="6600"/>
          </a:p>
        </p:txBody>
      </p:sp>
      <p:cxnSp>
        <p:nvCxnSpPr>
          <p:cNvPr id="4" name="Straight Connector 3">
            <a:extLst>
              <a:ext uri="{FF2B5EF4-FFF2-40B4-BE49-F238E27FC236}">
                <a16:creationId xmlns:a16="http://schemas.microsoft.com/office/drawing/2014/main" id="{6166F005-CE9F-B5DB-7A94-2F89A988F166}"/>
              </a:ext>
            </a:extLst>
          </p:cNvPr>
          <p:cNvCxnSpPr/>
          <p:nvPr/>
        </p:nvCxnSpPr>
        <p:spPr>
          <a:xfrm>
            <a:off x="3125788" y="4051300"/>
            <a:ext cx="591820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5399B-2820-1D8C-268E-F6C3924820CB}"/>
              </a:ext>
            </a:extLst>
          </p:cNvPr>
          <p:cNvSpPr>
            <a:spLocks noGrp="1"/>
          </p:cNvSpPr>
          <p:nvPr>
            <p:ph type="title"/>
          </p:nvPr>
        </p:nvSpPr>
        <p:spPr>
          <a:xfrm>
            <a:off x="838200" y="154919"/>
            <a:ext cx="10515600" cy="759481"/>
          </a:xfrm>
        </p:spPr>
        <p:txBody>
          <a:bodyPr>
            <a:noAutofit/>
          </a:bodyPr>
          <a:lstStyle/>
          <a:p>
            <a:pPr algn="ctr"/>
            <a:br>
              <a:rPr lang="en-US" sz="3200" b="1"/>
            </a:br>
            <a:r>
              <a:rPr lang="en-US" sz="3200" b="1"/>
              <a:t>Outline</a:t>
            </a:r>
            <a:br>
              <a:rPr lang="en-US" sz="3200" b="1">
                <a:solidFill>
                  <a:srgbClr val="00B0F0"/>
                </a:solidFill>
              </a:rPr>
            </a:br>
            <a:endParaRPr lang="en-KE" sz="3200" b="1">
              <a:solidFill>
                <a:srgbClr val="00B0F0"/>
              </a:solidFill>
            </a:endParaRPr>
          </a:p>
        </p:txBody>
      </p:sp>
      <p:graphicFrame>
        <p:nvGraphicFramePr>
          <p:cNvPr id="5" name="Content Placeholder 2">
            <a:extLst>
              <a:ext uri="{FF2B5EF4-FFF2-40B4-BE49-F238E27FC236}">
                <a16:creationId xmlns:a16="http://schemas.microsoft.com/office/drawing/2014/main" id="{E02EAAFC-4F8A-7288-DE26-F618086F3BFB}"/>
              </a:ext>
            </a:extLst>
          </p:cNvPr>
          <p:cNvGraphicFramePr>
            <a:graphicFrameLocks noGrp="1"/>
          </p:cNvGraphicFramePr>
          <p:nvPr>
            <p:ph idx="1"/>
          </p:nvPr>
        </p:nvGraphicFramePr>
        <p:xfrm>
          <a:off x="950818" y="1041991"/>
          <a:ext cx="10828283" cy="51065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962150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51AC7-1BA9-4483-6A69-A7250DA15862}"/>
              </a:ext>
            </a:extLst>
          </p:cNvPr>
          <p:cNvSpPr>
            <a:spLocks noGrp="1"/>
          </p:cNvSpPr>
          <p:nvPr>
            <p:ph type="title"/>
          </p:nvPr>
        </p:nvSpPr>
        <p:spPr>
          <a:xfrm>
            <a:off x="985827" y="412749"/>
            <a:ext cx="9933810" cy="536575"/>
          </a:xfrm>
        </p:spPr>
        <p:txBody>
          <a:bodyPr wrap="square" anchor="ctr">
            <a:noAutofit/>
          </a:bodyPr>
          <a:lstStyle/>
          <a:p>
            <a:pPr algn="ctr"/>
            <a:br>
              <a:rPr lang="en-US" sz="3600" b="1"/>
            </a:br>
            <a:r>
              <a:rPr lang="en-US" sz="3600" b="1"/>
              <a:t>Introduction: U</a:t>
            </a:r>
            <a:r>
              <a:rPr lang="en-GB" sz="3600" b="1" err="1"/>
              <a:t>nderstanding</a:t>
            </a:r>
            <a:r>
              <a:rPr lang="en-GB" sz="3600" b="1"/>
              <a:t> Data Quality in Kenya </a:t>
            </a:r>
            <a:br>
              <a:rPr lang="en-GB" sz="3600" b="1"/>
            </a:br>
            <a:endParaRPr lang="en-KE" sz="3600"/>
          </a:p>
        </p:txBody>
      </p:sp>
      <p:sp>
        <p:nvSpPr>
          <p:cNvPr id="4" name="Content Placeholder 2">
            <a:extLst>
              <a:ext uri="{FF2B5EF4-FFF2-40B4-BE49-F238E27FC236}">
                <a16:creationId xmlns:a16="http://schemas.microsoft.com/office/drawing/2014/main" id="{CFBD3DAB-F096-BEEB-BD7D-814B41FD076C}"/>
              </a:ext>
            </a:extLst>
          </p:cNvPr>
          <p:cNvSpPr>
            <a:spLocks noGrp="1"/>
          </p:cNvSpPr>
          <p:nvPr>
            <p:ph sz="half" idx="2"/>
          </p:nvPr>
        </p:nvSpPr>
        <p:spPr>
          <a:xfrm>
            <a:off x="985827" y="1594883"/>
            <a:ext cx="10251015" cy="4486939"/>
          </a:xfrm>
        </p:spPr>
        <p:txBody>
          <a:bodyPr wrap="square" anchor="t">
            <a:noAutofit/>
          </a:bodyPr>
          <a:lstStyle/>
          <a:p>
            <a:pPr>
              <a:lnSpc>
                <a:spcPct val="150000"/>
              </a:lnSpc>
            </a:pPr>
            <a:r>
              <a:rPr lang="en-GB" sz="2400" b="1"/>
              <a:t>Definition</a:t>
            </a:r>
            <a:r>
              <a:rPr lang="en-GB" sz="2400"/>
              <a:t>: We define quality for data generated through our eHealth and mHealth solution as meeting the program’s expectations of accuracy, validity, completeness, consistency, timeliness, and reliability</a:t>
            </a:r>
          </a:p>
          <a:p>
            <a:pPr>
              <a:lnSpc>
                <a:spcPct val="150000"/>
              </a:lnSpc>
            </a:pPr>
            <a:r>
              <a:rPr lang="en-GB" sz="2400" b="1"/>
              <a:t>Importance</a:t>
            </a:r>
          </a:p>
          <a:p>
            <a:pPr lvl="1">
              <a:lnSpc>
                <a:spcPct val="150000"/>
              </a:lnSpc>
              <a:buFont typeface="Wingdings" panose="05000000000000000000" pitchFamily="2" charset="2"/>
              <a:buChar char="Ø"/>
            </a:pPr>
            <a:r>
              <a:rPr lang="en-GB" sz="1800"/>
              <a:t>When data is reflective of reality it increases its demand and use</a:t>
            </a:r>
          </a:p>
          <a:p>
            <a:pPr lvl="1">
              <a:lnSpc>
                <a:spcPct val="150000"/>
              </a:lnSpc>
              <a:buFont typeface="Wingdings" panose="05000000000000000000" pitchFamily="2" charset="2"/>
              <a:buChar char="Ø"/>
            </a:pPr>
            <a:r>
              <a:rPr lang="en-GB" sz="1800"/>
              <a:t>Quality data promotes evidence-based decision-making </a:t>
            </a:r>
          </a:p>
          <a:p>
            <a:pPr lvl="1">
              <a:lnSpc>
                <a:spcPct val="150000"/>
              </a:lnSpc>
              <a:buFont typeface="Wingdings" panose="05000000000000000000" pitchFamily="2" charset="2"/>
              <a:buChar char="Ø"/>
            </a:pPr>
            <a:r>
              <a:rPr lang="en-GB" sz="1800"/>
              <a:t>Use of quality data support program improvement towards achieving and sustaining HIV epidemic control</a:t>
            </a:r>
          </a:p>
          <a:p>
            <a:pPr>
              <a:lnSpc>
                <a:spcPct val="150000"/>
              </a:lnSpc>
            </a:pPr>
            <a:endParaRPr lang="en-GB" sz="2400"/>
          </a:p>
          <a:p>
            <a:pPr>
              <a:lnSpc>
                <a:spcPct val="150000"/>
              </a:lnSpc>
            </a:pPr>
            <a:endParaRPr lang="en-GB" sz="2400"/>
          </a:p>
        </p:txBody>
      </p:sp>
    </p:spTree>
    <p:extLst>
      <p:ext uri="{BB962C8B-B14F-4D97-AF65-F5344CB8AC3E}">
        <p14:creationId xmlns:p14="http://schemas.microsoft.com/office/powerpoint/2010/main" val="41742452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F0D525B-EE8F-F7AE-B22D-5951D3748595}"/>
              </a:ext>
            </a:extLst>
          </p:cNvPr>
          <p:cNvSpPr>
            <a:spLocks noGrp="1"/>
          </p:cNvSpPr>
          <p:nvPr>
            <p:ph type="title"/>
          </p:nvPr>
        </p:nvSpPr>
        <p:spPr>
          <a:xfrm>
            <a:off x="11624" y="3498"/>
            <a:ext cx="12168751" cy="1030828"/>
          </a:xfrm>
          <a:noFill/>
          <a:ln>
            <a:solidFill>
              <a:schemeClr val="bg1"/>
            </a:solidFill>
          </a:ln>
        </p:spPr>
        <p:txBody>
          <a:bodyPr>
            <a:normAutofit/>
          </a:bodyPr>
          <a:lstStyle/>
          <a:p>
            <a:pPr algn="ctr"/>
            <a:r>
              <a:rPr lang="en-GB" sz="4000" b="1"/>
              <a:t>Overview of HIS landscape in Kenya</a:t>
            </a:r>
            <a:endParaRPr lang="en-US" sz="4000" b="1"/>
          </a:p>
        </p:txBody>
      </p:sp>
      <p:pic>
        <p:nvPicPr>
          <p:cNvPr id="5" name="Content Placeholder 4" descr="A map of kenya with green dots&#10;&#10;Description automatically generated">
            <a:extLst>
              <a:ext uri="{FF2B5EF4-FFF2-40B4-BE49-F238E27FC236}">
                <a16:creationId xmlns:a16="http://schemas.microsoft.com/office/drawing/2014/main" id="{BA843306-D476-B546-D431-C31B038640E8}"/>
              </a:ext>
            </a:extLst>
          </p:cNvPr>
          <p:cNvPicPr>
            <a:picLocks noGrp="1" noChangeAspect="1"/>
          </p:cNvPicPr>
          <p:nvPr>
            <p:ph sz="half" idx="1"/>
          </p:nvPr>
        </p:nvPicPr>
        <p:blipFill>
          <a:blip r:embed="rId2"/>
          <a:stretch>
            <a:fillRect/>
          </a:stretch>
        </p:blipFill>
        <p:spPr>
          <a:xfrm>
            <a:off x="849602" y="1327850"/>
            <a:ext cx="4889915" cy="4736346"/>
          </a:xfrm>
        </p:spPr>
      </p:pic>
      <p:sp>
        <p:nvSpPr>
          <p:cNvPr id="6" name="TextBox 7">
            <a:extLst>
              <a:ext uri="{FF2B5EF4-FFF2-40B4-BE49-F238E27FC236}">
                <a16:creationId xmlns:a16="http://schemas.microsoft.com/office/drawing/2014/main" id="{747B5922-936C-801A-4A76-1E15C5E3FFA5}"/>
              </a:ext>
            </a:extLst>
          </p:cNvPr>
          <p:cNvSpPr txBox="1"/>
          <p:nvPr/>
        </p:nvSpPr>
        <p:spPr>
          <a:xfrm>
            <a:off x="6305107" y="1327850"/>
            <a:ext cx="5461752" cy="1754326"/>
          </a:xfrm>
          <a:prstGeom prst="rect">
            <a:avLst/>
          </a:prstGeom>
          <a:noFill/>
          <a:ln w="19050">
            <a:solidFill>
              <a:schemeClr val="tx2">
                <a:lumMod val="90000"/>
                <a:lumOff val="10000"/>
              </a:schemeClr>
            </a:solidFill>
          </a:ln>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E2841">
                    <a:lumMod val="90000"/>
                    <a:lumOff val="10000"/>
                  </a:srgbClr>
                </a:solidFill>
                <a:effectLst/>
                <a:uLnTx/>
                <a:uFillTx/>
                <a:latin typeface="Helvetica"/>
                <a:ea typeface="+mn-ea"/>
                <a:cs typeface="Helvetica"/>
              </a:rPr>
              <a:t>EMR distribution </a:t>
            </a:r>
            <a:r>
              <a:rPr kumimoji="0" lang="en-US" sz="1200" b="0" i="0" u="none" strike="noStrike" kern="1200" cap="none" spc="0" normalizeH="0" baseline="0" noProof="0">
                <a:ln>
                  <a:noFill/>
                </a:ln>
                <a:solidFill>
                  <a:srgbClr val="0E2841">
                    <a:lumMod val="90000"/>
                    <a:lumOff val="10000"/>
                  </a:srgbClr>
                </a:solidFill>
                <a:effectLst/>
                <a:uLnTx/>
                <a:uFillTx/>
                <a:latin typeface="Helvetica"/>
                <a:ea typeface="+mn-ea"/>
                <a:cs typeface="Helvetica"/>
              </a:rPr>
              <a:t>as of July 2024</a:t>
            </a:r>
            <a:br>
              <a:rPr kumimoji="0" lang="en-US" sz="1800" b="1" i="0" u="none" strike="noStrike" kern="1200" cap="none" spc="0" normalizeH="0" baseline="0" noProof="0">
                <a:ln>
                  <a:noFill/>
                </a:ln>
                <a:solidFill>
                  <a:srgbClr val="0E2841">
                    <a:lumMod val="90000"/>
                    <a:lumOff val="10000"/>
                  </a:srgbClr>
                </a:solidFill>
                <a:effectLst/>
                <a:uLnTx/>
                <a:uFillTx/>
                <a:latin typeface="Helvetica"/>
                <a:ea typeface="+mn-ea"/>
                <a:cs typeface="+mn-cs"/>
              </a:rPr>
            </a:br>
            <a:r>
              <a:rPr kumimoji="0" lang="en-US" sz="1600" b="0" i="0" u="none" strike="noStrike" kern="1200" cap="none" spc="0" normalizeH="0" baseline="0" noProof="0">
                <a:ln>
                  <a:noFill/>
                </a:ln>
                <a:solidFill>
                  <a:srgbClr val="0E2841">
                    <a:lumMod val="90000"/>
                    <a:lumOff val="10000"/>
                  </a:srgbClr>
                </a:solidFill>
                <a:effectLst/>
                <a:uLnTx/>
                <a:uFillTx/>
                <a:latin typeface="Helvetica"/>
                <a:ea typeface="+mn-ea"/>
                <a:cs typeface="Helvetica"/>
              </a:rPr>
              <a:t>- </a:t>
            </a:r>
            <a:r>
              <a:rPr kumimoji="0" lang="en-US" sz="1600" b="1" i="0" u="none" strike="noStrike" kern="1200" cap="none" spc="0" normalizeH="0" baseline="0" noProof="0">
                <a:ln>
                  <a:noFill/>
                </a:ln>
                <a:solidFill>
                  <a:srgbClr val="0E2841">
                    <a:lumMod val="90000"/>
                    <a:lumOff val="10000"/>
                  </a:srgbClr>
                </a:solidFill>
                <a:effectLst/>
                <a:uLnTx/>
                <a:uFillTx/>
                <a:latin typeface="Helvetica"/>
                <a:ea typeface="+mn-ea"/>
                <a:cs typeface="Helvetica"/>
              </a:rPr>
              <a:t>2,392 </a:t>
            </a:r>
            <a:r>
              <a:rPr kumimoji="0" lang="en-US" sz="1200" b="0" i="0" u="none" strike="noStrike" kern="1200" cap="none" spc="0" normalizeH="0" baseline="0" noProof="0">
                <a:ln>
                  <a:noFill/>
                </a:ln>
                <a:solidFill>
                  <a:srgbClr val="0E2841">
                    <a:lumMod val="90000"/>
                    <a:lumOff val="10000"/>
                  </a:srgbClr>
                </a:solidFill>
                <a:effectLst/>
                <a:uLnTx/>
                <a:uFillTx/>
                <a:latin typeface="Helvetica"/>
                <a:ea typeface="+mn-ea"/>
                <a:cs typeface="Helvetica"/>
              </a:rPr>
              <a:t>Active</a:t>
            </a:r>
            <a:r>
              <a:rPr kumimoji="0" lang="en-US" sz="1200" b="1" i="0" u="none" strike="noStrike" kern="1200" cap="none" spc="0" normalizeH="0" baseline="0" noProof="0">
                <a:ln>
                  <a:noFill/>
                </a:ln>
                <a:solidFill>
                  <a:srgbClr val="0E2841">
                    <a:lumMod val="90000"/>
                    <a:lumOff val="10000"/>
                  </a:srgbClr>
                </a:solidFill>
                <a:effectLst/>
                <a:uLnTx/>
                <a:uFillTx/>
                <a:latin typeface="Helvetica"/>
                <a:ea typeface="+mn-ea"/>
                <a:cs typeface="Helvetica"/>
              </a:rPr>
              <a:t> </a:t>
            </a:r>
            <a:r>
              <a:rPr kumimoji="0" lang="en-US" sz="1200" b="0" i="0" u="none" strike="noStrike" kern="1200" cap="none" spc="0" normalizeH="0" baseline="0" noProof="0">
                <a:ln>
                  <a:noFill/>
                </a:ln>
                <a:solidFill>
                  <a:srgbClr val="0E2841">
                    <a:lumMod val="90000"/>
                    <a:lumOff val="10000"/>
                  </a:srgbClr>
                </a:solidFill>
                <a:effectLst/>
                <a:uLnTx/>
                <a:uFillTx/>
                <a:latin typeface="Helvetica"/>
                <a:ea typeface="+mn-ea"/>
                <a:cs typeface="Helvetica"/>
              </a:rPr>
              <a:t>EMR Sites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E2841">
                    <a:lumMod val="90000"/>
                    <a:lumOff val="10000"/>
                  </a:srgbClr>
                </a:solidFill>
                <a:effectLst/>
                <a:uLnTx/>
                <a:uFillTx/>
                <a:latin typeface="Helvetica"/>
                <a:ea typeface="+mn-ea"/>
                <a:cs typeface="Helvetica"/>
              </a:rPr>
              <a:t>- 2,298</a:t>
            </a:r>
            <a:r>
              <a:rPr kumimoji="0" lang="en-US" sz="1200" b="1" i="0" u="none" strike="noStrike" kern="1200" cap="none" spc="0" normalizeH="0" baseline="0" noProof="0">
                <a:ln>
                  <a:noFill/>
                </a:ln>
                <a:solidFill>
                  <a:srgbClr val="0E2841">
                    <a:lumMod val="90000"/>
                    <a:lumOff val="10000"/>
                  </a:srgbClr>
                </a:solidFill>
                <a:effectLst/>
                <a:uLnTx/>
                <a:uFillTx/>
                <a:latin typeface="Helvetica"/>
                <a:ea typeface="+mn-ea"/>
                <a:cs typeface="Helvetica"/>
              </a:rPr>
              <a:t> </a:t>
            </a:r>
            <a:r>
              <a:rPr kumimoji="0" lang="en-US" sz="1200" b="0" i="0" u="none" strike="noStrike" kern="1200" cap="none" spc="0" normalizeH="0" baseline="0" noProof="0" err="1">
                <a:ln>
                  <a:noFill/>
                </a:ln>
                <a:solidFill>
                  <a:srgbClr val="0E2841">
                    <a:lumMod val="90000"/>
                    <a:lumOff val="10000"/>
                  </a:srgbClr>
                </a:solidFill>
                <a:effectLst/>
                <a:uLnTx/>
                <a:uFillTx/>
                <a:latin typeface="Helvetica"/>
                <a:ea typeface="+mn-ea"/>
                <a:cs typeface="Helvetica"/>
              </a:rPr>
              <a:t>KenyaEMR</a:t>
            </a:r>
            <a:r>
              <a:rPr kumimoji="0" lang="en-US" sz="1200" b="0" i="0" u="none" strike="noStrike" kern="1200" cap="none" spc="0" normalizeH="0" baseline="0" noProof="0">
                <a:ln>
                  <a:noFill/>
                </a:ln>
                <a:solidFill>
                  <a:srgbClr val="0E2841">
                    <a:lumMod val="90000"/>
                    <a:lumOff val="10000"/>
                  </a:srgbClr>
                </a:solidFill>
                <a:effectLst/>
                <a:uLnTx/>
                <a:uFillTx/>
                <a:latin typeface="Helvetica"/>
                <a:ea typeface="+mn-ea"/>
                <a:cs typeface="Helvetica"/>
              </a:rPr>
              <a:t> Sites,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E2841">
                    <a:lumMod val="90000"/>
                    <a:lumOff val="10000"/>
                  </a:srgbClr>
                </a:solidFill>
                <a:effectLst/>
                <a:uLnTx/>
                <a:uFillTx/>
                <a:latin typeface="Helvetica"/>
                <a:ea typeface="+mn-ea"/>
                <a:cs typeface="Helvetica"/>
              </a:rPr>
              <a:t>- 80 </a:t>
            </a:r>
            <a:r>
              <a:rPr kumimoji="0" lang="en-US" sz="1200" b="0" i="0" u="none" strike="noStrike" kern="1200" cap="none" spc="0" normalizeH="0" baseline="0" noProof="0">
                <a:ln>
                  <a:noFill/>
                </a:ln>
                <a:solidFill>
                  <a:srgbClr val="0E2841">
                    <a:lumMod val="90000"/>
                    <a:lumOff val="10000"/>
                  </a:srgbClr>
                </a:solidFill>
                <a:effectLst/>
                <a:uLnTx/>
                <a:uFillTx/>
                <a:latin typeface="Helvetica"/>
                <a:ea typeface="+mn-ea"/>
                <a:cs typeface="Helvetica"/>
              </a:rPr>
              <a:t>AMRs Sites,</a:t>
            </a:r>
            <a:endParaRPr kumimoji="0" lang="en-US" sz="1200" b="0" i="0" u="none" strike="noStrike" kern="1200" cap="none" spc="0" normalizeH="0" baseline="0" noProof="0">
              <a:ln>
                <a:noFill/>
              </a:ln>
              <a:solidFill>
                <a:srgbClr val="0E2841">
                  <a:lumMod val="90000"/>
                  <a:lumOff val="10000"/>
                </a:srgbClr>
              </a:solidFill>
              <a:effectLst/>
              <a:uLnTx/>
              <a:uFillTx/>
              <a:latin typeface="Helvetica"/>
              <a:ea typeface="Calibri Light"/>
              <a:cs typeface="Helvetic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E2841">
                    <a:lumMod val="90000"/>
                    <a:lumOff val="10000"/>
                  </a:srgbClr>
                </a:solidFill>
                <a:effectLst/>
                <a:uLnTx/>
                <a:uFillTx/>
                <a:latin typeface="Helvetica"/>
                <a:ea typeface="+mn-ea"/>
                <a:cs typeface="Helvetica"/>
              </a:rPr>
              <a:t>- 14 </a:t>
            </a:r>
            <a:r>
              <a:rPr kumimoji="0" lang="en-US" sz="1200" b="0" i="0" u="none" strike="noStrike" kern="1200" cap="none" spc="0" normalizeH="0" baseline="0" noProof="0">
                <a:ln>
                  <a:noFill/>
                </a:ln>
                <a:solidFill>
                  <a:srgbClr val="0E2841">
                    <a:lumMod val="90000"/>
                    <a:lumOff val="10000"/>
                  </a:srgbClr>
                </a:solidFill>
                <a:effectLst/>
                <a:uLnTx/>
                <a:uFillTx/>
                <a:latin typeface="Helvetica"/>
                <a:ea typeface="+mn-ea"/>
                <a:cs typeface="Helvetica"/>
              </a:rPr>
              <a:t>E-Care Sites,</a:t>
            </a:r>
            <a:r>
              <a:rPr kumimoji="0" lang="en-US" sz="1800" b="1" i="0" u="none" strike="noStrike" kern="1200" cap="none" spc="0" normalizeH="0" baseline="0" noProof="0">
                <a:ln>
                  <a:noFill/>
                </a:ln>
                <a:solidFill>
                  <a:srgbClr val="0E2841">
                    <a:lumMod val="90000"/>
                    <a:lumOff val="10000"/>
                  </a:srgbClr>
                </a:solidFill>
                <a:effectLst/>
                <a:uLnTx/>
                <a:uFillTx/>
                <a:latin typeface="Helvetica"/>
                <a:ea typeface="+mn-ea"/>
                <a:cs typeface="Helvetica"/>
              </a:rPr>
              <a:t> </a:t>
            </a:r>
            <a:br>
              <a:rPr kumimoji="0" lang="en-US" sz="1100" b="0" i="0" u="none" strike="noStrike" kern="1200" cap="none" spc="0" normalizeH="0" baseline="0" noProof="0">
                <a:ln>
                  <a:noFill/>
                </a:ln>
                <a:solidFill>
                  <a:srgbClr val="0E2841">
                    <a:lumMod val="90000"/>
                    <a:lumOff val="10000"/>
                  </a:srgbClr>
                </a:solidFill>
                <a:effectLst/>
                <a:uLnTx/>
                <a:uFillTx/>
                <a:latin typeface="Helvetica"/>
                <a:ea typeface="+mn-ea"/>
                <a:cs typeface="+mn-cs"/>
              </a:rPr>
            </a:br>
            <a:r>
              <a:rPr kumimoji="0" lang="en-US" sz="1600" b="0" i="0" u="none" strike="noStrike" kern="1200" cap="none" spc="0" normalizeH="0" baseline="0" noProof="0">
                <a:ln>
                  <a:noFill/>
                </a:ln>
                <a:solidFill>
                  <a:srgbClr val="0E2841">
                    <a:lumMod val="90000"/>
                    <a:lumOff val="10000"/>
                  </a:srgbClr>
                </a:solidFill>
                <a:effectLst/>
                <a:uLnTx/>
                <a:uFillTx/>
                <a:latin typeface="Helvetica"/>
                <a:ea typeface="+mn-ea"/>
                <a:cs typeface="Helvetica"/>
              </a:rPr>
              <a:t>- </a:t>
            </a:r>
            <a:r>
              <a:rPr kumimoji="0" lang="en-US" sz="1600" b="1" i="0" u="none" strike="noStrike" kern="1200" cap="none" spc="0" normalizeH="0" baseline="0" noProof="0">
                <a:ln>
                  <a:noFill/>
                </a:ln>
                <a:solidFill>
                  <a:srgbClr val="0E2841">
                    <a:lumMod val="90000"/>
                    <a:lumOff val="10000"/>
                  </a:srgbClr>
                </a:solidFill>
                <a:effectLst/>
                <a:uLnTx/>
                <a:uFillTx/>
                <a:latin typeface="Helvetica"/>
                <a:ea typeface="+mn-ea"/>
                <a:cs typeface="Helvetica"/>
              </a:rPr>
              <a:t>88% </a:t>
            </a:r>
            <a:r>
              <a:rPr kumimoji="0" lang="en-US" sz="1200" b="0" i="0" u="none" strike="noStrike" kern="1200" cap="none" spc="0" normalizeH="0" baseline="0" noProof="0">
                <a:ln>
                  <a:noFill/>
                </a:ln>
                <a:solidFill>
                  <a:srgbClr val="0E2841">
                    <a:lumMod val="90000"/>
                    <a:lumOff val="10000"/>
                  </a:srgbClr>
                </a:solidFill>
                <a:effectLst/>
                <a:uLnTx/>
                <a:uFillTx/>
                <a:latin typeface="Helvetica"/>
                <a:ea typeface="+mn-ea"/>
                <a:cs typeface="Helvetica"/>
              </a:rPr>
              <a:t>of EMR sites reported in the month of July 2024 to NDW</a:t>
            </a:r>
            <a:r>
              <a:rPr kumimoji="0" lang="en-US" sz="1100" b="0" i="0" u="none" strike="noStrike" kern="1200" cap="none" spc="0" normalizeH="0" baseline="0" noProof="0">
                <a:ln>
                  <a:noFill/>
                </a:ln>
                <a:solidFill>
                  <a:srgbClr val="0E2841">
                    <a:lumMod val="90000"/>
                    <a:lumOff val="10000"/>
                  </a:srgbClr>
                </a:solidFill>
                <a:effectLst/>
                <a:uLnTx/>
                <a:uFillTx/>
                <a:latin typeface="Helvetica"/>
                <a:ea typeface="+mn-ea"/>
                <a:cs typeface="Helvetica"/>
              </a:rPr>
              <a:t> </a:t>
            </a:r>
            <a:endParaRPr kumimoji="0" lang="en-US" sz="1100" b="0" i="0" u="none" strike="noStrike" kern="1200" cap="none" spc="0" normalizeH="0" baseline="0" noProof="0">
              <a:ln>
                <a:noFill/>
              </a:ln>
              <a:solidFill>
                <a:srgbClr val="0E2841">
                  <a:lumMod val="90000"/>
                  <a:lumOff val="10000"/>
                </a:srgbClr>
              </a:solidFill>
              <a:effectLst/>
              <a:uLnTx/>
              <a:uFillTx/>
              <a:latin typeface="Helvetica"/>
              <a:ea typeface="Calibri Light"/>
              <a:cs typeface="Helvetic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Helvetica"/>
                <a:ea typeface="+mn-ea"/>
                <a:cs typeface="Helvetica"/>
                <a:hlinkClick r:id="rId3"/>
              </a:rPr>
              <a:t>National Data Warehouse | Dashboard (nascop.org)</a:t>
            </a:r>
            <a:endParaRPr kumimoji="0" lang="en-US" sz="1100" b="0" i="0" u="none" strike="noStrike" kern="1200" cap="none" spc="0" normalizeH="0" baseline="0" noProof="0">
              <a:ln>
                <a:noFill/>
              </a:ln>
              <a:solidFill>
                <a:prstClr val="black"/>
              </a:solidFill>
              <a:effectLst/>
              <a:uLnTx/>
              <a:uFillTx/>
              <a:latin typeface="Helvetica"/>
              <a:ea typeface="+mn-ea"/>
              <a:cs typeface="Helvetica"/>
            </a:endParaRPr>
          </a:p>
        </p:txBody>
      </p:sp>
      <p:cxnSp>
        <p:nvCxnSpPr>
          <p:cNvPr id="8" name="Straight Arrow Connector 7">
            <a:extLst>
              <a:ext uri="{FF2B5EF4-FFF2-40B4-BE49-F238E27FC236}">
                <a16:creationId xmlns:a16="http://schemas.microsoft.com/office/drawing/2014/main" id="{F2A40E24-C952-39E4-3C57-A09DBE2814B6}"/>
              </a:ext>
            </a:extLst>
          </p:cNvPr>
          <p:cNvCxnSpPr/>
          <p:nvPr/>
        </p:nvCxnSpPr>
        <p:spPr>
          <a:xfrm flipH="1">
            <a:off x="5866766" y="1327850"/>
            <a:ext cx="20128" cy="4731588"/>
          </a:xfrm>
          <a:prstGeom prst="straightConnector1">
            <a:avLst/>
          </a:prstGeom>
        </p:spPr>
        <p:style>
          <a:lnRef idx="2">
            <a:schemeClr val="accent1"/>
          </a:lnRef>
          <a:fillRef idx="0">
            <a:schemeClr val="accent1"/>
          </a:fillRef>
          <a:effectRef idx="1">
            <a:schemeClr val="accent1"/>
          </a:effectRef>
          <a:fontRef idx="minor">
            <a:schemeClr val="tx1"/>
          </a:fontRef>
        </p:style>
      </p:cxnSp>
      <p:sp>
        <p:nvSpPr>
          <p:cNvPr id="2" name="Title 1">
            <a:extLst>
              <a:ext uri="{FF2B5EF4-FFF2-40B4-BE49-F238E27FC236}">
                <a16:creationId xmlns:a16="http://schemas.microsoft.com/office/drawing/2014/main" id="{70F415B6-7B9B-ACB6-BD1C-3B868FC3B6E9}"/>
              </a:ext>
            </a:extLst>
          </p:cNvPr>
          <p:cNvSpPr txBox="1">
            <a:spLocks/>
          </p:cNvSpPr>
          <p:nvPr/>
        </p:nvSpPr>
        <p:spPr>
          <a:xfrm>
            <a:off x="6300013" y="3303021"/>
            <a:ext cx="5461752" cy="1679041"/>
          </a:xfrm>
          <a:prstGeom prst="rect">
            <a:avLst/>
          </a:prstGeom>
          <a:noFill/>
          <a:ln w="19050">
            <a:solidFill>
              <a:schemeClr val="tx2"/>
            </a:solidFill>
          </a:ln>
        </p:spPr>
        <p:txBody>
          <a:bodyPr vert="horz" wrap="square" lIns="91440" tIns="45720" rIns="91440" bIns="4572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E2841"/>
                </a:solidFill>
                <a:effectLst/>
                <a:uLnTx/>
                <a:uFillTx/>
                <a:latin typeface="Helvetica"/>
                <a:ea typeface="+mn-ea"/>
                <a:cs typeface="Helvetica"/>
              </a:rPr>
              <a:t>Module uptake </a:t>
            </a:r>
            <a:r>
              <a:rPr kumimoji="0" lang="en-US" sz="1400" b="0" i="0" u="none" strike="noStrike" kern="1200" cap="none" spc="0" normalizeH="0" baseline="0" noProof="0">
                <a:ln>
                  <a:noFill/>
                </a:ln>
                <a:solidFill>
                  <a:srgbClr val="0E2841"/>
                </a:solidFill>
                <a:effectLst/>
                <a:uLnTx/>
                <a:uFillTx/>
                <a:latin typeface="Helvetica"/>
                <a:ea typeface="+mn-ea"/>
                <a:cs typeface="Helvetica"/>
              </a:rPr>
              <a:t>as of July 2024</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0E2841">
                  <a:lumMod val="90000"/>
                  <a:lumOff val="10000"/>
                </a:srgbClr>
              </a:solidFill>
              <a:effectLst/>
              <a:uLnTx/>
              <a:uFillTx/>
              <a:latin typeface="Helvetica"/>
              <a:ea typeface="+mn-ea"/>
              <a:cs typeface="Helvetic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E2841"/>
                </a:solidFill>
                <a:effectLst/>
                <a:uLnTx/>
                <a:uFillTx/>
                <a:latin typeface="Helvetica"/>
                <a:ea typeface="+mn-ea"/>
                <a:cs typeface="Helvetica"/>
              </a:rPr>
              <a:t>1,702 (89%) </a:t>
            </a:r>
            <a:r>
              <a:rPr kumimoji="0" lang="en-US" sz="1400" b="0" i="0" u="none" strike="noStrike" kern="1200" cap="none" spc="0" normalizeH="0" baseline="0" noProof="0">
                <a:ln>
                  <a:noFill/>
                </a:ln>
                <a:solidFill>
                  <a:srgbClr val="0E2841"/>
                </a:solidFill>
                <a:effectLst/>
                <a:uLnTx/>
                <a:uFillTx/>
                <a:latin typeface="Helvetica"/>
                <a:ea typeface="+mn-ea"/>
                <a:cs typeface="Helvetica"/>
              </a:rPr>
              <a:t>sites are utilizing HTS module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E2841"/>
                </a:solidFill>
                <a:effectLst/>
                <a:uLnTx/>
                <a:uFillTx/>
                <a:latin typeface="Helvetica"/>
                <a:ea typeface="+mn-ea"/>
                <a:cs typeface="Helvetica"/>
              </a:rPr>
              <a:t>2,392 (99%) </a:t>
            </a:r>
            <a:r>
              <a:rPr kumimoji="0" lang="en-US" sz="1400" b="0" i="0" u="none" strike="noStrike" kern="1200" cap="none" spc="0" normalizeH="0" baseline="0" noProof="0">
                <a:ln>
                  <a:noFill/>
                </a:ln>
                <a:solidFill>
                  <a:srgbClr val="0E2841"/>
                </a:solidFill>
                <a:effectLst/>
                <a:uLnTx/>
                <a:uFillTx/>
                <a:latin typeface="Helvetica"/>
                <a:ea typeface="+mn-ea"/>
                <a:cs typeface="Helvetica"/>
              </a:rPr>
              <a:t>sites are utilizing C&amp;T module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E2841"/>
                </a:solidFill>
                <a:effectLst/>
                <a:uLnTx/>
                <a:uFillTx/>
                <a:latin typeface="Helvetica"/>
                <a:ea typeface="+mn-ea"/>
                <a:cs typeface="Helvetica"/>
              </a:rPr>
              <a:t>2,221 (93%) </a:t>
            </a:r>
            <a:r>
              <a:rPr kumimoji="0" lang="en-US" sz="1400" b="0" i="0" u="none" strike="noStrike" kern="1200" cap="none" spc="0" normalizeH="0" baseline="0" noProof="0">
                <a:ln>
                  <a:noFill/>
                </a:ln>
                <a:solidFill>
                  <a:srgbClr val="0E2841"/>
                </a:solidFill>
                <a:effectLst/>
                <a:uLnTx/>
                <a:uFillTx/>
                <a:latin typeface="Helvetica"/>
                <a:ea typeface="+mn-ea"/>
                <a:cs typeface="Helvetica"/>
              </a:rPr>
              <a:t>sites are utilizing PMTCT module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E2841"/>
                </a:solidFill>
                <a:effectLst/>
                <a:uLnTx/>
                <a:uFillTx/>
                <a:latin typeface="Helvetica"/>
                <a:ea typeface="+mn-ea"/>
                <a:cs typeface="Helvetica"/>
              </a:rPr>
              <a:t>1,470 (74%) </a:t>
            </a:r>
            <a:r>
              <a:rPr kumimoji="0" lang="en-US" sz="1400" b="0" i="0" u="none" strike="noStrike" kern="1200" cap="none" spc="0" normalizeH="0" baseline="0" noProof="0">
                <a:ln>
                  <a:noFill/>
                </a:ln>
                <a:solidFill>
                  <a:srgbClr val="0E2841"/>
                </a:solidFill>
                <a:effectLst/>
                <a:uLnTx/>
                <a:uFillTx/>
                <a:latin typeface="Helvetica"/>
                <a:ea typeface="+mn-ea"/>
                <a:cs typeface="Helvetica"/>
              </a:rPr>
              <a:t>sites are utilizing </a:t>
            </a:r>
            <a:r>
              <a:rPr kumimoji="0" lang="en-US" sz="1400" b="0" i="0" u="none" strike="noStrike" kern="1200" cap="none" spc="0" normalizeH="0" baseline="0" noProof="0" err="1">
                <a:ln>
                  <a:noFill/>
                </a:ln>
                <a:solidFill>
                  <a:srgbClr val="0E2841"/>
                </a:solidFill>
                <a:effectLst/>
                <a:uLnTx/>
                <a:uFillTx/>
                <a:latin typeface="Helvetica"/>
                <a:ea typeface="+mn-ea"/>
                <a:cs typeface="Helvetica"/>
              </a:rPr>
              <a:t>PrEP</a:t>
            </a:r>
            <a:r>
              <a:rPr kumimoji="0" lang="en-US" sz="1400" b="0" i="0" u="none" strike="noStrike" kern="1200" cap="none" spc="0" normalizeH="0" baseline="0" noProof="0">
                <a:ln>
                  <a:noFill/>
                </a:ln>
                <a:solidFill>
                  <a:srgbClr val="0E2841"/>
                </a:solidFill>
                <a:effectLst/>
                <a:uLnTx/>
                <a:uFillTx/>
                <a:latin typeface="Helvetica"/>
                <a:ea typeface="+mn-ea"/>
                <a:cs typeface="Helvetica"/>
              </a:rPr>
              <a:t> module</a:t>
            </a:r>
            <a:endParaRPr kumimoji="0" lang="en-US" sz="1600" b="0" i="0" u="none" strike="noStrike" kern="1200" cap="none" spc="0" normalizeH="0" baseline="0" noProof="0">
              <a:ln>
                <a:noFill/>
              </a:ln>
              <a:solidFill>
                <a:srgbClr val="0E2841"/>
              </a:solidFill>
              <a:effectLst/>
              <a:uLnTx/>
              <a:uFillTx/>
              <a:latin typeface="Helvetica"/>
              <a:ea typeface="+mn-ea"/>
              <a:cs typeface="Helvetica"/>
            </a:endParaRPr>
          </a:p>
        </p:txBody>
      </p:sp>
      <p:sp>
        <p:nvSpPr>
          <p:cNvPr id="4" name="TextBox 9">
            <a:extLst>
              <a:ext uri="{FF2B5EF4-FFF2-40B4-BE49-F238E27FC236}">
                <a16:creationId xmlns:a16="http://schemas.microsoft.com/office/drawing/2014/main" id="{35FC9455-D04A-AFF7-2E35-C59FC91ED90A}"/>
              </a:ext>
            </a:extLst>
          </p:cNvPr>
          <p:cNvSpPr txBox="1"/>
          <p:nvPr/>
        </p:nvSpPr>
        <p:spPr>
          <a:xfrm>
            <a:off x="6300013" y="5192232"/>
            <a:ext cx="5421496" cy="1040285"/>
          </a:xfrm>
          <a:prstGeom prst="rect">
            <a:avLst/>
          </a:prstGeom>
          <a:noFill/>
          <a:ln w="19050">
            <a:solidFill>
              <a:schemeClr val="tx2"/>
            </a:solidFill>
          </a:ln>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E2841"/>
                </a:solidFill>
                <a:effectLst/>
                <a:uLnTx/>
                <a:uFillTx/>
                <a:latin typeface="Helvetica"/>
                <a:ea typeface="+mn-ea"/>
                <a:cs typeface="Helvetica"/>
              </a:rPr>
              <a:t>Active PLHIV</a:t>
            </a:r>
            <a:r>
              <a:rPr kumimoji="0" lang="en-US" sz="1200" b="1" i="0" u="none" strike="noStrike" kern="1200" cap="none" spc="0" normalizeH="0" baseline="0" noProof="0">
                <a:ln>
                  <a:noFill/>
                </a:ln>
                <a:solidFill>
                  <a:srgbClr val="0E2841"/>
                </a:solidFill>
                <a:effectLst/>
                <a:uLnTx/>
                <a:uFillTx/>
                <a:latin typeface="Helvetica"/>
                <a:ea typeface="+mn-ea"/>
                <a:cs typeface="Helvetica"/>
              </a:rPr>
              <a:t> </a:t>
            </a:r>
            <a:r>
              <a:rPr kumimoji="0" lang="en-US" sz="1200" b="0" i="0" u="none" strike="noStrike" kern="1200" cap="none" spc="0" normalizeH="0" baseline="0" noProof="0">
                <a:ln>
                  <a:noFill/>
                </a:ln>
                <a:solidFill>
                  <a:srgbClr val="0E2841"/>
                </a:solidFill>
                <a:effectLst/>
                <a:uLnTx/>
                <a:uFillTx/>
                <a:latin typeface="Helvetica"/>
                <a:ea typeface="+mn-ea"/>
                <a:cs typeface="Helvetica"/>
              </a:rPr>
              <a:t>as of July 2024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E2841"/>
                </a:solidFill>
                <a:effectLst/>
                <a:uLnTx/>
                <a:uFillTx/>
                <a:latin typeface="Helvetica"/>
                <a:ea typeface="+mn-ea"/>
                <a:cs typeface="Helvetica"/>
              </a:rPr>
              <a:t>- 94</a:t>
            </a:r>
            <a:r>
              <a:rPr kumimoji="0" lang="en-US" sz="1200" b="1" i="0" u="none" strike="noStrike" kern="1200" cap="none" spc="0" normalizeH="0" baseline="0" noProof="0">
                <a:ln>
                  <a:noFill/>
                </a:ln>
                <a:solidFill>
                  <a:srgbClr val="0E2841"/>
                </a:solidFill>
                <a:effectLst/>
                <a:uLnTx/>
                <a:uFillTx/>
                <a:latin typeface="Helvetica"/>
                <a:ea typeface="+mn-ea"/>
                <a:cs typeface="Helvetica"/>
              </a:rPr>
              <a:t>% </a:t>
            </a:r>
            <a:r>
              <a:rPr kumimoji="0" lang="en-US" sz="1200" b="0" i="0" u="none" strike="noStrike" kern="1200" cap="none" spc="0" normalizeH="0" baseline="0" noProof="0">
                <a:ln>
                  <a:noFill/>
                </a:ln>
                <a:solidFill>
                  <a:srgbClr val="0E2841"/>
                </a:solidFill>
                <a:effectLst/>
                <a:uLnTx/>
                <a:uFillTx/>
                <a:latin typeface="Helvetica"/>
                <a:ea typeface="+mn-ea"/>
                <a:cs typeface="Helvetica"/>
              </a:rPr>
              <a:t>(</a:t>
            </a:r>
            <a:r>
              <a:rPr kumimoji="0" lang="en-KE" sz="1200" b="0" i="0" u="none" strike="noStrike" kern="1200" cap="none" spc="0" normalizeH="0" baseline="0" noProof="0">
                <a:ln>
                  <a:noFill/>
                </a:ln>
                <a:solidFill>
                  <a:srgbClr val="0E2841"/>
                </a:solidFill>
                <a:effectLst/>
                <a:uLnTx/>
                <a:uFillTx/>
                <a:latin typeface="Helvetica"/>
                <a:ea typeface="+mn-ea"/>
                <a:cs typeface="Helvetica"/>
              </a:rPr>
              <a:t>1,276,487</a:t>
            </a:r>
            <a:r>
              <a:rPr kumimoji="0" lang="en-US" sz="1200" b="0" i="0" u="none" strike="noStrike" kern="1200" cap="none" spc="0" normalizeH="0" baseline="0" noProof="0">
                <a:ln>
                  <a:noFill/>
                </a:ln>
                <a:solidFill>
                  <a:srgbClr val="0E2841"/>
                </a:solidFill>
                <a:effectLst/>
                <a:uLnTx/>
                <a:uFillTx/>
                <a:latin typeface="Helvetica"/>
                <a:ea typeface="+mn-ea"/>
                <a:cs typeface="Helvetica"/>
              </a:rPr>
              <a:t>) of </a:t>
            </a:r>
            <a:r>
              <a:rPr kumimoji="0" lang="en-US" sz="1200" b="0" i="0" u="none" strike="noStrike" kern="1200" cap="none" spc="0" normalizeH="0" baseline="0" noProof="0" err="1">
                <a:ln>
                  <a:noFill/>
                </a:ln>
                <a:solidFill>
                  <a:srgbClr val="0E2841"/>
                </a:solidFill>
                <a:effectLst/>
                <a:uLnTx/>
                <a:uFillTx/>
                <a:latin typeface="Helvetica"/>
                <a:ea typeface="+mn-ea"/>
                <a:cs typeface="Helvetica"/>
              </a:rPr>
              <a:t>CurrART</a:t>
            </a:r>
            <a:r>
              <a:rPr kumimoji="0" lang="en-US" sz="1200" b="0" i="0" u="none" strike="noStrike" kern="1200" cap="none" spc="0" normalizeH="0" baseline="0" noProof="0">
                <a:ln>
                  <a:noFill/>
                </a:ln>
                <a:solidFill>
                  <a:srgbClr val="0E2841"/>
                </a:solidFill>
                <a:effectLst/>
                <a:uLnTx/>
                <a:uFillTx/>
                <a:latin typeface="Helvetica"/>
                <a:ea typeface="+mn-ea"/>
                <a:cs typeface="Helvetica"/>
              </a:rPr>
              <a:t> Patients were seen at a site actively using the EMR. (KHIS Data)</a:t>
            </a:r>
          </a:p>
          <a:p>
            <a:pPr marL="57150" marR="0" lvl="0" indent="0" algn="l" defTabSz="914400" rtl="0" eaLnBrk="1" fontAlgn="auto" latinLnBrk="0" hangingPunct="1">
              <a:lnSpc>
                <a:spcPct val="90000"/>
              </a:lnSpc>
              <a:spcBef>
                <a:spcPct val="0"/>
              </a:spcBef>
              <a:spcAft>
                <a:spcPts val="600"/>
              </a:spcAft>
              <a:buClrTx/>
              <a:buSzTx/>
              <a:buFontTx/>
              <a:buNone/>
              <a:tabLst/>
              <a:defRPr/>
            </a:pPr>
            <a:r>
              <a:rPr kumimoji="0" lang="en-US" sz="1200" b="0" i="0" u="none" strike="noStrike" kern="1200" cap="none" spc="0" normalizeH="0" baseline="0" noProof="0">
                <a:ln>
                  <a:noFill/>
                </a:ln>
                <a:solidFill>
                  <a:srgbClr val="0E2841"/>
                </a:solidFill>
                <a:effectLst/>
                <a:uLnTx/>
                <a:uFillTx/>
                <a:latin typeface="Helvetica"/>
                <a:ea typeface="+mn-ea"/>
                <a:cs typeface="Helvetica"/>
              </a:rPr>
              <a:t>-99%</a:t>
            </a:r>
            <a:r>
              <a:rPr kumimoji="0" lang="en-US" sz="1200" b="1" i="0" u="none" strike="noStrike" kern="1200" cap="none" spc="0" normalizeH="0" baseline="0" noProof="0">
                <a:ln>
                  <a:noFill/>
                </a:ln>
                <a:solidFill>
                  <a:srgbClr val="0E2841"/>
                </a:solidFill>
                <a:effectLst/>
                <a:uLnTx/>
                <a:uFillTx/>
                <a:latin typeface="Helvetica"/>
                <a:ea typeface="+mn-ea"/>
                <a:cs typeface="Helvetica"/>
              </a:rPr>
              <a:t> </a:t>
            </a:r>
            <a:r>
              <a:rPr kumimoji="0" lang="en-US" sz="1200" b="0" i="0" u="none" strike="noStrike" kern="1200" cap="none" spc="0" normalizeH="0" baseline="0" noProof="0">
                <a:ln>
                  <a:noFill/>
                </a:ln>
                <a:solidFill>
                  <a:srgbClr val="0E2841"/>
                </a:solidFill>
                <a:effectLst/>
                <a:uLnTx/>
                <a:uFillTx/>
                <a:latin typeface="Helvetica"/>
                <a:ea typeface="+mn-ea"/>
                <a:cs typeface="Helvetica"/>
              </a:rPr>
              <a:t>(1,261,372) of </a:t>
            </a:r>
            <a:r>
              <a:rPr kumimoji="0" lang="en-US" sz="1200" b="0" i="0" u="none" strike="noStrike" kern="1200" cap="none" spc="0" normalizeH="0" baseline="0" noProof="0" err="1">
                <a:ln>
                  <a:noFill/>
                </a:ln>
                <a:solidFill>
                  <a:srgbClr val="0E2841"/>
                </a:solidFill>
                <a:effectLst/>
                <a:uLnTx/>
                <a:uFillTx/>
                <a:latin typeface="Helvetica"/>
                <a:ea typeface="+mn-ea"/>
                <a:cs typeface="Helvetica"/>
              </a:rPr>
              <a:t>CurrART</a:t>
            </a:r>
            <a:r>
              <a:rPr kumimoji="0" lang="en-US" sz="1200" b="0" i="0" u="none" strike="noStrike" kern="1200" cap="none" spc="0" normalizeH="0" baseline="0" noProof="0">
                <a:ln>
                  <a:noFill/>
                </a:ln>
                <a:solidFill>
                  <a:srgbClr val="0E2841"/>
                </a:solidFill>
                <a:effectLst/>
                <a:uLnTx/>
                <a:uFillTx/>
                <a:latin typeface="Helvetica"/>
                <a:ea typeface="+mn-ea"/>
                <a:cs typeface="Helvetica"/>
              </a:rPr>
              <a:t> Patients seen at EMR Sites had records in NDW.(NDW Data)</a:t>
            </a:r>
          </a:p>
        </p:txBody>
      </p:sp>
    </p:spTree>
    <p:extLst>
      <p:ext uri="{BB962C8B-B14F-4D97-AF65-F5344CB8AC3E}">
        <p14:creationId xmlns:p14="http://schemas.microsoft.com/office/powerpoint/2010/main" val="3927307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650F0AA-F356-751A-35EE-E7133345A55E}"/>
              </a:ext>
            </a:extLst>
          </p:cNvPr>
          <p:cNvSpPr>
            <a:spLocks noGrp="1"/>
          </p:cNvSpPr>
          <p:nvPr>
            <p:ph type="body" sz="quarter" idx="4294967295"/>
          </p:nvPr>
        </p:nvSpPr>
        <p:spPr>
          <a:xfrm>
            <a:off x="1" y="-32702"/>
            <a:ext cx="12192000" cy="776287"/>
          </a:xfrm>
        </p:spPr>
        <p:txBody>
          <a:bodyPr vert="horz" lIns="91440" tIns="45720" rIns="91440" bIns="45720" rtlCol="0">
            <a:normAutofit/>
          </a:bodyPr>
          <a:lstStyle/>
          <a:p>
            <a:pPr marL="0" indent="0" algn="ctr">
              <a:buNone/>
            </a:pPr>
            <a:r>
              <a:rPr lang="en-US" b="1">
                <a:solidFill>
                  <a:schemeClr val="bg1"/>
                </a:solidFill>
                <a:latin typeface="Helvetica" panose="020B0500000000000000" pitchFamily="34" charset="0"/>
              </a:rPr>
              <a:t>Focus on Individual level data systems- EMR and NDW component</a:t>
            </a:r>
            <a:endParaRPr lang="en-KE" b="1">
              <a:solidFill>
                <a:schemeClr val="bg1"/>
              </a:solidFill>
              <a:latin typeface="Helvetica" panose="020B0500000000000000" pitchFamily="34" charset="0"/>
            </a:endParaRPr>
          </a:p>
        </p:txBody>
      </p:sp>
      <p:graphicFrame>
        <p:nvGraphicFramePr>
          <p:cNvPr id="5" name="Content Placeholder 2">
            <a:extLst>
              <a:ext uri="{FF2B5EF4-FFF2-40B4-BE49-F238E27FC236}">
                <a16:creationId xmlns:a16="http://schemas.microsoft.com/office/drawing/2014/main" id="{86FDEF96-BD99-3C31-ABD9-F7FB49C6C133}"/>
              </a:ext>
            </a:extLst>
          </p:cNvPr>
          <p:cNvGraphicFramePr>
            <a:graphicFrameLocks/>
          </p:cNvGraphicFramePr>
          <p:nvPr>
            <p:extLst>
              <p:ext uri="{D42A27DB-BD31-4B8C-83A1-F6EECF244321}">
                <p14:modId xmlns:p14="http://schemas.microsoft.com/office/powerpoint/2010/main" val="2582991668"/>
              </p:ext>
            </p:extLst>
          </p:nvPr>
        </p:nvGraphicFramePr>
        <p:xfrm>
          <a:off x="326136" y="831860"/>
          <a:ext cx="11059572" cy="47823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184781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977F0785-3435-1571-BB02-741FD26E8449}"/>
              </a:ext>
            </a:extLst>
          </p:cNvPr>
          <p:cNvSpPr>
            <a:spLocks noGrp="1"/>
          </p:cNvSpPr>
          <p:nvPr>
            <p:ph type="ctrTitle"/>
          </p:nvPr>
        </p:nvSpPr>
        <p:spPr>
          <a:xfrm>
            <a:off x="1524000" y="1107186"/>
            <a:ext cx="9144000" cy="2808922"/>
          </a:xfrm>
        </p:spPr>
        <p:txBody>
          <a:bodyPr/>
          <a:lstStyle/>
          <a:p>
            <a:pPr>
              <a:lnSpc>
                <a:spcPct val="100000"/>
              </a:lnSpc>
              <a:spcBef>
                <a:spcPts val="0"/>
              </a:spcBef>
              <a:spcAft>
                <a:spcPts val="0"/>
              </a:spcAft>
              <a:defRPr/>
            </a:pPr>
            <a:r>
              <a:rPr lang="en-GB" altLang="en-US" sz="4200">
                <a:solidFill>
                  <a:srgbClr val="000000"/>
                </a:solidFill>
                <a:highlight>
                  <a:srgbClr val="FFFFFF"/>
                </a:highlight>
                <a:latin typeface="Maiandra GD"/>
                <a:ea typeface="Times New Roman" panose="02020603050405020304" pitchFamily="18" charset="0"/>
                <a:cs typeface="+mn-cs"/>
              </a:rPr>
              <a:t> </a:t>
            </a:r>
            <a:r>
              <a:rPr lang="en-US" sz="4400" b="1" kern="1200">
                <a:latin typeface="+mj-lt"/>
                <a:ea typeface="+mj-ea"/>
                <a:cs typeface="+mj-cs"/>
              </a:rPr>
              <a:t>Our approach to strengthening data quality</a:t>
            </a:r>
            <a:br>
              <a:rPr lang="en-GB" altLang="en-US" sz="4200">
                <a:highlight>
                  <a:srgbClr val="FFFFFF"/>
                </a:highlight>
                <a:latin typeface="Maiandra GD" panose="020E0502030308020204" pitchFamily="34" charset="0"/>
                <a:ea typeface="Times New Roman" panose="02020603050405020304" pitchFamily="18" charset="0"/>
                <a:cs typeface="+mn-cs"/>
              </a:rPr>
            </a:br>
            <a:endParaRPr lang="en-GB" altLang="en-US" sz="4200">
              <a:solidFill>
                <a:srgbClr val="000000"/>
              </a:solidFill>
              <a:highlight>
                <a:srgbClr val="FFFFFF"/>
              </a:highlight>
              <a:latin typeface="Maiandra GD" panose="020E0502030308020204" pitchFamily="34" charset="0"/>
              <a:ea typeface="Times New Roman" panose="02020603050405020304" pitchFamily="18" charset="0"/>
              <a:cs typeface="+mn-cs"/>
            </a:endParaRPr>
          </a:p>
        </p:txBody>
      </p:sp>
      <p:sp>
        <p:nvSpPr>
          <p:cNvPr id="3" name="Subtitle 2">
            <a:extLst>
              <a:ext uri="{FF2B5EF4-FFF2-40B4-BE49-F238E27FC236}">
                <a16:creationId xmlns:a16="http://schemas.microsoft.com/office/drawing/2014/main" id="{BF30B1F4-08FD-0494-E7E7-DCB3FE86661E}"/>
              </a:ext>
            </a:extLst>
          </p:cNvPr>
          <p:cNvSpPr>
            <a:spLocks noGrp="1"/>
          </p:cNvSpPr>
          <p:nvPr>
            <p:ph type="subTitle" idx="1"/>
          </p:nvPr>
        </p:nvSpPr>
        <p:spPr>
          <a:xfrm>
            <a:off x="1524000" y="4186492"/>
            <a:ext cx="9144000" cy="1655762"/>
          </a:xfrm>
        </p:spPr>
        <p:txBody>
          <a:bodyPr/>
          <a:lstStyle/>
          <a:p>
            <a:pPr marL="0" marR="0" lvl="0" indent="0" algn="ctr" defTabSz="914400" rtl="0" eaLnBrk="1" fontAlgn="auto" latinLnBrk="0" hangingPunct="1">
              <a:lnSpc>
                <a:spcPct val="100000"/>
              </a:lnSpc>
              <a:spcBef>
                <a:spcPts val="1000"/>
              </a:spcBef>
              <a:spcAft>
                <a:spcPts val="0"/>
              </a:spcAft>
              <a:buClrTx/>
              <a:buSzTx/>
              <a:buFontTx/>
              <a:buNone/>
              <a:tabLst/>
              <a:defRPr/>
            </a:pPr>
            <a:r>
              <a:rPr kumimoji="0" lang="en-US" sz="3200" b="1" i="0" u="none" strike="noStrike" kern="1200" cap="none" spc="0" normalizeH="0" baseline="0" noProof="0">
                <a:ln>
                  <a:noFill/>
                </a:ln>
                <a:effectLst/>
                <a:uLnTx/>
                <a:uFillTx/>
                <a:latin typeface="Aptos" panose="02110004020202020204"/>
                <a:ea typeface="+mn-ea"/>
                <a:cs typeface="+mn-cs"/>
              </a:rPr>
              <a:t>A. Robust Data collection system</a:t>
            </a:r>
            <a:endParaRPr kumimoji="0" lang="en-US" sz="3200" b="0" i="0" u="none" strike="noStrike" kern="1200" cap="none" spc="0" normalizeH="0" baseline="0" noProof="0">
              <a:ln>
                <a:noFill/>
              </a:ln>
              <a:effectLst/>
              <a:uLnTx/>
              <a:uFillTx/>
              <a:latin typeface="Aptos" panose="02110004020202020204"/>
              <a:ea typeface="+mn-ea"/>
              <a:cs typeface="+mn-cs"/>
            </a:endParaRPr>
          </a:p>
        </p:txBody>
      </p:sp>
      <p:cxnSp>
        <p:nvCxnSpPr>
          <p:cNvPr id="4" name="Straight Connector 3">
            <a:extLst>
              <a:ext uri="{FF2B5EF4-FFF2-40B4-BE49-F238E27FC236}">
                <a16:creationId xmlns:a16="http://schemas.microsoft.com/office/drawing/2014/main" id="{6166F005-CE9F-B5DB-7A94-2F89A988F166}"/>
              </a:ext>
            </a:extLst>
          </p:cNvPr>
          <p:cNvCxnSpPr/>
          <p:nvPr/>
        </p:nvCxnSpPr>
        <p:spPr>
          <a:xfrm>
            <a:off x="3125788" y="4051300"/>
            <a:ext cx="591820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6602118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95E7D2-8FDD-CB0A-6A20-4BB69D9830B1}"/>
              </a:ext>
            </a:extLst>
          </p:cNvPr>
          <p:cNvSpPr>
            <a:spLocks noGrp="1"/>
          </p:cNvSpPr>
          <p:nvPr>
            <p:ph type="title"/>
          </p:nvPr>
        </p:nvSpPr>
        <p:spPr>
          <a:xfrm>
            <a:off x="1102785" y="112714"/>
            <a:ext cx="9764183" cy="1099398"/>
          </a:xfrm>
        </p:spPr>
        <p:txBody>
          <a:bodyPr wrap="square" anchor="ctr">
            <a:normAutofit/>
          </a:bodyPr>
          <a:lstStyle/>
          <a:p>
            <a:pPr algn="ctr"/>
            <a:r>
              <a:rPr lang="en-GB" sz="3200" b="1" i="0">
                <a:effectLst/>
              </a:rPr>
              <a:t>i) Point of Care (POC)</a:t>
            </a:r>
            <a:endParaRPr lang="en-KE" sz="3200"/>
          </a:p>
        </p:txBody>
      </p:sp>
      <p:sp>
        <p:nvSpPr>
          <p:cNvPr id="4" name="Content Placeholder 3">
            <a:extLst>
              <a:ext uri="{FF2B5EF4-FFF2-40B4-BE49-F238E27FC236}">
                <a16:creationId xmlns:a16="http://schemas.microsoft.com/office/drawing/2014/main" id="{07D29B6E-5709-D5CD-50B7-43F351EBDC38}"/>
              </a:ext>
            </a:extLst>
          </p:cNvPr>
          <p:cNvSpPr>
            <a:spLocks noGrp="1"/>
          </p:cNvSpPr>
          <p:nvPr>
            <p:ph sz="half" idx="1"/>
          </p:nvPr>
        </p:nvSpPr>
        <p:spPr>
          <a:xfrm>
            <a:off x="944525" y="1485383"/>
            <a:ext cx="10730023" cy="4702766"/>
          </a:xfrm>
        </p:spPr>
        <p:txBody>
          <a:bodyPr vert="horz" wrap="square" lIns="91440" tIns="45720" rIns="91440" bIns="45720" rtlCol="0" anchor="t">
            <a:noAutofit/>
          </a:bodyPr>
          <a:lstStyle/>
          <a:p>
            <a:pPr>
              <a:lnSpc>
                <a:spcPct val="100000"/>
              </a:lnSpc>
            </a:pPr>
            <a:r>
              <a:rPr lang="en-GB" sz="2400"/>
              <a:t>Data is collected at the location where patient care is provided, that is the service delivery points.</a:t>
            </a:r>
            <a:endParaRPr lang="en-US" sz="2400"/>
          </a:p>
          <a:p>
            <a:pPr lvl="0">
              <a:lnSpc>
                <a:spcPct val="100000"/>
              </a:lnSpc>
            </a:pPr>
            <a:r>
              <a:rPr lang="en-GB" sz="2400"/>
              <a:t>Accuracy is maintained  as patient’s information is directly entered into the system during service delivery, which </a:t>
            </a:r>
            <a:endParaRPr lang="en-US" sz="2400"/>
          </a:p>
          <a:p>
            <a:pPr lvl="1">
              <a:lnSpc>
                <a:spcPct val="100000"/>
              </a:lnSpc>
            </a:pPr>
            <a:r>
              <a:rPr lang="en-GB" sz="1800"/>
              <a:t>Reduces the risk of transcription errors</a:t>
            </a:r>
            <a:endParaRPr lang="en-US" sz="1800"/>
          </a:p>
          <a:p>
            <a:pPr lvl="1">
              <a:lnSpc>
                <a:spcPct val="100000"/>
              </a:lnSpc>
            </a:pPr>
            <a:r>
              <a:rPr lang="en-GB" sz="1800"/>
              <a:t>Allows completeness in data collection</a:t>
            </a:r>
            <a:endParaRPr lang="en-US" sz="1800"/>
          </a:p>
          <a:p>
            <a:pPr lvl="1">
              <a:lnSpc>
                <a:spcPct val="100000"/>
              </a:lnSpc>
            </a:pPr>
            <a:r>
              <a:rPr lang="en-GB" sz="1800"/>
              <a:t>Accommodates data verification across programs</a:t>
            </a:r>
          </a:p>
          <a:p>
            <a:pPr>
              <a:lnSpc>
                <a:spcPct val="100000"/>
              </a:lnSpc>
            </a:pPr>
            <a:r>
              <a:rPr lang="en-GB" sz="2400"/>
              <a:t>Use of the system as point of care allows EMRs to be used as tools that facilitate patient-centric care while secondarily collecting and transmitting required data for reporting and surveillance</a:t>
            </a:r>
          </a:p>
          <a:p>
            <a:pPr lvl="1">
              <a:lnSpc>
                <a:spcPct val="100000"/>
              </a:lnSpc>
            </a:pPr>
            <a:endParaRPr lang="en-GB" sz="1800"/>
          </a:p>
          <a:p>
            <a:pPr lvl="1">
              <a:lnSpc>
                <a:spcPct val="100000"/>
              </a:lnSpc>
            </a:pPr>
            <a:endParaRPr lang="en-GB" sz="1800"/>
          </a:p>
        </p:txBody>
      </p:sp>
    </p:spTree>
    <p:extLst>
      <p:ext uri="{BB962C8B-B14F-4D97-AF65-F5344CB8AC3E}">
        <p14:creationId xmlns:p14="http://schemas.microsoft.com/office/powerpoint/2010/main" val="41216859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5399B-2820-1D8C-268E-F6C3924820CB}"/>
              </a:ext>
            </a:extLst>
          </p:cNvPr>
          <p:cNvSpPr>
            <a:spLocks noGrp="1"/>
          </p:cNvSpPr>
          <p:nvPr>
            <p:ph type="title"/>
          </p:nvPr>
        </p:nvSpPr>
        <p:spPr>
          <a:xfrm>
            <a:off x="797443" y="182577"/>
            <a:ext cx="10567122" cy="901944"/>
          </a:xfrm>
        </p:spPr>
        <p:txBody>
          <a:bodyPr anchor="ctr">
            <a:normAutofit/>
          </a:bodyPr>
          <a:lstStyle/>
          <a:p>
            <a:pPr algn="ctr"/>
            <a:r>
              <a:rPr lang="en-GB" sz="3600" b="1"/>
              <a:t>ii) EMR Functionalities that Support Data Quality</a:t>
            </a:r>
            <a:endParaRPr lang="en-KE" sz="3600" b="1"/>
          </a:p>
        </p:txBody>
      </p:sp>
      <p:graphicFrame>
        <p:nvGraphicFramePr>
          <p:cNvPr id="5" name="Content Placeholder 2">
            <a:extLst>
              <a:ext uri="{FF2B5EF4-FFF2-40B4-BE49-F238E27FC236}">
                <a16:creationId xmlns:a16="http://schemas.microsoft.com/office/drawing/2014/main" id="{9A0915FA-ED22-0213-E21F-284B56123C0E}"/>
              </a:ext>
            </a:extLst>
          </p:cNvPr>
          <p:cNvGraphicFramePr>
            <a:graphicFrameLocks noGrp="1"/>
          </p:cNvGraphicFramePr>
          <p:nvPr>
            <p:ph idx="1"/>
          </p:nvPr>
        </p:nvGraphicFramePr>
        <p:xfrm>
          <a:off x="797443" y="1871330"/>
          <a:ext cx="10919636" cy="39021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236753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D54951-EF28-0397-AEC2-3D689FF0FF30}"/>
              </a:ext>
            </a:extLst>
          </p:cNvPr>
          <p:cNvSpPr>
            <a:spLocks noGrp="1"/>
          </p:cNvSpPr>
          <p:nvPr>
            <p:ph type="title"/>
          </p:nvPr>
        </p:nvSpPr>
        <p:spPr>
          <a:xfrm>
            <a:off x="1166191" y="100082"/>
            <a:ext cx="9687340" cy="1431006"/>
          </a:xfrm>
        </p:spPr>
        <p:txBody>
          <a:bodyPr vert="horz" wrap="square" lIns="91440" tIns="45720" rIns="91440" bIns="45720" rtlCol="0" anchor="ctr">
            <a:noAutofit/>
          </a:bodyPr>
          <a:lstStyle/>
          <a:p>
            <a:pPr algn="ctr"/>
            <a:br>
              <a:rPr lang="en-US" sz="3600" kern="1200"/>
            </a:br>
            <a:r>
              <a:rPr lang="en-US" sz="3600" b="1"/>
              <a:t>iii</a:t>
            </a:r>
            <a:r>
              <a:rPr lang="en-US" sz="3600" b="1" kern="1200"/>
              <a:t>) </a:t>
            </a:r>
            <a:r>
              <a:rPr lang="en-US" sz="3600" b="1"/>
              <a:t>Routine Data Quality Assessment (RDQA)</a:t>
            </a:r>
            <a:br>
              <a:rPr lang="en-US" sz="3600" kern="1200"/>
            </a:br>
            <a:endParaRPr lang="en-US" sz="3600" kern="1200"/>
          </a:p>
        </p:txBody>
      </p:sp>
      <p:sp>
        <p:nvSpPr>
          <p:cNvPr id="5" name="Text Placeholder 4">
            <a:extLst>
              <a:ext uri="{FF2B5EF4-FFF2-40B4-BE49-F238E27FC236}">
                <a16:creationId xmlns:a16="http://schemas.microsoft.com/office/drawing/2014/main" id="{0459638A-BCA4-54BB-EC0D-1E3F3B3EC8C6}"/>
              </a:ext>
            </a:extLst>
          </p:cNvPr>
          <p:cNvSpPr>
            <a:spLocks noGrp="1"/>
          </p:cNvSpPr>
          <p:nvPr>
            <p:ph idx="1"/>
          </p:nvPr>
        </p:nvSpPr>
        <p:spPr>
          <a:xfrm>
            <a:off x="1166192" y="1152939"/>
            <a:ext cx="10187609" cy="5024024"/>
          </a:xfrm>
        </p:spPr>
        <p:txBody>
          <a:bodyPr vert="horz" wrap="square" lIns="91440" tIns="45720" rIns="91440" bIns="45720" rtlCol="0" anchor="t">
            <a:noAutofit/>
          </a:bodyPr>
          <a:lstStyle/>
          <a:p>
            <a:pPr marL="514350" lvl="1" indent="-514350">
              <a:lnSpc>
                <a:spcPct val="150000"/>
              </a:lnSpc>
              <a:spcBef>
                <a:spcPts val="1000"/>
              </a:spcBef>
              <a:buAutoNum type="romanLcParenR"/>
            </a:pPr>
            <a:endParaRPr lang="en-US" sz="2000"/>
          </a:p>
          <a:p>
            <a:pPr marL="342900" lvl="1" indent="-342900">
              <a:lnSpc>
                <a:spcPct val="150000"/>
              </a:lnSpc>
              <a:spcBef>
                <a:spcPts val="1000"/>
              </a:spcBef>
              <a:buFont typeface="Arial" panose="020B0604020202020204" pitchFamily="34" charset="0"/>
              <a:buChar char="•"/>
            </a:pPr>
            <a:r>
              <a:rPr lang="en-GB" sz="2000"/>
              <a:t>The EMR has RDQA and Clinical Action Reports (CAR) reports that allow users to access data with quality gaps for corrective  action.</a:t>
            </a:r>
          </a:p>
          <a:p>
            <a:pPr marL="342900" lvl="1" indent="-342900">
              <a:lnSpc>
                <a:spcPct val="150000"/>
              </a:lnSpc>
              <a:spcBef>
                <a:spcPts val="1000"/>
              </a:spcBef>
              <a:buFont typeface="Arial" panose="020B0604020202020204" pitchFamily="34" charset="0"/>
              <a:buChar char="•"/>
            </a:pPr>
            <a:r>
              <a:rPr lang="en-US" sz="2000"/>
              <a:t>This enhances;</a:t>
            </a:r>
          </a:p>
          <a:p>
            <a:pPr marL="800100" lvl="2" indent="-342900">
              <a:lnSpc>
                <a:spcPct val="150000"/>
              </a:lnSpc>
              <a:spcBef>
                <a:spcPts val="1000"/>
              </a:spcBef>
              <a:buFont typeface="Wingdings" panose="05000000000000000000" pitchFamily="2" charset="2"/>
              <a:buChar char="Ø"/>
            </a:pPr>
            <a:r>
              <a:rPr lang="en-US" sz="1800"/>
              <a:t>Data accuracy, as the reports and </a:t>
            </a:r>
            <a:r>
              <a:rPr lang="en-US" sz="1800" err="1"/>
              <a:t>linelists</a:t>
            </a:r>
            <a:r>
              <a:rPr lang="en-US" sz="1800"/>
              <a:t> can be used at the facility level to cross-reference and validate data, and hence ensuring that data submitted to the NDW is an accurate representations of the actual situations at the facility</a:t>
            </a:r>
          </a:p>
          <a:p>
            <a:pPr marL="800100" lvl="2" indent="-342900">
              <a:lnSpc>
                <a:spcPct val="150000"/>
              </a:lnSpc>
              <a:spcBef>
                <a:spcPts val="1000"/>
              </a:spcBef>
              <a:buFont typeface="Wingdings" panose="05000000000000000000" pitchFamily="2" charset="2"/>
              <a:buChar char="Ø"/>
            </a:pPr>
            <a:r>
              <a:rPr lang="en-US" sz="1800"/>
              <a:t>Data consistency, as these are also used to ensure that aggregate reporting of all reportable indicators in different platforms such as MOH 731 form, KHIS, and DATIM can be supported by </a:t>
            </a:r>
            <a:r>
              <a:rPr lang="en-US" sz="1800" err="1"/>
              <a:t>linelists</a:t>
            </a:r>
            <a:r>
              <a:rPr lang="en-US" sz="1800"/>
              <a:t> generated at the facility, and that the same data is reproducible at the NDW using individual level data</a:t>
            </a:r>
          </a:p>
          <a:p>
            <a:pPr marL="0" lvl="1">
              <a:lnSpc>
                <a:spcPct val="150000"/>
              </a:lnSpc>
              <a:spcBef>
                <a:spcPts val="1000"/>
              </a:spcBef>
            </a:pPr>
            <a:endParaRPr lang="en-US" sz="2000"/>
          </a:p>
          <a:p>
            <a:pPr indent="-228600">
              <a:lnSpc>
                <a:spcPct val="150000"/>
              </a:lnSpc>
              <a:buFont typeface="Arial" panose="020B0604020202020204" pitchFamily="34" charset="0"/>
              <a:buChar char="•"/>
            </a:pPr>
            <a:endParaRPr lang="en-US" sz="2800"/>
          </a:p>
        </p:txBody>
      </p:sp>
    </p:spTree>
    <p:extLst>
      <p:ext uri="{BB962C8B-B14F-4D97-AF65-F5344CB8AC3E}">
        <p14:creationId xmlns:p14="http://schemas.microsoft.com/office/powerpoint/2010/main" val="23022301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6E2F0-3FFE-7D40-8450-997194D43FEC}"/>
              </a:ext>
            </a:extLst>
          </p:cNvPr>
          <p:cNvSpPr>
            <a:spLocks noGrp="1"/>
          </p:cNvSpPr>
          <p:nvPr>
            <p:ph type="title"/>
          </p:nvPr>
        </p:nvSpPr>
        <p:spPr>
          <a:xfrm>
            <a:off x="1020726" y="112714"/>
            <a:ext cx="10026501" cy="1163193"/>
          </a:xfrm>
        </p:spPr>
        <p:txBody>
          <a:bodyPr wrap="square" anchor="ctr">
            <a:normAutofit/>
          </a:bodyPr>
          <a:lstStyle/>
          <a:p>
            <a:pPr algn="ctr"/>
            <a:r>
              <a:rPr lang="en-GB" sz="3200" b="1"/>
              <a:t>iv) Logic alignment between EMR and Reporting guidelines </a:t>
            </a:r>
            <a:endParaRPr lang="en-KE" sz="3200" b="1"/>
          </a:p>
        </p:txBody>
      </p:sp>
      <p:sp>
        <p:nvSpPr>
          <p:cNvPr id="3" name="Content Placeholder 2">
            <a:extLst>
              <a:ext uri="{FF2B5EF4-FFF2-40B4-BE49-F238E27FC236}">
                <a16:creationId xmlns:a16="http://schemas.microsoft.com/office/drawing/2014/main" id="{6C1D7633-9E21-BBA5-8F3D-31A4EA6743BD}"/>
              </a:ext>
            </a:extLst>
          </p:cNvPr>
          <p:cNvSpPr>
            <a:spLocks noGrp="1"/>
          </p:cNvSpPr>
          <p:nvPr>
            <p:ph sz="half" idx="1"/>
          </p:nvPr>
        </p:nvSpPr>
        <p:spPr>
          <a:xfrm>
            <a:off x="891362" y="1578693"/>
            <a:ext cx="10676860" cy="4351338"/>
          </a:xfrm>
        </p:spPr>
        <p:txBody>
          <a:bodyPr vert="horz" wrap="square" lIns="91440" tIns="45720" rIns="91440" bIns="45720" rtlCol="0" anchor="t">
            <a:noAutofit/>
          </a:bodyPr>
          <a:lstStyle/>
          <a:p>
            <a:pPr>
              <a:lnSpc>
                <a:spcPct val="150000"/>
              </a:lnSpc>
            </a:pPr>
            <a:r>
              <a:rPr lang="en-US" sz="2400"/>
              <a:t>EMR has been enhanced to ensure that it follows the MER 2.7 guidelines and latest MOH reporting guidelines.</a:t>
            </a:r>
          </a:p>
          <a:p>
            <a:pPr>
              <a:lnSpc>
                <a:spcPct val="150000"/>
              </a:lnSpc>
            </a:pPr>
            <a:r>
              <a:rPr lang="en-US" sz="2400"/>
              <a:t>All MOH, donor reports and other custom reports can be generated from the EMR alongside accompanying line lists. These reports cover;</a:t>
            </a:r>
          </a:p>
          <a:p>
            <a:pPr lvl="1">
              <a:lnSpc>
                <a:spcPct val="150000"/>
              </a:lnSpc>
              <a:buFont typeface="Wingdings" panose="05000000000000000000" pitchFamily="2" charset="2"/>
              <a:buChar char="Ø"/>
            </a:pPr>
            <a:r>
              <a:rPr lang="en-US" sz="1800"/>
              <a:t>Prevention</a:t>
            </a:r>
          </a:p>
          <a:p>
            <a:pPr lvl="1">
              <a:lnSpc>
                <a:spcPct val="150000"/>
              </a:lnSpc>
              <a:buFont typeface="Wingdings" panose="05000000000000000000" pitchFamily="2" charset="2"/>
              <a:buChar char="Ø"/>
            </a:pPr>
            <a:r>
              <a:rPr lang="en-US" sz="1800"/>
              <a:t>Testing</a:t>
            </a:r>
          </a:p>
          <a:p>
            <a:pPr lvl="1">
              <a:lnSpc>
                <a:spcPct val="150000"/>
              </a:lnSpc>
              <a:buFont typeface="Wingdings" panose="05000000000000000000" pitchFamily="2" charset="2"/>
              <a:buChar char="Ø"/>
            </a:pPr>
            <a:r>
              <a:rPr lang="en-US" sz="1800"/>
              <a:t>Treatment</a:t>
            </a:r>
          </a:p>
          <a:p>
            <a:pPr lvl="1">
              <a:lnSpc>
                <a:spcPct val="150000"/>
              </a:lnSpc>
              <a:buFont typeface="Wingdings" panose="05000000000000000000" pitchFamily="2" charset="2"/>
              <a:buChar char="Ø"/>
            </a:pPr>
            <a:r>
              <a:rPr lang="en-US" sz="1800"/>
              <a:t>Viral suppression</a:t>
            </a:r>
          </a:p>
          <a:p>
            <a:pPr lvl="1">
              <a:lnSpc>
                <a:spcPct val="150000"/>
              </a:lnSpc>
              <a:buFont typeface="Courier New" panose="020B0604020202020204" pitchFamily="34" charset="0"/>
              <a:buChar char="o"/>
            </a:pPr>
            <a:endParaRPr lang="en-US" sz="1800"/>
          </a:p>
          <a:p>
            <a:pPr>
              <a:lnSpc>
                <a:spcPct val="150000"/>
              </a:lnSpc>
            </a:pPr>
            <a:endParaRPr lang="en-US" sz="2400"/>
          </a:p>
          <a:p>
            <a:pPr>
              <a:lnSpc>
                <a:spcPct val="150000"/>
              </a:lnSpc>
            </a:pPr>
            <a:endParaRPr lang="en-KE" sz="2400"/>
          </a:p>
        </p:txBody>
      </p:sp>
    </p:spTree>
    <p:extLst>
      <p:ext uri="{BB962C8B-B14F-4D97-AF65-F5344CB8AC3E}">
        <p14:creationId xmlns:p14="http://schemas.microsoft.com/office/powerpoint/2010/main" val="3004409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977F0785-3435-1571-BB02-741FD26E8449}"/>
              </a:ext>
            </a:extLst>
          </p:cNvPr>
          <p:cNvSpPr>
            <a:spLocks noGrp="1"/>
          </p:cNvSpPr>
          <p:nvPr>
            <p:ph type="ctrTitle"/>
          </p:nvPr>
        </p:nvSpPr>
        <p:spPr>
          <a:xfrm>
            <a:off x="1524000" y="1107186"/>
            <a:ext cx="9144000" cy="2808922"/>
          </a:xfrm>
        </p:spPr>
        <p:txBody>
          <a:bodyPr/>
          <a:lstStyle/>
          <a:p>
            <a:pPr>
              <a:lnSpc>
                <a:spcPct val="100000"/>
              </a:lnSpc>
              <a:spcBef>
                <a:spcPts val="0"/>
              </a:spcBef>
              <a:spcAft>
                <a:spcPts val="0"/>
              </a:spcAft>
              <a:defRPr/>
            </a:pPr>
            <a:r>
              <a:rPr lang="en-GB" altLang="en-US" sz="4200">
                <a:solidFill>
                  <a:srgbClr val="000000"/>
                </a:solidFill>
                <a:highlight>
                  <a:srgbClr val="FFFFFF"/>
                </a:highlight>
                <a:latin typeface="Maiandra GD"/>
                <a:ea typeface="Times New Roman" panose="02020603050405020304" pitchFamily="18" charset="0"/>
                <a:cs typeface="+mn-cs"/>
              </a:rPr>
              <a:t> </a:t>
            </a:r>
            <a:r>
              <a:rPr lang="en-US" sz="4400" b="1" kern="1200">
                <a:latin typeface="+mj-lt"/>
                <a:ea typeface="+mj-ea"/>
                <a:cs typeface="+mj-cs"/>
              </a:rPr>
              <a:t>Our approach to strengthening data quality</a:t>
            </a:r>
            <a:br>
              <a:rPr lang="en-GB" altLang="en-US" sz="4200">
                <a:highlight>
                  <a:srgbClr val="FFFFFF"/>
                </a:highlight>
                <a:latin typeface="Maiandra GD" panose="020E0502030308020204" pitchFamily="34" charset="0"/>
                <a:ea typeface="Times New Roman" panose="02020603050405020304" pitchFamily="18" charset="0"/>
                <a:cs typeface="+mn-cs"/>
              </a:rPr>
            </a:br>
            <a:endParaRPr lang="en-GB" altLang="en-US" sz="4200">
              <a:solidFill>
                <a:srgbClr val="000000"/>
              </a:solidFill>
              <a:highlight>
                <a:srgbClr val="FFFFFF"/>
              </a:highlight>
              <a:latin typeface="Maiandra GD" panose="020E0502030308020204" pitchFamily="34" charset="0"/>
              <a:ea typeface="Times New Roman" panose="02020603050405020304" pitchFamily="18" charset="0"/>
              <a:cs typeface="+mn-cs"/>
            </a:endParaRPr>
          </a:p>
        </p:txBody>
      </p:sp>
      <p:sp>
        <p:nvSpPr>
          <p:cNvPr id="3" name="Subtitle 2">
            <a:extLst>
              <a:ext uri="{FF2B5EF4-FFF2-40B4-BE49-F238E27FC236}">
                <a16:creationId xmlns:a16="http://schemas.microsoft.com/office/drawing/2014/main" id="{BF30B1F4-08FD-0494-E7E7-DCB3FE86661E}"/>
              </a:ext>
            </a:extLst>
          </p:cNvPr>
          <p:cNvSpPr>
            <a:spLocks noGrp="1"/>
          </p:cNvSpPr>
          <p:nvPr>
            <p:ph type="subTitle" idx="1"/>
          </p:nvPr>
        </p:nvSpPr>
        <p:spPr>
          <a:xfrm>
            <a:off x="1524000" y="4186492"/>
            <a:ext cx="9144000" cy="1655762"/>
          </a:xfrm>
        </p:spPr>
        <p:txBody>
          <a:bodyPr/>
          <a:lstStyle/>
          <a:p>
            <a:pPr marL="0" marR="0" lvl="0" indent="0" algn="ctr" defTabSz="914400" rtl="0" eaLnBrk="1" fontAlgn="auto" latinLnBrk="0" hangingPunct="1">
              <a:lnSpc>
                <a:spcPct val="100000"/>
              </a:lnSpc>
              <a:spcBef>
                <a:spcPts val="1000"/>
              </a:spcBef>
              <a:spcAft>
                <a:spcPts val="0"/>
              </a:spcAft>
              <a:buClrTx/>
              <a:buSzTx/>
              <a:buFontTx/>
              <a:buNone/>
              <a:tabLst/>
              <a:defRPr/>
            </a:pPr>
            <a:r>
              <a:rPr kumimoji="0" lang="en-US" sz="3200" b="1" i="0" u="none" strike="noStrike" kern="1200" cap="none" spc="0" normalizeH="0" baseline="0" noProof="0">
                <a:ln>
                  <a:noFill/>
                </a:ln>
                <a:effectLst/>
                <a:uLnTx/>
                <a:uFillTx/>
                <a:latin typeface="Aptos" panose="02110004020202020204"/>
                <a:ea typeface="+mn-ea"/>
                <a:cs typeface="+mn-cs"/>
              </a:rPr>
              <a:t>B. </a:t>
            </a:r>
            <a:r>
              <a:rPr kumimoji="0" lang="en-GB" sz="3200" b="1" i="0" u="none" strike="noStrike" kern="1200" cap="none" spc="0" normalizeH="0" baseline="0" noProof="0">
                <a:ln>
                  <a:noFill/>
                </a:ln>
                <a:effectLst/>
                <a:uLnTx/>
                <a:uFillTx/>
                <a:latin typeface="Aptos" panose="02110004020202020204"/>
                <a:ea typeface="+mn-ea"/>
                <a:cs typeface="+mn-cs"/>
              </a:rPr>
              <a:t>Data warehousing:</a:t>
            </a:r>
            <a:r>
              <a:rPr kumimoji="0" lang="en-US" sz="3200" b="0" i="0" u="none" strike="noStrike" kern="1200" cap="none" spc="0" normalizeH="0" baseline="0" noProof="0">
                <a:ln>
                  <a:noFill/>
                </a:ln>
                <a:effectLst/>
                <a:uLnTx/>
                <a:uFillTx/>
                <a:latin typeface="Calibri" panose="020F0502020204030204" pitchFamily="34" charset="0"/>
                <a:ea typeface="Times New Roman" panose="02020603050405020304" pitchFamily="18" charset="0"/>
                <a:cs typeface="Times New Roman" panose="02020603050405020304" pitchFamily="18" charset="0"/>
              </a:rPr>
              <a:t> </a:t>
            </a:r>
            <a:r>
              <a:rPr kumimoji="0" lang="en-US" sz="3200" b="1" i="0" u="none" strike="noStrike" kern="1200" cap="none" spc="0" normalizeH="0" baseline="0" noProof="0">
                <a:ln>
                  <a:noFill/>
                </a:ln>
                <a:effectLst/>
                <a:uLnTx/>
                <a:uFillTx/>
                <a:latin typeface="Calibri" panose="020F0502020204030204" pitchFamily="34" charset="0"/>
                <a:ea typeface="Times New Roman" panose="02020603050405020304" pitchFamily="18" charset="0"/>
                <a:cs typeface="Times New Roman" panose="02020603050405020304" pitchFamily="18" charset="0"/>
              </a:rPr>
              <a:t>DWAPI</a:t>
            </a:r>
            <a:endParaRPr kumimoji="0" lang="en-US" sz="3200" b="1" i="0" u="none" strike="noStrike" kern="1200" cap="none" spc="0" normalizeH="0" baseline="0" noProof="0">
              <a:ln>
                <a:noFill/>
              </a:ln>
              <a:effectLst/>
              <a:uLnTx/>
              <a:uFillTx/>
              <a:latin typeface="Aptos" panose="02110004020202020204"/>
              <a:ea typeface="+mn-ea"/>
              <a:cs typeface="+mn-cs"/>
            </a:endParaRPr>
          </a:p>
        </p:txBody>
      </p:sp>
      <p:cxnSp>
        <p:nvCxnSpPr>
          <p:cNvPr id="4" name="Straight Connector 3">
            <a:extLst>
              <a:ext uri="{FF2B5EF4-FFF2-40B4-BE49-F238E27FC236}">
                <a16:creationId xmlns:a16="http://schemas.microsoft.com/office/drawing/2014/main" id="{6166F005-CE9F-B5DB-7A94-2F89A988F166}"/>
              </a:ext>
            </a:extLst>
          </p:cNvPr>
          <p:cNvCxnSpPr/>
          <p:nvPr/>
        </p:nvCxnSpPr>
        <p:spPr>
          <a:xfrm>
            <a:off x="3125788" y="4051300"/>
            <a:ext cx="591820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09444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Rounded Corners 12">
            <a:extLst>
              <a:ext uri="{FF2B5EF4-FFF2-40B4-BE49-F238E27FC236}">
                <a16:creationId xmlns:a16="http://schemas.microsoft.com/office/drawing/2014/main" id="{7ACFE736-3791-410F-93C3-6097780E06B3}"/>
              </a:ext>
            </a:extLst>
          </p:cNvPr>
          <p:cNvSpPr/>
          <p:nvPr/>
        </p:nvSpPr>
        <p:spPr>
          <a:xfrm>
            <a:off x="9342029" y="1318437"/>
            <a:ext cx="2496147" cy="4735077"/>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50000"/>
              </a:lnSpc>
              <a:spcBef>
                <a:spcPts val="0"/>
              </a:spcBef>
              <a:spcAft>
                <a:spcPts val="600"/>
              </a:spcAft>
              <a:buClrTx/>
              <a:buSzTx/>
              <a:buFontTx/>
              <a:buNone/>
              <a:tabLst/>
              <a:defRPr/>
            </a:pPr>
            <a:endParaRPr kumimoji="0" lang="en-US" sz="1800" b="1" i="0" u="none" strike="noStrike" kern="1200" cap="none" spc="0" normalizeH="0" baseline="0" noProof="0">
              <a:ln>
                <a:noFill/>
              </a:ln>
              <a:solidFill>
                <a:srgbClr val="0070C0"/>
              </a:solidFill>
              <a:effectLst/>
              <a:uLnTx/>
              <a:uFillTx/>
              <a:latin typeface="Aptos" panose="02110004020202020204"/>
              <a:ea typeface="+mn-ea"/>
              <a:cs typeface="+mn-cs"/>
            </a:endParaRPr>
          </a:p>
          <a:p>
            <a:pPr marL="0" marR="0" lvl="0" indent="0" algn="l" defTabSz="914400" rtl="0" eaLnBrk="1" fontAlgn="auto" latinLnBrk="0" hangingPunct="1">
              <a:lnSpc>
                <a:spcPct val="150000"/>
              </a:lnSpc>
              <a:spcBef>
                <a:spcPts val="0"/>
              </a:spcBef>
              <a:spcAft>
                <a:spcPts val="600"/>
              </a:spcAft>
              <a:buClrTx/>
              <a:buSzTx/>
              <a:buFontTx/>
              <a:buNone/>
              <a:tabLst/>
              <a:defRPr/>
            </a:pPr>
            <a:endParaRPr kumimoji="0" lang="en-US" sz="1800" b="1" i="0" u="none" strike="noStrike" kern="1200" cap="none" spc="0" normalizeH="0" baseline="0" noProof="0">
              <a:ln>
                <a:noFill/>
              </a:ln>
              <a:solidFill>
                <a:srgbClr val="0070C0"/>
              </a:solidFill>
              <a:effectLst/>
              <a:uLnTx/>
              <a:uFillTx/>
              <a:latin typeface="Aptos" panose="02110004020202020204"/>
              <a:ea typeface="+mn-ea"/>
              <a:cs typeface="+mn-cs"/>
            </a:endParaRPr>
          </a:p>
          <a:p>
            <a:pPr marL="285750" marR="0" lvl="0" indent="-285750" algn="l" defTabSz="914400" rtl="0" eaLnBrk="1" fontAlgn="auto" latinLnBrk="0" hangingPunct="1">
              <a:lnSpc>
                <a:spcPct val="150000"/>
              </a:lnSpc>
              <a:spcBef>
                <a:spcPts val="0"/>
              </a:spcBef>
              <a:spcAft>
                <a:spcPts val="600"/>
              </a:spcAft>
              <a:buClrTx/>
              <a:buSzTx/>
              <a:buFont typeface="Wingdings" panose="05000000000000000000" pitchFamily="2" charset="2"/>
              <a:buChar char="§"/>
              <a:tabLst/>
              <a:defRPr/>
            </a:pPr>
            <a:endParaRPr kumimoji="0" lang="en-US" sz="1800" b="0" i="0" u="none" strike="noStrike" kern="1200" cap="none" spc="0" normalizeH="0" baseline="0" noProof="0">
              <a:ln>
                <a:noFill/>
              </a:ln>
              <a:solidFill>
                <a:srgbClr val="0070C0"/>
              </a:solidFill>
              <a:effectLst/>
              <a:uLnTx/>
              <a:uFillTx/>
              <a:latin typeface="Aptos"/>
              <a:ea typeface="Calibri"/>
              <a:cs typeface="Calibri"/>
            </a:endParaRPr>
          </a:p>
          <a:p>
            <a:pPr marL="285750" marR="0" lvl="0" indent="-285750" algn="l" defTabSz="914400" rtl="0" eaLnBrk="1" fontAlgn="auto" latinLnBrk="0" hangingPunct="1">
              <a:lnSpc>
                <a:spcPct val="15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a:ln>
                  <a:noFill/>
                </a:ln>
                <a:solidFill>
                  <a:srgbClr val="0070C0"/>
                </a:solidFill>
                <a:effectLst/>
                <a:uLnTx/>
                <a:uFillTx/>
                <a:latin typeface="Aptos"/>
                <a:ea typeface="Calibri"/>
                <a:cs typeface="Calibri"/>
              </a:rPr>
              <a:t>DWAPI Client is a cross-platform application that provides a mechanism for securely extracting data from source systems and transmitting to the NDW Staging</a:t>
            </a:r>
          </a:p>
          <a:p>
            <a:pPr marL="285750" marR="0" lvl="0" indent="-285750" algn="l" defTabSz="914400" rtl="0" eaLnBrk="1" fontAlgn="auto" latinLnBrk="0" hangingPunct="1">
              <a:lnSpc>
                <a:spcPct val="150000"/>
              </a:lnSpc>
              <a:spcBef>
                <a:spcPts val="0"/>
              </a:spcBef>
              <a:spcAft>
                <a:spcPts val="600"/>
              </a:spcAft>
              <a:buClrTx/>
              <a:buSzTx/>
              <a:buFont typeface="Wingdings" panose="05000000000000000000" pitchFamily="2" charset="2"/>
              <a:buChar char="§"/>
              <a:tabLst/>
              <a:defRPr/>
            </a:pPr>
            <a:endParaRPr kumimoji="0" lang="en-US" sz="1800" b="0" i="0" u="none" strike="noStrike" kern="1200" cap="none" spc="0" normalizeH="0" baseline="0" noProof="0">
              <a:ln>
                <a:noFill/>
              </a:ln>
              <a:solidFill>
                <a:srgbClr val="0070C0"/>
              </a:solidFill>
              <a:effectLst/>
              <a:uLnTx/>
              <a:uFillTx/>
              <a:latin typeface="Aptos"/>
              <a:ea typeface="Calibri"/>
              <a:cs typeface="Calibri"/>
            </a:endParaRPr>
          </a:p>
          <a:p>
            <a:pPr marL="285750" marR="0" lvl="0" indent="-285750" algn="l" defTabSz="914400" rtl="0" eaLnBrk="1" fontAlgn="auto" latinLnBrk="0" hangingPunct="1">
              <a:lnSpc>
                <a:spcPct val="150000"/>
              </a:lnSpc>
              <a:spcBef>
                <a:spcPts val="0"/>
              </a:spcBef>
              <a:spcAft>
                <a:spcPts val="600"/>
              </a:spcAft>
              <a:buClrTx/>
              <a:buSzTx/>
              <a:buFont typeface="Wingdings" panose="05000000000000000000" pitchFamily="2" charset="2"/>
              <a:buChar char="§"/>
              <a:tabLst/>
              <a:defRPr/>
            </a:pPr>
            <a:endParaRPr kumimoji="0" lang="en-US" sz="1800" b="0" i="0" u="none" strike="noStrike" kern="1200" cap="none" spc="0" normalizeH="0" baseline="0" noProof="0">
              <a:ln>
                <a:noFill/>
              </a:ln>
              <a:solidFill>
                <a:srgbClr val="0070C0"/>
              </a:solidFill>
              <a:effectLst/>
              <a:uLnTx/>
              <a:uFillTx/>
              <a:latin typeface="Aptos"/>
              <a:ea typeface="+mn-ea"/>
              <a:cs typeface="+mn-cs"/>
            </a:endParaRPr>
          </a:p>
          <a:p>
            <a:pPr marL="285750" marR="0" lvl="0" indent="-285750" algn="l" defTabSz="914400" rtl="0" eaLnBrk="1" fontAlgn="auto" latinLnBrk="0" hangingPunct="1">
              <a:lnSpc>
                <a:spcPct val="150000"/>
              </a:lnSpc>
              <a:spcBef>
                <a:spcPts val="0"/>
              </a:spcBef>
              <a:spcAft>
                <a:spcPts val="600"/>
              </a:spcAft>
              <a:buClrTx/>
              <a:buSzTx/>
              <a:buFont typeface="Wingdings" panose="05000000000000000000" pitchFamily="2" charset="2"/>
              <a:buChar char="§"/>
              <a:tabLst/>
              <a:defRPr/>
            </a:pPr>
            <a:endParaRPr kumimoji="0" lang="en-US" sz="1800" b="0" i="0" u="none" strike="noStrike" kern="1200" cap="none" spc="0" normalizeH="0" baseline="0" noProof="0">
              <a:ln>
                <a:noFill/>
              </a:ln>
              <a:solidFill>
                <a:srgbClr val="0070C0"/>
              </a:solidFill>
              <a:effectLst/>
              <a:uLnTx/>
              <a:uFillTx/>
              <a:latin typeface="Aptos"/>
              <a:ea typeface="+mn-ea"/>
              <a:cs typeface="+mn-cs"/>
            </a:endParaRPr>
          </a:p>
          <a:p>
            <a:pPr marL="0" marR="0" lvl="0" indent="0" algn="l" defTabSz="914400" rtl="0" eaLnBrk="1" fontAlgn="auto" latinLnBrk="0" hangingPunct="1">
              <a:lnSpc>
                <a:spcPct val="15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70C0"/>
              </a:solidFill>
              <a:effectLst/>
              <a:uLnTx/>
              <a:uFillTx/>
              <a:latin typeface="Aptos"/>
              <a:ea typeface="+mn-ea"/>
              <a:cs typeface="+mn-cs"/>
            </a:endParaRPr>
          </a:p>
        </p:txBody>
      </p:sp>
      <p:pic>
        <p:nvPicPr>
          <p:cNvPr id="4" name="Content Placeholder 11" descr="A diagram of a factory&#10;&#10;Description automatically generated">
            <a:extLst>
              <a:ext uri="{FF2B5EF4-FFF2-40B4-BE49-F238E27FC236}">
                <a16:creationId xmlns:a16="http://schemas.microsoft.com/office/drawing/2014/main" id="{A3A5D632-2DA3-9A54-B77B-0A406B342CC2}"/>
              </a:ext>
            </a:extLst>
          </p:cNvPr>
          <p:cNvPicPr>
            <a:picLocks noGrp="1" noChangeAspect="1"/>
          </p:cNvPicPr>
          <p:nvPr>
            <p:ph idx="1"/>
          </p:nvPr>
        </p:nvPicPr>
        <p:blipFill>
          <a:blip r:embed="rId2"/>
          <a:stretch>
            <a:fillRect/>
          </a:stretch>
        </p:blipFill>
        <p:spPr>
          <a:xfrm>
            <a:off x="788724" y="1127051"/>
            <a:ext cx="8351287" cy="4926463"/>
          </a:xfrm>
          <a:prstGeom prst="rect">
            <a:avLst/>
          </a:prstGeom>
          <a:ln w="25400">
            <a:solidFill>
              <a:srgbClr val="000000"/>
            </a:solidFill>
          </a:ln>
        </p:spPr>
      </p:pic>
      <p:sp>
        <p:nvSpPr>
          <p:cNvPr id="3" name="TextBox 2">
            <a:extLst>
              <a:ext uri="{FF2B5EF4-FFF2-40B4-BE49-F238E27FC236}">
                <a16:creationId xmlns:a16="http://schemas.microsoft.com/office/drawing/2014/main" id="{FBAD8AE0-8B0E-5244-890C-301F06ECEA89}"/>
              </a:ext>
            </a:extLst>
          </p:cNvPr>
          <p:cNvSpPr txBox="1"/>
          <p:nvPr/>
        </p:nvSpPr>
        <p:spPr>
          <a:xfrm>
            <a:off x="2655482" y="205474"/>
            <a:ext cx="6097772" cy="676532"/>
          </a:xfrm>
          <a:prstGeom prst="rect">
            <a:avLst/>
          </a:prstGeom>
          <a:noFill/>
        </p:spPr>
        <p:txBody>
          <a:bodyPr wrap="square">
            <a:spAutoFit/>
          </a:bodyPr>
          <a:lstStyle/>
          <a:p>
            <a:pPr marL="0" marR="0" lvl="0" indent="0" algn="ctr" defTabSz="914400" rtl="0" eaLnBrk="1" fontAlgn="auto" latinLnBrk="0" hangingPunct="1">
              <a:lnSpc>
                <a:spcPct val="150000"/>
              </a:lnSpc>
              <a:spcBef>
                <a:spcPts val="0"/>
              </a:spcBef>
              <a:spcAft>
                <a:spcPts val="600"/>
              </a:spcAft>
              <a:buClrTx/>
              <a:buSzTx/>
              <a:buFontTx/>
              <a:buNone/>
              <a:tabLst/>
              <a:defRPr/>
            </a:pPr>
            <a:r>
              <a:rPr kumimoji="0" lang="en-US" sz="2800" b="1" i="0" u="none" strike="noStrike" kern="1200" cap="none" spc="0" normalizeH="0" baseline="0" noProof="0">
                <a:ln>
                  <a:noFill/>
                </a:ln>
                <a:solidFill>
                  <a:prstClr val="black"/>
                </a:solidFill>
                <a:effectLst/>
                <a:uLnTx/>
                <a:uFillTx/>
                <a:latin typeface="Aptos" panose="02110004020202020204"/>
                <a:ea typeface="+mn-ea"/>
                <a:cs typeface="+mn-cs"/>
              </a:rPr>
              <a:t>DWAPI</a:t>
            </a:r>
          </a:p>
        </p:txBody>
      </p:sp>
      <p:pic>
        <p:nvPicPr>
          <p:cNvPr id="2" name="Picture 1" descr="A diagram of a software application&#10;&#10;Description automatically generated">
            <a:extLst>
              <a:ext uri="{FF2B5EF4-FFF2-40B4-BE49-F238E27FC236}">
                <a16:creationId xmlns:a16="http://schemas.microsoft.com/office/drawing/2014/main" id="{9BFC9DEF-C476-6465-FDF4-A2AB7BB27B61}"/>
              </a:ext>
            </a:extLst>
          </p:cNvPr>
          <p:cNvPicPr>
            <a:picLocks noChangeAspect="1"/>
          </p:cNvPicPr>
          <p:nvPr/>
        </p:nvPicPr>
        <p:blipFill>
          <a:blip r:embed="rId3"/>
          <a:stretch>
            <a:fillRect/>
          </a:stretch>
        </p:blipFill>
        <p:spPr>
          <a:xfrm>
            <a:off x="788723" y="1121622"/>
            <a:ext cx="8259495" cy="4931892"/>
          </a:xfrm>
          <a:prstGeom prst="rect">
            <a:avLst/>
          </a:prstGeom>
        </p:spPr>
      </p:pic>
    </p:spTree>
    <p:extLst>
      <p:ext uri="{BB962C8B-B14F-4D97-AF65-F5344CB8AC3E}">
        <p14:creationId xmlns:p14="http://schemas.microsoft.com/office/powerpoint/2010/main" val="41984044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Rounded Corners 12">
            <a:extLst>
              <a:ext uri="{FF2B5EF4-FFF2-40B4-BE49-F238E27FC236}">
                <a16:creationId xmlns:a16="http://schemas.microsoft.com/office/drawing/2014/main" id="{7ACFE736-3791-410F-93C3-6097780E06B3}"/>
              </a:ext>
            </a:extLst>
          </p:cNvPr>
          <p:cNvSpPr/>
          <p:nvPr/>
        </p:nvSpPr>
        <p:spPr>
          <a:xfrm>
            <a:off x="9333508" y="1877547"/>
            <a:ext cx="2528881" cy="3102905"/>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defTabSz="914400" rtl="0" eaLnBrk="1" fontAlgn="auto" latinLnBrk="0" hangingPunct="1">
              <a:lnSpc>
                <a:spcPct val="90000"/>
              </a:lnSpc>
              <a:spcBef>
                <a:spcPts val="0"/>
              </a:spcBef>
              <a:spcAft>
                <a:spcPts val="600"/>
              </a:spcAft>
              <a:buClrTx/>
              <a:buSzTx/>
              <a:buFontTx/>
              <a:buNone/>
              <a:tabLst/>
              <a:defRPr/>
            </a:pPr>
            <a:endParaRPr kumimoji="0" lang="en-US" sz="2400" b="1" i="0" u="none" strike="noStrike" kern="1200" cap="none" spc="0" normalizeH="0" baseline="0" noProof="0">
              <a:ln>
                <a:noFill/>
              </a:ln>
              <a:solidFill>
                <a:srgbClr val="0070C0"/>
              </a:solidFill>
              <a:effectLst/>
              <a:uLnTx/>
              <a:uFillTx/>
              <a:latin typeface="Aptos" panose="02110004020202020204"/>
              <a:ea typeface="+mn-ea"/>
              <a:cs typeface="+mn-cs"/>
            </a:endParaRPr>
          </a:p>
          <a:p>
            <a:pPr marL="285750" marR="0" lvl="0" indent="-285750" defTabSz="914400" rtl="0" eaLnBrk="1" fontAlgn="auto" latinLnBrk="0" hangingPunct="1">
              <a:lnSpc>
                <a:spcPct val="90000"/>
              </a:lnSpc>
              <a:spcBef>
                <a:spcPts val="0"/>
              </a:spcBef>
              <a:spcAft>
                <a:spcPts val="600"/>
              </a:spcAft>
              <a:buClrTx/>
              <a:buSzTx/>
              <a:buFont typeface="Wingdings" panose="05000000000000000000" pitchFamily="2" charset="2"/>
              <a:buChar char="§"/>
              <a:tabLst/>
              <a:defRPr/>
            </a:pPr>
            <a:endParaRPr kumimoji="0" lang="en-US" sz="2400" b="0" i="0" u="none" strike="noStrike" kern="1200" cap="none" spc="0" normalizeH="0" baseline="0" noProof="0">
              <a:ln>
                <a:noFill/>
              </a:ln>
              <a:solidFill>
                <a:srgbClr val="0070C0"/>
              </a:solidFill>
              <a:effectLst/>
              <a:uLnTx/>
              <a:uFillTx/>
              <a:latin typeface="Aptos"/>
              <a:ea typeface="Calibri"/>
              <a:cs typeface="Calibri"/>
            </a:endParaRPr>
          </a:p>
          <a:p>
            <a:pPr marL="285750" marR="0" lvl="0" indent="-285750" defTabSz="914400" rtl="0" eaLnBrk="1" fontAlgn="auto" latinLnBrk="0" hangingPunct="1">
              <a:lnSpc>
                <a:spcPct val="90000"/>
              </a:lnSpc>
              <a:spcBef>
                <a:spcPts val="0"/>
              </a:spcBef>
              <a:spcAft>
                <a:spcPts val="600"/>
              </a:spcAft>
              <a:buClrTx/>
              <a:buSzTx/>
              <a:buFont typeface="Wingdings" panose="05000000000000000000" pitchFamily="2" charset="2"/>
              <a:buChar char="§"/>
              <a:tabLst/>
              <a:defRPr/>
            </a:pPr>
            <a:endParaRPr kumimoji="0" lang="en-US" sz="2400" b="0" i="0" u="none" strike="noStrike" kern="1200" cap="none" spc="0" normalizeH="0" baseline="0" noProof="0">
              <a:ln>
                <a:noFill/>
              </a:ln>
              <a:solidFill>
                <a:srgbClr val="0070C0"/>
              </a:solidFill>
              <a:effectLst/>
              <a:uLnTx/>
              <a:uFillTx/>
              <a:latin typeface="Aptos"/>
              <a:ea typeface="Calibri"/>
              <a:cs typeface="Calibri"/>
            </a:endParaRPr>
          </a:p>
          <a:p>
            <a:pPr marL="285750" marR="0" lvl="0" indent="-285750" defTabSz="914400" rtl="0" eaLnBrk="1" fontAlgn="auto" latinLnBrk="0" hangingPunct="1">
              <a:lnSpc>
                <a:spcPct val="90000"/>
              </a:lnSpc>
              <a:spcBef>
                <a:spcPts val="0"/>
              </a:spcBef>
              <a:spcAft>
                <a:spcPts val="600"/>
              </a:spcAft>
              <a:buClrTx/>
              <a:buSzTx/>
              <a:buFont typeface="Wingdings" panose="05000000000000000000" pitchFamily="2" charset="2"/>
              <a:buChar char="§"/>
              <a:tabLst/>
              <a:defRPr/>
            </a:pPr>
            <a:endParaRPr kumimoji="0" lang="en-US" sz="2400" b="0" i="0" u="none" strike="noStrike" kern="1200" cap="none" spc="0" normalizeH="0" baseline="0" noProof="0">
              <a:ln>
                <a:noFill/>
              </a:ln>
              <a:solidFill>
                <a:srgbClr val="0070C0"/>
              </a:solidFill>
              <a:effectLst/>
              <a:uLnTx/>
              <a:uFillTx/>
              <a:latin typeface="Aptos"/>
              <a:ea typeface="Calibri"/>
              <a:cs typeface="Calibri"/>
            </a:endParaRPr>
          </a:p>
          <a:p>
            <a:pPr marL="285750" marR="0" lvl="0" indent="-285750" defTabSz="914400" rtl="0" eaLnBrk="1" fontAlgn="auto" latinLnBrk="0" hangingPunct="1">
              <a:lnSpc>
                <a:spcPct val="90000"/>
              </a:lnSpc>
              <a:spcBef>
                <a:spcPts val="0"/>
              </a:spcBef>
              <a:spcAft>
                <a:spcPts val="600"/>
              </a:spcAft>
              <a:buClrTx/>
              <a:buSzTx/>
              <a:buFont typeface="Wingdings" panose="05000000000000000000" pitchFamily="2" charset="2"/>
              <a:buChar char="§"/>
              <a:tabLst/>
              <a:defRPr/>
            </a:pPr>
            <a:r>
              <a:rPr kumimoji="0" lang="en-US" sz="2400" b="0" i="0" u="none" strike="noStrike" kern="1200" cap="none" spc="0" normalizeH="0" baseline="0" noProof="0">
                <a:ln>
                  <a:noFill/>
                </a:ln>
                <a:solidFill>
                  <a:srgbClr val="0070C0"/>
                </a:solidFill>
                <a:effectLst/>
                <a:uLnTx/>
                <a:uFillTx/>
                <a:latin typeface="Aptos"/>
                <a:ea typeface="Calibri"/>
                <a:cs typeface="Calibri"/>
              </a:rPr>
              <a:t>Datasets sent are CT, HTS, MNCH, PREP.</a:t>
            </a:r>
          </a:p>
          <a:p>
            <a:pPr marL="285750" marR="0" lvl="0" indent="-285750" defTabSz="914400" rtl="0" eaLnBrk="1" fontAlgn="auto" latinLnBrk="0" hangingPunct="1">
              <a:lnSpc>
                <a:spcPct val="90000"/>
              </a:lnSpc>
              <a:spcBef>
                <a:spcPts val="0"/>
              </a:spcBef>
              <a:spcAft>
                <a:spcPts val="600"/>
              </a:spcAft>
              <a:buClrTx/>
              <a:buSzTx/>
              <a:buFont typeface="Wingdings" panose="05000000000000000000" pitchFamily="2" charset="2"/>
              <a:buChar char="§"/>
              <a:tabLst/>
              <a:defRPr/>
            </a:pPr>
            <a:r>
              <a:rPr kumimoji="0" lang="en-US" sz="2400" b="0" i="0" u="none" strike="noStrike" kern="1200" cap="none" spc="0" normalizeH="0" baseline="0" noProof="0">
                <a:ln>
                  <a:noFill/>
                </a:ln>
                <a:solidFill>
                  <a:srgbClr val="0070C0"/>
                </a:solidFill>
                <a:effectLst/>
                <a:uLnTx/>
                <a:uFillTx/>
                <a:latin typeface="Aptos"/>
                <a:ea typeface="Calibri"/>
                <a:cs typeface="Calibri"/>
              </a:rPr>
              <a:t>Flags that show which datasets are rejected</a:t>
            </a:r>
          </a:p>
          <a:p>
            <a:pPr marL="285750" marR="0" lvl="0" indent="-285750" defTabSz="914400" rtl="0" eaLnBrk="1" fontAlgn="auto" latinLnBrk="0" hangingPunct="1">
              <a:lnSpc>
                <a:spcPct val="90000"/>
              </a:lnSpc>
              <a:spcBef>
                <a:spcPts val="0"/>
              </a:spcBef>
              <a:spcAft>
                <a:spcPts val="600"/>
              </a:spcAft>
              <a:buClrTx/>
              <a:buSzTx/>
              <a:buFont typeface="Wingdings" panose="05000000000000000000" pitchFamily="2" charset="2"/>
              <a:buChar char="§"/>
              <a:tabLst/>
              <a:defRPr/>
            </a:pPr>
            <a:endParaRPr kumimoji="0" lang="en-US" sz="2400" b="0" i="0" u="none" strike="noStrike" kern="1200" cap="none" spc="0" normalizeH="0" baseline="0" noProof="0">
              <a:ln>
                <a:noFill/>
              </a:ln>
              <a:solidFill>
                <a:srgbClr val="0070C0"/>
              </a:solidFill>
              <a:effectLst/>
              <a:uLnTx/>
              <a:uFillTx/>
              <a:latin typeface="Aptos"/>
              <a:ea typeface="Calibri"/>
              <a:cs typeface="Calibri"/>
            </a:endParaRPr>
          </a:p>
          <a:p>
            <a:pPr marL="285750" marR="0" lvl="0" indent="-285750" defTabSz="914400" rtl="0" eaLnBrk="1" fontAlgn="auto" latinLnBrk="0" hangingPunct="1">
              <a:lnSpc>
                <a:spcPct val="90000"/>
              </a:lnSpc>
              <a:spcBef>
                <a:spcPts val="0"/>
              </a:spcBef>
              <a:spcAft>
                <a:spcPts val="600"/>
              </a:spcAft>
              <a:buClrTx/>
              <a:buSzTx/>
              <a:buFont typeface="Wingdings" panose="05000000000000000000" pitchFamily="2" charset="2"/>
              <a:buChar char="§"/>
              <a:tabLst/>
              <a:defRPr/>
            </a:pPr>
            <a:endParaRPr kumimoji="0" lang="en-US" sz="2400" b="0" i="0" u="none" strike="noStrike" kern="1200" cap="none" spc="0" normalizeH="0" baseline="0" noProof="0">
              <a:ln>
                <a:noFill/>
              </a:ln>
              <a:solidFill>
                <a:srgbClr val="0070C0"/>
              </a:solidFill>
              <a:effectLst/>
              <a:uLnTx/>
              <a:uFillTx/>
              <a:latin typeface="Aptos"/>
              <a:ea typeface="+mn-ea"/>
              <a:cs typeface="+mn-cs"/>
            </a:endParaRPr>
          </a:p>
          <a:p>
            <a:pPr marL="285750" marR="0" lvl="0" indent="-285750" defTabSz="914400" rtl="0" eaLnBrk="1" fontAlgn="auto" latinLnBrk="0" hangingPunct="1">
              <a:lnSpc>
                <a:spcPct val="90000"/>
              </a:lnSpc>
              <a:spcBef>
                <a:spcPts val="0"/>
              </a:spcBef>
              <a:spcAft>
                <a:spcPts val="600"/>
              </a:spcAft>
              <a:buClrTx/>
              <a:buSzTx/>
              <a:buFont typeface="Wingdings" panose="05000000000000000000" pitchFamily="2" charset="2"/>
              <a:buChar char="§"/>
              <a:tabLst/>
              <a:defRPr/>
            </a:pPr>
            <a:endParaRPr kumimoji="0" lang="en-US" sz="2400" b="0" i="0" u="none" strike="noStrike" kern="1200" cap="none" spc="0" normalizeH="0" baseline="0" noProof="0">
              <a:ln>
                <a:noFill/>
              </a:ln>
              <a:solidFill>
                <a:srgbClr val="0070C0"/>
              </a:solidFill>
              <a:effectLst/>
              <a:uLnTx/>
              <a:uFillTx/>
              <a:latin typeface="Aptos"/>
              <a:ea typeface="+mn-ea"/>
              <a:cs typeface="+mn-cs"/>
            </a:endParaRPr>
          </a:p>
          <a:p>
            <a:pPr marL="0" marR="0" lvl="0" indent="0" defTabSz="914400" rtl="0" eaLnBrk="1" fontAlgn="auto" latinLnBrk="0" hangingPunct="1">
              <a:lnSpc>
                <a:spcPct val="90000"/>
              </a:lnSpc>
              <a:spcBef>
                <a:spcPts val="0"/>
              </a:spcBef>
              <a:spcAft>
                <a:spcPts val="600"/>
              </a:spcAft>
              <a:buClrTx/>
              <a:buSzTx/>
              <a:buFontTx/>
              <a:buNone/>
              <a:tabLst/>
              <a:defRPr/>
            </a:pPr>
            <a:endParaRPr kumimoji="0" lang="en-US" sz="2400" b="0" i="0" u="none" strike="noStrike" kern="1200" cap="none" spc="0" normalizeH="0" baseline="0" noProof="0">
              <a:ln>
                <a:noFill/>
              </a:ln>
              <a:solidFill>
                <a:srgbClr val="0070C0"/>
              </a:solidFill>
              <a:effectLst/>
              <a:uLnTx/>
              <a:uFillTx/>
              <a:latin typeface="Aptos"/>
              <a:ea typeface="+mn-ea"/>
              <a:cs typeface="+mn-cs"/>
            </a:endParaRPr>
          </a:p>
        </p:txBody>
      </p:sp>
      <p:sp>
        <p:nvSpPr>
          <p:cNvPr id="4" name="TextBox 3">
            <a:extLst>
              <a:ext uri="{FF2B5EF4-FFF2-40B4-BE49-F238E27FC236}">
                <a16:creationId xmlns:a16="http://schemas.microsoft.com/office/drawing/2014/main" id="{E04290F0-6A20-A5A8-9B35-93E1624104A8}"/>
              </a:ext>
            </a:extLst>
          </p:cNvPr>
          <p:cNvSpPr txBox="1"/>
          <p:nvPr/>
        </p:nvSpPr>
        <p:spPr>
          <a:xfrm>
            <a:off x="2635855" y="203821"/>
            <a:ext cx="6097772" cy="482633"/>
          </a:xfrm>
          <a:prstGeom prst="rect">
            <a:avLst/>
          </a:prstGeom>
          <a:noFill/>
        </p:spPr>
        <p:txBody>
          <a:bodyPr wrap="square">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sz="2800" b="1" i="0" u="none" strike="noStrike" kern="1200" cap="none" spc="0" normalizeH="0" baseline="0" noProof="0">
                <a:ln>
                  <a:noFill/>
                </a:ln>
                <a:solidFill>
                  <a:prstClr val="black"/>
                </a:solidFill>
                <a:effectLst/>
                <a:uLnTx/>
                <a:uFillTx/>
                <a:latin typeface="Aptos" panose="02110004020202020204"/>
                <a:ea typeface="+mn-ea"/>
                <a:cs typeface="+mn-cs"/>
              </a:rPr>
              <a:t>DWAPI</a:t>
            </a:r>
          </a:p>
        </p:txBody>
      </p:sp>
      <p:grpSp>
        <p:nvGrpSpPr>
          <p:cNvPr id="10" name="Group 9">
            <a:extLst>
              <a:ext uri="{FF2B5EF4-FFF2-40B4-BE49-F238E27FC236}">
                <a16:creationId xmlns:a16="http://schemas.microsoft.com/office/drawing/2014/main" id="{3D85709C-991E-6661-2CAC-149122BD89E3}"/>
              </a:ext>
            </a:extLst>
          </p:cNvPr>
          <p:cNvGrpSpPr/>
          <p:nvPr/>
        </p:nvGrpSpPr>
        <p:grpSpPr>
          <a:xfrm>
            <a:off x="1105785" y="957831"/>
            <a:ext cx="7910623" cy="5186886"/>
            <a:chOff x="1105785" y="957831"/>
            <a:chExt cx="7910623" cy="5186886"/>
          </a:xfrm>
        </p:grpSpPr>
        <p:grpSp>
          <p:nvGrpSpPr>
            <p:cNvPr id="5" name="Group 4">
              <a:extLst>
                <a:ext uri="{FF2B5EF4-FFF2-40B4-BE49-F238E27FC236}">
                  <a16:creationId xmlns:a16="http://schemas.microsoft.com/office/drawing/2014/main" id="{DABB96C4-83C5-DBEA-49C2-4EB4EF650198}"/>
                </a:ext>
              </a:extLst>
            </p:cNvPr>
            <p:cNvGrpSpPr/>
            <p:nvPr/>
          </p:nvGrpSpPr>
          <p:grpSpPr>
            <a:xfrm>
              <a:off x="1105785" y="957831"/>
              <a:ext cx="7910623" cy="5186886"/>
              <a:chOff x="643744" y="827593"/>
              <a:chExt cx="7702814" cy="5826586"/>
            </a:xfrm>
          </p:grpSpPr>
          <p:pic>
            <p:nvPicPr>
              <p:cNvPr id="7" name="Picture 6" descr="A screenshot of a computer&#10;&#10;Description automatically generated">
                <a:extLst>
                  <a:ext uri="{FF2B5EF4-FFF2-40B4-BE49-F238E27FC236}">
                    <a16:creationId xmlns:a16="http://schemas.microsoft.com/office/drawing/2014/main" id="{F548EE26-512E-EE12-05E5-8547AE6F99F0}"/>
                  </a:ext>
                </a:extLst>
              </p:cNvPr>
              <p:cNvPicPr>
                <a:picLocks noChangeAspect="1"/>
              </p:cNvPicPr>
              <p:nvPr/>
            </p:nvPicPr>
            <p:blipFill>
              <a:blip r:embed="rId2"/>
              <a:stretch>
                <a:fillRect/>
              </a:stretch>
            </p:blipFill>
            <p:spPr>
              <a:xfrm>
                <a:off x="643744" y="3811455"/>
                <a:ext cx="7702814" cy="2842724"/>
              </a:xfrm>
              <a:prstGeom prst="rect">
                <a:avLst/>
              </a:prstGeom>
              <a:ln w="25400">
                <a:solidFill>
                  <a:srgbClr val="000000"/>
                </a:solidFill>
              </a:ln>
            </p:spPr>
          </p:pic>
          <p:pic>
            <p:nvPicPr>
              <p:cNvPr id="2" name="Picture 1" descr="A screenshot of a computer&#10;&#10;Description automatically generated">
                <a:extLst>
                  <a:ext uri="{FF2B5EF4-FFF2-40B4-BE49-F238E27FC236}">
                    <a16:creationId xmlns:a16="http://schemas.microsoft.com/office/drawing/2014/main" id="{87D55766-49F4-8694-7303-765853081218}"/>
                  </a:ext>
                </a:extLst>
              </p:cNvPr>
              <p:cNvPicPr>
                <a:picLocks noChangeAspect="1"/>
              </p:cNvPicPr>
              <p:nvPr/>
            </p:nvPicPr>
            <p:blipFill>
              <a:blip r:embed="rId3"/>
              <a:stretch>
                <a:fillRect/>
              </a:stretch>
            </p:blipFill>
            <p:spPr>
              <a:xfrm>
                <a:off x="643744" y="827593"/>
                <a:ext cx="7702814" cy="2842723"/>
              </a:xfrm>
              <a:prstGeom prst="rect">
                <a:avLst/>
              </a:prstGeom>
              <a:ln w="25400">
                <a:solidFill>
                  <a:srgbClr val="000000"/>
                </a:solidFill>
              </a:ln>
            </p:spPr>
          </p:pic>
        </p:grpSp>
        <p:cxnSp>
          <p:nvCxnSpPr>
            <p:cNvPr id="6" name="Straight Arrow Connector 5">
              <a:extLst>
                <a:ext uri="{FF2B5EF4-FFF2-40B4-BE49-F238E27FC236}">
                  <a16:creationId xmlns:a16="http://schemas.microsoft.com/office/drawing/2014/main" id="{A4E0826E-AEB6-9CED-C15D-383D6DBCC3B1}"/>
                </a:ext>
              </a:extLst>
            </p:cNvPr>
            <p:cNvCxnSpPr>
              <a:cxnSpLocks/>
            </p:cNvCxnSpPr>
            <p:nvPr/>
          </p:nvCxnSpPr>
          <p:spPr>
            <a:xfrm>
              <a:off x="5528930" y="1499191"/>
              <a:ext cx="1329070" cy="8506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41501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9" name="Content Placeholder 2">
            <a:extLst>
              <a:ext uri="{FF2B5EF4-FFF2-40B4-BE49-F238E27FC236}">
                <a16:creationId xmlns:a16="http://schemas.microsoft.com/office/drawing/2014/main" id="{C06F73E2-E662-B29F-5169-0999734BCE8C}"/>
              </a:ext>
            </a:extLst>
          </p:cNvPr>
          <p:cNvGraphicFramePr>
            <a:graphicFrameLocks noGrp="1"/>
          </p:cNvGraphicFramePr>
          <p:nvPr>
            <p:ph idx="1"/>
            <p:extLst>
              <p:ext uri="{D42A27DB-BD31-4B8C-83A1-F6EECF244321}">
                <p14:modId xmlns:p14="http://schemas.microsoft.com/office/powerpoint/2010/main" val="1212175091"/>
              </p:ext>
            </p:extLst>
          </p:nvPr>
        </p:nvGraphicFramePr>
        <p:xfrm>
          <a:off x="1180214" y="1041991"/>
          <a:ext cx="7421659" cy="50504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a:extLst>
              <a:ext uri="{FF2B5EF4-FFF2-40B4-BE49-F238E27FC236}">
                <a16:creationId xmlns:a16="http://schemas.microsoft.com/office/drawing/2014/main" id="{88D1DF40-DAEB-8376-CBB6-F3055812B46A}"/>
              </a:ext>
            </a:extLst>
          </p:cNvPr>
          <p:cNvSpPr txBox="1"/>
          <p:nvPr/>
        </p:nvSpPr>
        <p:spPr>
          <a:xfrm>
            <a:off x="3045588" y="271256"/>
            <a:ext cx="7165211" cy="584775"/>
          </a:xfrm>
          <a:prstGeom prst="rect">
            <a:avLst/>
          </a:prstGeom>
          <a:noFill/>
        </p:spPr>
        <p:txBody>
          <a:bodyPr wrap="square">
            <a:spAutoFit/>
          </a:bodyPr>
          <a:lstStyle/>
          <a:p>
            <a:pPr marL="0" marR="0" lvl="0" indent="0" algn="ctr" defTabSz="914347"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prstClr val="black"/>
                </a:solidFill>
                <a:effectLst/>
                <a:uLnTx/>
                <a:uFillTx/>
                <a:latin typeface="Aptos" panose="02110004020202020204"/>
                <a:ea typeface="+mj-lt"/>
                <a:cs typeface="+mj-lt"/>
              </a:rPr>
              <a:t>Data Quality Checks: Stale databases</a:t>
            </a:r>
            <a:endParaRPr kumimoji="0" lang="en-KE" sz="32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6" name="Rectangle: Rounded Corners 5">
            <a:extLst>
              <a:ext uri="{FF2B5EF4-FFF2-40B4-BE49-F238E27FC236}">
                <a16:creationId xmlns:a16="http://schemas.microsoft.com/office/drawing/2014/main" id="{7C5182D9-1D1B-6DF2-4396-1E4DE2C69BCF}"/>
              </a:ext>
            </a:extLst>
          </p:cNvPr>
          <p:cNvSpPr/>
          <p:nvPr/>
        </p:nvSpPr>
        <p:spPr>
          <a:xfrm>
            <a:off x="9087964" y="1360967"/>
            <a:ext cx="2854099" cy="4561368"/>
          </a:xfrm>
          <a:prstGeom prst="round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347"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srgbClr val="0070C0"/>
                </a:solidFill>
                <a:effectLst/>
                <a:uLnTx/>
                <a:uFillTx/>
                <a:latin typeface="Aptos" panose="02110004020202020204"/>
                <a:ea typeface="+mn-ea"/>
                <a:cs typeface="+mn-cs"/>
              </a:rPr>
              <a:t>The NDW utilizes checks on stale database and the last refreshed ETL to ensure the Timeliness and Completeness metrics of the data in the repository</a:t>
            </a:r>
          </a:p>
          <a:p>
            <a:pPr marL="0" marR="0" lvl="0" indent="0" algn="ctr" defTabSz="914347"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srgbClr val="0070C0"/>
                </a:solidFill>
                <a:effectLst/>
                <a:uLnTx/>
                <a:uFillTx/>
                <a:latin typeface="Aptos" panose="02110004020202020204"/>
                <a:ea typeface="+mn-ea"/>
                <a:cs typeface="+mn-cs"/>
              </a:rPr>
              <a:t> </a:t>
            </a:r>
            <a:endParaRPr kumimoji="0" lang="en-KE" sz="2400" b="0" i="0" u="none" strike="noStrike" kern="1200" cap="none" spc="0" normalizeH="0" baseline="0" noProof="0">
              <a:ln>
                <a:noFill/>
              </a:ln>
              <a:solidFill>
                <a:srgbClr val="0070C0"/>
              </a:solidFill>
              <a:effectLst/>
              <a:uLnTx/>
              <a:uFillTx/>
              <a:latin typeface="Aptos" panose="02110004020202020204"/>
              <a:ea typeface="+mn-ea"/>
              <a:cs typeface="+mn-cs"/>
            </a:endParaRPr>
          </a:p>
        </p:txBody>
      </p:sp>
    </p:spTree>
    <p:extLst>
      <p:ext uri="{BB962C8B-B14F-4D97-AF65-F5344CB8AC3E}">
        <p14:creationId xmlns:p14="http://schemas.microsoft.com/office/powerpoint/2010/main" val="42583967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descr="A screenshot of a computer&#10;&#10;Description automatically generated">
            <a:extLst>
              <a:ext uri="{FF2B5EF4-FFF2-40B4-BE49-F238E27FC236}">
                <a16:creationId xmlns:a16="http://schemas.microsoft.com/office/drawing/2014/main" id="{FE7DED54-5A04-4CC0-791F-B735D42E4118}"/>
              </a:ext>
            </a:extLst>
          </p:cNvPr>
          <p:cNvPicPr>
            <a:picLocks noChangeAspect="1"/>
          </p:cNvPicPr>
          <p:nvPr/>
        </p:nvPicPr>
        <p:blipFill>
          <a:blip r:embed="rId2"/>
          <a:stretch>
            <a:fillRect/>
          </a:stretch>
        </p:blipFill>
        <p:spPr>
          <a:xfrm>
            <a:off x="1101294" y="1328405"/>
            <a:ext cx="10435032" cy="4615195"/>
          </a:xfrm>
          <a:prstGeom prst="rect">
            <a:avLst/>
          </a:prstGeom>
        </p:spPr>
      </p:pic>
      <p:sp>
        <p:nvSpPr>
          <p:cNvPr id="5" name="TextBox 4">
            <a:extLst>
              <a:ext uri="{FF2B5EF4-FFF2-40B4-BE49-F238E27FC236}">
                <a16:creationId xmlns:a16="http://schemas.microsoft.com/office/drawing/2014/main" id="{A7A9ABB3-DB12-41FA-1CD4-509FCE5A3867}"/>
              </a:ext>
            </a:extLst>
          </p:cNvPr>
          <p:cNvSpPr txBox="1"/>
          <p:nvPr/>
        </p:nvSpPr>
        <p:spPr>
          <a:xfrm>
            <a:off x="3399760" y="448711"/>
            <a:ext cx="6097772" cy="584775"/>
          </a:xfrm>
          <a:prstGeom prst="rect">
            <a:avLst/>
          </a:prstGeom>
          <a:noFill/>
        </p:spPr>
        <p:txBody>
          <a:bodyPr wrap="square">
            <a:spAutoFit/>
          </a:bodyPr>
          <a:lstStyle/>
          <a:p>
            <a:pPr marL="0" marR="0" lvl="0" indent="0" algn="ctr" defTabSz="914347"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prstClr val="black"/>
                </a:solidFill>
                <a:effectLst/>
                <a:uLnTx/>
                <a:uFillTx/>
                <a:latin typeface="Aptos Display" panose="02110004020202020204"/>
                <a:ea typeface="+mn-ea"/>
                <a:cs typeface="+mn-cs"/>
              </a:rPr>
              <a:t>Example stale DB warning check</a:t>
            </a:r>
            <a:endParaRPr kumimoji="0" lang="en-KE" sz="3200" b="1"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0749000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spectacles&#10;&#10;Description automatically generated">
            <a:extLst>
              <a:ext uri="{FF2B5EF4-FFF2-40B4-BE49-F238E27FC236}">
                <a16:creationId xmlns:a16="http://schemas.microsoft.com/office/drawing/2014/main" id="{A05E7D5D-6C9C-4CE3-987F-A11BCACB52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54" y="-885734"/>
            <a:ext cx="7809524" cy="3707936"/>
          </a:xfrm>
          <a:prstGeom prst="rect">
            <a:avLst/>
          </a:prstGeom>
        </p:spPr>
      </p:pic>
      <p:pic>
        <p:nvPicPr>
          <p:cNvPr id="9" name="Picture 8" descr="A picture containing accessory&#10;&#10;Description automatically generated">
            <a:extLst>
              <a:ext uri="{FF2B5EF4-FFF2-40B4-BE49-F238E27FC236}">
                <a16:creationId xmlns:a16="http://schemas.microsoft.com/office/drawing/2014/main" id="{C2CF0800-21CE-4CCE-93B9-C1A5F21F01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0572" y="4140734"/>
            <a:ext cx="7771428" cy="3555555"/>
          </a:xfrm>
          <a:prstGeom prst="rect">
            <a:avLst/>
          </a:prstGeom>
        </p:spPr>
      </p:pic>
      <p:pic>
        <p:nvPicPr>
          <p:cNvPr id="12" name="Picture 11">
            <a:extLst>
              <a:ext uri="{FF2B5EF4-FFF2-40B4-BE49-F238E27FC236}">
                <a16:creationId xmlns:a16="http://schemas.microsoft.com/office/drawing/2014/main" id="{AB61D5FF-A0BF-4EEC-881A-EBDDA6946E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84756" y="180943"/>
            <a:ext cx="781809" cy="590536"/>
          </a:xfrm>
          <a:prstGeom prst="rect">
            <a:avLst/>
          </a:prstGeom>
        </p:spPr>
      </p:pic>
      <p:pic>
        <p:nvPicPr>
          <p:cNvPr id="13" name="Picture 12" descr="Icon&#10;&#10;Description automatically generated">
            <a:extLst>
              <a:ext uri="{FF2B5EF4-FFF2-40B4-BE49-F238E27FC236}">
                <a16:creationId xmlns:a16="http://schemas.microsoft.com/office/drawing/2014/main" id="{7BCBA6BD-8A88-47A9-B94F-13CA226A748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07400" y="164931"/>
            <a:ext cx="635259" cy="635259"/>
          </a:xfrm>
          <a:prstGeom prst="rect">
            <a:avLst/>
          </a:prstGeom>
        </p:spPr>
      </p:pic>
      <p:pic>
        <p:nvPicPr>
          <p:cNvPr id="14" name="Picture 13" descr="A picture containing diagram&#10;&#10;Description automatically generated">
            <a:extLst>
              <a:ext uri="{FF2B5EF4-FFF2-40B4-BE49-F238E27FC236}">
                <a16:creationId xmlns:a16="http://schemas.microsoft.com/office/drawing/2014/main" id="{AA6814D0-C57E-4D62-AE53-7275E73BA21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71797" y="75718"/>
            <a:ext cx="693507" cy="756261"/>
          </a:xfrm>
          <a:prstGeom prst="rect">
            <a:avLst/>
          </a:prstGeom>
        </p:spPr>
      </p:pic>
      <p:sp>
        <p:nvSpPr>
          <p:cNvPr id="15" name="Title 14">
            <a:extLst>
              <a:ext uri="{FF2B5EF4-FFF2-40B4-BE49-F238E27FC236}">
                <a16:creationId xmlns:a16="http://schemas.microsoft.com/office/drawing/2014/main" id="{60B53F74-34B4-499C-85D1-7A976DAD2050}"/>
              </a:ext>
            </a:extLst>
          </p:cNvPr>
          <p:cNvSpPr>
            <a:spLocks noGrp="1"/>
          </p:cNvSpPr>
          <p:nvPr>
            <p:ph type="ctrTitle"/>
          </p:nvPr>
        </p:nvSpPr>
        <p:spPr>
          <a:xfrm>
            <a:off x="1524000" y="2590799"/>
            <a:ext cx="9144000" cy="1193483"/>
          </a:xfrm>
        </p:spPr>
        <p:txBody>
          <a:bodyPr>
            <a:normAutofit/>
          </a:bodyPr>
          <a:lstStyle/>
          <a:p>
            <a:r>
              <a:rPr lang="en-US" sz="6600" b="1"/>
              <a:t>Welcome</a:t>
            </a:r>
            <a:endParaRPr lang="en-KE" sz="6600" b="1"/>
          </a:p>
        </p:txBody>
      </p:sp>
    </p:spTree>
    <p:extLst>
      <p:ext uri="{BB962C8B-B14F-4D97-AF65-F5344CB8AC3E}">
        <p14:creationId xmlns:p14="http://schemas.microsoft.com/office/powerpoint/2010/main" val="4075771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51AC7-1BA9-4483-6A69-A7250DA15862}"/>
              </a:ext>
            </a:extLst>
          </p:cNvPr>
          <p:cNvSpPr>
            <a:spLocks noGrp="1"/>
          </p:cNvSpPr>
          <p:nvPr>
            <p:ph type="title"/>
          </p:nvPr>
        </p:nvSpPr>
        <p:spPr>
          <a:xfrm>
            <a:off x="1043631" y="405861"/>
            <a:ext cx="10173010" cy="987004"/>
          </a:xfrm>
        </p:spPr>
        <p:txBody>
          <a:bodyPr anchor="ctr">
            <a:noAutofit/>
          </a:bodyPr>
          <a:lstStyle/>
          <a:p>
            <a:pPr algn="ctr"/>
            <a:br>
              <a:rPr lang="en-US" sz="2000" b="1">
                <a:ea typeface="+mj-lt"/>
                <a:cs typeface="+mj-lt"/>
              </a:rPr>
            </a:br>
            <a:br>
              <a:rPr lang="en-US" sz="2000" b="1">
                <a:ea typeface="+mj-lt"/>
                <a:cs typeface="+mj-lt"/>
              </a:rPr>
            </a:br>
            <a:br>
              <a:rPr lang="en-US" sz="2000" b="1">
                <a:ea typeface="+mj-lt"/>
                <a:cs typeface="+mj-lt"/>
              </a:rPr>
            </a:br>
            <a:r>
              <a:rPr lang="en-US" sz="4400" b="1">
                <a:ea typeface="+mj-lt"/>
                <a:cs typeface="+mj-lt"/>
              </a:rPr>
              <a:t>ii) Submission of Metrics</a:t>
            </a:r>
            <a:endParaRPr lang="en-US" sz="4400" b="1"/>
          </a:p>
          <a:p>
            <a:pPr algn="ctr"/>
            <a:endParaRPr lang="en-GB" sz="4800"/>
          </a:p>
        </p:txBody>
      </p:sp>
      <p:graphicFrame>
        <p:nvGraphicFramePr>
          <p:cNvPr id="33" name="Content Placeholder 2" descr="stopwatch&#10;">
            <a:extLst>
              <a:ext uri="{FF2B5EF4-FFF2-40B4-BE49-F238E27FC236}">
                <a16:creationId xmlns:a16="http://schemas.microsoft.com/office/drawing/2014/main" id="{909B37F5-2734-1C3E-14E9-FC3506AC5EA6}"/>
              </a:ext>
            </a:extLst>
          </p:cNvPr>
          <p:cNvGraphicFramePr>
            <a:graphicFrameLocks noGrp="1"/>
          </p:cNvGraphicFramePr>
          <p:nvPr>
            <p:ph idx="1"/>
            <p:extLst>
              <p:ext uri="{D42A27DB-BD31-4B8C-83A1-F6EECF244321}">
                <p14:modId xmlns:p14="http://schemas.microsoft.com/office/powerpoint/2010/main" val="3653331284"/>
              </p:ext>
            </p:extLst>
          </p:nvPr>
        </p:nvGraphicFramePr>
        <p:xfrm>
          <a:off x="967563" y="1233377"/>
          <a:ext cx="10781413" cy="45082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3717466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8CA33B1-810A-D733-711C-C984B149D51F}"/>
              </a:ext>
            </a:extLst>
          </p:cNvPr>
          <p:cNvGrpSpPr/>
          <p:nvPr/>
        </p:nvGrpSpPr>
        <p:grpSpPr>
          <a:xfrm>
            <a:off x="1169580" y="747727"/>
            <a:ext cx="7166345" cy="5249036"/>
            <a:chOff x="1541721" y="747727"/>
            <a:chExt cx="6453962" cy="5249036"/>
          </a:xfrm>
        </p:grpSpPr>
        <p:pic>
          <p:nvPicPr>
            <p:cNvPr id="7" name="Picture 6" descr="A screenshot of a computer&#10;&#10;Description automatically generated">
              <a:extLst>
                <a:ext uri="{FF2B5EF4-FFF2-40B4-BE49-F238E27FC236}">
                  <a16:creationId xmlns:a16="http://schemas.microsoft.com/office/drawing/2014/main" id="{F548EE26-512E-EE12-05E5-8547AE6F99F0}"/>
                </a:ext>
              </a:extLst>
            </p:cNvPr>
            <p:cNvPicPr>
              <a:picLocks noChangeAspect="1"/>
            </p:cNvPicPr>
            <p:nvPr/>
          </p:nvPicPr>
          <p:blipFill>
            <a:blip r:embed="rId2"/>
            <a:stretch>
              <a:fillRect/>
            </a:stretch>
          </p:blipFill>
          <p:spPr>
            <a:xfrm>
              <a:off x="1541721" y="3519377"/>
              <a:ext cx="6453961" cy="2477386"/>
            </a:xfrm>
            <a:prstGeom prst="rect">
              <a:avLst/>
            </a:prstGeom>
          </p:spPr>
        </p:pic>
        <p:pic>
          <p:nvPicPr>
            <p:cNvPr id="11" name="Picture 10" descr="A screenshot of a computer&#10;&#10;Description automatically generated">
              <a:extLst>
                <a:ext uri="{FF2B5EF4-FFF2-40B4-BE49-F238E27FC236}">
                  <a16:creationId xmlns:a16="http://schemas.microsoft.com/office/drawing/2014/main" id="{4A662F89-DCCC-A909-4740-E83B075669C2}"/>
                </a:ext>
              </a:extLst>
            </p:cNvPr>
            <p:cNvPicPr>
              <a:picLocks noChangeAspect="1"/>
            </p:cNvPicPr>
            <p:nvPr/>
          </p:nvPicPr>
          <p:blipFill>
            <a:blip r:embed="rId3"/>
            <a:stretch>
              <a:fillRect/>
            </a:stretch>
          </p:blipFill>
          <p:spPr>
            <a:xfrm>
              <a:off x="1541721" y="747727"/>
              <a:ext cx="6453962" cy="2681273"/>
            </a:xfrm>
            <a:prstGeom prst="rect">
              <a:avLst/>
            </a:prstGeom>
          </p:spPr>
        </p:pic>
      </p:grpSp>
      <p:sp>
        <p:nvSpPr>
          <p:cNvPr id="13" name="Rectangle: Rounded Corners 12">
            <a:extLst>
              <a:ext uri="{FF2B5EF4-FFF2-40B4-BE49-F238E27FC236}">
                <a16:creationId xmlns:a16="http://schemas.microsoft.com/office/drawing/2014/main" id="{7ACFE736-3791-410F-93C3-6097780E06B3}"/>
              </a:ext>
            </a:extLst>
          </p:cNvPr>
          <p:cNvSpPr/>
          <p:nvPr/>
        </p:nvSpPr>
        <p:spPr>
          <a:xfrm>
            <a:off x="8431619" y="1385964"/>
            <a:ext cx="3603854" cy="425439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90000"/>
              </a:lnSpc>
              <a:spcBef>
                <a:spcPts val="0"/>
              </a:spcBef>
              <a:spcAft>
                <a:spcPts val="600"/>
              </a:spcAft>
              <a:buClrTx/>
              <a:buSzTx/>
              <a:buFontTx/>
              <a:buNone/>
              <a:tabLst/>
              <a:defRPr/>
            </a:pPr>
            <a:endParaRPr kumimoji="0" lang="en-US" sz="1800" b="1" i="0" u="none" strike="noStrike" kern="1200" cap="none" spc="0" normalizeH="0" baseline="0" noProof="0">
              <a:ln>
                <a:noFill/>
              </a:ln>
              <a:solidFill>
                <a:srgbClr val="0070C0"/>
              </a:solidFill>
              <a:effectLst/>
              <a:uLnTx/>
              <a:uFillTx/>
              <a:latin typeface="Aptos" panose="02110004020202020204"/>
              <a:ea typeface="+mn-ea"/>
              <a:cs typeface="+mn-cs"/>
            </a:endParaRPr>
          </a:p>
          <a:p>
            <a:pPr marL="285750" marR="0" lvl="0" indent="-285750" algn="l" defTabSz="914400" rtl="0" eaLnBrk="1" fontAlgn="auto" latinLnBrk="0" hangingPunct="1">
              <a:lnSpc>
                <a:spcPct val="9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a:ln>
                  <a:noFill/>
                </a:ln>
                <a:solidFill>
                  <a:srgbClr val="0070C0"/>
                </a:solidFill>
                <a:effectLst/>
                <a:uLnTx/>
                <a:uFillTx/>
                <a:latin typeface="Aptos"/>
                <a:ea typeface="+mn-ea"/>
                <a:cs typeface="+mn-cs"/>
              </a:rPr>
              <a:t>SPOT (Single Point of Truth) is the DWAPI upload verification portal for NDW that allows facilities to check whether their upload was complete.</a:t>
            </a:r>
          </a:p>
          <a:p>
            <a:pPr marL="285750" marR="0" lvl="0" indent="-285750" algn="l" defTabSz="914400" rtl="0" eaLnBrk="1" fontAlgn="auto" latinLnBrk="0" hangingPunct="1">
              <a:lnSpc>
                <a:spcPct val="90000"/>
              </a:lnSpc>
              <a:spcBef>
                <a:spcPts val="0"/>
              </a:spcBef>
              <a:spcAft>
                <a:spcPts val="600"/>
              </a:spcAft>
              <a:buClrTx/>
              <a:buSzTx/>
              <a:buFont typeface="Wingdings" panose="05000000000000000000" pitchFamily="2" charset="2"/>
              <a:buChar char="§"/>
              <a:tabLst/>
              <a:defRPr/>
            </a:pPr>
            <a:endParaRPr kumimoji="0" lang="en-US" sz="1800" b="0" i="0" u="none" strike="noStrike" kern="1200" cap="none" spc="0" normalizeH="0" baseline="0" noProof="0">
              <a:ln>
                <a:noFill/>
              </a:ln>
              <a:solidFill>
                <a:srgbClr val="0070C0"/>
              </a:solidFill>
              <a:effectLst/>
              <a:uLnTx/>
              <a:uFillTx/>
              <a:latin typeface="Aptos"/>
              <a:ea typeface="+mn-ea"/>
              <a:cs typeface="+mn-cs"/>
            </a:endParaRPr>
          </a:p>
          <a:p>
            <a:pPr marL="285750" marR="0" lvl="0" indent="-285750" algn="l" defTabSz="914400" rtl="0" eaLnBrk="1" fontAlgn="auto" latinLnBrk="0" hangingPunct="1">
              <a:lnSpc>
                <a:spcPct val="9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a:ln>
                  <a:noFill/>
                </a:ln>
                <a:solidFill>
                  <a:srgbClr val="0070C0"/>
                </a:solidFill>
                <a:effectLst/>
                <a:uLnTx/>
                <a:uFillTx/>
                <a:latin typeface="Aptos"/>
                <a:ea typeface="+mn-ea"/>
                <a:cs typeface="+mn-cs"/>
              </a:rPr>
              <a:t>SPOT is also used to display metrics collected from the EMR </a:t>
            </a:r>
            <a:r>
              <a:rPr kumimoji="0" lang="en-US" sz="1800" b="0" i="0" u="none" strike="noStrike" kern="1200" cap="none" spc="0" normalizeH="0" baseline="0" noProof="0" err="1">
                <a:ln>
                  <a:noFill/>
                </a:ln>
                <a:solidFill>
                  <a:srgbClr val="0070C0"/>
                </a:solidFill>
                <a:effectLst/>
                <a:uLnTx/>
                <a:uFillTx/>
                <a:latin typeface="Aptos"/>
                <a:ea typeface="+mn-ea"/>
                <a:cs typeface="+mn-cs"/>
              </a:rPr>
              <a:t>eg</a:t>
            </a:r>
            <a:r>
              <a:rPr kumimoji="0" lang="en-US" sz="1800" b="0" i="0" u="none" strike="noStrike" kern="1200" cap="none" spc="0" normalizeH="0" baseline="0" noProof="0">
                <a:ln>
                  <a:noFill/>
                </a:ln>
                <a:solidFill>
                  <a:srgbClr val="0070C0"/>
                </a:solidFill>
                <a:effectLst/>
                <a:uLnTx/>
                <a:uFillTx/>
                <a:latin typeface="Aptos"/>
                <a:ea typeface="+mn-ea"/>
                <a:cs typeface="+mn-cs"/>
              </a:rPr>
              <a:t> </a:t>
            </a:r>
            <a:r>
              <a:rPr kumimoji="0" lang="en-US" sz="1800" b="0" i="0" u="none" strike="noStrike" kern="1200" cap="none" spc="0" normalizeH="0" baseline="0" noProof="0" err="1">
                <a:ln>
                  <a:noFill/>
                </a:ln>
                <a:solidFill>
                  <a:srgbClr val="0070C0"/>
                </a:solidFill>
                <a:effectLst/>
                <a:uLnTx/>
                <a:uFillTx/>
                <a:latin typeface="Aptos"/>
                <a:ea typeface="+mn-ea"/>
                <a:cs typeface="+mn-cs"/>
              </a:rPr>
              <a:t>TxCurr</a:t>
            </a:r>
            <a:r>
              <a:rPr kumimoji="0" lang="en-US" sz="1800" b="0" i="0" u="none" strike="noStrike" kern="1200" cap="none" spc="0" normalizeH="0" baseline="0" noProof="0">
                <a:ln>
                  <a:noFill/>
                </a:ln>
                <a:solidFill>
                  <a:srgbClr val="0070C0"/>
                </a:solidFill>
                <a:effectLst/>
                <a:uLnTx/>
                <a:uFillTx/>
                <a:latin typeface="Aptos"/>
                <a:ea typeface="+mn-ea"/>
                <a:cs typeface="+mn-cs"/>
              </a:rPr>
              <a:t> and compare the NDW calculation of the same metrics based on the data sent.</a:t>
            </a:r>
          </a:p>
        </p:txBody>
      </p:sp>
      <p:sp>
        <p:nvSpPr>
          <p:cNvPr id="3" name="TextBox 2">
            <a:extLst>
              <a:ext uri="{FF2B5EF4-FFF2-40B4-BE49-F238E27FC236}">
                <a16:creationId xmlns:a16="http://schemas.microsoft.com/office/drawing/2014/main" id="{C207407E-2656-8912-5077-505400701B02}"/>
              </a:ext>
            </a:extLst>
          </p:cNvPr>
          <p:cNvSpPr txBox="1"/>
          <p:nvPr/>
        </p:nvSpPr>
        <p:spPr>
          <a:xfrm>
            <a:off x="2333847" y="174717"/>
            <a:ext cx="6097772" cy="482633"/>
          </a:xfrm>
          <a:prstGeom prst="rect">
            <a:avLst/>
          </a:prstGeom>
          <a:noFill/>
        </p:spPr>
        <p:txBody>
          <a:bodyPr wrap="square">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sz="2800" b="1" i="0" u="none" strike="noStrike" kern="1200" cap="none" spc="0" normalizeH="0" baseline="0" noProof="0">
                <a:ln>
                  <a:noFill/>
                </a:ln>
                <a:solidFill>
                  <a:prstClr val="black"/>
                </a:solidFill>
                <a:effectLst/>
                <a:uLnTx/>
                <a:uFillTx/>
                <a:latin typeface="Aptos" panose="02110004020202020204"/>
                <a:ea typeface="+mn-ea"/>
                <a:cs typeface="+mn-cs"/>
              </a:rPr>
              <a:t>SPOT</a:t>
            </a:r>
          </a:p>
        </p:txBody>
      </p:sp>
    </p:spTree>
    <p:extLst>
      <p:ext uri="{BB962C8B-B14F-4D97-AF65-F5344CB8AC3E}">
        <p14:creationId xmlns:p14="http://schemas.microsoft.com/office/powerpoint/2010/main" val="19067329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descr="A screenshot of a report&#10;&#10;Description automatically generated">
            <a:extLst>
              <a:ext uri="{FF2B5EF4-FFF2-40B4-BE49-F238E27FC236}">
                <a16:creationId xmlns:a16="http://schemas.microsoft.com/office/drawing/2014/main" id="{FE7DED54-5A04-4CC0-791F-B735D42E4118}"/>
              </a:ext>
            </a:extLst>
          </p:cNvPr>
          <p:cNvPicPr>
            <a:picLocks noChangeAspect="1"/>
          </p:cNvPicPr>
          <p:nvPr/>
        </p:nvPicPr>
        <p:blipFill>
          <a:blip r:embed="rId2"/>
          <a:stretch>
            <a:fillRect/>
          </a:stretch>
        </p:blipFill>
        <p:spPr>
          <a:xfrm>
            <a:off x="1339701" y="1032208"/>
            <a:ext cx="9346019" cy="5053768"/>
          </a:xfrm>
          <a:prstGeom prst="rect">
            <a:avLst/>
          </a:prstGeom>
          <a:ln w="25400">
            <a:solidFill>
              <a:schemeClr val="accent1">
                <a:shade val="15000"/>
              </a:schemeClr>
            </a:solidFill>
          </a:ln>
        </p:spPr>
      </p:pic>
      <p:sp>
        <p:nvSpPr>
          <p:cNvPr id="5" name="TextBox 4">
            <a:extLst>
              <a:ext uri="{FF2B5EF4-FFF2-40B4-BE49-F238E27FC236}">
                <a16:creationId xmlns:a16="http://schemas.microsoft.com/office/drawing/2014/main" id="{9A35667B-F8E8-C8C9-381A-87B6CF1DAD4B}"/>
              </a:ext>
            </a:extLst>
          </p:cNvPr>
          <p:cNvSpPr txBox="1"/>
          <p:nvPr/>
        </p:nvSpPr>
        <p:spPr>
          <a:xfrm>
            <a:off x="999461" y="346763"/>
            <a:ext cx="9781954" cy="523220"/>
          </a:xfrm>
          <a:prstGeom prst="rect">
            <a:avLst/>
          </a:prstGeom>
          <a:noFill/>
        </p:spPr>
        <p:txBody>
          <a:bodyPr wrap="square">
            <a:spAutoFit/>
          </a:bodyPr>
          <a:lstStyle/>
          <a:p>
            <a:pPr marL="0" marR="0" lvl="0" indent="0" algn="ctr" defTabSz="914347"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a:ln>
                  <a:noFill/>
                </a:ln>
                <a:solidFill>
                  <a:prstClr val="black"/>
                </a:solidFill>
                <a:effectLst/>
                <a:uLnTx/>
                <a:uFillTx/>
                <a:latin typeface="Aptos" panose="02110004020202020204"/>
                <a:ea typeface="+mn-ea"/>
                <a:cs typeface="+mn-cs"/>
              </a:rPr>
              <a:t>SPOT: Example EMR metrics sent and with a difference</a:t>
            </a:r>
            <a:endParaRPr kumimoji="0" lang="en-KE" sz="2800" b="1"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1143182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5399B-2820-1D8C-268E-F6C3924820CB}"/>
              </a:ext>
            </a:extLst>
          </p:cNvPr>
          <p:cNvSpPr>
            <a:spLocks noGrp="1"/>
          </p:cNvSpPr>
          <p:nvPr>
            <p:ph type="title"/>
          </p:nvPr>
        </p:nvSpPr>
        <p:spPr>
          <a:xfrm>
            <a:off x="1084520" y="171944"/>
            <a:ext cx="9685553" cy="1554480"/>
          </a:xfrm>
        </p:spPr>
        <p:txBody>
          <a:bodyPr anchor="ctr">
            <a:normAutofit/>
          </a:bodyPr>
          <a:lstStyle/>
          <a:p>
            <a:pPr algn="ctr"/>
            <a:r>
              <a:rPr lang="en-US" sz="4000" b="1">
                <a:ea typeface="+mj-lt"/>
                <a:cs typeface="+mj-lt"/>
              </a:rPr>
              <a:t>iii) Bidirectional feedback on issues to be resolved</a:t>
            </a:r>
            <a:endParaRPr lang="en-US" sz="4000" b="1"/>
          </a:p>
        </p:txBody>
      </p:sp>
      <p:graphicFrame>
        <p:nvGraphicFramePr>
          <p:cNvPr id="9" name="Content Placeholder 2">
            <a:extLst>
              <a:ext uri="{FF2B5EF4-FFF2-40B4-BE49-F238E27FC236}">
                <a16:creationId xmlns:a16="http://schemas.microsoft.com/office/drawing/2014/main" id="{C06F73E2-E662-B29F-5169-0999734BCE8C}"/>
              </a:ext>
            </a:extLst>
          </p:cNvPr>
          <p:cNvGraphicFramePr>
            <a:graphicFrameLocks noGrp="1"/>
          </p:cNvGraphicFramePr>
          <p:nvPr>
            <p:ph idx="1"/>
          </p:nvPr>
        </p:nvGraphicFramePr>
        <p:xfrm>
          <a:off x="946297" y="1552352"/>
          <a:ext cx="10738885" cy="45395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27202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3B65D0A-D133-A1C2-F302-B670D1198433}"/>
              </a:ext>
            </a:extLst>
          </p:cNvPr>
          <p:cNvSpPr txBox="1"/>
          <p:nvPr/>
        </p:nvSpPr>
        <p:spPr>
          <a:xfrm>
            <a:off x="3047114" y="66771"/>
            <a:ext cx="6097772" cy="646331"/>
          </a:xfrm>
          <a:prstGeom prst="rect">
            <a:avLst/>
          </a:prstGeom>
          <a:noFill/>
        </p:spPr>
        <p:txBody>
          <a:bodyPr wrap="square">
            <a:spAutoFit/>
          </a:bodyPr>
          <a:lstStyle/>
          <a:p>
            <a:pPr marL="0" marR="0" lvl="0" indent="0" algn="ctr" defTabSz="914347"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prstClr val="black"/>
                </a:solidFill>
                <a:effectLst/>
                <a:uLnTx/>
                <a:uFillTx/>
                <a:latin typeface="Aptos" panose="02110004020202020204"/>
                <a:ea typeface="+mn-ea"/>
                <a:cs typeface="+mn-cs"/>
              </a:rPr>
              <a:t>Bidirectional feedback </a:t>
            </a:r>
            <a:endParaRPr kumimoji="0" lang="en-KE" sz="3600" b="1" i="0" u="none" strike="noStrike" kern="1200" cap="none" spc="0" normalizeH="0" baseline="0" noProof="0">
              <a:ln>
                <a:noFill/>
              </a:ln>
              <a:solidFill>
                <a:prstClr val="black"/>
              </a:solidFill>
              <a:effectLst/>
              <a:uLnTx/>
              <a:uFillTx/>
              <a:latin typeface="Aptos" panose="02110004020202020204"/>
              <a:ea typeface="+mn-ea"/>
              <a:cs typeface="+mn-cs"/>
            </a:endParaRPr>
          </a:p>
        </p:txBody>
      </p:sp>
      <p:pic>
        <p:nvPicPr>
          <p:cNvPr id="3" name="Picture 2" descr="A map of a city&#10;&#10;Description automatically generated">
            <a:extLst>
              <a:ext uri="{FF2B5EF4-FFF2-40B4-BE49-F238E27FC236}">
                <a16:creationId xmlns:a16="http://schemas.microsoft.com/office/drawing/2014/main" id="{F3C44ABE-39B7-3C47-49BE-225A845E9A10}"/>
              </a:ext>
            </a:extLst>
          </p:cNvPr>
          <p:cNvPicPr>
            <a:picLocks noChangeAspect="1"/>
          </p:cNvPicPr>
          <p:nvPr/>
        </p:nvPicPr>
        <p:blipFill>
          <a:blip r:embed="rId2"/>
          <a:stretch>
            <a:fillRect/>
          </a:stretch>
        </p:blipFill>
        <p:spPr>
          <a:xfrm>
            <a:off x="1167789" y="1047609"/>
            <a:ext cx="10058228" cy="5044718"/>
          </a:xfrm>
          <a:prstGeom prst="rect">
            <a:avLst/>
          </a:prstGeom>
        </p:spPr>
      </p:pic>
    </p:spTree>
    <p:extLst>
      <p:ext uri="{BB962C8B-B14F-4D97-AF65-F5344CB8AC3E}">
        <p14:creationId xmlns:p14="http://schemas.microsoft.com/office/powerpoint/2010/main" val="801801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A screenshot of a computer&#10;&#10;Description automatically generated">
            <a:extLst>
              <a:ext uri="{FF2B5EF4-FFF2-40B4-BE49-F238E27FC236}">
                <a16:creationId xmlns:a16="http://schemas.microsoft.com/office/drawing/2014/main" id="{78694402-30C4-EC45-4108-E0B1F2EBD350}"/>
              </a:ext>
            </a:extLst>
          </p:cNvPr>
          <p:cNvPicPr>
            <a:picLocks noChangeAspect="1"/>
          </p:cNvPicPr>
          <p:nvPr/>
        </p:nvPicPr>
        <p:blipFill>
          <a:blip r:embed="rId2"/>
          <a:srcRect t="13299" b="13299"/>
          <a:stretch/>
        </p:blipFill>
        <p:spPr>
          <a:xfrm>
            <a:off x="815740" y="1531343"/>
            <a:ext cx="11284956" cy="4197427"/>
          </a:xfrm>
          <a:prstGeom prst="rect">
            <a:avLst/>
          </a:prstGeom>
        </p:spPr>
      </p:pic>
      <p:sp>
        <p:nvSpPr>
          <p:cNvPr id="5" name="TextBox 4">
            <a:extLst>
              <a:ext uri="{FF2B5EF4-FFF2-40B4-BE49-F238E27FC236}">
                <a16:creationId xmlns:a16="http://schemas.microsoft.com/office/drawing/2014/main" id="{93B65D0A-D133-A1C2-F302-B670D1198433}"/>
              </a:ext>
            </a:extLst>
          </p:cNvPr>
          <p:cNvSpPr txBox="1"/>
          <p:nvPr/>
        </p:nvSpPr>
        <p:spPr>
          <a:xfrm>
            <a:off x="3047114" y="485412"/>
            <a:ext cx="6097772" cy="646331"/>
          </a:xfrm>
          <a:prstGeom prst="rect">
            <a:avLst/>
          </a:prstGeom>
          <a:noFill/>
        </p:spPr>
        <p:txBody>
          <a:bodyPr wrap="square">
            <a:spAutoFit/>
          </a:bodyPr>
          <a:lstStyle/>
          <a:p>
            <a:pPr marL="0" marR="0" lvl="0" indent="0" algn="ctr" defTabSz="914347"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prstClr val="black"/>
                </a:solidFill>
                <a:effectLst/>
                <a:uLnTx/>
                <a:uFillTx/>
                <a:latin typeface="Aptos" panose="02110004020202020204"/>
                <a:ea typeface="+mn-ea"/>
                <a:cs typeface="+mn-cs"/>
              </a:rPr>
              <a:t>Bidirectional feedback </a:t>
            </a:r>
            <a:endParaRPr kumimoji="0" lang="en-KE" sz="3600" b="1"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63824127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977F0785-3435-1571-BB02-741FD26E8449}"/>
              </a:ext>
            </a:extLst>
          </p:cNvPr>
          <p:cNvSpPr>
            <a:spLocks noGrp="1"/>
          </p:cNvSpPr>
          <p:nvPr>
            <p:ph type="ctrTitle"/>
          </p:nvPr>
        </p:nvSpPr>
        <p:spPr>
          <a:xfrm>
            <a:off x="1524000" y="1107186"/>
            <a:ext cx="9144000" cy="2808922"/>
          </a:xfrm>
        </p:spPr>
        <p:txBody>
          <a:bodyPr/>
          <a:lstStyle/>
          <a:p>
            <a:pPr>
              <a:lnSpc>
                <a:spcPct val="100000"/>
              </a:lnSpc>
              <a:spcBef>
                <a:spcPts val="0"/>
              </a:spcBef>
              <a:spcAft>
                <a:spcPts val="0"/>
              </a:spcAft>
              <a:defRPr/>
            </a:pPr>
            <a:r>
              <a:rPr lang="en-GB" altLang="en-US" sz="4200">
                <a:solidFill>
                  <a:srgbClr val="000000"/>
                </a:solidFill>
                <a:highlight>
                  <a:srgbClr val="FFFFFF"/>
                </a:highlight>
                <a:latin typeface="Maiandra GD"/>
                <a:ea typeface="Times New Roman" panose="02020603050405020304" pitchFamily="18" charset="0"/>
                <a:cs typeface="+mn-cs"/>
              </a:rPr>
              <a:t> </a:t>
            </a:r>
            <a:r>
              <a:rPr lang="en-US" sz="4400" b="1" kern="1200">
                <a:latin typeface="+mj-lt"/>
                <a:ea typeface="+mj-ea"/>
                <a:cs typeface="+mj-cs"/>
              </a:rPr>
              <a:t>Our approach to strengthening data quality</a:t>
            </a:r>
            <a:br>
              <a:rPr lang="en-GB" altLang="en-US" sz="4200">
                <a:highlight>
                  <a:srgbClr val="FFFFFF"/>
                </a:highlight>
                <a:latin typeface="Maiandra GD" panose="020E0502030308020204" pitchFamily="34" charset="0"/>
                <a:ea typeface="Times New Roman" panose="02020603050405020304" pitchFamily="18" charset="0"/>
                <a:cs typeface="+mn-cs"/>
              </a:rPr>
            </a:br>
            <a:endParaRPr lang="en-GB" altLang="en-US" sz="4200">
              <a:solidFill>
                <a:srgbClr val="000000"/>
              </a:solidFill>
              <a:highlight>
                <a:srgbClr val="FFFFFF"/>
              </a:highlight>
              <a:latin typeface="Maiandra GD" panose="020E0502030308020204" pitchFamily="34" charset="0"/>
              <a:ea typeface="Times New Roman" panose="02020603050405020304" pitchFamily="18" charset="0"/>
              <a:cs typeface="+mn-cs"/>
            </a:endParaRPr>
          </a:p>
        </p:txBody>
      </p:sp>
      <p:sp>
        <p:nvSpPr>
          <p:cNvPr id="3" name="Subtitle 2">
            <a:extLst>
              <a:ext uri="{FF2B5EF4-FFF2-40B4-BE49-F238E27FC236}">
                <a16:creationId xmlns:a16="http://schemas.microsoft.com/office/drawing/2014/main" id="{BF30B1F4-08FD-0494-E7E7-DCB3FE86661E}"/>
              </a:ext>
            </a:extLst>
          </p:cNvPr>
          <p:cNvSpPr>
            <a:spLocks noGrp="1"/>
          </p:cNvSpPr>
          <p:nvPr>
            <p:ph type="subTitle" idx="1"/>
          </p:nvPr>
        </p:nvSpPr>
        <p:spPr>
          <a:xfrm>
            <a:off x="1524000" y="4186492"/>
            <a:ext cx="9144000" cy="1655762"/>
          </a:xfrm>
        </p:spPr>
        <p:txBody>
          <a:bodyPr/>
          <a:lstStyle/>
          <a:p>
            <a:pPr marL="0" marR="0" lvl="0" indent="0" algn="ctr" defTabSz="914400" rtl="0" eaLnBrk="1" fontAlgn="auto" latinLnBrk="0" hangingPunct="1">
              <a:lnSpc>
                <a:spcPct val="100000"/>
              </a:lnSpc>
              <a:spcBef>
                <a:spcPts val="1000"/>
              </a:spcBef>
              <a:spcAft>
                <a:spcPts val="0"/>
              </a:spcAft>
              <a:buClrTx/>
              <a:buSzTx/>
              <a:buFontTx/>
              <a:buNone/>
              <a:tabLst/>
              <a:defRPr/>
            </a:pPr>
            <a:r>
              <a:rPr kumimoji="0" lang="en-US" sz="3200" b="1" i="0" u="none" strike="noStrike" kern="1200" cap="none" spc="0" normalizeH="0" baseline="0" noProof="0">
                <a:ln>
                  <a:noFill/>
                </a:ln>
                <a:effectLst/>
                <a:uLnTx/>
                <a:uFillTx/>
                <a:latin typeface="Aptos" panose="02110004020202020204"/>
                <a:ea typeface="+mn-ea"/>
                <a:cs typeface="+mn-cs"/>
              </a:rPr>
              <a:t>C. </a:t>
            </a:r>
            <a:r>
              <a:rPr kumimoji="0" lang="en-GB" sz="3200" b="1" i="0" u="none" strike="noStrike" kern="1200" cap="none" spc="0" normalizeH="0" baseline="0" noProof="0">
                <a:ln>
                  <a:noFill/>
                </a:ln>
                <a:effectLst/>
                <a:uLnTx/>
                <a:uFillTx/>
                <a:latin typeface="Aptos" panose="02110004020202020204"/>
                <a:ea typeface="+mn-ea"/>
                <a:cs typeface="+mn-cs"/>
              </a:rPr>
              <a:t>Data use and feedback</a:t>
            </a:r>
            <a:endParaRPr kumimoji="0" lang="en-US" sz="3200" b="1" i="0" u="none" strike="noStrike" kern="1200" cap="none" spc="0" normalizeH="0" baseline="0" noProof="0">
              <a:ln>
                <a:noFill/>
              </a:ln>
              <a:effectLst/>
              <a:uLnTx/>
              <a:uFillTx/>
              <a:latin typeface="Aptos" panose="02110004020202020204"/>
              <a:ea typeface="+mn-ea"/>
              <a:cs typeface="+mn-cs"/>
            </a:endParaRPr>
          </a:p>
        </p:txBody>
      </p:sp>
      <p:cxnSp>
        <p:nvCxnSpPr>
          <p:cNvPr id="4" name="Straight Connector 3">
            <a:extLst>
              <a:ext uri="{FF2B5EF4-FFF2-40B4-BE49-F238E27FC236}">
                <a16:creationId xmlns:a16="http://schemas.microsoft.com/office/drawing/2014/main" id="{6166F005-CE9F-B5DB-7A94-2F89A988F166}"/>
              </a:ext>
            </a:extLst>
          </p:cNvPr>
          <p:cNvCxnSpPr/>
          <p:nvPr/>
        </p:nvCxnSpPr>
        <p:spPr>
          <a:xfrm>
            <a:off x="3125788" y="4051300"/>
            <a:ext cx="591820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62645384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8C65A-A4A4-E516-F663-9C5BF60BB861}"/>
              </a:ext>
            </a:extLst>
          </p:cNvPr>
          <p:cNvSpPr>
            <a:spLocks noGrp="1"/>
          </p:cNvSpPr>
          <p:nvPr>
            <p:ph type="title"/>
          </p:nvPr>
        </p:nvSpPr>
        <p:spPr>
          <a:xfrm>
            <a:off x="1435396" y="62299"/>
            <a:ext cx="8884566" cy="841344"/>
          </a:xfrm>
        </p:spPr>
        <p:txBody>
          <a:bodyPr anchor="b">
            <a:normAutofit/>
          </a:bodyPr>
          <a:lstStyle/>
          <a:p>
            <a:pPr algn="ctr"/>
            <a:r>
              <a:rPr lang="en-US" sz="4000"/>
              <a:t>Monthly Reporting Rates Bulletins</a:t>
            </a:r>
          </a:p>
        </p:txBody>
      </p:sp>
      <p:sp>
        <p:nvSpPr>
          <p:cNvPr id="3" name="Content Placeholder 2">
            <a:extLst>
              <a:ext uri="{FF2B5EF4-FFF2-40B4-BE49-F238E27FC236}">
                <a16:creationId xmlns:a16="http://schemas.microsoft.com/office/drawing/2014/main" id="{F8E59E63-993E-AF24-B23A-6490C85DF8C6}"/>
              </a:ext>
            </a:extLst>
          </p:cNvPr>
          <p:cNvSpPr>
            <a:spLocks noGrp="1"/>
          </p:cNvSpPr>
          <p:nvPr>
            <p:ph idx="1"/>
          </p:nvPr>
        </p:nvSpPr>
        <p:spPr>
          <a:xfrm>
            <a:off x="8027581" y="1116420"/>
            <a:ext cx="4093298" cy="5099256"/>
          </a:xfrm>
        </p:spPr>
        <p:txBody>
          <a:bodyPr anchor="t">
            <a:normAutofit/>
          </a:bodyPr>
          <a:lstStyle/>
          <a:p>
            <a:r>
              <a:rPr lang="en-US" sz="2200"/>
              <a:t>Action</a:t>
            </a:r>
          </a:p>
          <a:p>
            <a:pPr lvl="1"/>
            <a:r>
              <a:rPr lang="en-US" sz="2200"/>
              <a:t>Initially analyzed NDW data and packaged it as a monthly bulletin and send to partners</a:t>
            </a:r>
          </a:p>
          <a:p>
            <a:pPr lvl="1"/>
            <a:r>
              <a:rPr lang="en-US" sz="2200"/>
              <a:t>Later automated as dashboard</a:t>
            </a:r>
          </a:p>
          <a:p>
            <a:r>
              <a:rPr lang="en-US" sz="2200"/>
              <a:t>Outcome</a:t>
            </a:r>
          </a:p>
          <a:p>
            <a:pPr lvl="1"/>
            <a:r>
              <a:rPr lang="en-US" sz="2200"/>
              <a:t>Reporting rates improved from 24% to &gt;90%</a:t>
            </a:r>
          </a:p>
          <a:p>
            <a:pPr lvl="1"/>
            <a:r>
              <a:rPr lang="en-US" sz="2200"/>
              <a:t>Partners gained clear insights into their performance and data submission trends</a:t>
            </a:r>
          </a:p>
          <a:p>
            <a:endParaRPr lang="en-US" sz="2200"/>
          </a:p>
        </p:txBody>
      </p:sp>
      <p:grpSp>
        <p:nvGrpSpPr>
          <p:cNvPr id="11" name="Group 10">
            <a:extLst>
              <a:ext uri="{FF2B5EF4-FFF2-40B4-BE49-F238E27FC236}">
                <a16:creationId xmlns:a16="http://schemas.microsoft.com/office/drawing/2014/main" id="{5AA0C4B8-E880-BC2D-2636-9FF3AA8C875F}"/>
              </a:ext>
            </a:extLst>
          </p:cNvPr>
          <p:cNvGrpSpPr/>
          <p:nvPr/>
        </p:nvGrpSpPr>
        <p:grpSpPr>
          <a:xfrm>
            <a:off x="914399" y="1116419"/>
            <a:ext cx="7113181" cy="4735743"/>
            <a:chOff x="3749039" y="762668"/>
            <a:chExt cx="8442961" cy="6095332"/>
          </a:xfrm>
        </p:grpSpPr>
        <p:pic>
          <p:nvPicPr>
            <p:cNvPr id="5" name="Picture 4">
              <a:extLst>
                <a:ext uri="{FF2B5EF4-FFF2-40B4-BE49-F238E27FC236}">
                  <a16:creationId xmlns:a16="http://schemas.microsoft.com/office/drawing/2014/main" id="{83713B42-8260-BC90-63F2-05AFFEE77CB8}"/>
                </a:ext>
              </a:extLst>
            </p:cNvPr>
            <p:cNvPicPr>
              <a:picLocks noChangeAspect="1"/>
            </p:cNvPicPr>
            <p:nvPr/>
          </p:nvPicPr>
          <p:blipFill>
            <a:blip r:embed="rId2"/>
            <a:stretch>
              <a:fillRect/>
            </a:stretch>
          </p:blipFill>
          <p:spPr>
            <a:xfrm>
              <a:off x="3749040" y="762668"/>
              <a:ext cx="8442960" cy="1606633"/>
            </a:xfrm>
            <a:prstGeom prst="rect">
              <a:avLst/>
            </a:prstGeom>
          </p:spPr>
        </p:pic>
        <p:pic>
          <p:nvPicPr>
            <p:cNvPr id="7" name="Picture 6">
              <a:extLst>
                <a:ext uri="{FF2B5EF4-FFF2-40B4-BE49-F238E27FC236}">
                  <a16:creationId xmlns:a16="http://schemas.microsoft.com/office/drawing/2014/main" id="{CAD35989-FB0E-C035-D2B0-4FD885BEEA72}"/>
                </a:ext>
              </a:extLst>
            </p:cNvPr>
            <p:cNvPicPr>
              <a:picLocks noChangeAspect="1"/>
            </p:cNvPicPr>
            <p:nvPr/>
          </p:nvPicPr>
          <p:blipFill>
            <a:blip r:embed="rId3"/>
            <a:stretch>
              <a:fillRect/>
            </a:stretch>
          </p:blipFill>
          <p:spPr>
            <a:xfrm>
              <a:off x="3749039" y="2275840"/>
              <a:ext cx="4399282" cy="4582160"/>
            </a:xfrm>
            <a:prstGeom prst="rect">
              <a:avLst/>
            </a:prstGeom>
          </p:spPr>
        </p:pic>
        <p:pic>
          <p:nvPicPr>
            <p:cNvPr id="9" name="Picture 8">
              <a:extLst>
                <a:ext uri="{FF2B5EF4-FFF2-40B4-BE49-F238E27FC236}">
                  <a16:creationId xmlns:a16="http://schemas.microsoft.com/office/drawing/2014/main" id="{33A94F3F-E27B-777C-9A5B-26E5C0966563}"/>
                </a:ext>
              </a:extLst>
            </p:cNvPr>
            <p:cNvPicPr>
              <a:picLocks noChangeAspect="1"/>
            </p:cNvPicPr>
            <p:nvPr/>
          </p:nvPicPr>
          <p:blipFill>
            <a:blip r:embed="rId4"/>
            <a:stretch>
              <a:fillRect/>
            </a:stretch>
          </p:blipFill>
          <p:spPr>
            <a:xfrm>
              <a:off x="8036560" y="2247912"/>
              <a:ext cx="4155440" cy="4610088"/>
            </a:xfrm>
            <a:prstGeom prst="rect">
              <a:avLst/>
            </a:prstGeom>
          </p:spPr>
        </p:pic>
        <p:sp>
          <p:nvSpPr>
            <p:cNvPr id="10" name="TextBox 9">
              <a:extLst>
                <a:ext uri="{FF2B5EF4-FFF2-40B4-BE49-F238E27FC236}">
                  <a16:creationId xmlns:a16="http://schemas.microsoft.com/office/drawing/2014/main" id="{219223B3-245B-D90D-E6ED-C5359987ED12}"/>
                </a:ext>
              </a:extLst>
            </p:cNvPr>
            <p:cNvSpPr txBox="1"/>
            <p:nvPr/>
          </p:nvSpPr>
          <p:spPr>
            <a:xfrm>
              <a:off x="8342378" y="2681016"/>
              <a:ext cx="2845816" cy="276999"/>
            </a:xfrm>
            <a:prstGeom prst="rect">
              <a:avLst/>
            </a:prstGeom>
            <a:noFill/>
          </p:spPr>
          <p:txBody>
            <a:bodyPr wrap="square" rtlCol="0">
              <a:spAutoFit/>
            </a:bodyPr>
            <a:lstStyle/>
            <a:p>
              <a:pPr marL="0" marR="0" lvl="0" indent="0" algn="l" defTabSz="580611" rtl="0" eaLnBrk="1" fontAlgn="auto" latinLnBrk="0" hangingPunct="1">
                <a:lnSpc>
                  <a:spcPct val="100000"/>
                </a:lnSpc>
                <a:spcBef>
                  <a:spcPts val="0"/>
                </a:spcBef>
                <a:spcAft>
                  <a:spcPts val="762"/>
                </a:spcAft>
                <a:buClrTx/>
                <a:buSzTx/>
                <a:buFontTx/>
                <a:buNone/>
                <a:tabLst/>
                <a:defRPr/>
              </a:pPr>
              <a:r>
                <a:rPr kumimoji="0" lang="en-US" sz="762" b="0" i="0" u="none" strike="noStrike" kern="1200" cap="none" spc="0" normalizeH="0" baseline="0" noProof="0">
                  <a:ln>
                    <a:noFill/>
                  </a:ln>
                  <a:solidFill>
                    <a:srgbClr val="E97132">
                      <a:lumMod val="75000"/>
                    </a:srgbClr>
                  </a:solidFill>
                  <a:effectLst/>
                  <a:uLnTx/>
                  <a:uFillTx/>
                  <a:latin typeface="Aptos" panose="02110004020202020204"/>
                  <a:ea typeface="+mn-ea"/>
                  <a:cs typeface="+mn-cs"/>
                </a:rPr>
                <a:t>Facilities that uploaded stale databases</a:t>
              </a:r>
              <a:endParaRPr kumimoji="0" lang="en-US" sz="1200" b="0" i="0" u="none" strike="noStrike" kern="1200" cap="none" spc="0" normalizeH="0" baseline="0" noProof="0">
                <a:ln>
                  <a:noFill/>
                </a:ln>
                <a:solidFill>
                  <a:srgbClr val="E97132">
                    <a:lumMod val="75000"/>
                  </a:srgbClr>
                </a:solidFill>
                <a:effectLst/>
                <a:uLnTx/>
                <a:uFillTx/>
                <a:latin typeface="Aptos" panose="02110004020202020204"/>
                <a:ea typeface="+mn-ea"/>
                <a:cs typeface="+mn-cs"/>
              </a:endParaRPr>
            </a:p>
          </p:txBody>
        </p:sp>
      </p:grpSp>
    </p:spTree>
    <p:extLst>
      <p:ext uri="{BB962C8B-B14F-4D97-AF65-F5344CB8AC3E}">
        <p14:creationId xmlns:p14="http://schemas.microsoft.com/office/powerpoint/2010/main" val="337460926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28721-FE5C-D226-1167-0992D958C6F1}"/>
              </a:ext>
            </a:extLst>
          </p:cNvPr>
          <p:cNvSpPr>
            <a:spLocks noGrp="1"/>
          </p:cNvSpPr>
          <p:nvPr>
            <p:ph type="title"/>
          </p:nvPr>
        </p:nvSpPr>
        <p:spPr>
          <a:xfrm>
            <a:off x="1669311" y="233917"/>
            <a:ext cx="8548577" cy="819229"/>
          </a:xfrm>
        </p:spPr>
        <p:txBody>
          <a:bodyPr anchor="b">
            <a:noAutofit/>
          </a:bodyPr>
          <a:lstStyle/>
          <a:p>
            <a:pPr algn="ctr"/>
            <a:r>
              <a:rPr lang="en-US" sz="3600"/>
              <a:t>NDW Dashboard Monitoring &amp; Reporting</a:t>
            </a:r>
          </a:p>
        </p:txBody>
      </p:sp>
      <p:sp>
        <p:nvSpPr>
          <p:cNvPr id="3" name="Content Placeholder 2">
            <a:extLst>
              <a:ext uri="{FF2B5EF4-FFF2-40B4-BE49-F238E27FC236}">
                <a16:creationId xmlns:a16="http://schemas.microsoft.com/office/drawing/2014/main" id="{D9391F64-1DCA-1F48-E0F1-AB25E477D816}"/>
              </a:ext>
            </a:extLst>
          </p:cNvPr>
          <p:cNvSpPr>
            <a:spLocks noGrp="1"/>
          </p:cNvSpPr>
          <p:nvPr>
            <p:ph idx="1"/>
          </p:nvPr>
        </p:nvSpPr>
        <p:spPr>
          <a:xfrm>
            <a:off x="832251" y="1626781"/>
            <a:ext cx="4103914" cy="4354527"/>
          </a:xfrm>
        </p:spPr>
        <p:txBody>
          <a:bodyPr anchor="t">
            <a:normAutofit/>
          </a:bodyPr>
          <a:lstStyle/>
          <a:p>
            <a:r>
              <a:rPr lang="en-US" sz="2000"/>
              <a:t>Tracks monthly</a:t>
            </a:r>
          </a:p>
          <a:p>
            <a:pPr lvl="1"/>
            <a:r>
              <a:rPr lang="en-US" sz="2000"/>
              <a:t>Reporting rates</a:t>
            </a:r>
          </a:p>
          <a:p>
            <a:pPr lvl="1"/>
            <a:r>
              <a:rPr lang="en-US" sz="2000"/>
              <a:t>Reporting trends over time</a:t>
            </a:r>
          </a:p>
          <a:p>
            <a:pPr lvl="1"/>
            <a:r>
              <a:rPr lang="en-US" sz="2000"/>
              <a:t>Consistency of reporting</a:t>
            </a:r>
          </a:p>
          <a:p>
            <a:pPr lvl="1"/>
            <a:r>
              <a:rPr lang="en-US" sz="2000"/>
              <a:t>Downloadable list of non-reporting facilities  </a:t>
            </a:r>
          </a:p>
          <a:p>
            <a:r>
              <a:rPr lang="en-US" sz="2000"/>
              <a:t>Action</a:t>
            </a:r>
          </a:p>
          <a:p>
            <a:pPr lvl="1"/>
            <a:r>
              <a:rPr lang="en-US" sz="2000"/>
              <a:t>Encourages real-time tracking and county &amp; partner accountability</a:t>
            </a:r>
          </a:p>
          <a:p>
            <a:pPr marL="457200" lvl="1" indent="0">
              <a:buNone/>
            </a:pPr>
            <a:endParaRPr lang="en-US" sz="1600"/>
          </a:p>
          <a:p>
            <a:endParaRPr lang="en-US" sz="2000"/>
          </a:p>
        </p:txBody>
      </p:sp>
      <p:grpSp>
        <p:nvGrpSpPr>
          <p:cNvPr id="8" name="Group 7">
            <a:extLst>
              <a:ext uri="{FF2B5EF4-FFF2-40B4-BE49-F238E27FC236}">
                <a16:creationId xmlns:a16="http://schemas.microsoft.com/office/drawing/2014/main" id="{F502104A-11C9-34DE-7792-549A880EFA3E}"/>
              </a:ext>
            </a:extLst>
          </p:cNvPr>
          <p:cNvGrpSpPr/>
          <p:nvPr/>
        </p:nvGrpSpPr>
        <p:grpSpPr>
          <a:xfrm>
            <a:off x="4936165" y="1435395"/>
            <a:ext cx="6677088" cy="4354527"/>
            <a:chOff x="4673600" y="535295"/>
            <a:chExt cx="7053953" cy="5893053"/>
          </a:xfrm>
        </p:grpSpPr>
        <p:pic>
          <p:nvPicPr>
            <p:cNvPr id="5" name="Picture 4">
              <a:extLst>
                <a:ext uri="{FF2B5EF4-FFF2-40B4-BE49-F238E27FC236}">
                  <a16:creationId xmlns:a16="http://schemas.microsoft.com/office/drawing/2014/main" id="{AB2F4EEC-DD33-3DE7-D1BE-5E082CD64BF3}"/>
                </a:ext>
              </a:extLst>
            </p:cNvPr>
            <p:cNvPicPr>
              <a:picLocks noChangeAspect="1"/>
            </p:cNvPicPr>
            <p:nvPr/>
          </p:nvPicPr>
          <p:blipFill>
            <a:blip r:embed="rId2"/>
            <a:stretch>
              <a:fillRect/>
            </a:stretch>
          </p:blipFill>
          <p:spPr>
            <a:xfrm>
              <a:off x="4675680" y="1740265"/>
              <a:ext cx="7051872" cy="4688083"/>
            </a:xfrm>
            <a:prstGeom prst="rect">
              <a:avLst/>
            </a:prstGeom>
          </p:spPr>
        </p:pic>
        <p:pic>
          <p:nvPicPr>
            <p:cNvPr id="7" name="Picture 6">
              <a:extLst>
                <a:ext uri="{FF2B5EF4-FFF2-40B4-BE49-F238E27FC236}">
                  <a16:creationId xmlns:a16="http://schemas.microsoft.com/office/drawing/2014/main" id="{508C2F64-72B1-6069-8F38-4329B1BB2086}"/>
                </a:ext>
              </a:extLst>
            </p:cNvPr>
            <p:cNvPicPr>
              <a:picLocks noChangeAspect="1"/>
            </p:cNvPicPr>
            <p:nvPr/>
          </p:nvPicPr>
          <p:blipFill>
            <a:blip r:embed="rId3"/>
            <a:stretch>
              <a:fillRect/>
            </a:stretch>
          </p:blipFill>
          <p:spPr>
            <a:xfrm>
              <a:off x="4673600" y="535295"/>
              <a:ext cx="7053953" cy="1075157"/>
            </a:xfrm>
            <a:prstGeom prst="rect">
              <a:avLst/>
            </a:prstGeom>
          </p:spPr>
        </p:pic>
      </p:grpSp>
    </p:spTree>
    <p:extLst>
      <p:ext uri="{BB962C8B-B14F-4D97-AF65-F5344CB8AC3E}">
        <p14:creationId xmlns:p14="http://schemas.microsoft.com/office/powerpoint/2010/main" val="27995175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5E4566-5755-1513-776C-50BA9F4D7633}"/>
              </a:ext>
            </a:extLst>
          </p:cNvPr>
          <p:cNvSpPr>
            <a:spLocks noGrp="1"/>
          </p:cNvSpPr>
          <p:nvPr>
            <p:ph type="title"/>
          </p:nvPr>
        </p:nvSpPr>
        <p:spPr>
          <a:xfrm>
            <a:off x="838200" y="620742"/>
            <a:ext cx="10515600" cy="1325563"/>
          </a:xfrm>
        </p:spPr>
        <p:txBody>
          <a:bodyPr>
            <a:normAutofit/>
          </a:bodyPr>
          <a:lstStyle/>
          <a:p>
            <a:pPr algn="ctr"/>
            <a:r>
              <a:rPr lang="en-US" sz="2800"/>
              <a:t>Improving Data Quality Through Data Use</a:t>
            </a:r>
          </a:p>
        </p:txBody>
      </p:sp>
      <p:sp>
        <p:nvSpPr>
          <p:cNvPr id="3" name="Content Placeholder 2">
            <a:extLst>
              <a:ext uri="{FF2B5EF4-FFF2-40B4-BE49-F238E27FC236}">
                <a16:creationId xmlns:a16="http://schemas.microsoft.com/office/drawing/2014/main" id="{FF391FA7-C78F-5B1F-39F2-D494B4334EB0}"/>
              </a:ext>
            </a:extLst>
          </p:cNvPr>
          <p:cNvSpPr>
            <a:spLocks noGrp="1"/>
          </p:cNvSpPr>
          <p:nvPr>
            <p:ph sz="half" idx="1"/>
          </p:nvPr>
        </p:nvSpPr>
        <p:spPr>
          <a:xfrm>
            <a:off x="1242236" y="1809145"/>
            <a:ext cx="5381847" cy="4176985"/>
          </a:xfrm>
        </p:spPr>
        <p:txBody>
          <a:bodyPr>
            <a:noAutofit/>
          </a:bodyPr>
          <a:lstStyle/>
          <a:p>
            <a:r>
              <a:rPr lang="en-US" sz="2000"/>
              <a:t>Rationale</a:t>
            </a:r>
          </a:p>
          <a:p>
            <a:pPr lvl="1"/>
            <a:r>
              <a:rPr lang="en-US" sz="2000"/>
              <a:t>Increased program use of data helps improve data quality</a:t>
            </a:r>
          </a:p>
          <a:p>
            <a:r>
              <a:rPr lang="en-US" sz="2000"/>
              <a:t>Tools</a:t>
            </a:r>
          </a:p>
          <a:p>
            <a:pPr lvl="1"/>
            <a:r>
              <a:rPr lang="en-US" sz="2000"/>
              <a:t>Information products</a:t>
            </a:r>
          </a:p>
          <a:p>
            <a:pPr lvl="2"/>
            <a:r>
              <a:rPr lang="en-US" sz="2000"/>
              <a:t>Bulletins, program briefs, blog spots, abstracts, manuscripts, slide decks etc.</a:t>
            </a:r>
          </a:p>
          <a:p>
            <a:pPr lvl="1"/>
            <a:r>
              <a:rPr lang="en-US" sz="2000"/>
              <a:t>Self-service portal</a:t>
            </a:r>
          </a:p>
          <a:p>
            <a:pPr lvl="2"/>
            <a:r>
              <a:rPr lang="en-US" sz="2000"/>
              <a:t>Stakeholders use data for decision making, and identify &amp; address data quality issues at facility level</a:t>
            </a:r>
          </a:p>
          <a:p>
            <a:pPr lvl="2"/>
            <a:r>
              <a:rPr lang="en-US" sz="2000"/>
              <a:t>Democratizes data scrutiny and drives user-led improvements</a:t>
            </a:r>
          </a:p>
          <a:p>
            <a:pPr lvl="1"/>
            <a:endParaRPr lang="en-US" sz="2000"/>
          </a:p>
        </p:txBody>
      </p:sp>
      <p:sp>
        <p:nvSpPr>
          <p:cNvPr id="6" name="Content Placeholder 5">
            <a:extLst>
              <a:ext uri="{FF2B5EF4-FFF2-40B4-BE49-F238E27FC236}">
                <a16:creationId xmlns:a16="http://schemas.microsoft.com/office/drawing/2014/main" id="{A2C42328-17BA-224E-9F0A-8E2FE877ED90}"/>
              </a:ext>
            </a:extLst>
          </p:cNvPr>
          <p:cNvSpPr>
            <a:spLocks noGrp="1"/>
          </p:cNvSpPr>
          <p:nvPr>
            <p:ph sz="half" idx="2"/>
          </p:nvPr>
        </p:nvSpPr>
        <p:spPr>
          <a:xfrm>
            <a:off x="6777015" y="2075512"/>
            <a:ext cx="5097780" cy="3910618"/>
          </a:xfrm>
        </p:spPr>
        <p:txBody>
          <a:bodyPr>
            <a:normAutofit/>
          </a:bodyPr>
          <a:lstStyle/>
          <a:p>
            <a:pPr lvl="1"/>
            <a:r>
              <a:rPr lang="en-US" sz="2000"/>
              <a:t>Data use Communities of Practice (CoP)</a:t>
            </a:r>
          </a:p>
          <a:p>
            <a:pPr lvl="2"/>
            <a:r>
              <a:rPr lang="en-US" sz="2000"/>
              <a:t>Have access to data through self-service </a:t>
            </a:r>
          </a:p>
          <a:p>
            <a:pPr lvl="2"/>
            <a:r>
              <a:rPr lang="en-US" sz="2000"/>
              <a:t>Facilitate shared learning of best practices among partners</a:t>
            </a:r>
          </a:p>
          <a:p>
            <a:pPr lvl="2"/>
            <a:r>
              <a:rPr lang="en-US" sz="2000"/>
              <a:t>Provide feedback on data quality using WhatsApp groups etc.</a:t>
            </a:r>
          </a:p>
          <a:p>
            <a:pPr lvl="1"/>
            <a:r>
              <a:rPr lang="en-US" sz="2000"/>
              <a:t>Data alignment</a:t>
            </a:r>
          </a:p>
          <a:p>
            <a:pPr lvl="2"/>
            <a:r>
              <a:rPr lang="en-US" sz="2000"/>
              <a:t>Comparison of data between NDW &amp; KHIS to ensure consistency and accuracy</a:t>
            </a:r>
          </a:p>
          <a:p>
            <a:endParaRPr lang="en-US" sz="2000"/>
          </a:p>
        </p:txBody>
      </p:sp>
    </p:spTree>
    <p:extLst>
      <p:ext uri="{BB962C8B-B14F-4D97-AF65-F5344CB8AC3E}">
        <p14:creationId xmlns:p14="http://schemas.microsoft.com/office/powerpoint/2010/main" val="1656104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977F0785-3435-1571-BB02-741FD26E8449}"/>
              </a:ext>
            </a:extLst>
          </p:cNvPr>
          <p:cNvSpPr>
            <a:spLocks noGrp="1"/>
          </p:cNvSpPr>
          <p:nvPr>
            <p:ph type="ctrTitle"/>
          </p:nvPr>
        </p:nvSpPr>
        <p:spPr>
          <a:xfrm>
            <a:off x="1524000" y="1107186"/>
            <a:ext cx="9144000" cy="2808922"/>
          </a:xfrm>
        </p:spPr>
        <p:txBody>
          <a:bodyPr/>
          <a:lstStyle/>
          <a:p>
            <a:pPr>
              <a:lnSpc>
                <a:spcPct val="100000"/>
              </a:lnSpc>
              <a:spcBef>
                <a:spcPts val="0"/>
              </a:spcBef>
              <a:spcAft>
                <a:spcPts val="0"/>
              </a:spcAft>
              <a:defRPr/>
            </a:pPr>
            <a:r>
              <a:rPr lang="en-GB" altLang="en-US" sz="4200">
                <a:solidFill>
                  <a:srgbClr val="000000"/>
                </a:solidFill>
                <a:highlight>
                  <a:srgbClr val="FFFFFF"/>
                </a:highlight>
                <a:latin typeface="Maiandra GD"/>
                <a:ea typeface="Times New Roman" panose="02020603050405020304" pitchFamily="18" charset="0"/>
                <a:cs typeface="+mn-cs"/>
              </a:rPr>
              <a:t> AGGREGATE </a:t>
            </a:r>
            <a:r>
              <a:rPr lang="en-GB" sz="4200">
                <a:solidFill>
                  <a:srgbClr val="000000"/>
                </a:solidFill>
                <a:highlight>
                  <a:srgbClr val="FFFFFF"/>
                </a:highlight>
                <a:latin typeface="Maiandra GD"/>
                <a:ea typeface="Times New Roman" panose="02020603050405020304" pitchFamily="18" charset="0"/>
                <a:cs typeface="+mn-cs"/>
              </a:rPr>
              <a:t>HIV </a:t>
            </a:r>
            <a:r>
              <a:rPr lang="en-GB" altLang="en-US" sz="4200">
                <a:solidFill>
                  <a:srgbClr val="000000"/>
                </a:solidFill>
                <a:highlight>
                  <a:srgbClr val="FFFFFF"/>
                </a:highlight>
                <a:latin typeface="Maiandra GD"/>
                <a:ea typeface="Times New Roman" panose="02020603050405020304" pitchFamily="18" charset="0"/>
                <a:cs typeface="+mn-cs"/>
              </a:rPr>
              <a:t>DATA QUALITY </a:t>
            </a:r>
            <a:br>
              <a:rPr lang="en-GB" altLang="en-US" sz="4200">
                <a:highlight>
                  <a:srgbClr val="FFFFFF"/>
                </a:highlight>
                <a:latin typeface="Maiandra GD" panose="020E0502030308020204" pitchFamily="34" charset="0"/>
                <a:ea typeface="Times New Roman" panose="02020603050405020304" pitchFamily="18" charset="0"/>
                <a:cs typeface="+mn-cs"/>
              </a:rPr>
            </a:br>
            <a:endParaRPr lang="en-GB" altLang="en-US" sz="4200">
              <a:solidFill>
                <a:srgbClr val="000000"/>
              </a:solidFill>
              <a:highlight>
                <a:srgbClr val="FFFFFF"/>
              </a:highlight>
              <a:latin typeface="Maiandra GD" panose="020E0502030308020204" pitchFamily="34" charset="0"/>
              <a:ea typeface="Times New Roman" panose="02020603050405020304" pitchFamily="18" charset="0"/>
              <a:cs typeface="+mn-cs"/>
            </a:endParaRPr>
          </a:p>
        </p:txBody>
      </p:sp>
      <p:sp>
        <p:nvSpPr>
          <p:cNvPr id="3" name="Subtitle 2">
            <a:extLst>
              <a:ext uri="{FF2B5EF4-FFF2-40B4-BE49-F238E27FC236}">
                <a16:creationId xmlns:a16="http://schemas.microsoft.com/office/drawing/2014/main" id="{BF30B1F4-08FD-0494-E7E7-DCB3FE86661E}"/>
              </a:ext>
            </a:extLst>
          </p:cNvPr>
          <p:cNvSpPr>
            <a:spLocks noGrp="1"/>
          </p:cNvSpPr>
          <p:nvPr>
            <p:ph type="subTitle" idx="1"/>
          </p:nvPr>
        </p:nvSpPr>
        <p:spPr>
          <a:xfrm>
            <a:off x="1524000" y="4186492"/>
            <a:ext cx="9144000" cy="1655762"/>
          </a:xfrm>
        </p:spPr>
        <p:txBody>
          <a:bodyPr/>
          <a:lstStyle/>
          <a:p>
            <a:pPr>
              <a:spcBef>
                <a:spcPts val="0"/>
              </a:spcBef>
              <a:spcAft>
                <a:spcPts val="600"/>
              </a:spcAft>
              <a:defRPr/>
            </a:pPr>
            <a:r>
              <a:rPr lang="en-US" sz="3000" b="1">
                <a:solidFill>
                  <a:srgbClr val="000000"/>
                </a:solidFill>
                <a:highlight>
                  <a:srgbClr val="FFFFFF"/>
                </a:highlight>
                <a:latin typeface="Maiandra GD" panose="020E0502030308020204" pitchFamily="34" charset="0"/>
                <a:ea typeface="Times New Roman" panose="02020603050405020304" pitchFamily="18" charset="0"/>
              </a:rPr>
              <a:t>Data Use Community Webinar </a:t>
            </a:r>
          </a:p>
        </p:txBody>
      </p:sp>
      <p:cxnSp>
        <p:nvCxnSpPr>
          <p:cNvPr id="4" name="Straight Connector 3">
            <a:extLst>
              <a:ext uri="{FF2B5EF4-FFF2-40B4-BE49-F238E27FC236}">
                <a16:creationId xmlns:a16="http://schemas.microsoft.com/office/drawing/2014/main" id="{6166F005-CE9F-B5DB-7A94-2F89A988F166}"/>
              </a:ext>
            </a:extLst>
          </p:cNvPr>
          <p:cNvCxnSpPr/>
          <p:nvPr/>
        </p:nvCxnSpPr>
        <p:spPr>
          <a:xfrm>
            <a:off x="3125788" y="4051300"/>
            <a:ext cx="591820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548EE26-512E-EE12-05E5-8547AE6F99F0}"/>
              </a:ext>
            </a:extLst>
          </p:cNvPr>
          <p:cNvPicPr>
            <a:picLocks noChangeAspect="1"/>
          </p:cNvPicPr>
          <p:nvPr/>
        </p:nvPicPr>
        <p:blipFill>
          <a:blip r:embed="rId2"/>
          <a:stretch>
            <a:fillRect/>
          </a:stretch>
        </p:blipFill>
        <p:spPr>
          <a:xfrm>
            <a:off x="1031358" y="3643467"/>
            <a:ext cx="5433237" cy="2363737"/>
          </a:xfrm>
          <a:prstGeom prst="rect">
            <a:avLst/>
          </a:prstGeom>
        </p:spPr>
      </p:pic>
      <p:pic>
        <p:nvPicPr>
          <p:cNvPr id="11" name="Picture 10">
            <a:extLst>
              <a:ext uri="{FF2B5EF4-FFF2-40B4-BE49-F238E27FC236}">
                <a16:creationId xmlns:a16="http://schemas.microsoft.com/office/drawing/2014/main" id="{4A662F89-DCCC-A909-4740-E83B075669C2}"/>
              </a:ext>
            </a:extLst>
          </p:cNvPr>
          <p:cNvPicPr>
            <a:picLocks noChangeAspect="1"/>
          </p:cNvPicPr>
          <p:nvPr/>
        </p:nvPicPr>
        <p:blipFill>
          <a:blip r:embed="rId3"/>
          <a:stretch>
            <a:fillRect/>
          </a:stretch>
        </p:blipFill>
        <p:spPr>
          <a:xfrm>
            <a:off x="1031358" y="850796"/>
            <a:ext cx="5179875" cy="2683240"/>
          </a:xfrm>
          <a:prstGeom prst="rect">
            <a:avLst/>
          </a:prstGeom>
        </p:spPr>
      </p:pic>
      <p:sp>
        <p:nvSpPr>
          <p:cNvPr id="13" name="Rectangle: Rounded Corners 12">
            <a:extLst>
              <a:ext uri="{FF2B5EF4-FFF2-40B4-BE49-F238E27FC236}">
                <a16:creationId xmlns:a16="http://schemas.microsoft.com/office/drawing/2014/main" id="{7ACFE736-3791-410F-93C3-6097780E06B3}"/>
              </a:ext>
            </a:extLst>
          </p:cNvPr>
          <p:cNvSpPr/>
          <p:nvPr/>
        </p:nvSpPr>
        <p:spPr>
          <a:xfrm>
            <a:off x="7102549" y="1010093"/>
            <a:ext cx="4763989" cy="3627060"/>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9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a:ln>
                  <a:noFill/>
                </a:ln>
                <a:solidFill>
                  <a:srgbClr val="0070C0"/>
                </a:solidFill>
                <a:effectLst/>
                <a:uLnTx/>
                <a:uFillTx/>
                <a:latin typeface="Aptos" panose="02110004020202020204"/>
                <a:ea typeface="+mn-ea"/>
                <a:cs typeface="+mn-cs"/>
              </a:rPr>
              <a:t>These are concordance reports that track variations between key indicators of interest in the EMR and NDW</a:t>
            </a:r>
          </a:p>
          <a:p>
            <a:pPr marL="285750" marR="0" lvl="0" indent="-285750" algn="l" defTabSz="914400" rtl="0" eaLnBrk="1" fontAlgn="auto" latinLnBrk="0" hangingPunct="1">
              <a:lnSpc>
                <a:spcPct val="90000"/>
              </a:lnSpc>
              <a:spcBef>
                <a:spcPts val="0"/>
              </a:spcBef>
              <a:spcAft>
                <a:spcPts val="600"/>
              </a:spcAft>
              <a:buClrTx/>
              <a:buSzTx/>
              <a:buFont typeface="Wingdings" panose="05000000000000000000" pitchFamily="2" charset="2"/>
              <a:buChar char="§"/>
              <a:tabLst/>
              <a:defRPr/>
            </a:pPr>
            <a:endParaRPr kumimoji="0" lang="en-US" sz="1800" b="0" i="0" u="none" strike="noStrike" kern="1200" cap="none" spc="0" normalizeH="0" baseline="0" noProof="0">
              <a:ln>
                <a:noFill/>
              </a:ln>
              <a:solidFill>
                <a:srgbClr val="0070C0"/>
              </a:solidFill>
              <a:effectLst/>
              <a:uLnTx/>
              <a:uFillTx/>
              <a:latin typeface="Aptos" panose="02110004020202020204"/>
              <a:ea typeface="+mn-ea"/>
              <a:cs typeface="+mn-cs"/>
            </a:endParaRPr>
          </a:p>
          <a:p>
            <a:pPr marL="285750" marR="0" lvl="0" indent="-285750" algn="l" defTabSz="914400" rtl="0" eaLnBrk="1" fontAlgn="auto" latinLnBrk="0" hangingPunct="1">
              <a:lnSpc>
                <a:spcPct val="90000"/>
              </a:lnSpc>
              <a:spcBef>
                <a:spcPts val="0"/>
              </a:spcBef>
              <a:spcAft>
                <a:spcPts val="600"/>
              </a:spcAft>
              <a:buClrTx/>
              <a:buSzTx/>
              <a:buFont typeface="Wingdings" panose="05000000000000000000" pitchFamily="2" charset="2"/>
              <a:buChar char="§"/>
              <a:tabLst/>
              <a:defRPr/>
            </a:pPr>
            <a:r>
              <a:rPr kumimoji="0" lang="en-US" sz="1800" b="0" i="0" u="none" strike="noStrike" kern="1200" cap="none" spc="0" normalizeH="0" baseline="0" noProof="0">
                <a:ln>
                  <a:noFill/>
                </a:ln>
                <a:solidFill>
                  <a:srgbClr val="0070C0"/>
                </a:solidFill>
                <a:effectLst/>
                <a:uLnTx/>
                <a:uFillTx/>
                <a:latin typeface="Aptos" panose="02110004020202020204"/>
                <a:ea typeface="+mn-ea"/>
                <a:cs typeface="+mn-cs"/>
              </a:rPr>
              <a:t>The reports aid in showing data quality gaps at an aggregate level &amp; also broken down at facility, partner and county levels</a:t>
            </a:r>
          </a:p>
        </p:txBody>
      </p:sp>
      <p:sp>
        <p:nvSpPr>
          <p:cNvPr id="5" name="TextBox 4">
            <a:extLst>
              <a:ext uri="{FF2B5EF4-FFF2-40B4-BE49-F238E27FC236}">
                <a16:creationId xmlns:a16="http://schemas.microsoft.com/office/drawing/2014/main" id="{CB54FAB6-CDA7-CE7A-5FEC-1E506FF42132}"/>
              </a:ext>
            </a:extLst>
          </p:cNvPr>
          <p:cNvSpPr txBox="1"/>
          <p:nvPr/>
        </p:nvSpPr>
        <p:spPr>
          <a:xfrm>
            <a:off x="2551814" y="92603"/>
            <a:ext cx="8601739" cy="523220"/>
          </a:xfrm>
          <a:prstGeom prst="rect">
            <a:avLst/>
          </a:prstGeom>
          <a:noFill/>
        </p:spPr>
        <p:txBody>
          <a:bodyPr wrap="square">
            <a:spAutoFit/>
          </a:bodyPr>
          <a:lstStyle/>
          <a:p>
            <a:pPr marL="0" marR="0" lvl="0" indent="0" algn="l" defTabSz="914347"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a:ln>
                  <a:noFill/>
                </a:ln>
                <a:solidFill>
                  <a:prstClr val="black"/>
                </a:solidFill>
                <a:effectLst/>
                <a:uLnTx/>
                <a:uFillTx/>
                <a:latin typeface="Aptos" panose="02110004020202020204"/>
                <a:ea typeface="+mn-ea"/>
                <a:cs typeface="+mn-cs"/>
              </a:rPr>
              <a:t>Concordance Reports on Self-service platform</a:t>
            </a:r>
          </a:p>
        </p:txBody>
      </p:sp>
    </p:spTree>
    <p:extLst>
      <p:ext uri="{BB962C8B-B14F-4D97-AF65-F5344CB8AC3E}">
        <p14:creationId xmlns:p14="http://schemas.microsoft.com/office/powerpoint/2010/main" val="39380032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DB345-2782-4014-C28A-31018BA733C2}"/>
              </a:ext>
            </a:extLst>
          </p:cNvPr>
          <p:cNvSpPr>
            <a:spLocks noGrp="1"/>
          </p:cNvSpPr>
          <p:nvPr>
            <p:ph type="title"/>
          </p:nvPr>
        </p:nvSpPr>
        <p:spPr>
          <a:xfrm>
            <a:off x="999460" y="112609"/>
            <a:ext cx="10354339" cy="646343"/>
          </a:xfrm>
        </p:spPr>
        <p:txBody>
          <a:bodyPr>
            <a:normAutofit fontScale="90000"/>
          </a:bodyPr>
          <a:lstStyle/>
          <a:p>
            <a:pPr algn="ctr"/>
            <a:r>
              <a:rPr lang="en-US" sz="2800"/>
              <a:t>Improving Data Quality Through Data Use: </a:t>
            </a:r>
            <a:br>
              <a:rPr lang="en-US" sz="2800"/>
            </a:br>
            <a:r>
              <a:rPr lang="en-US" sz="2800"/>
              <a:t>The VL bulletin example</a:t>
            </a:r>
          </a:p>
        </p:txBody>
      </p:sp>
      <p:grpSp>
        <p:nvGrpSpPr>
          <p:cNvPr id="10" name="Group 9">
            <a:extLst>
              <a:ext uri="{FF2B5EF4-FFF2-40B4-BE49-F238E27FC236}">
                <a16:creationId xmlns:a16="http://schemas.microsoft.com/office/drawing/2014/main" id="{26F0E9B4-91A5-771F-E3D6-DF75EB2D006C}"/>
              </a:ext>
            </a:extLst>
          </p:cNvPr>
          <p:cNvGrpSpPr/>
          <p:nvPr/>
        </p:nvGrpSpPr>
        <p:grpSpPr>
          <a:xfrm>
            <a:off x="808074" y="963716"/>
            <a:ext cx="10228521" cy="5126188"/>
            <a:chOff x="131063" y="963716"/>
            <a:chExt cx="12060937" cy="5126188"/>
          </a:xfrm>
        </p:grpSpPr>
        <p:pic>
          <p:nvPicPr>
            <p:cNvPr id="5" name="Picture 4">
              <a:extLst>
                <a:ext uri="{FF2B5EF4-FFF2-40B4-BE49-F238E27FC236}">
                  <a16:creationId xmlns:a16="http://schemas.microsoft.com/office/drawing/2014/main" id="{849AFFC0-1DD6-393F-4EAD-88E46F87F8C0}"/>
                </a:ext>
              </a:extLst>
            </p:cNvPr>
            <p:cNvPicPr>
              <a:picLocks noChangeAspect="1"/>
            </p:cNvPicPr>
            <p:nvPr/>
          </p:nvPicPr>
          <p:blipFill>
            <a:blip r:embed="rId2"/>
            <a:stretch>
              <a:fillRect/>
            </a:stretch>
          </p:blipFill>
          <p:spPr>
            <a:xfrm>
              <a:off x="6353100" y="2532888"/>
              <a:ext cx="5838900" cy="3557016"/>
            </a:xfrm>
            <a:prstGeom prst="rect">
              <a:avLst/>
            </a:prstGeom>
          </p:spPr>
        </p:pic>
        <p:pic>
          <p:nvPicPr>
            <p:cNvPr id="7" name="Picture 6">
              <a:extLst>
                <a:ext uri="{FF2B5EF4-FFF2-40B4-BE49-F238E27FC236}">
                  <a16:creationId xmlns:a16="http://schemas.microsoft.com/office/drawing/2014/main" id="{B8AB3286-3EA2-8B22-1119-8EF96BD71D7F}"/>
                </a:ext>
              </a:extLst>
            </p:cNvPr>
            <p:cNvPicPr>
              <a:picLocks noChangeAspect="1"/>
            </p:cNvPicPr>
            <p:nvPr/>
          </p:nvPicPr>
          <p:blipFill>
            <a:blip r:embed="rId3"/>
            <a:stretch>
              <a:fillRect/>
            </a:stretch>
          </p:blipFill>
          <p:spPr>
            <a:xfrm>
              <a:off x="131063" y="2532888"/>
              <a:ext cx="6222037" cy="2943902"/>
            </a:xfrm>
            <a:prstGeom prst="rect">
              <a:avLst/>
            </a:prstGeom>
          </p:spPr>
        </p:pic>
        <p:pic>
          <p:nvPicPr>
            <p:cNvPr id="9" name="Picture 8">
              <a:extLst>
                <a:ext uri="{FF2B5EF4-FFF2-40B4-BE49-F238E27FC236}">
                  <a16:creationId xmlns:a16="http://schemas.microsoft.com/office/drawing/2014/main" id="{E4DD808B-757C-871E-E7D7-3A2A631C590F}"/>
                </a:ext>
              </a:extLst>
            </p:cNvPr>
            <p:cNvPicPr>
              <a:picLocks noChangeAspect="1"/>
            </p:cNvPicPr>
            <p:nvPr/>
          </p:nvPicPr>
          <p:blipFill>
            <a:blip r:embed="rId4"/>
            <a:stretch>
              <a:fillRect/>
            </a:stretch>
          </p:blipFill>
          <p:spPr>
            <a:xfrm>
              <a:off x="1897992" y="963716"/>
              <a:ext cx="8648089" cy="1203411"/>
            </a:xfrm>
            <a:prstGeom prst="rect">
              <a:avLst/>
            </a:prstGeom>
          </p:spPr>
        </p:pic>
      </p:grpSp>
    </p:spTree>
    <p:extLst>
      <p:ext uri="{BB962C8B-B14F-4D97-AF65-F5344CB8AC3E}">
        <p14:creationId xmlns:p14="http://schemas.microsoft.com/office/powerpoint/2010/main" val="39489617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C7166-0286-8EBA-D905-F670F72F124A}"/>
              </a:ext>
            </a:extLst>
          </p:cNvPr>
          <p:cNvSpPr>
            <a:spLocks noGrp="1"/>
          </p:cNvSpPr>
          <p:nvPr>
            <p:ph type="title"/>
          </p:nvPr>
        </p:nvSpPr>
        <p:spPr>
          <a:xfrm>
            <a:off x="914399" y="269320"/>
            <a:ext cx="10185807" cy="1325563"/>
          </a:xfrm>
        </p:spPr>
        <p:txBody>
          <a:bodyPr/>
          <a:lstStyle/>
          <a:p>
            <a:pPr algn="ctr"/>
            <a:r>
              <a:rPr lang="en-US" sz="3200" b="1" kern="1200">
                <a:solidFill>
                  <a:schemeClr val="tx1"/>
                </a:solidFill>
                <a:latin typeface="+mj-lt"/>
                <a:ea typeface="+mj-ea"/>
                <a:cs typeface="+mj-cs"/>
              </a:rPr>
              <a:t>Approach for engaging stakeholders to resolve Data Quality Issues</a:t>
            </a:r>
            <a:endParaRPr lang="en-KE" sz="1200"/>
          </a:p>
        </p:txBody>
      </p:sp>
      <p:graphicFrame>
        <p:nvGraphicFramePr>
          <p:cNvPr id="7" name="Content Placeholder 2">
            <a:extLst>
              <a:ext uri="{FF2B5EF4-FFF2-40B4-BE49-F238E27FC236}">
                <a16:creationId xmlns:a16="http://schemas.microsoft.com/office/drawing/2014/main" id="{1DDF40B8-A296-C4B4-F7D0-190E56E9BD5F}"/>
              </a:ext>
            </a:extLst>
          </p:cNvPr>
          <p:cNvGraphicFramePr>
            <a:graphicFrameLocks/>
          </p:cNvGraphicFramePr>
          <p:nvPr>
            <p:extLst>
              <p:ext uri="{D42A27DB-BD31-4B8C-83A1-F6EECF244321}">
                <p14:modId xmlns:p14="http://schemas.microsoft.com/office/powerpoint/2010/main" val="1136210287"/>
              </p:ext>
            </p:extLst>
          </p:nvPr>
        </p:nvGraphicFramePr>
        <p:xfrm>
          <a:off x="1251098" y="1584250"/>
          <a:ext cx="10515600" cy="4352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0280130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C7166-0286-8EBA-D905-F670F72F124A}"/>
              </a:ext>
            </a:extLst>
          </p:cNvPr>
          <p:cNvSpPr>
            <a:spLocks noGrp="1"/>
          </p:cNvSpPr>
          <p:nvPr>
            <p:ph type="title"/>
          </p:nvPr>
        </p:nvSpPr>
        <p:spPr>
          <a:xfrm>
            <a:off x="1169580" y="365125"/>
            <a:ext cx="10185807" cy="1325563"/>
          </a:xfrm>
        </p:spPr>
        <p:txBody>
          <a:bodyPr/>
          <a:lstStyle/>
          <a:p>
            <a:r>
              <a:rPr lang="en-US" sz="4400">
                <a:effectLst/>
                <a:latin typeface="Calibri" panose="020F0502020204030204" pitchFamily="34" charset="0"/>
                <a:ea typeface="Times New Roman" panose="02020603050405020304" pitchFamily="18" charset="0"/>
                <a:cs typeface="Times New Roman" panose="02020603050405020304" pitchFamily="18" charset="0"/>
              </a:rPr>
              <a:t>Monthly Tracking of Topline </a:t>
            </a:r>
            <a:r>
              <a:rPr lang="en-US" sz="3600">
                <a:latin typeface="Calibri" panose="020F0502020204030204" pitchFamily="34" charset="0"/>
                <a:ea typeface="Times New Roman" panose="02020603050405020304" pitchFamily="18" charset="0"/>
                <a:cs typeface="Times New Roman" panose="02020603050405020304" pitchFamily="18" charset="0"/>
              </a:rPr>
              <a:t>I</a:t>
            </a:r>
            <a:r>
              <a:rPr lang="en-US" sz="4400">
                <a:effectLst/>
                <a:latin typeface="Calibri" panose="020F0502020204030204" pitchFamily="34" charset="0"/>
                <a:ea typeface="Times New Roman" panose="02020603050405020304" pitchFamily="18" charset="0"/>
                <a:cs typeface="Times New Roman" panose="02020603050405020304" pitchFamily="18" charset="0"/>
              </a:rPr>
              <a:t>ndicators</a:t>
            </a:r>
            <a:endParaRPr lang="en-KE"/>
          </a:p>
        </p:txBody>
      </p:sp>
      <p:sp>
        <p:nvSpPr>
          <p:cNvPr id="5" name="Text Placeholder 4">
            <a:extLst>
              <a:ext uri="{FF2B5EF4-FFF2-40B4-BE49-F238E27FC236}">
                <a16:creationId xmlns:a16="http://schemas.microsoft.com/office/drawing/2014/main" id="{819F7150-394C-97E7-4D04-ED41A0751B50}"/>
              </a:ext>
            </a:extLst>
          </p:cNvPr>
          <p:cNvSpPr>
            <a:spLocks noGrp="1"/>
          </p:cNvSpPr>
          <p:nvPr>
            <p:ph type="body" idx="1"/>
          </p:nvPr>
        </p:nvSpPr>
        <p:spPr>
          <a:xfrm>
            <a:off x="6538360" y="1681163"/>
            <a:ext cx="5577439" cy="823912"/>
          </a:xfrm>
        </p:spPr>
        <p:txBody>
          <a:bodyPr>
            <a:normAutofit/>
          </a:bodyPr>
          <a:lstStyle/>
          <a:p>
            <a:r>
              <a:rPr lang="en-GB"/>
              <a:t>Comparison at baseline Sept 2023 and April 2024</a:t>
            </a:r>
            <a:endParaRPr lang="en-KE"/>
          </a:p>
        </p:txBody>
      </p:sp>
      <p:graphicFrame>
        <p:nvGraphicFramePr>
          <p:cNvPr id="12" name="Content Placeholder 3">
            <a:extLst>
              <a:ext uri="{FF2B5EF4-FFF2-40B4-BE49-F238E27FC236}">
                <a16:creationId xmlns:a16="http://schemas.microsoft.com/office/drawing/2014/main" id="{7BE74B1A-7A01-D881-8BA1-7F17E83AC328}"/>
              </a:ext>
            </a:extLst>
          </p:cNvPr>
          <p:cNvGraphicFramePr>
            <a:graphicFrameLocks noGrp="1"/>
          </p:cNvGraphicFramePr>
          <p:nvPr>
            <p:ph sz="half" idx="2"/>
          </p:nvPr>
        </p:nvGraphicFramePr>
        <p:xfrm>
          <a:off x="946298" y="1553572"/>
          <a:ext cx="5485553" cy="44431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Content Placeholder 7" descr="A screenshot of a document&#10;&#10;Description automatically generated">
            <a:extLst>
              <a:ext uri="{FF2B5EF4-FFF2-40B4-BE49-F238E27FC236}">
                <a16:creationId xmlns:a16="http://schemas.microsoft.com/office/drawing/2014/main" id="{F69EA19A-9C4B-6D83-2B3D-434FE343F7DC}"/>
              </a:ext>
            </a:extLst>
          </p:cNvPr>
          <p:cNvPicPr>
            <a:picLocks noGrp="1" noChangeAspect="1"/>
          </p:cNvPicPr>
          <p:nvPr>
            <p:ph sz="quarter" idx="4"/>
          </p:nvPr>
        </p:nvPicPr>
        <p:blipFill>
          <a:blip r:embed="rId7"/>
          <a:stretch>
            <a:fillRect/>
          </a:stretch>
        </p:blipFill>
        <p:spPr>
          <a:xfrm>
            <a:off x="6538360" y="2865503"/>
            <a:ext cx="4817028" cy="2963731"/>
          </a:xfrm>
        </p:spPr>
      </p:pic>
    </p:spTree>
    <p:extLst>
      <p:ext uri="{BB962C8B-B14F-4D97-AF65-F5344CB8AC3E}">
        <p14:creationId xmlns:p14="http://schemas.microsoft.com/office/powerpoint/2010/main" val="19451202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05F35-B6E1-0B11-AB8B-78065F945ADF}"/>
              </a:ext>
            </a:extLst>
          </p:cNvPr>
          <p:cNvSpPr>
            <a:spLocks noGrp="1"/>
          </p:cNvSpPr>
          <p:nvPr>
            <p:ph type="title"/>
          </p:nvPr>
        </p:nvSpPr>
        <p:spPr>
          <a:xfrm>
            <a:off x="1166191" y="100082"/>
            <a:ext cx="9687340" cy="814318"/>
          </a:xfrm>
        </p:spPr>
        <p:txBody>
          <a:bodyPr wrap="square" anchor="ctr">
            <a:noAutofit/>
          </a:bodyPr>
          <a:lstStyle/>
          <a:p>
            <a:pPr algn="ctr"/>
            <a:r>
              <a:rPr lang="en-US" sz="2800">
                <a:effectLst/>
              </a:rPr>
              <a:t>Monthly tracking of topline indicators</a:t>
            </a:r>
            <a:r>
              <a:rPr lang="en-US" sz="2800"/>
              <a:t>: PMTCT Top Line Indicators</a:t>
            </a:r>
          </a:p>
        </p:txBody>
      </p:sp>
      <p:pic>
        <p:nvPicPr>
          <p:cNvPr id="5" name="Picture 4">
            <a:extLst>
              <a:ext uri="{FF2B5EF4-FFF2-40B4-BE49-F238E27FC236}">
                <a16:creationId xmlns:a16="http://schemas.microsoft.com/office/drawing/2014/main" id="{1D86C3E9-7CDE-E8A9-20C4-D129DA314D4C}"/>
              </a:ext>
            </a:extLst>
          </p:cNvPr>
          <p:cNvPicPr>
            <a:picLocks noChangeAspect="1"/>
          </p:cNvPicPr>
          <p:nvPr/>
        </p:nvPicPr>
        <p:blipFill>
          <a:blip r:embed="rId3"/>
          <a:stretch>
            <a:fillRect/>
          </a:stretch>
        </p:blipFill>
        <p:spPr>
          <a:xfrm>
            <a:off x="744278" y="1142306"/>
            <a:ext cx="11259879" cy="5024024"/>
          </a:xfrm>
          <a:prstGeom prst="rect">
            <a:avLst/>
          </a:prstGeom>
          <a:noFill/>
        </p:spPr>
      </p:pic>
    </p:spTree>
    <p:extLst>
      <p:ext uri="{BB962C8B-B14F-4D97-AF65-F5344CB8AC3E}">
        <p14:creationId xmlns:p14="http://schemas.microsoft.com/office/powerpoint/2010/main" val="248239097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5399B-2820-1D8C-268E-F6C3924820CB}"/>
              </a:ext>
            </a:extLst>
          </p:cNvPr>
          <p:cNvSpPr>
            <a:spLocks noGrp="1"/>
          </p:cNvSpPr>
          <p:nvPr>
            <p:ph type="title"/>
          </p:nvPr>
        </p:nvSpPr>
        <p:spPr>
          <a:xfrm>
            <a:off x="838200" y="154919"/>
            <a:ext cx="10515600" cy="759481"/>
          </a:xfrm>
        </p:spPr>
        <p:txBody>
          <a:bodyPr>
            <a:noAutofit/>
          </a:bodyPr>
          <a:lstStyle/>
          <a:p>
            <a:pPr algn="ctr"/>
            <a:br>
              <a:rPr lang="en-US" sz="3200" b="1"/>
            </a:br>
            <a:r>
              <a:rPr lang="en-US" sz="3200" b="1"/>
              <a:t>Summary of our approach to strengthening data quality</a:t>
            </a:r>
            <a:br>
              <a:rPr lang="en-US" sz="3200" b="1"/>
            </a:br>
            <a:endParaRPr lang="en-KE" sz="3200" b="1"/>
          </a:p>
        </p:txBody>
      </p:sp>
      <p:graphicFrame>
        <p:nvGraphicFramePr>
          <p:cNvPr id="47" name="Content Placeholder 2">
            <a:extLst>
              <a:ext uri="{FF2B5EF4-FFF2-40B4-BE49-F238E27FC236}">
                <a16:creationId xmlns:a16="http://schemas.microsoft.com/office/drawing/2014/main" id="{AEF3B88B-0A9D-8CAC-AC96-CFC12A0C5D58}"/>
              </a:ext>
            </a:extLst>
          </p:cNvPr>
          <p:cNvGraphicFramePr>
            <a:graphicFrameLocks noGrp="1"/>
          </p:cNvGraphicFramePr>
          <p:nvPr>
            <p:ph idx="1"/>
          </p:nvPr>
        </p:nvGraphicFramePr>
        <p:xfrm>
          <a:off x="1146543" y="818707"/>
          <a:ext cx="10868248" cy="53617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5910552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2FD31A-F778-18AB-830C-96BDFE576CD9}"/>
              </a:ext>
            </a:extLst>
          </p:cNvPr>
          <p:cNvSpPr>
            <a:spLocks noGrp="1"/>
          </p:cNvSpPr>
          <p:nvPr>
            <p:ph type="ctrTitle"/>
          </p:nvPr>
        </p:nvSpPr>
        <p:spPr/>
        <p:txBody>
          <a:bodyPr/>
          <a:lstStyle/>
          <a:p>
            <a:r>
              <a:rPr lang="en-US"/>
              <a:t>THANKYOU</a:t>
            </a:r>
          </a:p>
        </p:txBody>
      </p:sp>
      <p:sp>
        <p:nvSpPr>
          <p:cNvPr id="4" name="Subtitle 3">
            <a:extLst>
              <a:ext uri="{FF2B5EF4-FFF2-40B4-BE49-F238E27FC236}">
                <a16:creationId xmlns:a16="http://schemas.microsoft.com/office/drawing/2014/main" id="{D3D7C797-1E9C-BBB1-329F-4305AAB6989E}"/>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505276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62EA1-4CC0-3467-0C0D-70322CCBB5D2}"/>
              </a:ext>
            </a:extLst>
          </p:cNvPr>
          <p:cNvSpPr>
            <a:spLocks noGrp="1"/>
          </p:cNvSpPr>
          <p:nvPr>
            <p:ph type="title"/>
          </p:nvPr>
        </p:nvSpPr>
        <p:spPr>
          <a:xfrm>
            <a:off x="1252330" y="306572"/>
            <a:ext cx="9687340" cy="669374"/>
          </a:xfrm>
        </p:spPr>
        <p:txBody>
          <a:bodyPr/>
          <a:lstStyle/>
          <a:p>
            <a:pPr algn="ctr"/>
            <a:r>
              <a:rPr lang="en-US" sz="3800">
                <a:latin typeface="Maiandra GD" panose="020E0502030308020204" pitchFamily="34" charset="0"/>
              </a:rPr>
              <a:t>Presentation Outline</a:t>
            </a:r>
          </a:p>
        </p:txBody>
      </p:sp>
      <p:sp>
        <p:nvSpPr>
          <p:cNvPr id="3" name="Content Placeholder 2">
            <a:extLst>
              <a:ext uri="{FF2B5EF4-FFF2-40B4-BE49-F238E27FC236}">
                <a16:creationId xmlns:a16="http://schemas.microsoft.com/office/drawing/2014/main" id="{3170A6D4-8ACC-600C-FD58-8D8BE5FBD3BA}"/>
              </a:ext>
            </a:extLst>
          </p:cNvPr>
          <p:cNvSpPr>
            <a:spLocks noGrp="1"/>
          </p:cNvSpPr>
          <p:nvPr>
            <p:ph idx="1"/>
          </p:nvPr>
        </p:nvSpPr>
        <p:spPr>
          <a:xfrm>
            <a:off x="1346043" y="1217605"/>
            <a:ext cx="10441404" cy="4937010"/>
          </a:xfrm>
        </p:spPr>
        <p:txBody>
          <a:bodyPr/>
          <a:lstStyle/>
          <a:p>
            <a:r>
              <a:rPr lang="en-US" sz="2800">
                <a:latin typeface="Maiandra GD" panose="020E0502030308020204" pitchFamily="34" charset="0"/>
              </a:rPr>
              <a:t>MoH DQA Policy Framework </a:t>
            </a:r>
          </a:p>
          <a:p>
            <a:r>
              <a:rPr lang="en-US" sz="2800">
                <a:latin typeface="Maiandra GD" panose="020E0502030308020204" pitchFamily="34" charset="0"/>
              </a:rPr>
              <a:t>DQA Maturity Model</a:t>
            </a:r>
          </a:p>
          <a:p>
            <a:r>
              <a:rPr lang="en-US" sz="2800">
                <a:latin typeface="Maiandra GD" panose="020E0502030308020204" pitchFamily="34" charset="0"/>
              </a:rPr>
              <a:t>HIV Program D/SQA</a:t>
            </a:r>
          </a:p>
          <a:p>
            <a:r>
              <a:rPr lang="en-US" sz="2800">
                <a:latin typeface="Maiandra GD" panose="020E0502030308020204" pitchFamily="34" charset="0"/>
              </a:rPr>
              <a:t>Overview of e-D/SQA tool</a:t>
            </a:r>
          </a:p>
          <a:p>
            <a:r>
              <a:rPr lang="en-US" sz="2800">
                <a:latin typeface="Maiandra GD" panose="020E0502030308020204" pitchFamily="34" charset="0"/>
              </a:rPr>
              <a:t>D/SQA Implementation Process: </a:t>
            </a:r>
            <a:r>
              <a:rPr lang="en-US" sz="2400">
                <a:latin typeface="Maiandra GD" panose="020E0502030308020204" pitchFamily="34" charset="0"/>
              </a:rPr>
              <a:t>Set Up, Conducting the D/SQA, Reporting and Action Planning</a:t>
            </a:r>
          </a:p>
          <a:p>
            <a:r>
              <a:rPr lang="en-US" sz="2800">
                <a:latin typeface="Maiandra GD" panose="020E0502030308020204" pitchFamily="34" charset="0"/>
              </a:rPr>
              <a:t>D/SQA data dashboards</a:t>
            </a:r>
          </a:p>
          <a:p>
            <a:r>
              <a:rPr lang="en-US" sz="2800">
                <a:latin typeface="Maiandra GD" panose="020E0502030308020204" pitchFamily="34" charset="0"/>
              </a:rPr>
              <a:t>Remote D/SQAs: DREAMS D/SQA as a Use Case</a:t>
            </a:r>
          </a:p>
          <a:p>
            <a:r>
              <a:rPr lang="en-US" sz="2800">
                <a:latin typeface="Maiandra GD" panose="020E0502030308020204" pitchFamily="34" charset="0"/>
              </a:rPr>
              <a:t>Lessons Learnt &amp; Areas for future improvement</a:t>
            </a:r>
          </a:p>
          <a:p>
            <a:r>
              <a:rPr lang="en-US" sz="2800">
                <a:latin typeface="Maiandra GD" panose="020E0502030308020204" pitchFamily="34" charset="0"/>
              </a:rPr>
              <a:t>Technology Stack </a:t>
            </a:r>
          </a:p>
          <a:p>
            <a:endParaRPr lang="en-US" sz="2800">
              <a:latin typeface="Maiandra GD" panose="020E0502030308020204" pitchFamily="34" charset="0"/>
            </a:endParaRPr>
          </a:p>
          <a:p>
            <a:pPr marL="0" indent="0">
              <a:buNone/>
            </a:pPr>
            <a:endParaRPr lang="en-US" sz="2800">
              <a:latin typeface="Maiandra GD" panose="020E0502030308020204" pitchFamily="34" charset="0"/>
            </a:endParaRPr>
          </a:p>
          <a:p>
            <a:endParaRPr lang="en-US" sz="2800">
              <a:latin typeface="Maiandra GD" panose="020E0502030308020204" pitchFamily="34" charset="0"/>
            </a:endParaRPr>
          </a:p>
        </p:txBody>
      </p:sp>
    </p:spTree>
    <p:extLst>
      <p:ext uri="{BB962C8B-B14F-4D97-AF65-F5344CB8AC3E}">
        <p14:creationId xmlns:p14="http://schemas.microsoft.com/office/powerpoint/2010/main" val="40969376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69">
            <a:extLst>
              <a:ext uri="{FF2B5EF4-FFF2-40B4-BE49-F238E27FC236}">
                <a16:creationId xmlns:a16="http://schemas.microsoft.com/office/drawing/2014/main" id="{9D342A54-4986-3C49-95CE-B73D9EB3AB68}"/>
              </a:ext>
            </a:extLst>
          </p:cNvPr>
          <p:cNvSpPr>
            <a:spLocks noChangeArrowheads="1"/>
          </p:cNvSpPr>
          <p:nvPr/>
        </p:nvSpPr>
        <p:spPr bwMode="auto">
          <a:xfrm>
            <a:off x="1077296" y="3766859"/>
            <a:ext cx="10132896" cy="193013"/>
          </a:xfrm>
          <a:custGeom>
            <a:avLst/>
            <a:gdLst>
              <a:gd name="T0" fmla="*/ 0 w 19570"/>
              <a:gd name="T1" fmla="*/ 381 h 382"/>
              <a:gd name="T2" fmla="*/ 19569 w 19570"/>
              <a:gd name="T3" fmla="*/ 381 h 382"/>
              <a:gd name="T4" fmla="*/ 19569 w 19570"/>
              <a:gd name="T5" fmla="*/ 0 h 382"/>
              <a:gd name="T6" fmla="*/ 0 w 19570"/>
              <a:gd name="T7" fmla="*/ 0 h 382"/>
              <a:gd name="T8" fmla="*/ 0 w 19570"/>
              <a:gd name="T9" fmla="*/ 381 h 382"/>
            </a:gdLst>
            <a:ahLst/>
            <a:cxnLst>
              <a:cxn ang="0">
                <a:pos x="T0" y="T1"/>
              </a:cxn>
              <a:cxn ang="0">
                <a:pos x="T2" y="T3"/>
              </a:cxn>
              <a:cxn ang="0">
                <a:pos x="T4" y="T5"/>
              </a:cxn>
              <a:cxn ang="0">
                <a:pos x="T6" y="T7"/>
              </a:cxn>
              <a:cxn ang="0">
                <a:pos x="T8" y="T9"/>
              </a:cxn>
            </a:cxnLst>
            <a:rect l="0" t="0" r="r" b="b"/>
            <a:pathLst>
              <a:path w="19570" h="382">
                <a:moveTo>
                  <a:pt x="0" y="381"/>
                </a:moveTo>
                <a:lnTo>
                  <a:pt x="19569" y="381"/>
                </a:lnTo>
                <a:lnTo>
                  <a:pt x="19569" y="0"/>
                </a:lnTo>
                <a:lnTo>
                  <a:pt x="0" y="0"/>
                </a:lnTo>
                <a:lnTo>
                  <a:pt x="0" y="381"/>
                </a:lnTo>
              </a:path>
            </a:pathLst>
          </a:custGeom>
          <a:solidFill>
            <a:schemeClr val="tx1">
              <a:lumMod val="60000"/>
              <a:lumOff val="40000"/>
            </a:schemeClr>
          </a:solidFill>
          <a:ln w="3175">
            <a:solidFill>
              <a:schemeClr val="accent1"/>
            </a:solidFill>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3265" b="0" i="0" u="none" strike="noStrike" kern="1200" cap="none" spc="0" normalizeH="0" baseline="0" noProof="0">
              <a:ln>
                <a:noFill/>
              </a:ln>
              <a:solidFill>
                <a:prstClr val="black"/>
              </a:solidFill>
              <a:effectLst/>
              <a:uLnTx/>
              <a:uFillTx/>
              <a:latin typeface="DM Sans" pitchFamily="2" charset="77"/>
              <a:ea typeface="+mn-ea"/>
              <a:cs typeface="+mn-cs"/>
            </a:endParaRPr>
          </a:p>
        </p:txBody>
      </p:sp>
      <p:sp>
        <p:nvSpPr>
          <p:cNvPr id="31" name="Freeform 401">
            <a:extLst>
              <a:ext uri="{FF2B5EF4-FFF2-40B4-BE49-F238E27FC236}">
                <a16:creationId xmlns:a16="http://schemas.microsoft.com/office/drawing/2014/main" id="{8715C0C2-D4CD-8648-8225-4EB6E9A96D78}"/>
              </a:ext>
            </a:extLst>
          </p:cNvPr>
          <p:cNvSpPr>
            <a:spLocks noChangeArrowheads="1"/>
          </p:cNvSpPr>
          <p:nvPr/>
        </p:nvSpPr>
        <p:spPr bwMode="auto">
          <a:xfrm>
            <a:off x="1346766" y="3656985"/>
            <a:ext cx="439490" cy="439490"/>
          </a:xfrm>
          <a:custGeom>
            <a:avLst/>
            <a:gdLst>
              <a:gd name="T0" fmla="*/ 703 w 704"/>
              <a:gd name="T1" fmla="*/ 352 h 704"/>
              <a:gd name="T2" fmla="*/ 703 w 704"/>
              <a:gd name="T3" fmla="*/ 352 h 704"/>
              <a:gd name="T4" fmla="*/ 351 w 704"/>
              <a:gd name="T5" fmla="*/ 0 h 704"/>
              <a:gd name="T6" fmla="*/ 351 w 704"/>
              <a:gd name="T7" fmla="*/ 0 h 704"/>
              <a:gd name="T8" fmla="*/ 0 w 704"/>
              <a:gd name="T9" fmla="*/ 352 h 704"/>
              <a:gd name="T10" fmla="*/ 0 w 704"/>
              <a:gd name="T11" fmla="*/ 352 h 704"/>
              <a:gd name="T12" fmla="*/ 351 w 704"/>
              <a:gd name="T13" fmla="*/ 703 h 704"/>
              <a:gd name="T14" fmla="*/ 351 w 704"/>
              <a:gd name="T15" fmla="*/ 703 h 704"/>
              <a:gd name="T16" fmla="*/ 703 w 704"/>
              <a:gd name="T17" fmla="*/ 352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4" h="704">
                <a:moveTo>
                  <a:pt x="703" y="352"/>
                </a:moveTo>
                <a:lnTo>
                  <a:pt x="703" y="352"/>
                </a:lnTo>
                <a:cubicBezTo>
                  <a:pt x="703" y="158"/>
                  <a:pt x="546" y="0"/>
                  <a:pt x="351" y="0"/>
                </a:cubicBezTo>
                <a:lnTo>
                  <a:pt x="351" y="0"/>
                </a:lnTo>
                <a:cubicBezTo>
                  <a:pt x="157" y="0"/>
                  <a:pt x="0" y="158"/>
                  <a:pt x="0" y="352"/>
                </a:cubicBezTo>
                <a:lnTo>
                  <a:pt x="0" y="352"/>
                </a:lnTo>
                <a:cubicBezTo>
                  <a:pt x="0" y="546"/>
                  <a:pt x="157" y="703"/>
                  <a:pt x="351" y="703"/>
                </a:cubicBezTo>
                <a:lnTo>
                  <a:pt x="351" y="703"/>
                </a:lnTo>
                <a:cubicBezTo>
                  <a:pt x="546" y="703"/>
                  <a:pt x="703" y="546"/>
                  <a:pt x="703" y="352"/>
                </a:cubicBezTo>
              </a:path>
            </a:pathLst>
          </a:custGeom>
          <a:solidFill>
            <a:schemeClr val="accent1"/>
          </a:solidFill>
          <a:ln>
            <a:noFill/>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3265" b="0" i="0" u="none" strike="noStrike" kern="1200" cap="none" spc="0" normalizeH="0" baseline="0" noProof="0">
              <a:ln>
                <a:noFill/>
              </a:ln>
              <a:solidFill>
                <a:prstClr val="black"/>
              </a:solidFill>
              <a:effectLst/>
              <a:uLnTx/>
              <a:uFillTx/>
              <a:latin typeface="DM Sans" pitchFamily="2" charset="77"/>
              <a:ea typeface="+mn-ea"/>
              <a:cs typeface="+mn-cs"/>
            </a:endParaRPr>
          </a:p>
        </p:txBody>
      </p:sp>
      <p:sp>
        <p:nvSpPr>
          <p:cNvPr id="32" name="Freeform 402">
            <a:extLst>
              <a:ext uri="{FF2B5EF4-FFF2-40B4-BE49-F238E27FC236}">
                <a16:creationId xmlns:a16="http://schemas.microsoft.com/office/drawing/2014/main" id="{F4E6AC69-FB7B-D54D-889D-2488CBEE5834}"/>
              </a:ext>
            </a:extLst>
          </p:cNvPr>
          <p:cNvSpPr>
            <a:spLocks noChangeArrowheads="1"/>
          </p:cNvSpPr>
          <p:nvPr/>
        </p:nvSpPr>
        <p:spPr bwMode="auto">
          <a:xfrm>
            <a:off x="1253376" y="3563594"/>
            <a:ext cx="629019" cy="629020"/>
          </a:xfrm>
          <a:custGeom>
            <a:avLst/>
            <a:gdLst>
              <a:gd name="T0" fmla="*/ 504 w 1010"/>
              <a:gd name="T1" fmla="*/ 153 h 1010"/>
              <a:gd name="T2" fmla="*/ 504 w 1010"/>
              <a:gd name="T3" fmla="*/ 153 h 1010"/>
              <a:gd name="T4" fmla="*/ 153 w 1010"/>
              <a:gd name="T5" fmla="*/ 505 h 1010"/>
              <a:gd name="T6" fmla="*/ 153 w 1010"/>
              <a:gd name="T7" fmla="*/ 505 h 1010"/>
              <a:gd name="T8" fmla="*/ 504 w 1010"/>
              <a:gd name="T9" fmla="*/ 856 h 1010"/>
              <a:gd name="T10" fmla="*/ 504 w 1010"/>
              <a:gd name="T11" fmla="*/ 856 h 1010"/>
              <a:gd name="T12" fmla="*/ 856 w 1010"/>
              <a:gd name="T13" fmla="*/ 505 h 1010"/>
              <a:gd name="T14" fmla="*/ 856 w 1010"/>
              <a:gd name="T15" fmla="*/ 505 h 1010"/>
              <a:gd name="T16" fmla="*/ 504 w 1010"/>
              <a:gd name="T17" fmla="*/ 153 h 1010"/>
              <a:gd name="T18" fmla="*/ 504 w 1010"/>
              <a:gd name="T19" fmla="*/ 1009 h 1010"/>
              <a:gd name="T20" fmla="*/ 504 w 1010"/>
              <a:gd name="T21" fmla="*/ 1009 h 1010"/>
              <a:gd name="T22" fmla="*/ 0 w 1010"/>
              <a:gd name="T23" fmla="*/ 505 h 1010"/>
              <a:gd name="T24" fmla="*/ 0 w 1010"/>
              <a:gd name="T25" fmla="*/ 505 h 1010"/>
              <a:gd name="T26" fmla="*/ 504 w 1010"/>
              <a:gd name="T27" fmla="*/ 0 h 1010"/>
              <a:gd name="T28" fmla="*/ 504 w 1010"/>
              <a:gd name="T29" fmla="*/ 0 h 1010"/>
              <a:gd name="T30" fmla="*/ 1009 w 1010"/>
              <a:gd name="T31" fmla="*/ 505 h 1010"/>
              <a:gd name="T32" fmla="*/ 1009 w 1010"/>
              <a:gd name="T33" fmla="*/ 505 h 1010"/>
              <a:gd name="T34" fmla="*/ 504 w 1010"/>
              <a:gd name="T35" fmla="*/ 1009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10" h="1010">
                <a:moveTo>
                  <a:pt x="504" y="153"/>
                </a:moveTo>
                <a:lnTo>
                  <a:pt x="504" y="153"/>
                </a:lnTo>
                <a:cubicBezTo>
                  <a:pt x="310" y="153"/>
                  <a:pt x="153" y="311"/>
                  <a:pt x="153" y="505"/>
                </a:cubicBezTo>
                <a:lnTo>
                  <a:pt x="153" y="505"/>
                </a:lnTo>
                <a:cubicBezTo>
                  <a:pt x="153" y="698"/>
                  <a:pt x="310" y="856"/>
                  <a:pt x="504" y="856"/>
                </a:cubicBezTo>
                <a:lnTo>
                  <a:pt x="504" y="856"/>
                </a:lnTo>
                <a:cubicBezTo>
                  <a:pt x="698" y="856"/>
                  <a:pt x="856" y="698"/>
                  <a:pt x="856" y="505"/>
                </a:cubicBezTo>
                <a:lnTo>
                  <a:pt x="856" y="505"/>
                </a:lnTo>
                <a:cubicBezTo>
                  <a:pt x="856" y="311"/>
                  <a:pt x="698" y="153"/>
                  <a:pt x="504" y="153"/>
                </a:cubicBezTo>
                <a:close/>
                <a:moveTo>
                  <a:pt x="504" y="1009"/>
                </a:moveTo>
                <a:lnTo>
                  <a:pt x="504" y="1009"/>
                </a:lnTo>
                <a:cubicBezTo>
                  <a:pt x="226" y="1009"/>
                  <a:pt x="0" y="783"/>
                  <a:pt x="0" y="505"/>
                </a:cubicBezTo>
                <a:lnTo>
                  <a:pt x="0" y="505"/>
                </a:lnTo>
                <a:cubicBezTo>
                  <a:pt x="0" y="226"/>
                  <a:pt x="226" y="0"/>
                  <a:pt x="504" y="0"/>
                </a:cubicBezTo>
                <a:lnTo>
                  <a:pt x="504" y="0"/>
                </a:lnTo>
                <a:cubicBezTo>
                  <a:pt x="783" y="0"/>
                  <a:pt x="1009" y="226"/>
                  <a:pt x="1009" y="505"/>
                </a:cubicBezTo>
                <a:lnTo>
                  <a:pt x="1009" y="505"/>
                </a:lnTo>
                <a:cubicBezTo>
                  <a:pt x="1009" y="783"/>
                  <a:pt x="783" y="1009"/>
                  <a:pt x="504" y="1009"/>
                </a:cubicBezTo>
                <a:close/>
              </a:path>
            </a:pathLst>
          </a:custGeom>
          <a:solidFill>
            <a:schemeClr val="bg1"/>
          </a:solidFill>
          <a:ln>
            <a:noFill/>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3265" b="0" i="0" u="none" strike="noStrike" kern="1200" cap="none" spc="0" normalizeH="0" baseline="0" noProof="0">
              <a:ln>
                <a:noFill/>
              </a:ln>
              <a:solidFill>
                <a:prstClr val="black"/>
              </a:solidFill>
              <a:effectLst/>
              <a:uLnTx/>
              <a:uFillTx/>
              <a:latin typeface="DM Sans" pitchFamily="2" charset="77"/>
              <a:ea typeface="+mn-ea"/>
              <a:cs typeface="+mn-cs"/>
            </a:endParaRPr>
          </a:p>
        </p:txBody>
      </p:sp>
      <p:sp>
        <p:nvSpPr>
          <p:cNvPr id="33" name="Freeform 403">
            <a:extLst>
              <a:ext uri="{FF2B5EF4-FFF2-40B4-BE49-F238E27FC236}">
                <a16:creationId xmlns:a16="http://schemas.microsoft.com/office/drawing/2014/main" id="{0BD1BA45-B837-F44B-937A-72EB213B0666}"/>
              </a:ext>
            </a:extLst>
          </p:cNvPr>
          <p:cNvSpPr>
            <a:spLocks noChangeArrowheads="1"/>
          </p:cNvSpPr>
          <p:nvPr/>
        </p:nvSpPr>
        <p:spPr bwMode="auto">
          <a:xfrm>
            <a:off x="3159660" y="3656985"/>
            <a:ext cx="439490" cy="439490"/>
          </a:xfrm>
          <a:custGeom>
            <a:avLst/>
            <a:gdLst>
              <a:gd name="T0" fmla="*/ 703 w 704"/>
              <a:gd name="T1" fmla="*/ 352 h 704"/>
              <a:gd name="T2" fmla="*/ 703 w 704"/>
              <a:gd name="T3" fmla="*/ 352 h 704"/>
              <a:gd name="T4" fmla="*/ 352 w 704"/>
              <a:gd name="T5" fmla="*/ 0 h 704"/>
              <a:gd name="T6" fmla="*/ 352 w 704"/>
              <a:gd name="T7" fmla="*/ 0 h 704"/>
              <a:gd name="T8" fmla="*/ 0 w 704"/>
              <a:gd name="T9" fmla="*/ 352 h 704"/>
              <a:gd name="T10" fmla="*/ 0 w 704"/>
              <a:gd name="T11" fmla="*/ 352 h 704"/>
              <a:gd name="T12" fmla="*/ 352 w 704"/>
              <a:gd name="T13" fmla="*/ 703 h 704"/>
              <a:gd name="T14" fmla="*/ 352 w 704"/>
              <a:gd name="T15" fmla="*/ 703 h 704"/>
              <a:gd name="T16" fmla="*/ 703 w 704"/>
              <a:gd name="T17" fmla="*/ 352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4" h="704">
                <a:moveTo>
                  <a:pt x="703" y="352"/>
                </a:moveTo>
                <a:lnTo>
                  <a:pt x="703" y="352"/>
                </a:lnTo>
                <a:cubicBezTo>
                  <a:pt x="703" y="158"/>
                  <a:pt x="546" y="0"/>
                  <a:pt x="352" y="0"/>
                </a:cubicBezTo>
                <a:lnTo>
                  <a:pt x="352" y="0"/>
                </a:lnTo>
                <a:cubicBezTo>
                  <a:pt x="158" y="0"/>
                  <a:pt x="0" y="158"/>
                  <a:pt x="0" y="352"/>
                </a:cubicBezTo>
                <a:lnTo>
                  <a:pt x="0" y="352"/>
                </a:lnTo>
                <a:cubicBezTo>
                  <a:pt x="0" y="546"/>
                  <a:pt x="158" y="703"/>
                  <a:pt x="352" y="703"/>
                </a:cubicBezTo>
                <a:lnTo>
                  <a:pt x="352" y="703"/>
                </a:lnTo>
                <a:cubicBezTo>
                  <a:pt x="546" y="703"/>
                  <a:pt x="703" y="546"/>
                  <a:pt x="703" y="352"/>
                </a:cubicBezTo>
              </a:path>
            </a:pathLst>
          </a:custGeom>
          <a:solidFill>
            <a:schemeClr val="accent2"/>
          </a:solidFill>
          <a:ln>
            <a:noFill/>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3265" b="0" i="0" u="none" strike="noStrike" kern="1200" cap="none" spc="0" normalizeH="0" baseline="0" noProof="0">
              <a:ln>
                <a:noFill/>
              </a:ln>
              <a:solidFill>
                <a:prstClr val="black"/>
              </a:solidFill>
              <a:effectLst/>
              <a:uLnTx/>
              <a:uFillTx/>
              <a:latin typeface="DM Sans" pitchFamily="2" charset="77"/>
              <a:ea typeface="+mn-ea"/>
              <a:cs typeface="+mn-cs"/>
            </a:endParaRPr>
          </a:p>
        </p:txBody>
      </p:sp>
      <p:sp>
        <p:nvSpPr>
          <p:cNvPr id="34" name="Freeform 404">
            <a:extLst>
              <a:ext uri="{FF2B5EF4-FFF2-40B4-BE49-F238E27FC236}">
                <a16:creationId xmlns:a16="http://schemas.microsoft.com/office/drawing/2014/main" id="{6B45AD17-6C11-7B4E-817F-D6B7BDC572E6}"/>
              </a:ext>
            </a:extLst>
          </p:cNvPr>
          <p:cNvSpPr>
            <a:spLocks noChangeArrowheads="1"/>
          </p:cNvSpPr>
          <p:nvPr/>
        </p:nvSpPr>
        <p:spPr bwMode="auto">
          <a:xfrm>
            <a:off x="3063521" y="3563594"/>
            <a:ext cx="629020" cy="629020"/>
          </a:xfrm>
          <a:custGeom>
            <a:avLst/>
            <a:gdLst>
              <a:gd name="T0" fmla="*/ 505 w 1010"/>
              <a:gd name="T1" fmla="*/ 153 h 1010"/>
              <a:gd name="T2" fmla="*/ 505 w 1010"/>
              <a:gd name="T3" fmla="*/ 153 h 1010"/>
              <a:gd name="T4" fmla="*/ 153 w 1010"/>
              <a:gd name="T5" fmla="*/ 505 h 1010"/>
              <a:gd name="T6" fmla="*/ 153 w 1010"/>
              <a:gd name="T7" fmla="*/ 505 h 1010"/>
              <a:gd name="T8" fmla="*/ 505 w 1010"/>
              <a:gd name="T9" fmla="*/ 856 h 1010"/>
              <a:gd name="T10" fmla="*/ 505 w 1010"/>
              <a:gd name="T11" fmla="*/ 856 h 1010"/>
              <a:gd name="T12" fmla="*/ 856 w 1010"/>
              <a:gd name="T13" fmla="*/ 505 h 1010"/>
              <a:gd name="T14" fmla="*/ 856 w 1010"/>
              <a:gd name="T15" fmla="*/ 505 h 1010"/>
              <a:gd name="T16" fmla="*/ 505 w 1010"/>
              <a:gd name="T17" fmla="*/ 153 h 1010"/>
              <a:gd name="T18" fmla="*/ 505 w 1010"/>
              <a:gd name="T19" fmla="*/ 1009 h 1010"/>
              <a:gd name="T20" fmla="*/ 505 w 1010"/>
              <a:gd name="T21" fmla="*/ 1009 h 1010"/>
              <a:gd name="T22" fmla="*/ 0 w 1010"/>
              <a:gd name="T23" fmla="*/ 505 h 1010"/>
              <a:gd name="T24" fmla="*/ 0 w 1010"/>
              <a:gd name="T25" fmla="*/ 505 h 1010"/>
              <a:gd name="T26" fmla="*/ 505 w 1010"/>
              <a:gd name="T27" fmla="*/ 0 h 1010"/>
              <a:gd name="T28" fmla="*/ 505 w 1010"/>
              <a:gd name="T29" fmla="*/ 0 h 1010"/>
              <a:gd name="T30" fmla="*/ 1009 w 1010"/>
              <a:gd name="T31" fmla="*/ 505 h 1010"/>
              <a:gd name="T32" fmla="*/ 1009 w 1010"/>
              <a:gd name="T33" fmla="*/ 505 h 1010"/>
              <a:gd name="T34" fmla="*/ 505 w 1010"/>
              <a:gd name="T35" fmla="*/ 1009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10" h="1010">
                <a:moveTo>
                  <a:pt x="505" y="153"/>
                </a:moveTo>
                <a:lnTo>
                  <a:pt x="505" y="153"/>
                </a:lnTo>
                <a:cubicBezTo>
                  <a:pt x="311" y="153"/>
                  <a:pt x="153" y="311"/>
                  <a:pt x="153" y="505"/>
                </a:cubicBezTo>
                <a:lnTo>
                  <a:pt x="153" y="505"/>
                </a:lnTo>
                <a:cubicBezTo>
                  <a:pt x="153" y="698"/>
                  <a:pt x="311" y="856"/>
                  <a:pt x="505" y="856"/>
                </a:cubicBezTo>
                <a:lnTo>
                  <a:pt x="505" y="856"/>
                </a:lnTo>
                <a:cubicBezTo>
                  <a:pt x="699" y="856"/>
                  <a:pt x="856" y="698"/>
                  <a:pt x="856" y="505"/>
                </a:cubicBezTo>
                <a:lnTo>
                  <a:pt x="856" y="505"/>
                </a:lnTo>
                <a:cubicBezTo>
                  <a:pt x="856" y="311"/>
                  <a:pt x="699" y="153"/>
                  <a:pt x="505" y="153"/>
                </a:cubicBezTo>
                <a:close/>
                <a:moveTo>
                  <a:pt x="505" y="1009"/>
                </a:moveTo>
                <a:lnTo>
                  <a:pt x="505" y="1009"/>
                </a:lnTo>
                <a:cubicBezTo>
                  <a:pt x="226" y="1009"/>
                  <a:pt x="0" y="783"/>
                  <a:pt x="0" y="505"/>
                </a:cubicBezTo>
                <a:lnTo>
                  <a:pt x="0" y="505"/>
                </a:lnTo>
                <a:cubicBezTo>
                  <a:pt x="0" y="226"/>
                  <a:pt x="226" y="0"/>
                  <a:pt x="505" y="0"/>
                </a:cubicBezTo>
                <a:lnTo>
                  <a:pt x="505" y="0"/>
                </a:lnTo>
                <a:cubicBezTo>
                  <a:pt x="783" y="0"/>
                  <a:pt x="1009" y="226"/>
                  <a:pt x="1009" y="505"/>
                </a:cubicBezTo>
                <a:lnTo>
                  <a:pt x="1009" y="505"/>
                </a:lnTo>
                <a:cubicBezTo>
                  <a:pt x="1009" y="783"/>
                  <a:pt x="783" y="1009"/>
                  <a:pt x="505" y="1009"/>
                </a:cubicBezTo>
                <a:close/>
              </a:path>
            </a:pathLst>
          </a:custGeom>
          <a:solidFill>
            <a:schemeClr val="bg1"/>
          </a:solidFill>
          <a:ln>
            <a:noFill/>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3265" b="0" i="0" u="none" strike="noStrike" kern="1200" cap="none" spc="0" normalizeH="0" baseline="0" noProof="0">
              <a:ln>
                <a:noFill/>
              </a:ln>
              <a:solidFill>
                <a:prstClr val="black"/>
              </a:solidFill>
              <a:effectLst/>
              <a:uLnTx/>
              <a:uFillTx/>
              <a:latin typeface="DM Sans" pitchFamily="2" charset="77"/>
              <a:ea typeface="+mn-ea"/>
              <a:cs typeface="+mn-cs"/>
            </a:endParaRPr>
          </a:p>
        </p:txBody>
      </p:sp>
      <p:sp>
        <p:nvSpPr>
          <p:cNvPr id="35" name="Freeform 405">
            <a:extLst>
              <a:ext uri="{FF2B5EF4-FFF2-40B4-BE49-F238E27FC236}">
                <a16:creationId xmlns:a16="http://schemas.microsoft.com/office/drawing/2014/main" id="{51D4EA3A-AA61-1141-BAD6-ED22641641F1}"/>
              </a:ext>
            </a:extLst>
          </p:cNvPr>
          <p:cNvSpPr>
            <a:spLocks noChangeArrowheads="1"/>
          </p:cNvSpPr>
          <p:nvPr/>
        </p:nvSpPr>
        <p:spPr bwMode="auto">
          <a:xfrm>
            <a:off x="4972554" y="3656985"/>
            <a:ext cx="439490" cy="439490"/>
          </a:xfrm>
          <a:custGeom>
            <a:avLst/>
            <a:gdLst>
              <a:gd name="T0" fmla="*/ 704 w 705"/>
              <a:gd name="T1" fmla="*/ 352 h 704"/>
              <a:gd name="T2" fmla="*/ 704 w 705"/>
              <a:gd name="T3" fmla="*/ 352 h 704"/>
              <a:gd name="T4" fmla="*/ 352 w 705"/>
              <a:gd name="T5" fmla="*/ 0 h 704"/>
              <a:gd name="T6" fmla="*/ 352 w 705"/>
              <a:gd name="T7" fmla="*/ 0 h 704"/>
              <a:gd name="T8" fmla="*/ 0 w 705"/>
              <a:gd name="T9" fmla="*/ 352 h 704"/>
              <a:gd name="T10" fmla="*/ 0 w 705"/>
              <a:gd name="T11" fmla="*/ 352 h 704"/>
              <a:gd name="T12" fmla="*/ 352 w 705"/>
              <a:gd name="T13" fmla="*/ 703 h 704"/>
              <a:gd name="T14" fmla="*/ 352 w 705"/>
              <a:gd name="T15" fmla="*/ 703 h 704"/>
              <a:gd name="T16" fmla="*/ 704 w 705"/>
              <a:gd name="T17" fmla="*/ 352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5" h="704">
                <a:moveTo>
                  <a:pt x="704" y="352"/>
                </a:moveTo>
                <a:lnTo>
                  <a:pt x="704" y="352"/>
                </a:lnTo>
                <a:cubicBezTo>
                  <a:pt x="704" y="158"/>
                  <a:pt x="546" y="0"/>
                  <a:pt x="352" y="0"/>
                </a:cubicBezTo>
                <a:lnTo>
                  <a:pt x="352" y="0"/>
                </a:lnTo>
                <a:cubicBezTo>
                  <a:pt x="157" y="0"/>
                  <a:pt x="0" y="158"/>
                  <a:pt x="0" y="352"/>
                </a:cubicBezTo>
                <a:lnTo>
                  <a:pt x="0" y="352"/>
                </a:lnTo>
                <a:cubicBezTo>
                  <a:pt x="0" y="546"/>
                  <a:pt x="157" y="703"/>
                  <a:pt x="352" y="703"/>
                </a:cubicBezTo>
                <a:lnTo>
                  <a:pt x="352" y="703"/>
                </a:lnTo>
                <a:cubicBezTo>
                  <a:pt x="546" y="703"/>
                  <a:pt x="704" y="546"/>
                  <a:pt x="704" y="352"/>
                </a:cubicBezTo>
              </a:path>
            </a:pathLst>
          </a:custGeom>
          <a:solidFill>
            <a:schemeClr val="accent3"/>
          </a:solidFill>
          <a:ln>
            <a:noFill/>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3265" b="0" i="0" u="none" strike="noStrike" kern="1200" cap="none" spc="0" normalizeH="0" baseline="0" noProof="0">
              <a:ln>
                <a:noFill/>
              </a:ln>
              <a:solidFill>
                <a:prstClr val="black"/>
              </a:solidFill>
              <a:effectLst/>
              <a:uLnTx/>
              <a:uFillTx/>
              <a:latin typeface="DM Sans" pitchFamily="2" charset="77"/>
              <a:ea typeface="+mn-ea"/>
              <a:cs typeface="+mn-cs"/>
            </a:endParaRPr>
          </a:p>
        </p:txBody>
      </p:sp>
      <p:sp>
        <p:nvSpPr>
          <p:cNvPr id="36" name="Freeform 406">
            <a:extLst>
              <a:ext uri="{FF2B5EF4-FFF2-40B4-BE49-F238E27FC236}">
                <a16:creationId xmlns:a16="http://schemas.microsoft.com/office/drawing/2014/main" id="{0A1D7BBB-677B-144F-9AC4-AB870CEB61E1}"/>
              </a:ext>
            </a:extLst>
          </p:cNvPr>
          <p:cNvSpPr>
            <a:spLocks noChangeArrowheads="1"/>
          </p:cNvSpPr>
          <p:nvPr/>
        </p:nvSpPr>
        <p:spPr bwMode="auto">
          <a:xfrm>
            <a:off x="4876415" y="3563594"/>
            <a:ext cx="629020" cy="629020"/>
          </a:xfrm>
          <a:custGeom>
            <a:avLst/>
            <a:gdLst>
              <a:gd name="T0" fmla="*/ 505 w 1010"/>
              <a:gd name="T1" fmla="*/ 153 h 1010"/>
              <a:gd name="T2" fmla="*/ 505 w 1010"/>
              <a:gd name="T3" fmla="*/ 153 h 1010"/>
              <a:gd name="T4" fmla="*/ 153 w 1010"/>
              <a:gd name="T5" fmla="*/ 505 h 1010"/>
              <a:gd name="T6" fmla="*/ 153 w 1010"/>
              <a:gd name="T7" fmla="*/ 505 h 1010"/>
              <a:gd name="T8" fmla="*/ 505 w 1010"/>
              <a:gd name="T9" fmla="*/ 856 h 1010"/>
              <a:gd name="T10" fmla="*/ 505 w 1010"/>
              <a:gd name="T11" fmla="*/ 856 h 1010"/>
              <a:gd name="T12" fmla="*/ 857 w 1010"/>
              <a:gd name="T13" fmla="*/ 505 h 1010"/>
              <a:gd name="T14" fmla="*/ 857 w 1010"/>
              <a:gd name="T15" fmla="*/ 505 h 1010"/>
              <a:gd name="T16" fmla="*/ 505 w 1010"/>
              <a:gd name="T17" fmla="*/ 153 h 1010"/>
              <a:gd name="T18" fmla="*/ 505 w 1010"/>
              <a:gd name="T19" fmla="*/ 1009 h 1010"/>
              <a:gd name="T20" fmla="*/ 505 w 1010"/>
              <a:gd name="T21" fmla="*/ 1009 h 1010"/>
              <a:gd name="T22" fmla="*/ 0 w 1010"/>
              <a:gd name="T23" fmla="*/ 505 h 1010"/>
              <a:gd name="T24" fmla="*/ 0 w 1010"/>
              <a:gd name="T25" fmla="*/ 505 h 1010"/>
              <a:gd name="T26" fmla="*/ 505 w 1010"/>
              <a:gd name="T27" fmla="*/ 0 h 1010"/>
              <a:gd name="T28" fmla="*/ 505 w 1010"/>
              <a:gd name="T29" fmla="*/ 0 h 1010"/>
              <a:gd name="T30" fmla="*/ 1009 w 1010"/>
              <a:gd name="T31" fmla="*/ 505 h 1010"/>
              <a:gd name="T32" fmla="*/ 1009 w 1010"/>
              <a:gd name="T33" fmla="*/ 505 h 1010"/>
              <a:gd name="T34" fmla="*/ 505 w 1010"/>
              <a:gd name="T35" fmla="*/ 1009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10" h="1010">
                <a:moveTo>
                  <a:pt x="505" y="153"/>
                </a:moveTo>
                <a:lnTo>
                  <a:pt x="505" y="153"/>
                </a:lnTo>
                <a:cubicBezTo>
                  <a:pt x="311" y="153"/>
                  <a:pt x="153" y="311"/>
                  <a:pt x="153" y="505"/>
                </a:cubicBezTo>
                <a:lnTo>
                  <a:pt x="153" y="505"/>
                </a:lnTo>
                <a:cubicBezTo>
                  <a:pt x="153" y="698"/>
                  <a:pt x="311" y="856"/>
                  <a:pt x="505" y="856"/>
                </a:cubicBezTo>
                <a:lnTo>
                  <a:pt x="505" y="856"/>
                </a:lnTo>
                <a:cubicBezTo>
                  <a:pt x="699" y="856"/>
                  <a:pt x="857" y="698"/>
                  <a:pt x="857" y="505"/>
                </a:cubicBezTo>
                <a:lnTo>
                  <a:pt x="857" y="505"/>
                </a:lnTo>
                <a:cubicBezTo>
                  <a:pt x="857" y="311"/>
                  <a:pt x="699" y="153"/>
                  <a:pt x="505" y="153"/>
                </a:cubicBezTo>
                <a:close/>
                <a:moveTo>
                  <a:pt x="505" y="1009"/>
                </a:moveTo>
                <a:lnTo>
                  <a:pt x="505" y="1009"/>
                </a:lnTo>
                <a:cubicBezTo>
                  <a:pt x="226" y="1009"/>
                  <a:pt x="0" y="783"/>
                  <a:pt x="0" y="505"/>
                </a:cubicBezTo>
                <a:lnTo>
                  <a:pt x="0" y="505"/>
                </a:lnTo>
                <a:cubicBezTo>
                  <a:pt x="0" y="226"/>
                  <a:pt x="226" y="0"/>
                  <a:pt x="505" y="0"/>
                </a:cubicBezTo>
                <a:lnTo>
                  <a:pt x="505" y="0"/>
                </a:lnTo>
                <a:cubicBezTo>
                  <a:pt x="783" y="0"/>
                  <a:pt x="1009" y="226"/>
                  <a:pt x="1009" y="505"/>
                </a:cubicBezTo>
                <a:lnTo>
                  <a:pt x="1009" y="505"/>
                </a:lnTo>
                <a:cubicBezTo>
                  <a:pt x="1009" y="783"/>
                  <a:pt x="783" y="1009"/>
                  <a:pt x="505" y="1009"/>
                </a:cubicBezTo>
                <a:close/>
              </a:path>
            </a:pathLst>
          </a:custGeom>
          <a:solidFill>
            <a:schemeClr val="bg1"/>
          </a:solidFill>
          <a:ln>
            <a:noFill/>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3265" b="0" i="0" u="none" strike="noStrike" kern="1200" cap="none" spc="0" normalizeH="0" baseline="0" noProof="0">
              <a:ln>
                <a:noFill/>
              </a:ln>
              <a:solidFill>
                <a:prstClr val="black"/>
              </a:solidFill>
              <a:effectLst/>
              <a:uLnTx/>
              <a:uFillTx/>
              <a:latin typeface="DM Sans" pitchFamily="2" charset="77"/>
              <a:ea typeface="+mn-ea"/>
              <a:cs typeface="+mn-cs"/>
            </a:endParaRPr>
          </a:p>
        </p:txBody>
      </p:sp>
      <p:sp>
        <p:nvSpPr>
          <p:cNvPr id="37" name="Freeform 407">
            <a:extLst>
              <a:ext uri="{FF2B5EF4-FFF2-40B4-BE49-F238E27FC236}">
                <a16:creationId xmlns:a16="http://schemas.microsoft.com/office/drawing/2014/main" id="{740408F4-FB58-C341-9A29-53E95037920A}"/>
              </a:ext>
            </a:extLst>
          </p:cNvPr>
          <p:cNvSpPr>
            <a:spLocks noChangeArrowheads="1"/>
          </p:cNvSpPr>
          <p:nvPr/>
        </p:nvSpPr>
        <p:spPr bwMode="auto">
          <a:xfrm>
            <a:off x="6782701" y="3656985"/>
            <a:ext cx="439490" cy="439490"/>
          </a:xfrm>
          <a:custGeom>
            <a:avLst/>
            <a:gdLst>
              <a:gd name="T0" fmla="*/ 704 w 705"/>
              <a:gd name="T1" fmla="*/ 352 h 704"/>
              <a:gd name="T2" fmla="*/ 704 w 705"/>
              <a:gd name="T3" fmla="*/ 352 h 704"/>
              <a:gd name="T4" fmla="*/ 352 w 705"/>
              <a:gd name="T5" fmla="*/ 0 h 704"/>
              <a:gd name="T6" fmla="*/ 352 w 705"/>
              <a:gd name="T7" fmla="*/ 0 h 704"/>
              <a:gd name="T8" fmla="*/ 0 w 705"/>
              <a:gd name="T9" fmla="*/ 352 h 704"/>
              <a:gd name="T10" fmla="*/ 0 w 705"/>
              <a:gd name="T11" fmla="*/ 352 h 704"/>
              <a:gd name="T12" fmla="*/ 352 w 705"/>
              <a:gd name="T13" fmla="*/ 703 h 704"/>
              <a:gd name="T14" fmla="*/ 352 w 705"/>
              <a:gd name="T15" fmla="*/ 703 h 704"/>
              <a:gd name="T16" fmla="*/ 704 w 705"/>
              <a:gd name="T17" fmla="*/ 352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5" h="704">
                <a:moveTo>
                  <a:pt x="704" y="352"/>
                </a:moveTo>
                <a:lnTo>
                  <a:pt x="704" y="352"/>
                </a:lnTo>
                <a:cubicBezTo>
                  <a:pt x="704" y="158"/>
                  <a:pt x="546" y="0"/>
                  <a:pt x="352" y="0"/>
                </a:cubicBezTo>
                <a:lnTo>
                  <a:pt x="352" y="0"/>
                </a:lnTo>
                <a:cubicBezTo>
                  <a:pt x="158" y="0"/>
                  <a:pt x="0" y="158"/>
                  <a:pt x="0" y="352"/>
                </a:cubicBezTo>
                <a:lnTo>
                  <a:pt x="0" y="352"/>
                </a:lnTo>
                <a:cubicBezTo>
                  <a:pt x="0" y="546"/>
                  <a:pt x="158" y="703"/>
                  <a:pt x="352" y="703"/>
                </a:cubicBezTo>
                <a:lnTo>
                  <a:pt x="352" y="703"/>
                </a:lnTo>
                <a:cubicBezTo>
                  <a:pt x="546" y="703"/>
                  <a:pt x="704" y="546"/>
                  <a:pt x="704" y="352"/>
                </a:cubicBezTo>
              </a:path>
            </a:pathLst>
          </a:custGeom>
          <a:solidFill>
            <a:schemeClr val="accent4"/>
          </a:solidFill>
          <a:ln>
            <a:noFill/>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3265" b="0" i="0" u="none" strike="noStrike" kern="1200" cap="none" spc="0" normalizeH="0" baseline="0" noProof="0">
              <a:ln>
                <a:noFill/>
              </a:ln>
              <a:solidFill>
                <a:prstClr val="black"/>
              </a:solidFill>
              <a:effectLst/>
              <a:uLnTx/>
              <a:uFillTx/>
              <a:latin typeface="DM Sans" pitchFamily="2" charset="77"/>
              <a:ea typeface="+mn-ea"/>
              <a:cs typeface="+mn-cs"/>
            </a:endParaRPr>
          </a:p>
        </p:txBody>
      </p:sp>
      <p:sp>
        <p:nvSpPr>
          <p:cNvPr id="38" name="Freeform 408">
            <a:extLst>
              <a:ext uri="{FF2B5EF4-FFF2-40B4-BE49-F238E27FC236}">
                <a16:creationId xmlns:a16="http://schemas.microsoft.com/office/drawing/2014/main" id="{E0FE176A-B260-0D40-A8C7-910B8431669D}"/>
              </a:ext>
            </a:extLst>
          </p:cNvPr>
          <p:cNvSpPr>
            <a:spLocks noChangeArrowheads="1"/>
          </p:cNvSpPr>
          <p:nvPr/>
        </p:nvSpPr>
        <p:spPr bwMode="auto">
          <a:xfrm>
            <a:off x="6686565" y="3563594"/>
            <a:ext cx="629019" cy="629020"/>
          </a:xfrm>
          <a:custGeom>
            <a:avLst/>
            <a:gdLst>
              <a:gd name="T0" fmla="*/ 505 w 1010"/>
              <a:gd name="T1" fmla="*/ 153 h 1010"/>
              <a:gd name="T2" fmla="*/ 505 w 1010"/>
              <a:gd name="T3" fmla="*/ 153 h 1010"/>
              <a:gd name="T4" fmla="*/ 153 w 1010"/>
              <a:gd name="T5" fmla="*/ 505 h 1010"/>
              <a:gd name="T6" fmla="*/ 153 w 1010"/>
              <a:gd name="T7" fmla="*/ 505 h 1010"/>
              <a:gd name="T8" fmla="*/ 505 w 1010"/>
              <a:gd name="T9" fmla="*/ 856 h 1010"/>
              <a:gd name="T10" fmla="*/ 505 w 1010"/>
              <a:gd name="T11" fmla="*/ 856 h 1010"/>
              <a:gd name="T12" fmla="*/ 857 w 1010"/>
              <a:gd name="T13" fmla="*/ 505 h 1010"/>
              <a:gd name="T14" fmla="*/ 857 w 1010"/>
              <a:gd name="T15" fmla="*/ 505 h 1010"/>
              <a:gd name="T16" fmla="*/ 505 w 1010"/>
              <a:gd name="T17" fmla="*/ 153 h 1010"/>
              <a:gd name="T18" fmla="*/ 505 w 1010"/>
              <a:gd name="T19" fmla="*/ 1009 h 1010"/>
              <a:gd name="T20" fmla="*/ 505 w 1010"/>
              <a:gd name="T21" fmla="*/ 1009 h 1010"/>
              <a:gd name="T22" fmla="*/ 0 w 1010"/>
              <a:gd name="T23" fmla="*/ 505 h 1010"/>
              <a:gd name="T24" fmla="*/ 0 w 1010"/>
              <a:gd name="T25" fmla="*/ 505 h 1010"/>
              <a:gd name="T26" fmla="*/ 505 w 1010"/>
              <a:gd name="T27" fmla="*/ 0 h 1010"/>
              <a:gd name="T28" fmla="*/ 505 w 1010"/>
              <a:gd name="T29" fmla="*/ 0 h 1010"/>
              <a:gd name="T30" fmla="*/ 1009 w 1010"/>
              <a:gd name="T31" fmla="*/ 505 h 1010"/>
              <a:gd name="T32" fmla="*/ 1009 w 1010"/>
              <a:gd name="T33" fmla="*/ 505 h 1010"/>
              <a:gd name="T34" fmla="*/ 505 w 1010"/>
              <a:gd name="T35" fmla="*/ 1009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10" h="1010">
                <a:moveTo>
                  <a:pt x="505" y="153"/>
                </a:moveTo>
                <a:lnTo>
                  <a:pt x="505" y="153"/>
                </a:lnTo>
                <a:cubicBezTo>
                  <a:pt x="311" y="153"/>
                  <a:pt x="153" y="311"/>
                  <a:pt x="153" y="505"/>
                </a:cubicBezTo>
                <a:lnTo>
                  <a:pt x="153" y="505"/>
                </a:lnTo>
                <a:cubicBezTo>
                  <a:pt x="153" y="698"/>
                  <a:pt x="311" y="856"/>
                  <a:pt x="505" y="856"/>
                </a:cubicBezTo>
                <a:lnTo>
                  <a:pt x="505" y="856"/>
                </a:lnTo>
                <a:cubicBezTo>
                  <a:pt x="699" y="856"/>
                  <a:pt x="857" y="698"/>
                  <a:pt x="857" y="505"/>
                </a:cubicBezTo>
                <a:lnTo>
                  <a:pt x="857" y="505"/>
                </a:lnTo>
                <a:cubicBezTo>
                  <a:pt x="857" y="311"/>
                  <a:pt x="699" y="153"/>
                  <a:pt x="505" y="153"/>
                </a:cubicBezTo>
                <a:close/>
                <a:moveTo>
                  <a:pt x="505" y="1009"/>
                </a:moveTo>
                <a:lnTo>
                  <a:pt x="505" y="1009"/>
                </a:lnTo>
                <a:cubicBezTo>
                  <a:pt x="227" y="1009"/>
                  <a:pt x="0" y="783"/>
                  <a:pt x="0" y="505"/>
                </a:cubicBezTo>
                <a:lnTo>
                  <a:pt x="0" y="505"/>
                </a:lnTo>
                <a:cubicBezTo>
                  <a:pt x="0" y="226"/>
                  <a:pt x="227" y="0"/>
                  <a:pt x="505" y="0"/>
                </a:cubicBezTo>
                <a:lnTo>
                  <a:pt x="505" y="0"/>
                </a:lnTo>
                <a:cubicBezTo>
                  <a:pt x="783" y="0"/>
                  <a:pt x="1009" y="226"/>
                  <a:pt x="1009" y="505"/>
                </a:cubicBezTo>
                <a:lnTo>
                  <a:pt x="1009" y="505"/>
                </a:lnTo>
                <a:cubicBezTo>
                  <a:pt x="1009" y="783"/>
                  <a:pt x="783" y="1009"/>
                  <a:pt x="505" y="1009"/>
                </a:cubicBezTo>
                <a:close/>
              </a:path>
            </a:pathLst>
          </a:custGeom>
          <a:solidFill>
            <a:schemeClr val="bg1"/>
          </a:solidFill>
          <a:ln>
            <a:noFill/>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3265" b="0" i="0" u="none" strike="noStrike" kern="1200" cap="none" spc="0" normalizeH="0" baseline="0" noProof="0">
              <a:ln>
                <a:noFill/>
              </a:ln>
              <a:solidFill>
                <a:prstClr val="black"/>
              </a:solidFill>
              <a:effectLst/>
              <a:uLnTx/>
              <a:uFillTx/>
              <a:latin typeface="DM Sans" pitchFamily="2" charset="77"/>
              <a:ea typeface="+mn-ea"/>
              <a:cs typeface="+mn-cs"/>
            </a:endParaRPr>
          </a:p>
        </p:txBody>
      </p:sp>
      <p:sp>
        <p:nvSpPr>
          <p:cNvPr id="39" name="Freeform 409">
            <a:extLst>
              <a:ext uri="{FF2B5EF4-FFF2-40B4-BE49-F238E27FC236}">
                <a16:creationId xmlns:a16="http://schemas.microsoft.com/office/drawing/2014/main" id="{C8002417-C486-E14D-A622-2E6474BB32F8}"/>
              </a:ext>
            </a:extLst>
          </p:cNvPr>
          <p:cNvSpPr>
            <a:spLocks noChangeArrowheads="1"/>
          </p:cNvSpPr>
          <p:nvPr/>
        </p:nvSpPr>
        <p:spPr bwMode="auto">
          <a:xfrm>
            <a:off x="8595595" y="3656985"/>
            <a:ext cx="439490" cy="439490"/>
          </a:xfrm>
          <a:custGeom>
            <a:avLst/>
            <a:gdLst>
              <a:gd name="T0" fmla="*/ 703 w 704"/>
              <a:gd name="T1" fmla="*/ 352 h 704"/>
              <a:gd name="T2" fmla="*/ 703 w 704"/>
              <a:gd name="T3" fmla="*/ 352 h 704"/>
              <a:gd name="T4" fmla="*/ 351 w 704"/>
              <a:gd name="T5" fmla="*/ 0 h 704"/>
              <a:gd name="T6" fmla="*/ 351 w 704"/>
              <a:gd name="T7" fmla="*/ 0 h 704"/>
              <a:gd name="T8" fmla="*/ 0 w 704"/>
              <a:gd name="T9" fmla="*/ 352 h 704"/>
              <a:gd name="T10" fmla="*/ 0 w 704"/>
              <a:gd name="T11" fmla="*/ 352 h 704"/>
              <a:gd name="T12" fmla="*/ 351 w 704"/>
              <a:gd name="T13" fmla="*/ 703 h 704"/>
              <a:gd name="T14" fmla="*/ 351 w 704"/>
              <a:gd name="T15" fmla="*/ 703 h 704"/>
              <a:gd name="T16" fmla="*/ 703 w 704"/>
              <a:gd name="T17" fmla="*/ 352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4" h="704">
                <a:moveTo>
                  <a:pt x="703" y="352"/>
                </a:moveTo>
                <a:lnTo>
                  <a:pt x="703" y="352"/>
                </a:lnTo>
                <a:cubicBezTo>
                  <a:pt x="703" y="158"/>
                  <a:pt x="545" y="0"/>
                  <a:pt x="351" y="0"/>
                </a:cubicBezTo>
                <a:lnTo>
                  <a:pt x="351" y="0"/>
                </a:lnTo>
                <a:cubicBezTo>
                  <a:pt x="157" y="0"/>
                  <a:pt x="0" y="158"/>
                  <a:pt x="0" y="352"/>
                </a:cubicBezTo>
                <a:lnTo>
                  <a:pt x="0" y="352"/>
                </a:lnTo>
                <a:cubicBezTo>
                  <a:pt x="0" y="546"/>
                  <a:pt x="157" y="703"/>
                  <a:pt x="351" y="703"/>
                </a:cubicBezTo>
                <a:lnTo>
                  <a:pt x="351" y="703"/>
                </a:lnTo>
                <a:cubicBezTo>
                  <a:pt x="545" y="703"/>
                  <a:pt x="703" y="546"/>
                  <a:pt x="703" y="352"/>
                </a:cubicBezTo>
              </a:path>
            </a:pathLst>
          </a:custGeom>
          <a:solidFill>
            <a:schemeClr val="accent5"/>
          </a:solidFill>
          <a:ln>
            <a:noFill/>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3265" b="0" i="0" u="none" strike="noStrike" kern="1200" cap="none" spc="0" normalizeH="0" baseline="0" noProof="0">
              <a:ln>
                <a:noFill/>
              </a:ln>
              <a:solidFill>
                <a:prstClr val="black"/>
              </a:solidFill>
              <a:effectLst/>
              <a:uLnTx/>
              <a:uFillTx/>
              <a:latin typeface="DM Sans" pitchFamily="2" charset="77"/>
              <a:ea typeface="+mn-ea"/>
              <a:cs typeface="+mn-cs"/>
            </a:endParaRPr>
          </a:p>
        </p:txBody>
      </p:sp>
      <p:sp>
        <p:nvSpPr>
          <p:cNvPr id="40" name="Freeform 410">
            <a:extLst>
              <a:ext uri="{FF2B5EF4-FFF2-40B4-BE49-F238E27FC236}">
                <a16:creationId xmlns:a16="http://schemas.microsoft.com/office/drawing/2014/main" id="{54118186-B3ED-9C49-95DA-047B1FF17005}"/>
              </a:ext>
            </a:extLst>
          </p:cNvPr>
          <p:cNvSpPr>
            <a:spLocks noChangeArrowheads="1"/>
          </p:cNvSpPr>
          <p:nvPr/>
        </p:nvSpPr>
        <p:spPr bwMode="auto">
          <a:xfrm>
            <a:off x="8499459" y="3563594"/>
            <a:ext cx="629019" cy="629020"/>
          </a:xfrm>
          <a:custGeom>
            <a:avLst/>
            <a:gdLst>
              <a:gd name="T0" fmla="*/ 504 w 1010"/>
              <a:gd name="T1" fmla="*/ 153 h 1010"/>
              <a:gd name="T2" fmla="*/ 504 w 1010"/>
              <a:gd name="T3" fmla="*/ 153 h 1010"/>
              <a:gd name="T4" fmla="*/ 153 w 1010"/>
              <a:gd name="T5" fmla="*/ 505 h 1010"/>
              <a:gd name="T6" fmla="*/ 153 w 1010"/>
              <a:gd name="T7" fmla="*/ 505 h 1010"/>
              <a:gd name="T8" fmla="*/ 504 w 1010"/>
              <a:gd name="T9" fmla="*/ 856 h 1010"/>
              <a:gd name="T10" fmla="*/ 504 w 1010"/>
              <a:gd name="T11" fmla="*/ 856 h 1010"/>
              <a:gd name="T12" fmla="*/ 856 w 1010"/>
              <a:gd name="T13" fmla="*/ 505 h 1010"/>
              <a:gd name="T14" fmla="*/ 856 w 1010"/>
              <a:gd name="T15" fmla="*/ 505 h 1010"/>
              <a:gd name="T16" fmla="*/ 504 w 1010"/>
              <a:gd name="T17" fmla="*/ 153 h 1010"/>
              <a:gd name="T18" fmla="*/ 504 w 1010"/>
              <a:gd name="T19" fmla="*/ 1009 h 1010"/>
              <a:gd name="T20" fmla="*/ 504 w 1010"/>
              <a:gd name="T21" fmla="*/ 1009 h 1010"/>
              <a:gd name="T22" fmla="*/ 0 w 1010"/>
              <a:gd name="T23" fmla="*/ 505 h 1010"/>
              <a:gd name="T24" fmla="*/ 0 w 1010"/>
              <a:gd name="T25" fmla="*/ 505 h 1010"/>
              <a:gd name="T26" fmla="*/ 504 w 1010"/>
              <a:gd name="T27" fmla="*/ 0 h 1010"/>
              <a:gd name="T28" fmla="*/ 504 w 1010"/>
              <a:gd name="T29" fmla="*/ 0 h 1010"/>
              <a:gd name="T30" fmla="*/ 1009 w 1010"/>
              <a:gd name="T31" fmla="*/ 505 h 1010"/>
              <a:gd name="T32" fmla="*/ 1009 w 1010"/>
              <a:gd name="T33" fmla="*/ 505 h 1010"/>
              <a:gd name="T34" fmla="*/ 504 w 1010"/>
              <a:gd name="T35" fmla="*/ 1009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10" h="1010">
                <a:moveTo>
                  <a:pt x="504" y="153"/>
                </a:moveTo>
                <a:lnTo>
                  <a:pt x="504" y="153"/>
                </a:lnTo>
                <a:cubicBezTo>
                  <a:pt x="310" y="153"/>
                  <a:pt x="153" y="311"/>
                  <a:pt x="153" y="505"/>
                </a:cubicBezTo>
                <a:lnTo>
                  <a:pt x="153" y="505"/>
                </a:lnTo>
                <a:cubicBezTo>
                  <a:pt x="153" y="698"/>
                  <a:pt x="310" y="856"/>
                  <a:pt x="504" y="856"/>
                </a:cubicBezTo>
                <a:lnTo>
                  <a:pt x="504" y="856"/>
                </a:lnTo>
                <a:cubicBezTo>
                  <a:pt x="698" y="856"/>
                  <a:pt x="856" y="698"/>
                  <a:pt x="856" y="505"/>
                </a:cubicBezTo>
                <a:lnTo>
                  <a:pt x="856" y="505"/>
                </a:lnTo>
                <a:cubicBezTo>
                  <a:pt x="856" y="311"/>
                  <a:pt x="698" y="153"/>
                  <a:pt x="504" y="153"/>
                </a:cubicBezTo>
                <a:close/>
                <a:moveTo>
                  <a:pt x="504" y="1009"/>
                </a:moveTo>
                <a:lnTo>
                  <a:pt x="504" y="1009"/>
                </a:lnTo>
                <a:cubicBezTo>
                  <a:pt x="226" y="1009"/>
                  <a:pt x="0" y="783"/>
                  <a:pt x="0" y="505"/>
                </a:cubicBezTo>
                <a:lnTo>
                  <a:pt x="0" y="505"/>
                </a:lnTo>
                <a:cubicBezTo>
                  <a:pt x="0" y="226"/>
                  <a:pt x="226" y="0"/>
                  <a:pt x="504" y="0"/>
                </a:cubicBezTo>
                <a:lnTo>
                  <a:pt x="504" y="0"/>
                </a:lnTo>
                <a:cubicBezTo>
                  <a:pt x="783" y="0"/>
                  <a:pt x="1009" y="226"/>
                  <a:pt x="1009" y="505"/>
                </a:cubicBezTo>
                <a:lnTo>
                  <a:pt x="1009" y="505"/>
                </a:lnTo>
                <a:cubicBezTo>
                  <a:pt x="1009" y="783"/>
                  <a:pt x="783" y="1009"/>
                  <a:pt x="504" y="1009"/>
                </a:cubicBezTo>
                <a:close/>
              </a:path>
            </a:pathLst>
          </a:custGeom>
          <a:solidFill>
            <a:schemeClr val="bg1"/>
          </a:solidFill>
          <a:ln>
            <a:noFill/>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3265" b="0" i="0" u="none" strike="noStrike" kern="1200" cap="none" spc="0" normalizeH="0" baseline="0" noProof="0">
              <a:ln>
                <a:noFill/>
              </a:ln>
              <a:solidFill>
                <a:prstClr val="black"/>
              </a:solidFill>
              <a:effectLst/>
              <a:uLnTx/>
              <a:uFillTx/>
              <a:latin typeface="DM Sans" pitchFamily="2" charset="77"/>
              <a:ea typeface="+mn-ea"/>
              <a:cs typeface="+mn-cs"/>
            </a:endParaRPr>
          </a:p>
        </p:txBody>
      </p:sp>
      <p:sp>
        <p:nvSpPr>
          <p:cNvPr id="41" name="Freeform 411">
            <a:extLst>
              <a:ext uri="{FF2B5EF4-FFF2-40B4-BE49-F238E27FC236}">
                <a16:creationId xmlns:a16="http://schemas.microsoft.com/office/drawing/2014/main" id="{9F5232BD-4C1B-1248-8E32-93FA2AB2C34A}"/>
              </a:ext>
            </a:extLst>
          </p:cNvPr>
          <p:cNvSpPr>
            <a:spLocks noChangeArrowheads="1"/>
          </p:cNvSpPr>
          <p:nvPr/>
        </p:nvSpPr>
        <p:spPr bwMode="auto">
          <a:xfrm>
            <a:off x="10408489" y="3656985"/>
            <a:ext cx="439490" cy="439490"/>
          </a:xfrm>
          <a:custGeom>
            <a:avLst/>
            <a:gdLst>
              <a:gd name="T0" fmla="*/ 703 w 704"/>
              <a:gd name="T1" fmla="*/ 352 h 704"/>
              <a:gd name="T2" fmla="*/ 703 w 704"/>
              <a:gd name="T3" fmla="*/ 352 h 704"/>
              <a:gd name="T4" fmla="*/ 352 w 704"/>
              <a:gd name="T5" fmla="*/ 0 h 704"/>
              <a:gd name="T6" fmla="*/ 352 w 704"/>
              <a:gd name="T7" fmla="*/ 0 h 704"/>
              <a:gd name="T8" fmla="*/ 0 w 704"/>
              <a:gd name="T9" fmla="*/ 352 h 704"/>
              <a:gd name="T10" fmla="*/ 0 w 704"/>
              <a:gd name="T11" fmla="*/ 352 h 704"/>
              <a:gd name="T12" fmla="*/ 352 w 704"/>
              <a:gd name="T13" fmla="*/ 703 h 704"/>
              <a:gd name="T14" fmla="*/ 352 w 704"/>
              <a:gd name="T15" fmla="*/ 703 h 704"/>
              <a:gd name="T16" fmla="*/ 703 w 704"/>
              <a:gd name="T17" fmla="*/ 352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4" h="704">
                <a:moveTo>
                  <a:pt x="703" y="352"/>
                </a:moveTo>
                <a:lnTo>
                  <a:pt x="703" y="352"/>
                </a:lnTo>
                <a:cubicBezTo>
                  <a:pt x="703" y="158"/>
                  <a:pt x="545" y="0"/>
                  <a:pt x="352" y="0"/>
                </a:cubicBezTo>
                <a:lnTo>
                  <a:pt x="352" y="0"/>
                </a:lnTo>
                <a:cubicBezTo>
                  <a:pt x="157" y="0"/>
                  <a:pt x="0" y="158"/>
                  <a:pt x="0" y="352"/>
                </a:cubicBezTo>
                <a:lnTo>
                  <a:pt x="0" y="352"/>
                </a:lnTo>
                <a:cubicBezTo>
                  <a:pt x="0" y="546"/>
                  <a:pt x="157" y="703"/>
                  <a:pt x="352" y="703"/>
                </a:cubicBezTo>
                <a:lnTo>
                  <a:pt x="352" y="703"/>
                </a:lnTo>
                <a:cubicBezTo>
                  <a:pt x="545" y="703"/>
                  <a:pt x="703" y="546"/>
                  <a:pt x="703" y="352"/>
                </a:cubicBezTo>
              </a:path>
            </a:pathLst>
          </a:custGeom>
          <a:solidFill>
            <a:schemeClr val="accent6"/>
          </a:solidFill>
          <a:ln>
            <a:noFill/>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3265" b="0" i="0" u="none" strike="noStrike" kern="1200" cap="none" spc="0" normalizeH="0" baseline="0" noProof="0">
              <a:ln>
                <a:noFill/>
              </a:ln>
              <a:solidFill>
                <a:prstClr val="black"/>
              </a:solidFill>
              <a:effectLst/>
              <a:uLnTx/>
              <a:uFillTx/>
              <a:latin typeface="DM Sans" pitchFamily="2" charset="77"/>
              <a:ea typeface="+mn-ea"/>
              <a:cs typeface="+mn-cs"/>
            </a:endParaRPr>
          </a:p>
        </p:txBody>
      </p:sp>
      <p:sp>
        <p:nvSpPr>
          <p:cNvPr id="42" name="Freeform 412">
            <a:extLst>
              <a:ext uri="{FF2B5EF4-FFF2-40B4-BE49-F238E27FC236}">
                <a16:creationId xmlns:a16="http://schemas.microsoft.com/office/drawing/2014/main" id="{7BBE8790-06CE-A743-A75D-16A85F97DB80}"/>
              </a:ext>
            </a:extLst>
          </p:cNvPr>
          <p:cNvSpPr>
            <a:spLocks noChangeArrowheads="1"/>
          </p:cNvSpPr>
          <p:nvPr/>
        </p:nvSpPr>
        <p:spPr bwMode="auto">
          <a:xfrm>
            <a:off x="10312354" y="3563594"/>
            <a:ext cx="629019" cy="629020"/>
          </a:xfrm>
          <a:custGeom>
            <a:avLst/>
            <a:gdLst>
              <a:gd name="T0" fmla="*/ 505 w 1010"/>
              <a:gd name="T1" fmla="*/ 153 h 1010"/>
              <a:gd name="T2" fmla="*/ 505 w 1010"/>
              <a:gd name="T3" fmla="*/ 153 h 1010"/>
              <a:gd name="T4" fmla="*/ 153 w 1010"/>
              <a:gd name="T5" fmla="*/ 505 h 1010"/>
              <a:gd name="T6" fmla="*/ 153 w 1010"/>
              <a:gd name="T7" fmla="*/ 505 h 1010"/>
              <a:gd name="T8" fmla="*/ 505 w 1010"/>
              <a:gd name="T9" fmla="*/ 856 h 1010"/>
              <a:gd name="T10" fmla="*/ 505 w 1010"/>
              <a:gd name="T11" fmla="*/ 856 h 1010"/>
              <a:gd name="T12" fmla="*/ 856 w 1010"/>
              <a:gd name="T13" fmla="*/ 505 h 1010"/>
              <a:gd name="T14" fmla="*/ 856 w 1010"/>
              <a:gd name="T15" fmla="*/ 505 h 1010"/>
              <a:gd name="T16" fmla="*/ 505 w 1010"/>
              <a:gd name="T17" fmla="*/ 153 h 1010"/>
              <a:gd name="T18" fmla="*/ 505 w 1010"/>
              <a:gd name="T19" fmla="*/ 1009 h 1010"/>
              <a:gd name="T20" fmla="*/ 505 w 1010"/>
              <a:gd name="T21" fmla="*/ 1009 h 1010"/>
              <a:gd name="T22" fmla="*/ 0 w 1010"/>
              <a:gd name="T23" fmla="*/ 505 h 1010"/>
              <a:gd name="T24" fmla="*/ 0 w 1010"/>
              <a:gd name="T25" fmla="*/ 505 h 1010"/>
              <a:gd name="T26" fmla="*/ 505 w 1010"/>
              <a:gd name="T27" fmla="*/ 0 h 1010"/>
              <a:gd name="T28" fmla="*/ 505 w 1010"/>
              <a:gd name="T29" fmla="*/ 0 h 1010"/>
              <a:gd name="T30" fmla="*/ 1009 w 1010"/>
              <a:gd name="T31" fmla="*/ 505 h 1010"/>
              <a:gd name="T32" fmla="*/ 1009 w 1010"/>
              <a:gd name="T33" fmla="*/ 505 h 1010"/>
              <a:gd name="T34" fmla="*/ 505 w 1010"/>
              <a:gd name="T35" fmla="*/ 1009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10" h="1010">
                <a:moveTo>
                  <a:pt x="505" y="153"/>
                </a:moveTo>
                <a:lnTo>
                  <a:pt x="505" y="153"/>
                </a:lnTo>
                <a:cubicBezTo>
                  <a:pt x="311" y="153"/>
                  <a:pt x="153" y="311"/>
                  <a:pt x="153" y="505"/>
                </a:cubicBezTo>
                <a:lnTo>
                  <a:pt x="153" y="505"/>
                </a:lnTo>
                <a:cubicBezTo>
                  <a:pt x="153" y="698"/>
                  <a:pt x="311" y="856"/>
                  <a:pt x="505" y="856"/>
                </a:cubicBezTo>
                <a:lnTo>
                  <a:pt x="505" y="856"/>
                </a:lnTo>
                <a:cubicBezTo>
                  <a:pt x="698" y="856"/>
                  <a:pt x="856" y="698"/>
                  <a:pt x="856" y="505"/>
                </a:cubicBezTo>
                <a:lnTo>
                  <a:pt x="856" y="505"/>
                </a:lnTo>
                <a:cubicBezTo>
                  <a:pt x="856" y="311"/>
                  <a:pt x="698" y="153"/>
                  <a:pt x="505" y="153"/>
                </a:cubicBezTo>
                <a:close/>
                <a:moveTo>
                  <a:pt x="505" y="1009"/>
                </a:moveTo>
                <a:lnTo>
                  <a:pt x="505" y="1009"/>
                </a:lnTo>
                <a:cubicBezTo>
                  <a:pt x="226" y="1009"/>
                  <a:pt x="0" y="783"/>
                  <a:pt x="0" y="505"/>
                </a:cubicBezTo>
                <a:lnTo>
                  <a:pt x="0" y="505"/>
                </a:lnTo>
                <a:cubicBezTo>
                  <a:pt x="0" y="226"/>
                  <a:pt x="226" y="0"/>
                  <a:pt x="505" y="0"/>
                </a:cubicBezTo>
                <a:lnTo>
                  <a:pt x="505" y="0"/>
                </a:lnTo>
                <a:cubicBezTo>
                  <a:pt x="783" y="0"/>
                  <a:pt x="1009" y="226"/>
                  <a:pt x="1009" y="505"/>
                </a:cubicBezTo>
                <a:lnTo>
                  <a:pt x="1009" y="505"/>
                </a:lnTo>
                <a:cubicBezTo>
                  <a:pt x="1009" y="783"/>
                  <a:pt x="783" y="1009"/>
                  <a:pt x="505" y="1009"/>
                </a:cubicBezTo>
                <a:close/>
              </a:path>
            </a:pathLst>
          </a:custGeom>
          <a:solidFill>
            <a:schemeClr val="bg1"/>
          </a:solidFill>
          <a:ln>
            <a:noFill/>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3265" b="0" i="0" u="none" strike="noStrike" kern="1200" cap="none" spc="0" normalizeH="0" baseline="0" noProof="0">
              <a:ln>
                <a:noFill/>
              </a:ln>
              <a:solidFill>
                <a:prstClr val="black"/>
              </a:solidFill>
              <a:effectLst/>
              <a:uLnTx/>
              <a:uFillTx/>
              <a:latin typeface="DM Sans" pitchFamily="2" charset="77"/>
              <a:ea typeface="+mn-ea"/>
              <a:cs typeface="+mn-cs"/>
            </a:endParaRPr>
          </a:p>
        </p:txBody>
      </p:sp>
      <p:sp>
        <p:nvSpPr>
          <p:cNvPr id="6" name="TextBox 5">
            <a:extLst>
              <a:ext uri="{FF2B5EF4-FFF2-40B4-BE49-F238E27FC236}">
                <a16:creationId xmlns:a16="http://schemas.microsoft.com/office/drawing/2014/main" id="{FCB94E9B-8A15-9949-914D-E4E3A17BFDCD}"/>
              </a:ext>
            </a:extLst>
          </p:cNvPr>
          <p:cNvSpPr txBox="1"/>
          <p:nvPr/>
        </p:nvSpPr>
        <p:spPr>
          <a:xfrm>
            <a:off x="995308" y="2983823"/>
            <a:ext cx="1140056" cy="461665"/>
          </a:xfrm>
          <a:prstGeom prst="rect">
            <a:avLst/>
          </a:prstGeom>
          <a:noFill/>
        </p:spPr>
        <p:txBody>
          <a:bodyPr wrap="non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20" normalizeH="0" baseline="0" noProof="0">
                <a:ln>
                  <a:noFill/>
                </a:ln>
                <a:solidFill>
                  <a:srgbClr val="5B9BD5"/>
                </a:solidFill>
                <a:effectLst/>
                <a:uLnTx/>
                <a:uFillTx/>
                <a:latin typeface="Maiandra GD" panose="020E0502030308020204" pitchFamily="34" charset="0"/>
                <a:ea typeface="+mn-ea"/>
                <a:cs typeface="+mn-cs"/>
              </a:rPr>
              <a:t>&lt;2009</a:t>
            </a:r>
          </a:p>
        </p:txBody>
      </p:sp>
      <p:sp>
        <p:nvSpPr>
          <p:cNvPr id="7" name="TextBox 6">
            <a:extLst>
              <a:ext uri="{FF2B5EF4-FFF2-40B4-BE49-F238E27FC236}">
                <a16:creationId xmlns:a16="http://schemas.microsoft.com/office/drawing/2014/main" id="{76F38F2D-7E74-E04B-A68E-4998D8209102}"/>
              </a:ext>
            </a:extLst>
          </p:cNvPr>
          <p:cNvSpPr txBox="1"/>
          <p:nvPr/>
        </p:nvSpPr>
        <p:spPr>
          <a:xfrm>
            <a:off x="2907305" y="2985105"/>
            <a:ext cx="886140" cy="461665"/>
          </a:xfrm>
          <a:prstGeom prst="rect">
            <a:avLst/>
          </a:prstGeom>
          <a:noFill/>
        </p:spPr>
        <p:txBody>
          <a:bodyPr wrap="non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20" normalizeH="0" baseline="0" noProof="0">
                <a:ln>
                  <a:noFill/>
                </a:ln>
                <a:solidFill>
                  <a:srgbClr val="ED7D31"/>
                </a:solidFill>
                <a:effectLst/>
                <a:uLnTx/>
                <a:uFillTx/>
                <a:latin typeface="Maiandra GD" panose="020E0502030308020204" pitchFamily="34" charset="0"/>
                <a:ea typeface="+mn-ea"/>
                <a:cs typeface="+mn-cs"/>
              </a:rPr>
              <a:t>2009</a:t>
            </a:r>
          </a:p>
        </p:txBody>
      </p:sp>
      <p:sp>
        <p:nvSpPr>
          <p:cNvPr id="8" name="TextBox 7">
            <a:extLst>
              <a:ext uri="{FF2B5EF4-FFF2-40B4-BE49-F238E27FC236}">
                <a16:creationId xmlns:a16="http://schemas.microsoft.com/office/drawing/2014/main" id="{FBEA1124-3006-1644-B704-F774B36F153F}"/>
              </a:ext>
            </a:extLst>
          </p:cNvPr>
          <p:cNvSpPr txBox="1"/>
          <p:nvPr/>
        </p:nvSpPr>
        <p:spPr>
          <a:xfrm>
            <a:off x="4402792" y="2975031"/>
            <a:ext cx="1570622" cy="461665"/>
          </a:xfrm>
          <a:prstGeom prst="rect">
            <a:avLst/>
          </a:prstGeom>
          <a:noFill/>
        </p:spPr>
        <p:txBody>
          <a:bodyPr wrap="non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20" normalizeH="0" baseline="0" noProof="0">
                <a:ln>
                  <a:noFill/>
                </a:ln>
                <a:solidFill>
                  <a:srgbClr val="A5A5A5"/>
                </a:solidFill>
                <a:effectLst/>
                <a:uLnTx/>
                <a:uFillTx/>
                <a:latin typeface="Maiandra GD" panose="020E0502030308020204" pitchFamily="34" charset="0"/>
                <a:ea typeface="+mn-ea"/>
                <a:cs typeface="+mn-cs"/>
              </a:rPr>
              <a:t>2010-2013</a:t>
            </a:r>
          </a:p>
        </p:txBody>
      </p:sp>
      <p:sp>
        <p:nvSpPr>
          <p:cNvPr id="9" name="TextBox 8">
            <a:extLst>
              <a:ext uri="{FF2B5EF4-FFF2-40B4-BE49-F238E27FC236}">
                <a16:creationId xmlns:a16="http://schemas.microsoft.com/office/drawing/2014/main" id="{D646B76B-0C7F-734A-AD46-FEFD0671828A}"/>
              </a:ext>
            </a:extLst>
          </p:cNvPr>
          <p:cNvSpPr txBox="1"/>
          <p:nvPr/>
        </p:nvSpPr>
        <p:spPr>
          <a:xfrm>
            <a:off x="6307394" y="2969102"/>
            <a:ext cx="1564210" cy="461665"/>
          </a:xfrm>
          <a:prstGeom prst="rect">
            <a:avLst/>
          </a:prstGeom>
          <a:noFill/>
        </p:spPr>
        <p:txBody>
          <a:bodyPr wrap="non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20" normalizeH="0" baseline="0" noProof="0">
                <a:ln>
                  <a:noFill/>
                </a:ln>
                <a:solidFill>
                  <a:srgbClr val="FFC000"/>
                </a:solidFill>
                <a:effectLst/>
                <a:uLnTx/>
                <a:uFillTx/>
                <a:latin typeface="Maiandra GD" panose="020E0502030308020204" pitchFamily="34" charset="0"/>
                <a:ea typeface="+mn-ea"/>
                <a:cs typeface="+mn-cs"/>
              </a:rPr>
              <a:t>2014-2015</a:t>
            </a:r>
          </a:p>
        </p:txBody>
      </p:sp>
      <p:sp>
        <p:nvSpPr>
          <p:cNvPr id="10" name="TextBox 9">
            <a:extLst>
              <a:ext uri="{FF2B5EF4-FFF2-40B4-BE49-F238E27FC236}">
                <a16:creationId xmlns:a16="http://schemas.microsoft.com/office/drawing/2014/main" id="{9C47E36E-B49F-914B-BE6E-F733EA1E1ACD}"/>
              </a:ext>
            </a:extLst>
          </p:cNvPr>
          <p:cNvSpPr txBox="1"/>
          <p:nvPr/>
        </p:nvSpPr>
        <p:spPr>
          <a:xfrm>
            <a:off x="8068145" y="2984404"/>
            <a:ext cx="1564210" cy="461665"/>
          </a:xfrm>
          <a:prstGeom prst="rect">
            <a:avLst/>
          </a:prstGeom>
          <a:noFill/>
        </p:spPr>
        <p:txBody>
          <a:bodyPr wrap="non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20" normalizeH="0" baseline="0" noProof="0">
                <a:ln>
                  <a:noFill/>
                </a:ln>
                <a:solidFill>
                  <a:srgbClr val="4472C4"/>
                </a:solidFill>
                <a:effectLst/>
                <a:uLnTx/>
                <a:uFillTx/>
                <a:latin typeface="Maiandra GD" panose="020E0502030308020204" pitchFamily="34" charset="0"/>
                <a:ea typeface="+mn-ea"/>
                <a:cs typeface="+mn-cs"/>
              </a:rPr>
              <a:t>2017-2019</a:t>
            </a:r>
          </a:p>
        </p:txBody>
      </p:sp>
      <p:sp>
        <p:nvSpPr>
          <p:cNvPr id="11" name="TextBox 10">
            <a:extLst>
              <a:ext uri="{FF2B5EF4-FFF2-40B4-BE49-F238E27FC236}">
                <a16:creationId xmlns:a16="http://schemas.microsoft.com/office/drawing/2014/main" id="{9C20756D-ECA4-6C47-8A7A-AB52FCFA3107}"/>
              </a:ext>
            </a:extLst>
          </p:cNvPr>
          <p:cNvSpPr txBox="1"/>
          <p:nvPr/>
        </p:nvSpPr>
        <p:spPr>
          <a:xfrm>
            <a:off x="10251917" y="2986754"/>
            <a:ext cx="886140" cy="461665"/>
          </a:xfrm>
          <a:prstGeom prst="rect">
            <a:avLst/>
          </a:prstGeom>
          <a:noFill/>
        </p:spPr>
        <p:txBody>
          <a:bodyPr wrap="none" rtlCol="0"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1200" cap="none" spc="-20" normalizeH="0" baseline="0" noProof="0">
                <a:ln>
                  <a:noFill/>
                </a:ln>
                <a:solidFill>
                  <a:srgbClr val="70AD47"/>
                </a:solidFill>
                <a:effectLst/>
                <a:uLnTx/>
                <a:uFillTx/>
                <a:latin typeface="Maiandra GD" panose="020E0502030308020204" pitchFamily="34" charset="0"/>
                <a:ea typeface="+mn-ea"/>
                <a:cs typeface="+mn-cs"/>
              </a:rPr>
              <a:t>2020</a:t>
            </a:r>
          </a:p>
        </p:txBody>
      </p:sp>
      <p:sp>
        <p:nvSpPr>
          <p:cNvPr id="23" name="TextBox 22">
            <a:extLst>
              <a:ext uri="{FF2B5EF4-FFF2-40B4-BE49-F238E27FC236}">
                <a16:creationId xmlns:a16="http://schemas.microsoft.com/office/drawing/2014/main" id="{AFAB844E-DC91-494D-A48C-2B1D8BF1D846}"/>
              </a:ext>
            </a:extLst>
          </p:cNvPr>
          <p:cNvSpPr txBox="1"/>
          <p:nvPr/>
        </p:nvSpPr>
        <p:spPr>
          <a:xfrm>
            <a:off x="2757711" y="4302488"/>
            <a:ext cx="1250162" cy="637354"/>
          </a:xfrm>
          <a:prstGeom prst="rect">
            <a:avLst/>
          </a:prstGeom>
          <a:noFill/>
        </p:spPr>
        <p:txBody>
          <a:bodyPr wrap="square" rtlCol="0" anchor="b">
            <a:spAutoFit/>
          </a:bodyPr>
          <a:lstStyle/>
          <a:p>
            <a:pPr marL="0" marR="0" lvl="0" indent="0" algn="ctr" defTabSz="914400" rtl="0" eaLnBrk="0" fontAlgn="base" latinLnBrk="0" hangingPunct="0">
              <a:lnSpc>
                <a:spcPts val="2160"/>
              </a:lnSpc>
              <a:spcBef>
                <a:spcPct val="0"/>
              </a:spcBef>
              <a:spcAft>
                <a:spcPct val="0"/>
              </a:spcAft>
              <a:buClrTx/>
              <a:buSzTx/>
              <a:buFontTx/>
              <a:buNone/>
              <a:tabLst/>
              <a:defRPr/>
            </a:pPr>
            <a:r>
              <a:rPr kumimoji="0" lang="en-US" sz="1400" b="1" i="0" u="none" strike="noStrike" kern="1200" cap="none" spc="-15" normalizeH="0" baseline="0" noProof="0">
                <a:ln>
                  <a:noFill/>
                </a:ln>
                <a:solidFill>
                  <a:prstClr val="black"/>
                </a:solidFill>
                <a:effectLst/>
                <a:uLnTx/>
                <a:uFillTx/>
                <a:latin typeface="DM Sans" pitchFamily="2" charset="77"/>
                <a:ea typeface="+mn-ea"/>
                <a:cs typeface="+mn-cs"/>
              </a:rPr>
              <a:t>Paper Based D/SQAs</a:t>
            </a:r>
          </a:p>
        </p:txBody>
      </p:sp>
      <p:sp>
        <p:nvSpPr>
          <p:cNvPr id="13" name="TextBox 12">
            <a:extLst>
              <a:ext uri="{FF2B5EF4-FFF2-40B4-BE49-F238E27FC236}">
                <a16:creationId xmlns:a16="http://schemas.microsoft.com/office/drawing/2014/main" id="{EBF69489-0C3B-1C40-9330-E71A180400D5}"/>
              </a:ext>
            </a:extLst>
          </p:cNvPr>
          <p:cNvSpPr txBox="1"/>
          <p:nvPr/>
        </p:nvSpPr>
        <p:spPr>
          <a:xfrm>
            <a:off x="1004681" y="4301824"/>
            <a:ext cx="1122744" cy="355225"/>
          </a:xfrm>
          <a:prstGeom prst="rect">
            <a:avLst/>
          </a:prstGeom>
          <a:noFill/>
        </p:spPr>
        <p:txBody>
          <a:bodyPr wrap="none" rtlCol="0" anchor="b">
            <a:spAutoFit/>
          </a:bodyPr>
          <a:lstStyle/>
          <a:p>
            <a:pPr marL="0" marR="0" lvl="0" indent="0" algn="ctr" defTabSz="914400" rtl="0" eaLnBrk="0" fontAlgn="base" latinLnBrk="0" hangingPunct="0">
              <a:lnSpc>
                <a:spcPts val="2160"/>
              </a:lnSpc>
              <a:spcBef>
                <a:spcPct val="0"/>
              </a:spcBef>
              <a:spcAft>
                <a:spcPct val="0"/>
              </a:spcAft>
              <a:buClrTx/>
              <a:buSzTx/>
              <a:buFontTx/>
              <a:buNone/>
              <a:tabLst/>
              <a:defRPr/>
            </a:pPr>
            <a:r>
              <a:rPr kumimoji="0" lang="en-US" sz="1400" b="1" i="0" u="none" strike="noStrike" kern="1200" cap="none" spc="-15" normalizeH="0" baseline="0" noProof="0">
                <a:ln>
                  <a:noFill/>
                </a:ln>
                <a:solidFill>
                  <a:prstClr val="black"/>
                </a:solidFill>
                <a:effectLst/>
                <a:uLnTx/>
                <a:uFillTx/>
                <a:latin typeface="DM Sans" pitchFamily="2" charset="77"/>
                <a:ea typeface="+mn-ea"/>
                <a:cs typeface="+mn-cs"/>
              </a:rPr>
              <a:t>No D/SQAs</a:t>
            </a:r>
          </a:p>
        </p:txBody>
      </p:sp>
      <p:sp>
        <p:nvSpPr>
          <p:cNvPr id="15" name="TextBox 14">
            <a:extLst>
              <a:ext uri="{FF2B5EF4-FFF2-40B4-BE49-F238E27FC236}">
                <a16:creationId xmlns:a16="http://schemas.microsoft.com/office/drawing/2014/main" id="{B04005EC-1398-C04C-99B0-A50EF22D7EAA}"/>
              </a:ext>
            </a:extLst>
          </p:cNvPr>
          <p:cNvSpPr txBox="1"/>
          <p:nvPr/>
        </p:nvSpPr>
        <p:spPr>
          <a:xfrm>
            <a:off x="4432286" y="4302488"/>
            <a:ext cx="1689319" cy="637354"/>
          </a:xfrm>
          <a:prstGeom prst="rect">
            <a:avLst/>
          </a:prstGeom>
          <a:noFill/>
        </p:spPr>
        <p:txBody>
          <a:bodyPr wrap="square" rtlCol="0" anchor="b">
            <a:spAutoFit/>
          </a:bodyPr>
          <a:lstStyle/>
          <a:p>
            <a:pPr marL="0" marR="0" lvl="0" indent="0" algn="ctr" defTabSz="914400" rtl="0" eaLnBrk="0" fontAlgn="base" latinLnBrk="0" hangingPunct="0">
              <a:lnSpc>
                <a:spcPts val="2160"/>
              </a:lnSpc>
              <a:spcBef>
                <a:spcPct val="0"/>
              </a:spcBef>
              <a:spcAft>
                <a:spcPct val="0"/>
              </a:spcAft>
              <a:buClrTx/>
              <a:buSzTx/>
              <a:buFontTx/>
              <a:buNone/>
              <a:tabLst/>
              <a:defRPr/>
            </a:pPr>
            <a:r>
              <a:rPr kumimoji="0" lang="en-US" sz="1400" b="1" i="0" u="none" strike="noStrike" kern="1200" cap="none" spc="-15" normalizeH="0" baseline="0" noProof="0">
                <a:ln>
                  <a:noFill/>
                </a:ln>
                <a:solidFill>
                  <a:prstClr val="black"/>
                </a:solidFill>
                <a:effectLst/>
                <a:uLnTx/>
                <a:uFillTx/>
                <a:latin typeface="DM Sans" pitchFamily="2" charset="77"/>
                <a:ea typeface="+mn-ea"/>
                <a:cs typeface="+mn-cs"/>
              </a:rPr>
              <a:t>Excel Based D/SQAs</a:t>
            </a:r>
          </a:p>
        </p:txBody>
      </p:sp>
      <p:sp>
        <p:nvSpPr>
          <p:cNvPr id="2" name="Rectangle 1">
            <a:extLst>
              <a:ext uri="{FF2B5EF4-FFF2-40B4-BE49-F238E27FC236}">
                <a16:creationId xmlns:a16="http://schemas.microsoft.com/office/drawing/2014/main" id="{D0F60032-452A-9138-E34A-E5A1FE64455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KE"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pic>
        <p:nvPicPr>
          <p:cNvPr id="2053" name="Picture 5" descr="32 Free Excel Spreadsheet Templates ...">
            <a:extLst>
              <a:ext uri="{FF2B5EF4-FFF2-40B4-BE49-F238E27FC236}">
                <a16:creationId xmlns:a16="http://schemas.microsoft.com/office/drawing/2014/main" id="{AF52994E-15BC-56EF-F5E9-E70E6EB383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9573" y="2247062"/>
            <a:ext cx="1079844" cy="66452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71FBBDC5-35CF-5771-7B72-9A22011DBBA5}"/>
              </a:ext>
            </a:extLst>
          </p:cNvPr>
          <p:cNvSpPr txBox="1"/>
          <p:nvPr/>
        </p:nvSpPr>
        <p:spPr>
          <a:xfrm>
            <a:off x="6228440" y="4338372"/>
            <a:ext cx="1689319" cy="637354"/>
          </a:xfrm>
          <a:prstGeom prst="rect">
            <a:avLst/>
          </a:prstGeom>
          <a:noFill/>
        </p:spPr>
        <p:txBody>
          <a:bodyPr wrap="square" rtlCol="0" anchor="b">
            <a:spAutoFit/>
          </a:bodyPr>
          <a:lstStyle/>
          <a:p>
            <a:pPr marL="0" marR="0" lvl="0" indent="0" algn="ctr" defTabSz="914400" rtl="0" eaLnBrk="0" fontAlgn="base" latinLnBrk="0" hangingPunct="0">
              <a:lnSpc>
                <a:spcPts val="2160"/>
              </a:lnSpc>
              <a:spcBef>
                <a:spcPct val="0"/>
              </a:spcBef>
              <a:spcAft>
                <a:spcPct val="0"/>
              </a:spcAft>
              <a:buClrTx/>
              <a:buSzTx/>
              <a:buFontTx/>
              <a:buNone/>
              <a:tabLst/>
              <a:defRPr/>
            </a:pPr>
            <a:r>
              <a:rPr kumimoji="0" lang="en-US" sz="1400" b="1" i="0" u="none" strike="noStrike" kern="1200" cap="none" spc="-15" normalizeH="0" baseline="0" noProof="0">
                <a:ln>
                  <a:noFill/>
                </a:ln>
                <a:solidFill>
                  <a:prstClr val="black"/>
                </a:solidFill>
                <a:effectLst/>
                <a:uLnTx/>
                <a:uFillTx/>
                <a:latin typeface="DM Sans" pitchFamily="2" charset="77"/>
                <a:ea typeface="+mn-ea"/>
                <a:cs typeface="+mn-cs"/>
              </a:rPr>
              <a:t>Modified Excel Templates </a:t>
            </a:r>
          </a:p>
        </p:txBody>
      </p:sp>
      <p:pic>
        <p:nvPicPr>
          <p:cNvPr id="2055" name="Picture 7" descr="The Paper Recycling Process Explained ...">
            <a:extLst>
              <a:ext uri="{FF2B5EF4-FFF2-40B4-BE49-F238E27FC236}">
                <a16:creationId xmlns:a16="http://schemas.microsoft.com/office/drawing/2014/main" id="{BCBA7811-B208-B91C-FC5A-0842B2C2E8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1931" y="2108472"/>
            <a:ext cx="1112199" cy="740118"/>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Organizational M&amp;E Standards and ...">
            <a:extLst>
              <a:ext uri="{FF2B5EF4-FFF2-40B4-BE49-F238E27FC236}">
                <a16:creationId xmlns:a16="http://schemas.microsoft.com/office/drawing/2014/main" id="{641E8049-D0F8-EC2D-8A55-ABFD427A6DA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 t="21258" r="2550"/>
          <a:stretch/>
        </p:blipFill>
        <p:spPr bwMode="auto">
          <a:xfrm>
            <a:off x="6430400" y="2246515"/>
            <a:ext cx="1247955" cy="713795"/>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4A4F6EFB-D2D7-1589-6A10-E667573F7AC8}"/>
              </a:ext>
            </a:extLst>
          </p:cNvPr>
          <p:cNvSpPr txBox="1"/>
          <p:nvPr/>
        </p:nvSpPr>
        <p:spPr>
          <a:xfrm>
            <a:off x="9850327" y="4360864"/>
            <a:ext cx="1689319" cy="637354"/>
          </a:xfrm>
          <a:prstGeom prst="rect">
            <a:avLst/>
          </a:prstGeom>
          <a:noFill/>
        </p:spPr>
        <p:txBody>
          <a:bodyPr wrap="square" rtlCol="0" anchor="b">
            <a:spAutoFit/>
          </a:bodyPr>
          <a:lstStyle/>
          <a:p>
            <a:pPr marL="0" marR="0" lvl="0" indent="0" algn="ctr" defTabSz="914400" rtl="0" eaLnBrk="0" fontAlgn="base" latinLnBrk="0" hangingPunct="0">
              <a:lnSpc>
                <a:spcPts val="2160"/>
              </a:lnSpc>
              <a:spcBef>
                <a:spcPct val="0"/>
              </a:spcBef>
              <a:spcAft>
                <a:spcPct val="0"/>
              </a:spcAft>
              <a:buClrTx/>
              <a:buSzTx/>
              <a:buFontTx/>
              <a:buNone/>
              <a:tabLst/>
              <a:defRPr/>
            </a:pPr>
            <a:r>
              <a:rPr kumimoji="0" lang="en-US" sz="1400" b="1" i="0" u="none" strike="noStrike" kern="1200" cap="none" spc="-15" normalizeH="0" baseline="0" noProof="0">
                <a:ln>
                  <a:noFill/>
                </a:ln>
                <a:solidFill>
                  <a:prstClr val="black"/>
                </a:solidFill>
                <a:effectLst/>
                <a:uLnTx/>
                <a:uFillTx/>
                <a:latin typeface="DM Sans" pitchFamily="2" charset="77"/>
                <a:ea typeface="+mn-ea"/>
                <a:cs typeface="+mn-cs"/>
              </a:rPr>
              <a:t>Open Source </a:t>
            </a:r>
          </a:p>
          <a:p>
            <a:pPr marL="0" marR="0" lvl="0" indent="0" algn="ctr" defTabSz="914400" rtl="0" eaLnBrk="0" fontAlgn="base" latinLnBrk="0" hangingPunct="0">
              <a:lnSpc>
                <a:spcPts val="2160"/>
              </a:lnSpc>
              <a:spcBef>
                <a:spcPct val="0"/>
              </a:spcBef>
              <a:spcAft>
                <a:spcPct val="0"/>
              </a:spcAft>
              <a:buClrTx/>
              <a:buSzTx/>
              <a:buFontTx/>
              <a:buNone/>
              <a:tabLst/>
              <a:defRPr/>
            </a:pPr>
            <a:r>
              <a:rPr kumimoji="0" lang="en-US" sz="1400" b="1" i="0" u="none" strike="noStrike" kern="1200" cap="none" spc="-15" normalizeH="0" baseline="0" noProof="0">
                <a:ln>
                  <a:noFill/>
                </a:ln>
                <a:solidFill>
                  <a:prstClr val="black"/>
                </a:solidFill>
                <a:effectLst/>
                <a:uLnTx/>
                <a:uFillTx/>
                <a:latin typeface="DM Sans" pitchFamily="2" charset="77"/>
                <a:ea typeface="+mn-ea"/>
                <a:cs typeface="+mn-cs"/>
              </a:rPr>
              <a:t>e-D/SQA Tool </a:t>
            </a:r>
          </a:p>
        </p:txBody>
      </p:sp>
      <p:sp>
        <p:nvSpPr>
          <p:cNvPr id="25" name="TextBox 24">
            <a:extLst>
              <a:ext uri="{FF2B5EF4-FFF2-40B4-BE49-F238E27FC236}">
                <a16:creationId xmlns:a16="http://schemas.microsoft.com/office/drawing/2014/main" id="{D1B48E5C-A8E5-334A-2D1B-72810B1A11F7}"/>
              </a:ext>
            </a:extLst>
          </p:cNvPr>
          <p:cNvSpPr txBox="1"/>
          <p:nvPr/>
        </p:nvSpPr>
        <p:spPr>
          <a:xfrm>
            <a:off x="8038985" y="4360864"/>
            <a:ext cx="1689319" cy="637354"/>
          </a:xfrm>
          <a:prstGeom prst="rect">
            <a:avLst/>
          </a:prstGeom>
          <a:noFill/>
        </p:spPr>
        <p:txBody>
          <a:bodyPr wrap="square" rtlCol="0" anchor="b">
            <a:spAutoFit/>
          </a:bodyPr>
          <a:lstStyle/>
          <a:p>
            <a:pPr marL="0" marR="0" lvl="0" indent="0" algn="ctr" defTabSz="914400" rtl="0" eaLnBrk="0" fontAlgn="base" latinLnBrk="0" hangingPunct="0">
              <a:lnSpc>
                <a:spcPts val="2160"/>
              </a:lnSpc>
              <a:spcBef>
                <a:spcPct val="0"/>
              </a:spcBef>
              <a:spcAft>
                <a:spcPct val="0"/>
              </a:spcAft>
              <a:buClrTx/>
              <a:buSzTx/>
              <a:buFontTx/>
              <a:buNone/>
              <a:tabLst/>
              <a:defRPr/>
            </a:pPr>
            <a:r>
              <a:rPr kumimoji="0" lang="en-US" sz="1400" b="1" i="0" u="none" strike="noStrike" kern="1200" cap="none" spc="-15" normalizeH="0" baseline="0" noProof="0">
                <a:ln>
                  <a:noFill/>
                </a:ln>
                <a:solidFill>
                  <a:prstClr val="black"/>
                </a:solidFill>
                <a:effectLst/>
                <a:uLnTx/>
                <a:uFillTx/>
                <a:latin typeface="DM Sans" pitchFamily="2" charset="77"/>
                <a:ea typeface="+mn-ea"/>
                <a:cs typeface="+mn-cs"/>
              </a:rPr>
              <a:t>Proprietary ODK Tool</a:t>
            </a:r>
          </a:p>
        </p:txBody>
      </p:sp>
      <p:pic>
        <p:nvPicPr>
          <p:cNvPr id="2059" name="Picture 11" descr="Cell phone - Free technology icons">
            <a:extLst>
              <a:ext uri="{FF2B5EF4-FFF2-40B4-BE49-F238E27FC236}">
                <a16:creationId xmlns:a16="http://schemas.microsoft.com/office/drawing/2014/main" id="{838E27F3-E301-EE36-D0B6-1465CBE0DE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30762" y="1994869"/>
            <a:ext cx="905410" cy="905410"/>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12">
            <a:extLst>
              <a:ext uri="{FF2B5EF4-FFF2-40B4-BE49-F238E27FC236}">
                <a16:creationId xmlns:a16="http://schemas.microsoft.com/office/drawing/2014/main" id="{9FC6158F-DA8A-91EC-CD36-34809ED8068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KE"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grpSp>
        <p:nvGrpSpPr>
          <p:cNvPr id="27" name="Group 26">
            <a:extLst>
              <a:ext uri="{FF2B5EF4-FFF2-40B4-BE49-F238E27FC236}">
                <a16:creationId xmlns:a16="http://schemas.microsoft.com/office/drawing/2014/main" id="{32087860-3A77-1FE6-D321-D5BFF50E4D88}"/>
              </a:ext>
            </a:extLst>
          </p:cNvPr>
          <p:cNvGrpSpPr/>
          <p:nvPr/>
        </p:nvGrpSpPr>
        <p:grpSpPr>
          <a:xfrm>
            <a:off x="10174625" y="2021463"/>
            <a:ext cx="1006770" cy="974233"/>
            <a:chOff x="408003" y="1509611"/>
            <a:chExt cx="3334679" cy="2890124"/>
          </a:xfrm>
        </p:grpSpPr>
        <p:grpSp>
          <p:nvGrpSpPr>
            <p:cNvPr id="28" name="Group 2">
              <a:extLst>
                <a:ext uri="{FF2B5EF4-FFF2-40B4-BE49-F238E27FC236}">
                  <a16:creationId xmlns:a16="http://schemas.microsoft.com/office/drawing/2014/main" id="{E8DA4AD8-6861-DB1F-68EA-A9A6FECDBC60}"/>
                </a:ext>
              </a:extLst>
            </p:cNvPr>
            <p:cNvGrpSpPr>
              <a:grpSpLocks noChangeAspect="1"/>
            </p:cNvGrpSpPr>
            <p:nvPr/>
          </p:nvGrpSpPr>
          <p:grpSpPr>
            <a:xfrm>
              <a:off x="408003" y="1509611"/>
              <a:ext cx="1143444" cy="2261944"/>
              <a:chOff x="0" y="0"/>
              <a:chExt cx="2620010" cy="5182870"/>
            </a:xfrm>
          </p:grpSpPr>
          <p:sp>
            <p:nvSpPr>
              <p:cNvPr id="2049" name="Freeform 3">
                <a:extLst>
                  <a:ext uri="{FF2B5EF4-FFF2-40B4-BE49-F238E27FC236}">
                    <a16:creationId xmlns:a16="http://schemas.microsoft.com/office/drawing/2014/main" id="{33A90C46-BD2F-7F25-F7FB-9F6088022C7A}"/>
                  </a:ext>
                </a:extLst>
              </p:cNvPr>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050" name="Freeform 4">
                <a:extLst>
                  <a:ext uri="{FF2B5EF4-FFF2-40B4-BE49-F238E27FC236}">
                    <a16:creationId xmlns:a16="http://schemas.microsoft.com/office/drawing/2014/main" id="{1E790884-D59E-6B87-9348-B299C0A0E578}"/>
                  </a:ext>
                </a:extLst>
              </p:cNvPr>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6"/>
                <a:stretch>
                  <a:fillRect l="-3006" r="-3006"/>
                </a:stretch>
              </a:blip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052" name="Freeform 5">
                <a:extLst>
                  <a:ext uri="{FF2B5EF4-FFF2-40B4-BE49-F238E27FC236}">
                    <a16:creationId xmlns:a16="http://schemas.microsoft.com/office/drawing/2014/main" id="{BD643214-2C63-C8EC-BA61-EB582C75A1B2}"/>
                  </a:ext>
                </a:extLst>
              </p:cNvPr>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555555"/>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054" name="Freeform 6">
                <a:extLst>
                  <a:ext uri="{FF2B5EF4-FFF2-40B4-BE49-F238E27FC236}">
                    <a16:creationId xmlns:a16="http://schemas.microsoft.com/office/drawing/2014/main" id="{62381D9C-8377-C2AE-E6B9-1B217FB74D55}"/>
                  </a:ext>
                </a:extLst>
              </p:cNvPr>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555555"/>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056" name="Freeform 7">
                <a:extLst>
                  <a:ext uri="{FF2B5EF4-FFF2-40B4-BE49-F238E27FC236}">
                    <a16:creationId xmlns:a16="http://schemas.microsoft.com/office/drawing/2014/main" id="{17DF9EEC-8DA4-179B-478D-11D1652074F9}"/>
                  </a:ext>
                </a:extLst>
              </p:cNvPr>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058" name="Freeform 8">
                <a:extLst>
                  <a:ext uri="{FF2B5EF4-FFF2-40B4-BE49-F238E27FC236}">
                    <a16:creationId xmlns:a16="http://schemas.microsoft.com/office/drawing/2014/main" id="{1424DAC1-90BE-0FD0-9EFA-D8D7B0D0EA5F}"/>
                  </a:ext>
                </a:extLst>
              </p:cNvPr>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060" name="Freeform 9">
                <a:extLst>
                  <a:ext uri="{FF2B5EF4-FFF2-40B4-BE49-F238E27FC236}">
                    <a16:creationId xmlns:a16="http://schemas.microsoft.com/office/drawing/2014/main" id="{C8CF5323-99B9-ED2E-DF0B-57996730E67A}"/>
                  </a:ext>
                </a:extLst>
              </p:cNvPr>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061" name="Freeform 10">
                <a:extLst>
                  <a:ext uri="{FF2B5EF4-FFF2-40B4-BE49-F238E27FC236}">
                    <a16:creationId xmlns:a16="http://schemas.microsoft.com/office/drawing/2014/main" id="{ECA1E74F-AB90-72B7-AF76-F5570C07CD37}"/>
                  </a:ext>
                </a:extLst>
              </p:cNvPr>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062" name="Freeform 11">
                <a:extLst>
                  <a:ext uri="{FF2B5EF4-FFF2-40B4-BE49-F238E27FC236}">
                    <a16:creationId xmlns:a16="http://schemas.microsoft.com/office/drawing/2014/main" id="{0554BB12-DA14-04AE-64A4-4B270F373462}"/>
                  </a:ext>
                </a:extLst>
              </p:cNvPr>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555555"/>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grpSp>
        <p:grpSp>
          <p:nvGrpSpPr>
            <p:cNvPr id="29" name="Group 12">
              <a:extLst>
                <a:ext uri="{FF2B5EF4-FFF2-40B4-BE49-F238E27FC236}">
                  <a16:creationId xmlns:a16="http://schemas.microsoft.com/office/drawing/2014/main" id="{69944D7E-1BFF-EDFB-48D4-25F5EFB364BD}"/>
                </a:ext>
              </a:extLst>
            </p:cNvPr>
            <p:cNvGrpSpPr/>
            <p:nvPr/>
          </p:nvGrpSpPr>
          <p:grpSpPr>
            <a:xfrm rot="962993">
              <a:off x="1762347" y="1966967"/>
              <a:ext cx="1134545" cy="2244348"/>
              <a:chOff x="0" y="0"/>
              <a:chExt cx="2269086" cy="4488664"/>
            </a:xfrm>
          </p:grpSpPr>
          <p:sp>
            <p:nvSpPr>
              <p:cNvPr id="51" name="Freeform 13">
                <a:extLst>
                  <a:ext uri="{FF2B5EF4-FFF2-40B4-BE49-F238E27FC236}">
                    <a16:creationId xmlns:a16="http://schemas.microsoft.com/office/drawing/2014/main" id="{F604A1CA-FE4F-5D13-31C5-804F55F1D04E}"/>
                  </a:ext>
                </a:extLst>
              </p:cNvPr>
              <p:cNvSpPr/>
              <p:nvPr/>
            </p:nvSpPr>
            <p:spPr>
              <a:xfrm>
                <a:off x="1712537" y="109533"/>
                <a:ext cx="150912" cy="119221"/>
              </a:xfrm>
              <a:custGeom>
                <a:avLst/>
                <a:gdLst/>
                <a:ahLst/>
                <a:cxnLst/>
                <a:rect l="l" t="t" r="r" b="b"/>
                <a:pathLst>
                  <a:path w="150912" h="119221">
                    <a:moveTo>
                      <a:pt x="0" y="0"/>
                    </a:moveTo>
                    <a:lnTo>
                      <a:pt x="150913" y="0"/>
                    </a:lnTo>
                    <a:lnTo>
                      <a:pt x="150913" y="119220"/>
                    </a:lnTo>
                    <a:lnTo>
                      <a:pt x="0" y="11922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52" name="Freeform 14">
                <a:extLst>
                  <a:ext uri="{FF2B5EF4-FFF2-40B4-BE49-F238E27FC236}">
                    <a16:creationId xmlns:a16="http://schemas.microsoft.com/office/drawing/2014/main" id="{8E60D0E4-E83A-FBD9-C81A-124C8AD78CB9}"/>
                  </a:ext>
                </a:extLst>
              </p:cNvPr>
              <p:cNvSpPr/>
              <p:nvPr/>
            </p:nvSpPr>
            <p:spPr>
              <a:xfrm>
                <a:off x="1910360" y="87855"/>
                <a:ext cx="187184" cy="140899"/>
              </a:xfrm>
              <a:custGeom>
                <a:avLst/>
                <a:gdLst/>
                <a:ahLst/>
                <a:cxnLst/>
                <a:rect l="l" t="t" r="r" b="b"/>
                <a:pathLst>
                  <a:path w="187184" h="140899">
                    <a:moveTo>
                      <a:pt x="0" y="0"/>
                    </a:moveTo>
                    <a:lnTo>
                      <a:pt x="187185" y="0"/>
                    </a:lnTo>
                    <a:lnTo>
                      <a:pt x="187185" y="140898"/>
                    </a:lnTo>
                    <a:lnTo>
                      <a:pt x="0" y="14089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grpSp>
            <p:nvGrpSpPr>
              <p:cNvPr id="53" name="Group 15">
                <a:extLst>
                  <a:ext uri="{FF2B5EF4-FFF2-40B4-BE49-F238E27FC236}">
                    <a16:creationId xmlns:a16="http://schemas.microsoft.com/office/drawing/2014/main" id="{B3E590A7-94A0-28D0-68A2-D0D2A6722449}"/>
                  </a:ext>
                </a:extLst>
              </p:cNvPr>
              <p:cNvGrpSpPr>
                <a:grpSpLocks noChangeAspect="1"/>
              </p:cNvGrpSpPr>
              <p:nvPr/>
            </p:nvGrpSpPr>
            <p:grpSpPr>
              <a:xfrm>
                <a:off x="0" y="0"/>
                <a:ext cx="2269086" cy="4488664"/>
                <a:chOff x="0" y="0"/>
                <a:chExt cx="2620010" cy="5182870"/>
              </a:xfrm>
            </p:grpSpPr>
            <p:sp>
              <p:nvSpPr>
                <p:cNvPr id="56" name="Freeform 16">
                  <a:extLst>
                    <a:ext uri="{FF2B5EF4-FFF2-40B4-BE49-F238E27FC236}">
                      <a16:creationId xmlns:a16="http://schemas.microsoft.com/office/drawing/2014/main" id="{78E58F10-5217-786E-6E65-5FD0D6AAB1FA}"/>
                    </a:ext>
                  </a:extLst>
                </p:cNvPr>
                <p:cNvSpPr/>
                <p:nvPr/>
              </p:nvSpPr>
              <p:spPr>
                <a:xfrm>
                  <a:off x="53340" y="25400"/>
                  <a:ext cx="2513330" cy="5132070"/>
                </a:xfrm>
                <a:custGeom>
                  <a:avLst/>
                  <a:gdLst/>
                  <a:ahLst/>
                  <a:cxnLst/>
                  <a:rect l="l" t="t" r="r" b="b"/>
                  <a:pathLst>
                    <a:path w="2513330" h="5132070">
                      <a:moveTo>
                        <a:pt x="2159000" y="0"/>
                      </a:moveTo>
                      <a:lnTo>
                        <a:pt x="354330" y="0"/>
                      </a:lnTo>
                      <a:cubicBezTo>
                        <a:pt x="158750" y="0"/>
                        <a:pt x="0" y="158750"/>
                        <a:pt x="0" y="354330"/>
                      </a:cubicBezTo>
                      <a:lnTo>
                        <a:pt x="0" y="4777740"/>
                      </a:lnTo>
                      <a:cubicBezTo>
                        <a:pt x="0" y="4973320"/>
                        <a:pt x="158750" y="5132070"/>
                        <a:pt x="354330" y="5132070"/>
                      </a:cubicBezTo>
                      <a:lnTo>
                        <a:pt x="2159000" y="5132070"/>
                      </a:lnTo>
                      <a:cubicBezTo>
                        <a:pt x="2354580" y="5132070"/>
                        <a:pt x="2513330" y="4973320"/>
                        <a:pt x="2513330" y="4777740"/>
                      </a:cubicBezTo>
                      <a:lnTo>
                        <a:pt x="2513330" y="354330"/>
                      </a:lnTo>
                      <a:cubicBezTo>
                        <a:pt x="2513330" y="158750"/>
                        <a:pt x="2354580" y="0"/>
                        <a:pt x="2159000" y="0"/>
                      </a:cubicBezTo>
                      <a:close/>
                      <a:moveTo>
                        <a:pt x="1558290" y="162560"/>
                      </a:moveTo>
                      <a:cubicBezTo>
                        <a:pt x="1576070" y="162560"/>
                        <a:pt x="1590040" y="176530"/>
                        <a:pt x="1590040" y="194310"/>
                      </a:cubicBezTo>
                      <a:cubicBezTo>
                        <a:pt x="1590040" y="212090"/>
                        <a:pt x="1576070" y="226060"/>
                        <a:pt x="1558290" y="226060"/>
                      </a:cubicBezTo>
                      <a:cubicBezTo>
                        <a:pt x="1540510" y="226060"/>
                        <a:pt x="1526540" y="212090"/>
                        <a:pt x="1526540" y="194310"/>
                      </a:cubicBezTo>
                      <a:cubicBezTo>
                        <a:pt x="1526540" y="176530"/>
                        <a:pt x="1541780" y="162560"/>
                        <a:pt x="1558290" y="162560"/>
                      </a:cubicBezTo>
                      <a:close/>
                      <a:moveTo>
                        <a:pt x="1089660" y="172720"/>
                      </a:moveTo>
                      <a:lnTo>
                        <a:pt x="1394460" y="172720"/>
                      </a:lnTo>
                      <a:cubicBezTo>
                        <a:pt x="1405890" y="172720"/>
                        <a:pt x="1416050" y="181610"/>
                        <a:pt x="1416050" y="194310"/>
                      </a:cubicBezTo>
                      <a:cubicBezTo>
                        <a:pt x="1416050" y="207010"/>
                        <a:pt x="1405890" y="215900"/>
                        <a:pt x="1394460" y="215900"/>
                      </a:cubicBezTo>
                      <a:lnTo>
                        <a:pt x="1089660" y="215900"/>
                      </a:lnTo>
                      <a:cubicBezTo>
                        <a:pt x="1078230" y="215900"/>
                        <a:pt x="1068070" y="207010"/>
                        <a:pt x="1068070" y="194310"/>
                      </a:cubicBezTo>
                      <a:cubicBezTo>
                        <a:pt x="1068070" y="181610"/>
                        <a:pt x="1078230" y="172720"/>
                        <a:pt x="1089660" y="172720"/>
                      </a:cubicBezTo>
                      <a:close/>
                      <a:moveTo>
                        <a:pt x="2383790" y="4798060"/>
                      </a:moveTo>
                      <a:cubicBezTo>
                        <a:pt x="2383790" y="4913630"/>
                        <a:pt x="2289810" y="5007610"/>
                        <a:pt x="2174240" y="5007610"/>
                      </a:cubicBezTo>
                      <a:lnTo>
                        <a:pt x="341630" y="5007610"/>
                      </a:lnTo>
                      <a:cubicBezTo>
                        <a:pt x="226060" y="5007610"/>
                        <a:pt x="132080" y="4913630"/>
                        <a:pt x="132080" y="4798060"/>
                      </a:cubicBezTo>
                      <a:lnTo>
                        <a:pt x="132080" y="340360"/>
                      </a:lnTo>
                      <a:cubicBezTo>
                        <a:pt x="132080" y="224790"/>
                        <a:pt x="226060" y="130810"/>
                        <a:pt x="341630" y="130810"/>
                      </a:cubicBezTo>
                      <a:lnTo>
                        <a:pt x="614680" y="130810"/>
                      </a:lnTo>
                      <a:lnTo>
                        <a:pt x="614680" y="187960"/>
                      </a:lnTo>
                      <a:cubicBezTo>
                        <a:pt x="614680" y="252730"/>
                        <a:pt x="668020" y="306070"/>
                        <a:pt x="732790" y="306070"/>
                      </a:cubicBezTo>
                      <a:lnTo>
                        <a:pt x="1783080" y="306070"/>
                      </a:lnTo>
                      <a:cubicBezTo>
                        <a:pt x="1847850" y="306070"/>
                        <a:pt x="1901190" y="252730"/>
                        <a:pt x="1901190" y="187960"/>
                      </a:cubicBezTo>
                      <a:lnTo>
                        <a:pt x="1901190" y="130810"/>
                      </a:lnTo>
                      <a:lnTo>
                        <a:pt x="2172970" y="130810"/>
                      </a:lnTo>
                      <a:cubicBezTo>
                        <a:pt x="2288540" y="130810"/>
                        <a:pt x="2382520" y="224790"/>
                        <a:pt x="2382520" y="340360"/>
                      </a:cubicBezTo>
                      <a:lnTo>
                        <a:pt x="2382520" y="4798060"/>
                      </a:lnTo>
                      <a:close/>
                    </a:path>
                  </a:pathLst>
                </a:custGeom>
                <a:solidFill>
                  <a:srgbClr val="000000"/>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57" name="Freeform 17">
                  <a:extLst>
                    <a:ext uri="{FF2B5EF4-FFF2-40B4-BE49-F238E27FC236}">
                      <a16:creationId xmlns:a16="http://schemas.microsoft.com/office/drawing/2014/main" id="{6CC1E391-10A9-2F8B-9918-CB948010CAEA}"/>
                    </a:ext>
                  </a:extLst>
                </p:cNvPr>
                <p:cNvSpPr/>
                <p:nvPr/>
              </p:nvSpPr>
              <p:spPr>
                <a:xfrm>
                  <a:off x="185420" y="156210"/>
                  <a:ext cx="2251710" cy="4876800"/>
                </a:xfrm>
                <a:custGeom>
                  <a:avLst/>
                  <a:gdLst/>
                  <a:ahLst/>
                  <a:cxnLst/>
                  <a:rect l="l" t="t" r="r" b="b"/>
                  <a:pathLst>
                    <a:path w="2251710" h="4876800">
                      <a:moveTo>
                        <a:pt x="2040890" y="0"/>
                      </a:moveTo>
                      <a:lnTo>
                        <a:pt x="1769110" y="0"/>
                      </a:lnTo>
                      <a:lnTo>
                        <a:pt x="1769110" y="57150"/>
                      </a:lnTo>
                      <a:cubicBezTo>
                        <a:pt x="1769110" y="121920"/>
                        <a:pt x="1715770" y="175260"/>
                        <a:pt x="1651000" y="175260"/>
                      </a:cubicBezTo>
                      <a:lnTo>
                        <a:pt x="601980" y="175260"/>
                      </a:lnTo>
                      <a:cubicBezTo>
                        <a:pt x="537210" y="175260"/>
                        <a:pt x="483870" y="121920"/>
                        <a:pt x="483870" y="57150"/>
                      </a:cubicBezTo>
                      <a:lnTo>
                        <a:pt x="483870" y="0"/>
                      </a:lnTo>
                      <a:lnTo>
                        <a:pt x="209550" y="0"/>
                      </a:lnTo>
                      <a:cubicBezTo>
                        <a:pt x="93980" y="0"/>
                        <a:pt x="0" y="93980"/>
                        <a:pt x="0" y="209550"/>
                      </a:cubicBezTo>
                      <a:lnTo>
                        <a:pt x="0" y="4667250"/>
                      </a:lnTo>
                      <a:cubicBezTo>
                        <a:pt x="0" y="4782820"/>
                        <a:pt x="93980" y="4876800"/>
                        <a:pt x="209550" y="4876800"/>
                      </a:cubicBezTo>
                      <a:lnTo>
                        <a:pt x="2040890" y="4876800"/>
                      </a:lnTo>
                      <a:cubicBezTo>
                        <a:pt x="2156460" y="4876800"/>
                        <a:pt x="2250440" y="4782820"/>
                        <a:pt x="2250440" y="4667250"/>
                      </a:cubicBezTo>
                      <a:lnTo>
                        <a:pt x="2250440" y="209550"/>
                      </a:lnTo>
                      <a:cubicBezTo>
                        <a:pt x="2251710" y="93980"/>
                        <a:pt x="2157730" y="0"/>
                        <a:pt x="2040890" y="0"/>
                      </a:cubicBezTo>
                      <a:close/>
                    </a:path>
                  </a:pathLst>
                </a:custGeom>
                <a:blipFill>
                  <a:blip r:embed="rId11"/>
                  <a:stretch>
                    <a:fillRect l="-3010" r="-3010"/>
                  </a:stretch>
                </a:blip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58" name="Freeform 18">
                  <a:extLst>
                    <a:ext uri="{FF2B5EF4-FFF2-40B4-BE49-F238E27FC236}">
                      <a16:creationId xmlns:a16="http://schemas.microsoft.com/office/drawing/2014/main" id="{0ECC5C7D-CC4C-76C8-0200-6B5D4115B1D4}"/>
                    </a:ext>
                  </a:extLst>
                </p:cNvPr>
                <p:cNvSpPr/>
                <p:nvPr/>
              </p:nvSpPr>
              <p:spPr>
                <a:xfrm>
                  <a:off x="1121410" y="198120"/>
                  <a:ext cx="347980" cy="43180"/>
                </a:xfrm>
                <a:custGeom>
                  <a:avLst/>
                  <a:gdLst/>
                  <a:ahLst/>
                  <a:cxnLst/>
                  <a:rect l="l" t="t" r="r" b="b"/>
                  <a:pathLst>
                    <a:path w="347980" h="43180">
                      <a:moveTo>
                        <a:pt x="326390" y="0"/>
                      </a:moveTo>
                      <a:lnTo>
                        <a:pt x="21590" y="0"/>
                      </a:lnTo>
                      <a:cubicBezTo>
                        <a:pt x="10160" y="0"/>
                        <a:pt x="0" y="8890"/>
                        <a:pt x="0" y="21590"/>
                      </a:cubicBezTo>
                      <a:cubicBezTo>
                        <a:pt x="0" y="34290"/>
                        <a:pt x="10160" y="43180"/>
                        <a:pt x="21590" y="43180"/>
                      </a:cubicBezTo>
                      <a:lnTo>
                        <a:pt x="326390" y="43180"/>
                      </a:lnTo>
                      <a:cubicBezTo>
                        <a:pt x="337820" y="43180"/>
                        <a:pt x="347980" y="34290"/>
                        <a:pt x="347980" y="21590"/>
                      </a:cubicBezTo>
                      <a:cubicBezTo>
                        <a:pt x="347980" y="8890"/>
                        <a:pt x="337820" y="0"/>
                        <a:pt x="326390" y="0"/>
                      </a:cubicBezTo>
                      <a:close/>
                    </a:path>
                  </a:pathLst>
                </a:custGeom>
                <a:solidFill>
                  <a:srgbClr val="555555"/>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59" name="Freeform 19">
                  <a:extLst>
                    <a:ext uri="{FF2B5EF4-FFF2-40B4-BE49-F238E27FC236}">
                      <a16:creationId xmlns:a16="http://schemas.microsoft.com/office/drawing/2014/main" id="{59A2C678-2960-837E-6D87-0EEDE0060E5C}"/>
                    </a:ext>
                  </a:extLst>
                </p:cNvPr>
                <p:cNvSpPr/>
                <p:nvPr/>
              </p:nvSpPr>
              <p:spPr>
                <a:xfrm>
                  <a:off x="1578312" y="187909"/>
                  <a:ext cx="66636" cy="63602"/>
                </a:xfrm>
                <a:custGeom>
                  <a:avLst/>
                  <a:gdLst/>
                  <a:ahLst/>
                  <a:cxnLst/>
                  <a:rect l="l" t="t" r="r" b="b"/>
                  <a:pathLst>
                    <a:path w="66636" h="63602">
                      <a:moveTo>
                        <a:pt x="33318" y="51"/>
                      </a:moveTo>
                      <a:cubicBezTo>
                        <a:pt x="21941" y="0"/>
                        <a:pt x="11406" y="6040"/>
                        <a:pt x="5703" y="15885"/>
                      </a:cubicBezTo>
                      <a:cubicBezTo>
                        <a:pt x="0" y="25729"/>
                        <a:pt x="0" y="37873"/>
                        <a:pt x="5703" y="47717"/>
                      </a:cubicBezTo>
                      <a:cubicBezTo>
                        <a:pt x="11406" y="57562"/>
                        <a:pt x="21941" y="63602"/>
                        <a:pt x="33318" y="63551"/>
                      </a:cubicBezTo>
                      <a:cubicBezTo>
                        <a:pt x="44695" y="63602"/>
                        <a:pt x="55230" y="57562"/>
                        <a:pt x="60933" y="47717"/>
                      </a:cubicBezTo>
                      <a:cubicBezTo>
                        <a:pt x="66636" y="37873"/>
                        <a:pt x="66636" y="25729"/>
                        <a:pt x="60933" y="15885"/>
                      </a:cubicBezTo>
                      <a:cubicBezTo>
                        <a:pt x="55230" y="6040"/>
                        <a:pt x="44695" y="0"/>
                        <a:pt x="33318" y="51"/>
                      </a:cubicBezTo>
                      <a:close/>
                    </a:path>
                  </a:pathLst>
                </a:custGeom>
                <a:solidFill>
                  <a:srgbClr val="555555"/>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60" name="Freeform 20">
                  <a:extLst>
                    <a:ext uri="{FF2B5EF4-FFF2-40B4-BE49-F238E27FC236}">
                      <a16:creationId xmlns:a16="http://schemas.microsoft.com/office/drawing/2014/main" id="{746E2242-13C1-7D29-86CB-E33BF31F82B3}"/>
                    </a:ext>
                  </a:extLst>
                </p:cNvPr>
                <p:cNvSpPr/>
                <p:nvPr/>
              </p:nvSpPr>
              <p:spPr>
                <a:xfrm>
                  <a:off x="0" y="685800"/>
                  <a:ext cx="27940" cy="213360"/>
                </a:xfrm>
                <a:custGeom>
                  <a:avLst/>
                  <a:gdLst/>
                  <a:ahLst/>
                  <a:cxnLst/>
                  <a:rect l="l" t="t" r="r" b="b"/>
                  <a:pathLst>
                    <a:path w="27940" h="213360">
                      <a:moveTo>
                        <a:pt x="0" y="26670"/>
                      </a:moveTo>
                      <a:lnTo>
                        <a:pt x="0" y="185420"/>
                      </a:lnTo>
                      <a:cubicBezTo>
                        <a:pt x="0" y="200660"/>
                        <a:pt x="12700" y="213360"/>
                        <a:pt x="27940" y="213360"/>
                      </a:cubicBezTo>
                      <a:lnTo>
                        <a:pt x="27940" y="0"/>
                      </a:lnTo>
                      <a:cubicBezTo>
                        <a:pt x="12700" y="0"/>
                        <a:pt x="0" y="11430"/>
                        <a:pt x="0" y="2667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61" name="Freeform 21">
                  <a:extLst>
                    <a:ext uri="{FF2B5EF4-FFF2-40B4-BE49-F238E27FC236}">
                      <a16:creationId xmlns:a16="http://schemas.microsoft.com/office/drawing/2014/main" id="{AB87DEDC-963F-BA1C-E033-C6EA5F2804A1}"/>
                    </a:ext>
                  </a:extLst>
                </p:cNvPr>
                <p:cNvSpPr/>
                <p:nvPr/>
              </p:nvSpPr>
              <p:spPr>
                <a:xfrm>
                  <a:off x="0" y="1057910"/>
                  <a:ext cx="27940" cy="384810"/>
                </a:xfrm>
                <a:custGeom>
                  <a:avLst/>
                  <a:gdLst/>
                  <a:ahLst/>
                  <a:cxnLst/>
                  <a:rect l="l" t="t" r="r" b="b"/>
                  <a:pathLst>
                    <a:path w="27940" h="384810">
                      <a:moveTo>
                        <a:pt x="0" y="26670"/>
                      </a:moveTo>
                      <a:lnTo>
                        <a:pt x="0" y="356870"/>
                      </a:lnTo>
                      <a:cubicBezTo>
                        <a:pt x="0" y="372110"/>
                        <a:pt x="12700" y="384810"/>
                        <a:pt x="27940" y="384810"/>
                      </a:cubicBezTo>
                      <a:lnTo>
                        <a:pt x="27940" y="0"/>
                      </a:lnTo>
                      <a:cubicBezTo>
                        <a:pt x="12700" y="0"/>
                        <a:pt x="0" y="11430"/>
                        <a:pt x="0" y="2667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62" name="Freeform 22">
                  <a:extLst>
                    <a:ext uri="{FF2B5EF4-FFF2-40B4-BE49-F238E27FC236}">
                      <a16:creationId xmlns:a16="http://schemas.microsoft.com/office/drawing/2014/main" id="{8AC18E81-8037-B261-5956-CB3C1EC42B31}"/>
                    </a:ext>
                  </a:extLst>
                </p:cNvPr>
                <p:cNvSpPr/>
                <p:nvPr/>
              </p:nvSpPr>
              <p:spPr>
                <a:xfrm>
                  <a:off x="0" y="1526540"/>
                  <a:ext cx="27940" cy="386080"/>
                </a:xfrm>
                <a:custGeom>
                  <a:avLst/>
                  <a:gdLst/>
                  <a:ahLst/>
                  <a:cxnLst/>
                  <a:rect l="l" t="t" r="r" b="b"/>
                  <a:pathLst>
                    <a:path w="27940" h="386080">
                      <a:moveTo>
                        <a:pt x="0" y="27940"/>
                      </a:moveTo>
                      <a:lnTo>
                        <a:pt x="0" y="358140"/>
                      </a:lnTo>
                      <a:cubicBezTo>
                        <a:pt x="0" y="373380"/>
                        <a:pt x="12700" y="386080"/>
                        <a:pt x="27940" y="386080"/>
                      </a:cubicBezTo>
                      <a:lnTo>
                        <a:pt x="27940" y="0"/>
                      </a:lnTo>
                      <a:cubicBezTo>
                        <a:pt x="12700" y="0"/>
                        <a:pt x="0" y="12700"/>
                        <a:pt x="0" y="2794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63" name="Freeform 23">
                  <a:extLst>
                    <a:ext uri="{FF2B5EF4-FFF2-40B4-BE49-F238E27FC236}">
                      <a16:creationId xmlns:a16="http://schemas.microsoft.com/office/drawing/2014/main" id="{5D478EF7-79F0-2039-520A-85299C414E12}"/>
                    </a:ext>
                  </a:extLst>
                </p:cNvPr>
                <p:cNvSpPr/>
                <p:nvPr/>
              </p:nvSpPr>
              <p:spPr>
                <a:xfrm>
                  <a:off x="2592070" y="1184910"/>
                  <a:ext cx="27940" cy="618490"/>
                </a:xfrm>
                <a:custGeom>
                  <a:avLst/>
                  <a:gdLst/>
                  <a:ahLst/>
                  <a:cxnLst/>
                  <a:rect l="l" t="t" r="r" b="b"/>
                  <a:pathLst>
                    <a:path w="27940" h="618490">
                      <a:moveTo>
                        <a:pt x="0" y="0"/>
                      </a:moveTo>
                      <a:lnTo>
                        <a:pt x="0" y="618490"/>
                      </a:lnTo>
                      <a:cubicBezTo>
                        <a:pt x="15240" y="618490"/>
                        <a:pt x="27940" y="605790"/>
                        <a:pt x="27940" y="590550"/>
                      </a:cubicBezTo>
                      <a:lnTo>
                        <a:pt x="27940" y="27940"/>
                      </a:lnTo>
                      <a:cubicBezTo>
                        <a:pt x="27940" y="12700"/>
                        <a:pt x="15240" y="0"/>
                        <a:pt x="0" y="0"/>
                      </a:cubicBezTo>
                      <a:close/>
                    </a:path>
                  </a:pathLst>
                </a:custGeom>
                <a:solidFill>
                  <a:srgbClr val="2E2E2E"/>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2048" name="Freeform 24">
                  <a:extLst>
                    <a:ext uri="{FF2B5EF4-FFF2-40B4-BE49-F238E27FC236}">
                      <a16:creationId xmlns:a16="http://schemas.microsoft.com/office/drawing/2014/main" id="{9C0C3D5F-DC47-8298-AE19-E7E69BFA15FC}"/>
                    </a:ext>
                  </a:extLst>
                </p:cNvPr>
                <p:cNvSpPr/>
                <p:nvPr/>
              </p:nvSpPr>
              <p:spPr>
                <a:xfrm>
                  <a:off x="27940" y="0"/>
                  <a:ext cx="2564130" cy="5182870"/>
                </a:xfrm>
                <a:custGeom>
                  <a:avLst/>
                  <a:gdLst/>
                  <a:ahLst/>
                  <a:cxnLst/>
                  <a:rect l="l" t="t" r="r" b="b"/>
                  <a:pathLst>
                    <a:path w="2564130" h="5182870">
                      <a:moveTo>
                        <a:pt x="2564130" y="1184910"/>
                      </a:moveTo>
                      <a:lnTo>
                        <a:pt x="2564130" y="379730"/>
                      </a:lnTo>
                      <a:cubicBezTo>
                        <a:pt x="2564130" y="353060"/>
                        <a:pt x="2561590" y="327660"/>
                        <a:pt x="2556510" y="303530"/>
                      </a:cubicBezTo>
                      <a:cubicBezTo>
                        <a:pt x="2553970" y="290830"/>
                        <a:pt x="2551430" y="279400"/>
                        <a:pt x="2547620" y="266700"/>
                      </a:cubicBezTo>
                      <a:cubicBezTo>
                        <a:pt x="2542540" y="248920"/>
                        <a:pt x="2534920" y="231140"/>
                        <a:pt x="2527300" y="214630"/>
                      </a:cubicBezTo>
                      <a:cubicBezTo>
                        <a:pt x="2522220" y="203200"/>
                        <a:pt x="2515870" y="193040"/>
                        <a:pt x="2509520" y="182880"/>
                      </a:cubicBezTo>
                      <a:cubicBezTo>
                        <a:pt x="2503170" y="172720"/>
                        <a:pt x="2496820" y="162560"/>
                        <a:pt x="2489200" y="152400"/>
                      </a:cubicBezTo>
                      <a:cubicBezTo>
                        <a:pt x="2477770" y="137160"/>
                        <a:pt x="2466340" y="124460"/>
                        <a:pt x="2453640" y="110490"/>
                      </a:cubicBezTo>
                      <a:cubicBezTo>
                        <a:pt x="2444750" y="101600"/>
                        <a:pt x="2435860" y="93980"/>
                        <a:pt x="2426970" y="86360"/>
                      </a:cubicBezTo>
                      <a:cubicBezTo>
                        <a:pt x="2360930" y="31750"/>
                        <a:pt x="2277110" y="0"/>
                        <a:pt x="2185670" y="0"/>
                      </a:cubicBezTo>
                      <a:lnTo>
                        <a:pt x="379730" y="0"/>
                      </a:lnTo>
                      <a:cubicBezTo>
                        <a:pt x="288290" y="0"/>
                        <a:pt x="203200" y="33020"/>
                        <a:pt x="138430" y="86360"/>
                      </a:cubicBezTo>
                      <a:cubicBezTo>
                        <a:pt x="129540" y="93980"/>
                        <a:pt x="120650" y="102870"/>
                        <a:pt x="111760" y="110490"/>
                      </a:cubicBezTo>
                      <a:cubicBezTo>
                        <a:pt x="99060" y="123190"/>
                        <a:pt x="86360" y="137160"/>
                        <a:pt x="76200" y="152400"/>
                      </a:cubicBezTo>
                      <a:cubicBezTo>
                        <a:pt x="68580" y="162560"/>
                        <a:pt x="62230" y="172720"/>
                        <a:pt x="55880" y="182880"/>
                      </a:cubicBezTo>
                      <a:cubicBezTo>
                        <a:pt x="49530" y="193040"/>
                        <a:pt x="43180" y="204470"/>
                        <a:pt x="38100" y="214630"/>
                      </a:cubicBezTo>
                      <a:cubicBezTo>
                        <a:pt x="29210" y="232410"/>
                        <a:pt x="22860" y="248920"/>
                        <a:pt x="16510" y="266700"/>
                      </a:cubicBezTo>
                      <a:cubicBezTo>
                        <a:pt x="12700" y="279400"/>
                        <a:pt x="10160" y="290830"/>
                        <a:pt x="7620" y="303530"/>
                      </a:cubicBezTo>
                      <a:cubicBezTo>
                        <a:pt x="2540" y="327660"/>
                        <a:pt x="0" y="354330"/>
                        <a:pt x="0" y="379730"/>
                      </a:cubicBezTo>
                      <a:lnTo>
                        <a:pt x="0" y="4803140"/>
                      </a:lnTo>
                      <a:cubicBezTo>
                        <a:pt x="0" y="5012690"/>
                        <a:pt x="170180" y="5182870"/>
                        <a:pt x="379730" y="5182870"/>
                      </a:cubicBezTo>
                      <a:lnTo>
                        <a:pt x="2184400" y="5182870"/>
                      </a:lnTo>
                      <a:cubicBezTo>
                        <a:pt x="2393950" y="5182870"/>
                        <a:pt x="2564130" y="5012690"/>
                        <a:pt x="2564130" y="4803140"/>
                      </a:cubicBezTo>
                      <a:lnTo>
                        <a:pt x="2564130" y="1184910"/>
                      </a:lnTo>
                      <a:close/>
                      <a:moveTo>
                        <a:pt x="2538730" y="1184910"/>
                      </a:moveTo>
                      <a:lnTo>
                        <a:pt x="2538730" y="4804410"/>
                      </a:lnTo>
                      <a:cubicBezTo>
                        <a:pt x="2538730" y="4999990"/>
                        <a:pt x="2379980" y="5158740"/>
                        <a:pt x="2184400" y="5158740"/>
                      </a:cubicBezTo>
                      <a:lnTo>
                        <a:pt x="379730" y="5158740"/>
                      </a:lnTo>
                      <a:cubicBezTo>
                        <a:pt x="184150" y="5158740"/>
                        <a:pt x="25400" y="4999990"/>
                        <a:pt x="25400" y="4804410"/>
                      </a:cubicBezTo>
                      <a:lnTo>
                        <a:pt x="25400" y="381000"/>
                      </a:lnTo>
                      <a:cubicBezTo>
                        <a:pt x="25400" y="184150"/>
                        <a:pt x="184150" y="25400"/>
                        <a:pt x="379730" y="25400"/>
                      </a:cubicBezTo>
                      <a:lnTo>
                        <a:pt x="2184400" y="25400"/>
                      </a:lnTo>
                      <a:cubicBezTo>
                        <a:pt x="2379980" y="25400"/>
                        <a:pt x="2538730" y="184150"/>
                        <a:pt x="2538730" y="379730"/>
                      </a:cubicBezTo>
                      <a:lnTo>
                        <a:pt x="2538730" y="1184910"/>
                      </a:lnTo>
                      <a:close/>
                    </a:path>
                  </a:pathLst>
                </a:custGeom>
                <a:solidFill>
                  <a:srgbClr val="555555"/>
                </a:solid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grpSp>
          <p:sp>
            <p:nvSpPr>
              <p:cNvPr id="54" name="Freeform 25">
                <a:extLst>
                  <a:ext uri="{FF2B5EF4-FFF2-40B4-BE49-F238E27FC236}">
                    <a16:creationId xmlns:a16="http://schemas.microsoft.com/office/drawing/2014/main" id="{8F80B364-6C5F-7FC2-BF24-DE48FCB572D5}"/>
                  </a:ext>
                </a:extLst>
              </p:cNvPr>
              <p:cNvSpPr/>
              <p:nvPr/>
            </p:nvSpPr>
            <p:spPr>
              <a:xfrm>
                <a:off x="1693378" y="169143"/>
                <a:ext cx="150912" cy="119221"/>
              </a:xfrm>
              <a:custGeom>
                <a:avLst/>
                <a:gdLst/>
                <a:ahLst/>
                <a:cxnLst/>
                <a:rect l="l" t="t" r="r" b="b"/>
                <a:pathLst>
                  <a:path w="150912" h="119221">
                    <a:moveTo>
                      <a:pt x="0" y="0"/>
                    </a:moveTo>
                    <a:lnTo>
                      <a:pt x="150913" y="0"/>
                    </a:lnTo>
                    <a:lnTo>
                      <a:pt x="150913" y="119221"/>
                    </a:lnTo>
                    <a:lnTo>
                      <a:pt x="0" y="119221"/>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sp>
            <p:nvSpPr>
              <p:cNvPr id="55" name="Freeform 26">
                <a:extLst>
                  <a:ext uri="{FF2B5EF4-FFF2-40B4-BE49-F238E27FC236}">
                    <a16:creationId xmlns:a16="http://schemas.microsoft.com/office/drawing/2014/main" id="{F912F45C-CAF2-9A30-475E-E4375BC2544C}"/>
                  </a:ext>
                </a:extLst>
              </p:cNvPr>
              <p:cNvSpPr/>
              <p:nvPr/>
            </p:nvSpPr>
            <p:spPr>
              <a:xfrm>
                <a:off x="1877120" y="134169"/>
                <a:ext cx="187184" cy="140899"/>
              </a:xfrm>
              <a:custGeom>
                <a:avLst/>
                <a:gdLst/>
                <a:ahLst/>
                <a:cxnLst/>
                <a:rect l="l" t="t" r="r" b="b"/>
                <a:pathLst>
                  <a:path w="187184" h="140899">
                    <a:moveTo>
                      <a:pt x="0" y="0"/>
                    </a:moveTo>
                    <a:lnTo>
                      <a:pt x="187184" y="0"/>
                    </a:lnTo>
                    <a:lnTo>
                      <a:pt x="187184" y="140899"/>
                    </a:lnTo>
                    <a:lnTo>
                      <a:pt x="0" y="140899"/>
                    </a:lnTo>
                    <a:lnTo>
                      <a:pt x="0" y="0"/>
                    </a:lnTo>
                    <a:close/>
                  </a:path>
                </a:pathLst>
              </a:custGeom>
              <a:blipFill>
                <a:blip r:embed="rId14">
                  <a:extLst>
                    <a:ext uri="{96DAC541-7B7A-43D3-8B79-37D633B846F1}">
                      <asvg:svgBlip xmlns:asvg="http://schemas.microsoft.com/office/drawing/2016/SVG/main" r:embed="rId15"/>
                    </a:ext>
                  </a:extLst>
                </a:blip>
                <a:stretch>
                  <a:fillRect/>
                </a:stretch>
              </a:blip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Garamond Pro" panose="02020502060506020403" pitchFamily="18" charset="0"/>
                  <a:ea typeface="+mn-ea"/>
                  <a:cs typeface="+mn-cs"/>
                </a:endParaRPr>
              </a:p>
            </p:txBody>
          </p:sp>
        </p:grpSp>
        <p:pic>
          <p:nvPicPr>
            <p:cNvPr id="49" name="Picture 48" descr="A black sign with white text&#10;&#10;Description automatically generated">
              <a:extLst>
                <a:ext uri="{FF2B5EF4-FFF2-40B4-BE49-F238E27FC236}">
                  <a16:creationId xmlns:a16="http://schemas.microsoft.com/office/drawing/2014/main" id="{05C811C5-B316-644A-47D4-CC11F27DDAC0}"/>
                </a:ext>
              </a:extLst>
            </p:cNvPr>
            <p:cNvPicPr>
              <a:picLocks noChangeAspect="1"/>
            </p:cNvPicPr>
            <p:nvPr/>
          </p:nvPicPr>
          <p:blipFill>
            <a:blip r:embed="rId16"/>
            <a:stretch>
              <a:fillRect/>
            </a:stretch>
          </p:blipFill>
          <p:spPr>
            <a:xfrm>
              <a:off x="2914158" y="3652828"/>
              <a:ext cx="828524" cy="343075"/>
            </a:xfrm>
            <a:prstGeom prst="rect">
              <a:avLst/>
            </a:prstGeom>
          </p:spPr>
        </p:pic>
        <p:pic>
          <p:nvPicPr>
            <p:cNvPr id="50" name="Picture 49" descr="A black and white sign with white text&#10;&#10;Description automatically generated">
              <a:extLst>
                <a:ext uri="{FF2B5EF4-FFF2-40B4-BE49-F238E27FC236}">
                  <a16:creationId xmlns:a16="http://schemas.microsoft.com/office/drawing/2014/main" id="{3B27DC2F-D9AA-2206-D494-ED8D2FF41C15}"/>
                </a:ext>
              </a:extLst>
            </p:cNvPr>
            <p:cNvPicPr>
              <a:picLocks noChangeAspect="1"/>
            </p:cNvPicPr>
            <p:nvPr/>
          </p:nvPicPr>
          <p:blipFill>
            <a:blip r:embed="rId17"/>
            <a:stretch>
              <a:fillRect/>
            </a:stretch>
          </p:blipFill>
          <p:spPr>
            <a:xfrm>
              <a:off x="2914158" y="4060067"/>
              <a:ext cx="828524" cy="339668"/>
            </a:xfrm>
            <a:prstGeom prst="rect">
              <a:avLst/>
            </a:prstGeom>
          </p:spPr>
        </p:pic>
      </p:grpSp>
      <p:sp>
        <p:nvSpPr>
          <p:cNvPr id="2063" name="TextBox 31">
            <a:extLst>
              <a:ext uri="{FF2B5EF4-FFF2-40B4-BE49-F238E27FC236}">
                <a16:creationId xmlns:a16="http://schemas.microsoft.com/office/drawing/2014/main" id="{31E17D3D-6058-3182-3497-3DDC41452BF8}"/>
              </a:ext>
            </a:extLst>
          </p:cNvPr>
          <p:cNvSpPr txBox="1"/>
          <p:nvPr/>
        </p:nvSpPr>
        <p:spPr>
          <a:xfrm>
            <a:off x="919710" y="539659"/>
            <a:ext cx="10657380" cy="422936"/>
          </a:xfrm>
          <a:prstGeom prst="rect">
            <a:avLst/>
          </a:prstGeom>
        </p:spPr>
        <p:txBody>
          <a:bodyPr wrap="square" lIns="0" tIns="0" rIns="0" bIns="0" rtlCol="0" anchor="t">
            <a:spAutoFit/>
          </a:bodyPr>
          <a:lstStyle/>
          <a:p>
            <a:pPr marL="0" marR="0" lvl="0" indent="0" algn="ctr" defTabSz="914400" rtl="0" eaLnBrk="0" fontAlgn="base" latinLnBrk="0" hangingPunct="0">
              <a:lnSpc>
                <a:spcPts val="3173"/>
              </a:lnSpc>
              <a:spcBef>
                <a:spcPct val="0"/>
              </a:spcBef>
              <a:spcAft>
                <a:spcPct val="0"/>
              </a:spcAft>
              <a:buClrTx/>
              <a:buSzTx/>
              <a:buFontTx/>
              <a:buNone/>
              <a:tabLst/>
              <a:defRPr/>
            </a:pPr>
            <a:r>
              <a:rPr kumimoji="0" lang="en-US" sz="36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D/SQA Evolution Course</a:t>
            </a:r>
            <a:r>
              <a:rPr kumimoji="0" lang="en-US" sz="3200" b="1" i="0" u="none" strike="noStrike" kern="1200" cap="none" spc="0" normalizeH="0" baseline="0" noProof="0">
                <a:ln>
                  <a:noFill/>
                </a:ln>
                <a:solidFill>
                  <a:srgbClr val="C00000"/>
                </a:solidFill>
                <a:effectLst/>
                <a:uLnTx/>
                <a:uFillTx/>
                <a:latin typeface="Garamond" panose="02020404030301010803" pitchFamily="18" charset="0"/>
                <a:ea typeface="+mn-ea"/>
                <a:cs typeface="+mn-cs"/>
              </a:rPr>
              <a:t>​</a:t>
            </a:r>
          </a:p>
        </p:txBody>
      </p:sp>
      <p:pic>
        <p:nvPicPr>
          <p:cNvPr id="2064" name="Picture 14" descr="Question Mark Icon Stock Illustrations ...">
            <a:extLst>
              <a:ext uri="{FF2B5EF4-FFF2-40B4-BE49-F238E27FC236}">
                <a16:creationId xmlns:a16="http://schemas.microsoft.com/office/drawing/2014/main" id="{8AFD31ED-C6FF-44D5-6724-D12C11C3447D}"/>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038015" y="1883067"/>
            <a:ext cx="1071563" cy="1071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3322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1"/>
          <p:cNvSpPr txBox="1"/>
          <p:nvPr/>
        </p:nvSpPr>
        <p:spPr>
          <a:xfrm>
            <a:off x="1173842" y="320679"/>
            <a:ext cx="9577077" cy="428900"/>
          </a:xfrm>
          <a:prstGeom prst="rect">
            <a:avLst/>
          </a:prstGeom>
        </p:spPr>
        <p:txBody>
          <a:bodyPr wrap="square" lIns="0" tIns="0" rIns="0" bIns="0" rtlCol="0" anchor="t">
            <a:spAutoFit/>
          </a:bodyPr>
          <a:lstStyle/>
          <a:p>
            <a:pPr marL="0" marR="0" lvl="0" indent="0" algn="ctr" defTabSz="914400" rtl="0" eaLnBrk="0" fontAlgn="base" latinLnBrk="0" hangingPunct="0">
              <a:lnSpc>
                <a:spcPts val="3173"/>
              </a:lnSpc>
              <a:spcBef>
                <a:spcPct val="0"/>
              </a:spcBef>
              <a:spcAft>
                <a:spcPct val="0"/>
              </a:spcAft>
              <a:buClrTx/>
              <a:buSzTx/>
              <a:buFontTx/>
              <a:buNone/>
              <a:tabLst/>
              <a:defRPr/>
            </a:pPr>
            <a:r>
              <a:rPr kumimoji="0" lang="en-US" sz="36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MoH DQA Policy Framework </a:t>
            </a:r>
            <a:r>
              <a:rPr kumimoji="0" lang="en-US" sz="3200" b="1" i="0" u="none" strike="noStrike" kern="1200" cap="none" spc="0" normalizeH="0" baseline="0" noProof="0">
                <a:ln>
                  <a:noFill/>
                </a:ln>
                <a:solidFill>
                  <a:srgbClr val="C00000"/>
                </a:solidFill>
                <a:effectLst/>
                <a:uLnTx/>
                <a:uFillTx/>
                <a:latin typeface="Maiandra GD" panose="020E0502030308020204" pitchFamily="34" charset="0"/>
                <a:ea typeface="+mn-ea"/>
                <a:cs typeface="+mn-cs"/>
              </a:rPr>
              <a:t>​</a:t>
            </a:r>
          </a:p>
        </p:txBody>
      </p:sp>
      <p:pic>
        <p:nvPicPr>
          <p:cNvPr id="39" name="Picture 4">
            <a:extLst>
              <a:ext uri="{FF2B5EF4-FFF2-40B4-BE49-F238E27FC236}">
                <a16:creationId xmlns:a16="http://schemas.microsoft.com/office/drawing/2014/main" id="{5282C5EB-1EC0-0173-3775-95A4C92B91C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20566061">
            <a:off x="1374220" y="1428775"/>
            <a:ext cx="2560807" cy="3805984"/>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40" name="Picture 39">
            <a:extLst>
              <a:ext uri="{FF2B5EF4-FFF2-40B4-BE49-F238E27FC236}">
                <a16:creationId xmlns:a16="http://schemas.microsoft.com/office/drawing/2014/main" id="{028B1787-AE20-7A86-BBC4-2BAAD2A7A938}"/>
              </a:ext>
            </a:extLst>
          </p:cNvPr>
          <p:cNvPicPr>
            <a:picLocks noChangeAspect="1"/>
          </p:cNvPicPr>
          <p:nvPr/>
        </p:nvPicPr>
        <p:blipFill>
          <a:blip r:embed="rId4"/>
          <a:stretch>
            <a:fillRect/>
          </a:stretch>
        </p:blipFill>
        <p:spPr>
          <a:xfrm rot="547592">
            <a:off x="3684469" y="1650066"/>
            <a:ext cx="2836788" cy="4142536"/>
          </a:xfrm>
          <a:prstGeom prst="rect">
            <a:avLst/>
          </a:prstGeom>
        </p:spPr>
      </p:pic>
      <p:sp>
        <p:nvSpPr>
          <p:cNvPr id="2" name="Content Placeholder 3">
            <a:extLst>
              <a:ext uri="{FF2B5EF4-FFF2-40B4-BE49-F238E27FC236}">
                <a16:creationId xmlns:a16="http://schemas.microsoft.com/office/drawing/2014/main" id="{6BA23C4E-5E53-DBF5-F4E8-85B5BBA32687}"/>
              </a:ext>
            </a:extLst>
          </p:cNvPr>
          <p:cNvSpPr txBox="1">
            <a:spLocks/>
          </p:cNvSpPr>
          <p:nvPr/>
        </p:nvSpPr>
        <p:spPr>
          <a:xfrm>
            <a:off x="7129746" y="951613"/>
            <a:ext cx="5062254" cy="4954773"/>
          </a:xfrm>
          <a:prstGeom prst="rect">
            <a:avLst/>
          </a:prstGeom>
          <a:solidFill>
            <a:schemeClr val="bg1"/>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base" latinLnBrk="0" hangingPunct="1">
              <a:lnSpc>
                <a:spcPct val="90000"/>
              </a:lnSpc>
              <a:spcBef>
                <a:spcPts val="1000"/>
              </a:spcBef>
              <a:spcAft>
                <a:spcPct val="0"/>
              </a:spcAft>
              <a:buClrTx/>
              <a:buSzTx/>
              <a:buFont typeface="Arial" panose="020B0604020202020204" pitchFamily="34" charset="0"/>
              <a:buNone/>
              <a:tabLst/>
              <a:defRPr/>
            </a:pPr>
            <a:r>
              <a:rPr kumimoji="0" lang="en-US" sz="1800" b="1" i="0" u="none" strike="noStrike" kern="1200" cap="none" spc="0" normalizeH="0" baseline="0" noProof="0">
                <a:ln>
                  <a:noFill/>
                </a:ln>
                <a:solidFill>
                  <a:prstClr val="black">
                    <a:lumMod val="95000"/>
                    <a:lumOff val="5000"/>
                  </a:prstClr>
                </a:solidFill>
                <a:effectLst/>
                <a:uLnTx/>
                <a:uFillTx/>
                <a:latin typeface="Maiandra GD" panose="020E0502030308020204" pitchFamily="34" charset="0"/>
                <a:ea typeface="+mn-ea"/>
                <a:cs typeface="Calibri" panose="020F0502020204030204" pitchFamily="34" charset="0"/>
              </a:rPr>
              <a:t>AIM:</a:t>
            </a:r>
          </a:p>
          <a:p>
            <a:pPr marL="271463" marR="0" lvl="0" indent="-271463" algn="l" defTabSz="914400" rtl="0" eaLnBrk="1" fontAlgn="base" latinLnBrk="0" hangingPunct="1">
              <a:lnSpc>
                <a:spcPct val="100000"/>
              </a:lnSpc>
              <a:spcBef>
                <a:spcPts val="0"/>
              </a:spcBef>
              <a:spcAft>
                <a:spcPct val="0"/>
              </a:spcAft>
              <a:buClrTx/>
              <a:buSzTx/>
              <a:buFont typeface="Wingdings" panose="05000000000000000000" pitchFamily="2" charset="2"/>
              <a:buChar char="§"/>
              <a:tabLst/>
              <a:defRPr/>
            </a:pPr>
            <a:r>
              <a:rPr kumimoji="0" lang="en-US" sz="1800" b="0" i="0" u="none" strike="noStrike" kern="1200" cap="none" spc="0" normalizeH="0" baseline="0" noProof="0">
                <a:ln>
                  <a:noFill/>
                </a:ln>
                <a:solidFill>
                  <a:prstClr val="black">
                    <a:lumMod val="95000"/>
                    <a:lumOff val="5000"/>
                  </a:prstClr>
                </a:solidFill>
                <a:effectLst/>
                <a:uLnTx/>
                <a:uFillTx/>
                <a:latin typeface="Maiandra GD" panose="020E0502030308020204" pitchFamily="34" charset="0"/>
                <a:ea typeface="+mn-ea"/>
                <a:cs typeface="Calibri" panose="020F0502020204030204" pitchFamily="34" charset="0"/>
              </a:rPr>
              <a:t>To standardize implementation of data quality assessment in HIV program in Kenya to improve data quality.</a:t>
            </a:r>
          </a:p>
          <a:p>
            <a:pPr marL="0" marR="0" lvl="0" indent="0" algn="l" defTabSz="914400" rtl="0" eaLnBrk="1" fontAlgn="base" latinLnBrk="0" hangingPunct="1">
              <a:lnSpc>
                <a:spcPct val="100000"/>
              </a:lnSpc>
              <a:spcBef>
                <a:spcPts val="0"/>
              </a:spcBef>
              <a:spcAft>
                <a:spcPct val="0"/>
              </a:spcAft>
              <a:buClrTx/>
              <a:buSzTx/>
              <a:buFont typeface="Arial" panose="020B0604020202020204" pitchFamily="34" charset="0"/>
              <a:buNone/>
              <a:tabLst/>
              <a:defRPr/>
            </a:pPr>
            <a:endParaRPr kumimoji="0" lang="en-US" sz="1800" b="0" i="0" u="none" strike="noStrike" kern="1200" cap="none" spc="0" normalizeH="0" baseline="0" noProof="0">
              <a:ln>
                <a:noFill/>
              </a:ln>
              <a:solidFill>
                <a:prstClr val="black">
                  <a:lumMod val="95000"/>
                  <a:lumOff val="5000"/>
                </a:prstClr>
              </a:solidFill>
              <a:effectLst/>
              <a:uLnTx/>
              <a:uFillTx/>
              <a:latin typeface="Maiandra GD" panose="020E0502030308020204" pitchFamily="34" charset="0"/>
              <a:ea typeface="+mn-ea"/>
              <a:cs typeface="Calibri" panose="020F0502020204030204" pitchFamily="34" charset="0"/>
            </a:endParaRPr>
          </a:p>
          <a:p>
            <a:pPr marL="0" marR="0" lvl="0" indent="0" algn="l" defTabSz="914400" rtl="0" eaLnBrk="1" fontAlgn="base" latinLnBrk="0" hangingPunct="1">
              <a:lnSpc>
                <a:spcPct val="100000"/>
              </a:lnSpc>
              <a:spcBef>
                <a:spcPts val="0"/>
              </a:spcBef>
              <a:spcAft>
                <a:spcPct val="0"/>
              </a:spcAft>
              <a:buClrTx/>
              <a:buSzTx/>
              <a:buFont typeface="Arial" panose="020B0604020202020204" pitchFamily="34" charset="0"/>
              <a:buNone/>
              <a:tabLst/>
              <a:defRPr/>
            </a:pPr>
            <a:r>
              <a:rPr kumimoji="0" lang="en-US" sz="1800" b="1" i="0" u="none" strike="noStrike" kern="1200" cap="none" spc="0" normalizeH="0" baseline="0" noProof="0">
                <a:ln>
                  <a:noFill/>
                </a:ln>
                <a:solidFill>
                  <a:prstClr val="black">
                    <a:lumMod val="95000"/>
                    <a:lumOff val="5000"/>
                  </a:prstClr>
                </a:solidFill>
                <a:effectLst/>
                <a:uLnTx/>
                <a:uFillTx/>
                <a:latin typeface="Maiandra GD" panose="020E0502030308020204" pitchFamily="34" charset="0"/>
                <a:ea typeface="+mn-ea"/>
                <a:cs typeface="Calibri" panose="020F0502020204030204" pitchFamily="34" charset="0"/>
              </a:rPr>
              <a:t>OBJECTIVES:</a:t>
            </a:r>
            <a:endParaRPr kumimoji="0" lang="en-US" sz="1800" b="0" i="0" u="none" strike="noStrike" kern="1200" cap="none" spc="0" normalizeH="0" baseline="0" noProof="0">
              <a:ln>
                <a:noFill/>
              </a:ln>
              <a:solidFill>
                <a:prstClr val="black">
                  <a:lumMod val="95000"/>
                  <a:lumOff val="5000"/>
                </a:prstClr>
              </a:solidFill>
              <a:effectLst/>
              <a:uLnTx/>
              <a:uFillTx/>
              <a:latin typeface="Maiandra GD" panose="020E0502030308020204" pitchFamily="34" charset="0"/>
              <a:ea typeface="+mn-ea"/>
              <a:cs typeface="Calibri" panose="020F0502020204030204" pitchFamily="34" charset="0"/>
            </a:endParaRPr>
          </a:p>
          <a:p>
            <a:pPr marL="271463" marR="0" lvl="0" indent="-271463" algn="l" defTabSz="914400" rtl="0" eaLnBrk="1" fontAlgn="base" latinLnBrk="0" hangingPunct="1">
              <a:lnSpc>
                <a:spcPct val="100000"/>
              </a:lnSpc>
              <a:spcBef>
                <a:spcPts val="0"/>
              </a:spcBef>
              <a:spcAft>
                <a:spcPct val="0"/>
              </a:spcAft>
              <a:buClrTx/>
              <a:buSzTx/>
              <a:buFont typeface="+mj-lt"/>
              <a:buAutoNum type="arabicPeriod"/>
              <a:tabLst/>
              <a:defRPr/>
            </a:pPr>
            <a:r>
              <a:rPr kumimoji="0" lang="en-US" sz="1800" b="0" i="0" u="none" strike="noStrike" kern="1200" cap="none" spc="0" normalizeH="0" baseline="0" noProof="0">
                <a:ln>
                  <a:noFill/>
                </a:ln>
                <a:solidFill>
                  <a:prstClr val="black">
                    <a:lumMod val="95000"/>
                    <a:lumOff val="5000"/>
                  </a:prstClr>
                </a:solidFill>
                <a:effectLst/>
                <a:uLnTx/>
                <a:uFillTx/>
                <a:latin typeface="Maiandra GD" panose="020E0502030308020204" pitchFamily="34" charset="0"/>
                <a:ea typeface="+mn-ea"/>
                <a:cs typeface="Calibri" panose="020F0502020204030204" pitchFamily="34" charset="0"/>
              </a:rPr>
              <a:t>Define essential parameters for conducting DQA for the HIV program, with standardized methods and tools. </a:t>
            </a:r>
          </a:p>
          <a:p>
            <a:pPr marL="271463" marR="0" lvl="0" indent="-271463" algn="l" defTabSz="914400" rtl="0" eaLnBrk="1" fontAlgn="base" latinLnBrk="0" hangingPunct="1">
              <a:lnSpc>
                <a:spcPct val="100000"/>
              </a:lnSpc>
              <a:spcBef>
                <a:spcPts val="0"/>
              </a:spcBef>
              <a:spcAft>
                <a:spcPct val="0"/>
              </a:spcAft>
              <a:buClrTx/>
              <a:buSzTx/>
              <a:buFont typeface="+mj-lt"/>
              <a:buAutoNum type="arabicPeriod"/>
              <a:tabLst/>
              <a:defRPr/>
            </a:pPr>
            <a:r>
              <a:rPr kumimoji="0" lang="en-US" sz="1800" b="0" i="0" u="none" strike="noStrike" kern="1200" cap="none" spc="0" normalizeH="0" baseline="0" noProof="0">
                <a:ln>
                  <a:noFill/>
                </a:ln>
                <a:solidFill>
                  <a:prstClr val="black">
                    <a:lumMod val="95000"/>
                    <a:lumOff val="5000"/>
                  </a:prstClr>
                </a:solidFill>
                <a:effectLst/>
                <a:uLnTx/>
                <a:uFillTx/>
                <a:latin typeface="Maiandra GD" panose="020E0502030308020204" pitchFamily="34" charset="0"/>
                <a:ea typeface="+mn-ea"/>
                <a:cs typeface="Calibri" panose="020F0502020204030204" pitchFamily="34" charset="0"/>
              </a:rPr>
              <a:t>Define roles and responsibilities of relevant stakeholders in the HIV program DQA.</a:t>
            </a:r>
          </a:p>
          <a:p>
            <a:pPr marL="271463" marR="0" lvl="0" indent="-271463" algn="l" defTabSz="914400" rtl="0" eaLnBrk="1" fontAlgn="base" latinLnBrk="0" hangingPunct="1">
              <a:lnSpc>
                <a:spcPct val="100000"/>
              </a:lnSpc>
              <a:spcBef>
                <a:spcPts val="0"/>
              </a:spcBef>
              <a:spcAft>
                <a:spcPct val="0"/>
              </a:spcAft>
              <a:buClrTx/>
              <a:buSzTx/>
              <a:buFont typeface="+mj-lt"/>
              <a:buAutoNum type="arabicPeriod"/>
              <a:tabLst/>
              <a:defRPr/>
            </a:pPr>
            <a:r>
              <a:rPr kumimoji="0" lang="en-US" sz="1800" b="0" i="0" u="none" strike="noStrike" kern="1200" cap="none" spc="0" normalizeH="0" baseline="0" noProof="0">
                <a:ln>
                  <a:noFill/>
                </a:ln>
                <a:solidFill>
                  <a:prstClr val="black">
                    <a:lumMod val="95000"/>
                    <a:lumOff val="5000"/>
                  </a:prstClr>
                </a:solidFill>
                <a:effectLst/>
                <a:uLnTx/>
                <a:uFillTx/>
                <a:latin typeface="Maiandra GD" panose="020E0502030308020204" pitchFamily="34" charset="0"/>
                <a:ea typeface="+mn-ea"/>
                <a:cs typeface="Calibri" panose="020F0502020204030204" pitchFamily="34" charset="0"/>
              </a:rPr>
              <a:t>Promote effective dissemination, use of assessment findings for quality improvement, evidence-based decision making and promote continuous learning.</a:t>
            </a:r>
          </a:p>
          <a:p>
            <a:pPr marL="271463" marR="0" lvl="0" indent="-271463" algn="l" defTabSz="914400" rtl="0" eaLnBrk="1" fontAlgn="base" latinLnBrk="0" hangingPunct="1">
              <a:lnSpc>
                <a:spcPct val="100000"/>
              </a:lnSpc>
              <a:spcBef>
                <a:spcPts val="0"/>
              </a:spcBef>
              <a:spcAft>
                <a:spcPct val="0"/>
              </a:spcAft>
              <a:buClrTx/>
              <a:buSzTx/>
              <a:buFont typeface="+mj-lt"/>
              <a:buAutoNum type="arabicPeriod"/>
              <a:tabLst/>
              <a:defRPr/>
            </a:pPr>
            <a:r>
              <a:rPr kumimoji="0" lang="en-US" sz="1800" b="0" i="0" u="none" strike="noStrike" kern="1200" cap="none" spc="0" normalizeH="0" baseline="0" noProof="0">
                <a:ln>
                  <a:noFill/>
                </a:ln>
                <a:solidFill>
                  <a:prstClr val="black">
                    <a:lumMod val="95000"/>
                    <a:lumOff val="5000"/>
                  </a:prstClr>
                </a:solidFill>
                <a:effectLst/>
                <a:uLnTx/>
                <a:uFillTx/>
                <a:latin typeface="Maiandra GD" panose="020E0502030308020204" pitchFamily="34" charset="0"/>
                <a:ea typeface="+mn-ea"/>
                <a:cs typeface="Calibri" panose="020F0502020204030204" pitchFamily="34" charset="0"/>
              </a:rPr>
              <a:t>Provide a framework for developing and monitoring Data Quality Improvement (DQI) plans</a:t>
            </a:r>
          </a:p>
          <a:p>
            <a:pPr marL="271463" marR="0" lvl="0" indent="-271463" algn="l" defTabSz="914400" rtl="0" eaLnBrk="1" fontAlgn="base" latinLnBrk="0" hangingPunct="1">
              <a:lnSpc>
                <a:spcPct val="100000"/>
              </a:lnSpc>
              <a:spcBef>
                <a:spcPts val="0"/>
              </a:spcBef>
              <a:spcAft>
                <a:spcPct val="0"/>
              </a:spcAft>
              <a:buClrTx/>
              <a:buSzTx/>
              <a:buFont typeface="+mj-lt"/>
              <a:buAutoNum type="arabicPeriod"/>
              <a:tabLst/>
              <a:defRPr/>
            </a:pPr>
            <a:r>
              <a:rPr kumimoji="0" lang="en-US" sz="1800" b="0" i="0" u="none" strike="noStrike" kern="1200" cap="none" spc="0" normalizeH="0" baseline="0" noProof="0">
                <a:ln>
                  <a:noFill/>
                </a:ln>
                <a:solidFill>
                  <a:srgbClr val="000000"/>
                </a:solidFill>
                <a:effectLst/>
                <a:uLnTx/>
                <a:uFillTx/>
                <a:latin typeface="Maiandra GD" panose="020E0502030308020204" pitchFamily="34" charset="0"/>
                <a:ea typeface="+mn-ea"/>
                <a:cs typeface="+mn-cs"/>
              </a:rPr>
              <a:t>Envisioned a DQA Maturity Model</a:t>
            </a:r>
          </a:p>
          <a:p>
            <a:pPr marL="0" marR="0" lvl="0" indent="0" algn="l" defTabSz="914400" rtl="0" eaLnBrk="1" fontAlgn="base" latinLnBrk="0" hangingPunct="1">
              <a:lnSpc>
                <a:spcPct val="100000"/>
              </a:lnSpc>
              <a:spcBef>
                <a:spcPts val="0"/>
              </a:spcBef>
              <a:spcAft>
                <a:spcPct val="0"/>
              </a:spcAft>
              <a:buClrTx/>
              <a:buSzTx/>
              <a:buFont typeface="Arial" panose="020B0604020202020204" pitchFamily="34" charset="0"/>
              <a:buNone/>
              <a:tabLst/>
              <a:defRPr/>
            </a:pPr>
            <a:endParaRPr kumimoji="0" lang="en-US" sz="1800" b="0" i="0" u="none" strike="noStrike" kern="1200" cap="none" spc="0" normalizeH="0" baseline="0" noProof="0">
              <a:ln>
                <a:noFill/>
              </a:ln>
              <a:solidFill>
                <a:prstClr val="black">
                  <a:lumMod val="95000"/>
                  <a:lumOff val="5000"/>
                </a:prstClr>
              </a:solidFill>
              <a:effectLst/>
              <a:uLnTx/>
              <a:uFillTx/>
              <a:latin typeface="Maiandra GD" panose="020E0502030308020204" pitchFamily="34" charset="0"/>
              <a:ea typeface="+mn-ea"/>
              <a:cs typeface="Calibri" panose="020F0502020204030204" pitchFamily="34" charset="0"/>
            </a:endParaRPr>
          </a:p>
          <a:p>
            <a:pPr marL="271463" marR="0" lvl="0" indent="-271463" algn="l" defTabSz="914400" rtl="0" eaLnBrk="1" fontAlgn="base" latinLnBrk="0" hangingPunct="1">
              <a:lnSpc>
                <a:spcPct val="100000"/>
              </a:lnSpc>
              <a:spcBef>
                <a:spcPts val="0"/>
              </a:spcBef>
              <a:spcAft>
                <a:spcPct val="0"/>
              </a:spcAft>
              <a:buClrTx/>
              <a:buSzTx/>
              <a:buFont typeface="+mj-lt"/>
              <a:buAutoNum type="arabicPeriod"/>
              <a:tabLst/>
              <a:defRPr/>
            </a:pPr>
            <a:endParaRPr kumimoji="0" lang="en-US" sz="1800" b="0" i="0" u="none" strike="noStrike" kern="1200" cap="none" spc="0" normalizeH="0" baseline="0" noProof="0">
              <a:ln>
                <a:noFill/>
              </a:ln>
              <a:solidFill>
                <a:prstClr val="black">
                  <a:lumMod val="95000"/>
                  <a:lumOff val="5000"/>
                </a:prstClr>
              </a:solidFill>
              <a:effectLst/>
              <a:uLnTx/>
              <a:uFillTx/>
              <a:latin typeface="Maiandra GD" panose="020E0502030308020204" pitchFamily="34" charset="0"/>
              <a:ea typeface="+mn-ea"/>
              <a:cs typeface="Calibri" panose="020F0502020204030204" pitchFamily="34" charset="0"/>
            </a:endParaRPr>
          </a:p>
        </p:txBody>
      </p:sp>
    </p:spTree>
    <p:extLst>
      <p:ext uri="{BB962C8B-B14F-4D97-AF65-F5344CB8AC3E}">
        <p14:creationId xmlns:p14="http://schemas.microsoft.com/office/powerpoint/2010/main" val="360116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1"/>
          <p:cNvSpPr txBox="1"/>
          <p:nvPr/>
        </p:nvSpPr>
        <p:spPr>
          <a:xfrm>
            <a:off x="1193721" y="352795"/>
            <a:ext cx="9577077" cy="428900"/>
          </a:xfrm>
          <a:prstGeom prst="rect">
            <a:avLst/>
          </a:prstGeom>
        </p:spPr>
        <p:txBody>
          <a:bodyPr wrap="square" lIns="0" tIns="0" rIns="0" bIns="0" rtlCol="0" anchor="t">
            <a:spAutoFit/>
          </a:bodyPr>
          <a:lstStyle/>
          <a:p>
            <a:pPr marL="0" marR="0" lvl="0" indent="0" algn="ctr" defTabSz="914400" rtl="0" eaLnBrk="0" fontAlgn="base" latinLnBrk="0" hangingPunct="0">
              <a:lnSpc>
                <a:spcPts val="3173"/>
              </a:lnSpc>
              <a:spcBef>
                <a:spcPct val="0"/>
              </a:spcBef>
              <a:spcAft>
                <a:spcPct val="0"/>
              </a:spcAft>
              <a:buClrTx/>
              <a:buSzTx/>
              <a:buFontTx/>
              <a:buNone/>
              <a:tabLst/>
              <a:defRPr/>
            </a:pPr>
            <a:r>
              <a:rPr kumimoji="0" lang="en-US" altLang="en-KE" sz="36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DQA Maturity Model</a:t>
            </a:r>
            <a:r>
              <a:rPr kumimoji="0" lang="en-US" sz="3200" b="1" i="0" u="none" strike="noStrike" kern="1200" cap="none" spc="0" normalizeH="0" baseline="0" noProof="0">
                <a:ln>
                  <a:noFill/>
                </a:ln>
                <a:solidFill>
                  <a:srgbClr val="C00000"/>
                </a:solidFill>
                <a:effectLst/>
                <a:uLnTx/>
                <a:uFillTx/>
                <a:latin typeface="Maiandra GD" panose="020E0502030308020204" pitchFamily="34" charset="0"/>
                <a:ea typeface="+mn-ea"/>
                <a:cs typeface="+mn-cs"/>
              </a:rPr>
              <a:t>​</a:t>
            </a:r>
          </a:p>
        </p:txBody>
      </p:sp>
      <p:grpSp>
        <p:nvGrpSpPr>
          <p:cNvPr id="15" name="Group 14">
            <a:extLst>
              <a:ext uri="{FF2B5EF4-FFF2-40B4-BE49-F238E27FC236}">
                <a16:creationId xmlns:a16="http://schemas.microsoft.com/office/drawing/2014/main" id="{BF99F37A-CD5E-C2A9-C8BD-653AF1B8877B}"/>
              </a:ext>
            </a:extLst>
          </p:cNvPr>
          <p:cNvGrpSpPr/>
          <p:nvPr/>
        </p:nvGrpSpPr>
        <p:grpSpPr>
          <a:xfrm>
            <a:off x="929615" y="772191"/>
            <a:ext cx="10892039" cy="5361844"/>
            <a:chOff x="611562" y="838707"/>
            <a:chExt cx="10892039" cy="5361844"/>
          </a:xfrm>
        </p:grpSpPr>
        <p:sp>
          <p:nvSpPr>
            <p:cNvPr id="3" name="Freeform: Shape 2">
              <a:extLst>
                <a:ext uri="{FF2B5EF4-FFF2-40B4-BE49-F238E27FC236}">
                  <a16:creationId xmlns:a16="http://schemas.microsoft.com/office/drawing/2014/main" id="{E9DD7F5A-A59C-52C2-9141-339AA7D6506A}"/>
                </a:ext>
              </a:extLst>
            </p:cNvPr>
            <p:cNvSpPr/>
            <p:nvPr/>
          </p:nvSpPr>
          <p:spPr>
            <a:xfrm>
              <a:off x="611563" y="1252756"/>
              <a:ext cx="2093968" cy="595119"/>
            </a:xfrm>
            <a:custGeom>
              <a:avLst/>
              <a:gdLst>
                <a:gd name="connsiteX0" fmla="*/ 0 w 1785247"/>
                <a:gd name="connsiteY0" fmla="*/ 0 h 595119"/>
                <a:gd name="connsiteX1" fmla="*/ 1785247 w 1785247"/>
                <a:gd name="connsiteY1" fmla="*/ 0 h 595119"/>
                <a:gd name="connsiteX2" fmla="*/ 1785247 w 1785247"/>
                <a:gd name="connsiteY2" fmla="*/ 595119 h 595119"/>
                <a:gd name="connsiteX3" fmla="*/ 0 w 1785247"/>
                <a:gd name="connsiteY3" fmla="*/ 595119 h 595119"/>
                <a:gd name="connsiteX4" fmla="*/ 0 w 1785247"/>
                <a:gd name="connsiteY4" fmla="*/ 0 h 5951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5247" h="595119">
                  <a:moveTo>
                    <a:pt x="0" y="0"/>
                  </a:moveTo>
                  <a:lnTo>
                    <a:pt x="1785247" y="0"/>
                  </a:lnTo>
                  <a:lnTo>
                    <a:pt x="1785247" y="595119"/>
                  </a:lnTo>
                  <a:lnTo>
                    <a:pt x="0" y="595119"/>
                  </a:lnTo>
                  <a:lnTo>
                    <a:pt x="0" y="0"/>
                  </a:lnTo>
                  <a:close/>
                </a:path>
              </a:pathLst>
            </a:cu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95250" tIns="95250" rIns="95250" bIns="95250" numCol="1" spcCol="1270" anchor="ctr" anchorCtr="0">
              <a:noAutofit/>
            </a:bodyPr>
            <a:lstStyle/>
            <a:p>
              <a:pPr marL="0" marR="0" lvl="0" indent="0" algn="ctr" defTabSz="1600200" rtl="0" eaLnBrk="0" fontAlgn="base" latinLnBrk="0" hangingPunct="0">
                <a:lnSpc>
                  <a:spcPct val="90000"/>
                </a:lnSpc>
                <a:spcBef>
                  <a:spcPct val="0"/>
                </a:spcBef>
                <a:spcAft>
                  <a:spcPct val="35000"/>
                </a:spcAft>
                <a:buClrTx/>
                <a:buSzTx/>
                <a:buFontTx/>
                <a:buNone/>
                <a:tabLst/>
                <a:defRPr/>
              </a:pPr>
              <a:r>
                <a:rPr kumimoji="0" lang="en-US" sz="30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Nascent</a:t>
              </a:r>
              <a:endParaRPr kumimoji="0" lang="en-KE" sz="3000" b="1" i="0" u="none" strike="noStrike" kern="1200" cap="none" spc="0" normalizeH="0" baseline="0" noProof="0">
                <a:ln>
                  <a:noFill/>
                </a:ln>
                <a:solidFill>
                  <a:prstClr val="black"/>
                </a:solidFill>
                <a:effectLst/>
                <a:uLnTx/>
                <a:uFillTx/>
                <a:latin typeface="Maiandra GD" panose="020E0502030308020204" pitchFamily="34" charset="0"/>
                <a:ea typeface="+mn-ea"/>
                <a:cs typeface="+mn-cs"/>
              </a:endParaRPr>
            </a:p>
          </p:txBody>
        </p:sp>
        <p:sp>
          <p:nvSpPr>
            <p:cNvPr id="4" name="Freeform: Shape 3">
              <a:extLst>
                <a:ext uri="{FF2B5EF4-FFF2-40B4-BE49-F238E27FC236}">
                  <a16:creationId xmlns:a16="http://schemas.microsoft.com/office/drawing/2014/main" id="{833D29FD-9B0C-EEF1-8D67-257995C07E7E}"/>
                </a:ext>
              </a:extLst>
            </p:cNvPr>
            <p:cNvSpPr/>
            <p:nvPr/>
          </p:nvSpPr>
          <p:spPr>
            <a:xfrm>
              <a:off x="9215000" y="838707"/>
              <a:ext cx="2287580" cy="986229"/>
            </a:xfrm>
            <a:custGeom>
              <a:avLst/>
              <a:gdLst>
                <a:gd name="connsiteX0" fmla="*/ 0 w 2200135"/>
                <a:gd name="connsiteY0" fmla="*/ 0 h 1190238"/>
                <a:gd name="connsiteX1" fmla="*/ 2200135 w 2200135"/>
                <a:gd name="connsiteY1" fmla="*/ 0 h 1190238"/>
                <a:gd name="connsiteX2" fmla="*/ 2200135 w 2200135"/>
                <a:gd name="connsiteY2" fmla="*/ 1190238 h 1190238"/>
                <a:gd name="connsiteX3" fmla="*/ 0 w 2200135"/>
                <a:gd name="connsiteY3" fmla="*/ 1190238 h 1190238"/>
                <a:gd name="connsiteX4" fmla="*/ 0 w 2200135"/>
                <a:gd name="connsiteY4" fmla="*/ 0 h 119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0135" h="1190238">
                  <a:moveTo>
                    <a:pt x="0" y="0"/>
                  </a:moveTo>
                  <a:lnTo>
                    <a:pt x="2200135" y="0"/>
                  </a:lnTo>
                  <a:lnTo>
                    <a:pt x="2200135" y="1190238"/>
                  </a:lnTo>
                  <a:lnTo>
                    <a:pt x="0" y="1190238"/>
                  </a:lnTo>
                  <a:lnTo>
                    <a:pt x="0" y="0"/>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95250" tIns="95250" rIns="95250" bIns="95250" numCol="1" spcCol="1270" anchor="ctr" anchorCtr="0">
              <a:noAutofit/>
            </a:bodyPr>
            <a:lstStyle/>
            <a:p>
              <a:pPr marL="0" marR="0" lvl="0" indent="0" algn="ctr" defTabSz="1600200" rtl="0" eaLnBrk="0" fontAlgn="base" latinLnBrk="0" hangingPunct="0">
                <a:lnSpc>
                  <a:spcPct val="90000"/>
                </a:lnSpc>
                <a:spcBef>
                  <a:spcPct val="0"/>
                </a:spcBef>
                <a:spcAft>
                  <a:spcPct val="35000"/>
                </a:spcAft>
                <a:buClrTx/>
                <a:buSzTx/>
                <a:buFontTx/>
                <a:buNone/>
                <a:tabLst/>
                <a:defRPr/>
              </a:pPr>
              <a:r>
                <a:rPr kumimoji="0" lang="en-US" sz="30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Optimized</a:t>
              </a:r>
              <a:endParaRPr kumimoji="0" lang="en-KE" sz="3000" b="1" i="0" u="none" strike="noStrike" kern="1200" cap="none" spc="0" normalizeH="0" baseline="0" noProof="0">
                <a:ln>
                  <a:noFill/>
                </a:ln>
                <a:solidFill>
                  <a:prstClr val="black"/>
                </a:solidFill>
                <a:effectLst/>
                <a:uLnTx/>
                <a:uFillTx/>
                <a:latin typeface="Maiandra GD" panose="020E0502030308020204" pitchFamily="34" charset="0"/>
                <a:ea typeface="+mn-ea"/>
                <a:cs typeface="+mn-cs"/>
              </a:endParaRPr>
            </a:p>
          </p:txBody>
        </p:sp>
        <p:sp>
          <p:nvSpPr>
            <p:cNvPr id="5" name="Freeform: Shape 4">
              <a:extLst>
                <a:ext uri="{FF2B5EF4-FFF2-40B4-BE49-F238E27FC236}">
                  <a16:creationId xmlns:a16="http://schemas.microsoft.com/office/drawing/2014/main" id="{B9994DE3-9237-F63B-2E7E-D6B85A7044D5}"/>
                </a:ext>
              </a:extLst>
            </p:cNvPr>
            <p:cNvSpPr/>
            <p:nvPr/>
          </p:nvSpPr>
          <p:spPr>
            <a:xfrm>
              <a:off x="7054845" y="932258"/>
              <a:ext cx="2130338" cy="892678"/>
            </a:xfrm>
            <a:custGeom>
              <a:avLst/>
              <a:gdLst>
                <a:gd name="connsiteX0" fmla="*/ 0 w 1935909"/>
                <a:gd name="connsiteY0" fmla="*/ 0 h 1041458"/>
                <a:gd name="connsiteX1" fmla="*/ 1935909 w 1935909"/>
                <a:gd name="connsiteY1" fmla="*/ 0 h 1041458"/>
                <a:gd name="connsiteX2" fmla="*/ 1935909 w 1935909"/>
                <a:gd name="connsiteY2" fmla="*/ 1041458 h 1041458"/>
                <a:gd name="connsiteX3" fmla="*/ 0 w 1935909"/>
                <a:gd name="connsiteY3" fmla="*/ 1041458 h 1041458"/>
                <a:gd name="connsiteX4" fmla="*/ 0 w 1935909"/>
                <a:gd name="connsiteY4" fmla="*/ 0 h 1041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5909" h="1041458">
                  <a:moveTo>
                    <a:pt x="0" y="0"/>
                  </a:moveTo>
                  <a:lnTo>
                    <a:pt x="1935909" y="0"/>
                  </a:lnTo>
                  <a:lnTo>
                    <a:pt x="1935909" y="1041458"/>
                  </a:lnTo>
                  <a:lnTo>
                    <a:pt x="0" y="1041458"/>
                  </a:lnTo>
                  <a:lnTo>
                    <a:pt x="0" y="0"/>
                  </a:lnTo>
                  <a:close/>
                </a:path>
              </a:pathLst>
            </a:cu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95250" tIns="95250" rIns="95250" bIns="95250" numCol="1" spcCol="1270" anchor="ctr" anchorCtr="0">
              <a:noAutofit/>
            </a:bodyPr>
            <a:lstStyle/>
            <a:p>
              <a:pPr marL="0" marR="0" lvl="0" indent="0" algn="ctr" defTabSz="1600200" rtl="0" eaLnBrk="0" fontAlgn="base" latinLnBrk="0" hangingPunct="0">
                <a:lnSpc>
                  <a:spcPct val="90000"/>
                </a:lnSpc>
                <a:spcBef>
                  <a:spcPct val="0"/>
                </a:spcBef>
                <a:spcAft>
                  <a:spcPct val="35000"/>
                </a:spcAft>
                <a:buClrTx/>
                <a:buSzTx/>
                <a:buFontTx/>
                <a:buNone/>
                <a:tabLst/>
                <a:defRPr/>
              </a:pPr>
              <a:r>
                <a:rPr kumimoji="0" lang="en-US" sz="30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Integrated</a:t>
              </a:r>
              <a:endParaRPr kumimoji="0" lang="en-KE" sz="3000" b="1" i="0" u="none" strike="noStrike" kern="1200" cap="none" spc="0" normalizeH="0" baseline="0" noProof="0">
                <a:ln>
                  <a:noFill/>
                </a:ln>
                <a:solidFill>
                  <a:prstClr val="black"/>
                </a:solidFill>
                <a:effectLst/>
                <a:uLnTx/>
                <a:uFillTx/>
                <a:latin typeface="Maiandra GD" panose="020E0502030308020204" pitchFamily="34" charset="0"/>
                <a:ea typeface="+mn-ea"/>
                <a:cs typeface="+mn-cs"/>
              </a:endParaRPr>
            </a:p>
          </p:txBody>
        </p:sp>
        <p:sp>
          <p:nvSpPr>
            <p:cNvPr id="6" name="Freeform: Shape 5">
              <a:extLst>
                <a:ext uri="{FF2B5EF4-FFF2-40B4-BE49-F238E27FC236}">
                  <a16:creationId xmlns:a16="http://schemas.microsoft.com/office/drawing/2014/main" id="{71774106-298C-6C30-32C0-08B160DA4348}"/>
                </a:ext>
              </a:extLst>
            </p:cNvPr>
            <p:cNvSpPr/>
            <p:nvPr/>
          </p:nvSpPr>
          <p:spPr>
            <a:xfrm>
              <a:off x="4918251" y="1014553"/>
              <a:ext cx="2103735" cy="810383"/>
            </a:xfrm>
            <a:custGeom>
              <a:avLst/>
              <a:gdLst>
                <a:gd name="connsiteX0" fmla="*/ 0 w 2045105"/>
                <a:gd name="connsiteY0" fmla="*/ 0 h 892678"/>
                <a:gd name="connsiteX1" fmla="*/ 2045105 w 2045105"/>
                <a:gd name="connsiteY1" fmla="*/ 0 h 892678"/>
                <a:gd name="connsiteX2" fmla="*/ 2045105 w 2045105"/>
                <a:gd name="connsiteY2" fmla="*/ 892678 h 892678"/>
                <a:gd name="connsiteX3" fmla="*/ 0 w 2045105"/>
                <a:gd name="connsiteY3" fmla="*/ 892678 h 892678"/>
                <a:gd name="connsiteX4" fmla="*/ 0 w 2045105"/>
                <a:gd name="connsiteY4" fmla="*/ 0 h 8926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5105" h="892678">
                  <a:moveTo>
                    <a:pt x="0" y="0"/>
                  </a:moveTo>
                  <a:lnTo>
                    <a:pt x="2045105" y="0"/>
                  </a:lnTo>
                  <a:lnTo>
                    <a:pt x="2045105" y="892678"/>
                  </a:lnTo>
                  <a:lnTo>
                    <a:pt x="0" y="892678"/>
                  </a:lnTo>
                  <a:lnTo>
                    <a:pt x="0" y="0"/>
                  </a:lnTo>
                  <a:close/>
                </a:path>
              </a:pathLst>
            </a:cu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95250" tIns="95250" rIns="95250" bIns="95250" numCol="1" spcCol="1270" anchor="ctr" anchorCtr="0">
              <a:noAutofit/>
            </a:bodyPr>
            <a:lstStyle/>
            <a:p>
              <a:pPr marL="0" marR="0" lvl="0" indent="0" algn="ctr" defTabSz="1333500" rtl="0" eaLnBrk="0" fontAlgn="base" latinLnBrk="0" hangingPunct="0">
                <a:lnSpc>
                  <a:spcPct val="90000"/>
                </a:lnSpc>
                <a:spcBef>
                  <a:spcPct val="0"/>
                </a:spcBef>
                <a:spcAft>
                  <a:spcPct val="35000"/>
                </a:spcAft>
                <a:buClrTx/>
                <a:buSzTx/>
                <a:buFontTx/>
                <a:buNone/>
                <a:tabLst/>
                <a:defRPr/>
              </a:pPr>
              <a:r>
                <a:rPr kumimoji="0" lang="en-US" sz="30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Structured</a:t>
              </a:r>
              <a:r>
                <a:rPr kumimoji="0" lang="en-US" sz="3000" b="1" i="0" u="none" strike="noStrike" kern="1200" cap="none" spc="0" normalizeH="0" baseline="0" noProof="0">
                  <a:ln>
                    <a:noFill/>
                  </a:ln>
                  <a:solidFill>
                    <a:prstClr val="white"/>
                  </a:solidFill>
                  <a:effectLst/>
                  <a:uLnTx/>
                  <a:uFillTx/>
                  <a:latin typeface="Maiandra GD" panose="020E0502030308020204" pitchFamily="34" charset="0"/>
                  <a:ea typeface="+mn-ea"/>
                  <a:cs typeface="+mn-cs"/>
                </a:rPr>
                <a:t> </a:t>
              </a:r>
              <a:endParaRPr kumimoji="0" lang="en-KE" sz="3000" b="1" i="0" u="none" strike="noStrike" kern="1200" cap="none" spc="0" normalizeH="0" baseline="0" noProof="0">
                <a:ln>
                  <a:noFill/>
                </a:ln>
                <a:solidFill>
                  <a:prstClr val="white"/>
                </a:solidFill>
                <a:effectLst/>
                <a:uLnTx/>
                <a:uFillTx/>
                <a:latin typeface="Maiandra GD" panose="020E0502030308020204" pitchFamily="34" charset="0"/>
                <a:ea typeface="+mn-ea"/>
                <a:cs typeface="+mn-cs"/>
              </a:endParaRPr>
            </a:p>
          </p:txBody>
        </p:sp>
        <p:sp>
          <p:nvSpPr>
            <p:cNvPr id="7" name="Freeform: Shape 6">
              <a:extLst>
                <a:ext uri="{FF2B5EF4-FFF2-40B4-BE49-F238E27FC236}">
                  <a16:creationId xmlns:a16="http://schemas.microsoft.com/office/drawing/2014/main" id="{EE4A1326-F941-45DD-E112-9D563AE9BF6E}"/>
                </a:ext>
              </a:extLst>
            </p:cNvPr>
            <p:cNvSpPr/>
            <p:nvPr/>
          </p:nvSpPr>
          <p:spPr>
            <a:xfrm>
              <a:off x="2736719" y="1120061"/>
              <a:ext cx="2142317" cy="675939"/>
            </a:xfrm>
            <a:custGeom>
              <a:avLst/>
              <a:gdLst>
                <a:gd name="connsiteX0" fmla="*/ 0 w 1960860"/>
                <a:gd name="connsiteY0" fmla="*/ 0 h 743898"/>
                <a:gd name="connsiteX1" fmla="*/ 1960860 w 1960860"/>
                <a:gd name="connsiteY1" fmla="*/ 0 h 743898"/>
                <a:gd name="connsiteX2" fmla="*/ 1960860 w 1960860"/>
                <a:gd name="connsiteY2" fmla="*/ 743898 h 743898"/>
                <a:gd name="connsiteX3" fmla="*/ 0 w 1960860"/>
                <a:gd name="connsiteY3" fmla="*/ 743898 h 743898"/>
                <a:gd name="connsiteX4" fmla="*/ 0 w 1960860"/>
                <a:gd name="connsiteY4" fmla="*/ 0 h 7438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0860" h="743898">
                  <a:moveTo>
                    <a:pt x="0" y="0"/>
                  </a:moveTo>
                  <a:lnTo>
                    <a:pt x="1960860" y="0"/>
                  </a:lnTo>
                  <a:lnTo>
                    <a:pt x="1960860" y="743898"/>
                  </a:lnTo>
                  <a:lnTo>
                    <a:pt x="0" y="743898"/>
                  </a:lnTo>
                  <a:lnTo>
                    <a:pt x="0" y="0"/>
                  </a:lnTo>
                  <a:close/>
                </a:path>
              </a:pathLst>
            </a:cu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95250" tIns="95250" rIns="95250" bIns="95250" numCol="1" spcCol="1270" anchor="ctr" anchorCtr="0">
              <a:noAutofit/>
            </a:bodyPr>
            <a:lstStyle/>
            <a:p>
              <a:pPr marL="0" marR="0" lvl="0" indent="0" algn="ctr" defTabSz="1600200" rtl="0" eaLnBrk="0" fontAlgn="base" latinLnBrk="0" hangingPunct="0">
                <a:lnSpc>
                  <a:spcPct val="90000"/>
                </a:lnSpc>
                <a:spcBef>
                  <a:spcPct val="0"/>
                </a:spcBef>
                <a:spcAft>
                  <a:spcPct val="35000"/>
                </a:spcAft>
                <a:buClrTx/>
                <a:buSzTx/>
                <a:buFontTx/>
                <a:buNone/>
                <a:tabLst/>
                <a:defRPr/>
              </a:pPr>
              <a:r>
                <a:rPr kumimoji="0" lang="en-US" sz="3000" b="1" i="0" u="none" strike="noStrike" kern="1200" cap="none" spc="0" normalizeH="0" baseline="0" noProof="0">
                  <a:ln>
                    <a:noFill/>
                  </a:ln>
                  <a:solidFill>
                    <a:prstClr val="black"/>
                  </a:solidFill>
                  <a:effectLst/>
                  <a:uLnTx/>
                  <a:uFillTx/>
                  <a:latin typeface="Maiandra GD" panose="020E0502030308020204" pitchFamily="34" charset="0"/>
                  <a:ea typeface="+mn-ea"/>
                  <a:cs typeface="+mn-cs"/>
                </a:rPr>
                <a:t>Emerging</a:t>
              </a:r>
              <a:endParaRPr kumimoji="0" lang="en-KE" sz="3000" b="1" i="0" u="none" strike="noStrike" kern="1200" cap="none" spc="0" normalizeH="0" baseline="0" noProof="0">
                <a:ln>
                  <a:noFill/>
                </a:ln>
                <a:solidFill>
                  <a:prstClr val="black"/>
                </a:solidFill>
                <a:effectLst/>
                <a:uLnTx/>
                <a:uFillTx/>
                <a:latin typeface="Maiandra GD" panose="020E0502030308020204" pitchFamily="34" charset="0"/>
                <a:ea typeface="+mn-ea"/>
                <a:cs typeface="+mn-cs"/>
              </a:endParaRPr>
            </a:p>
          </p:txBody>
        </p:sp>
        <p:sp>
          <p:nvSpPr>
            <p:cNvPr id="8" name="Freeform: Shape 7">
              <a:extLst>
                <a:ext uri="{FF2B5EF4-FFF2-40B4-BE49-F238E27FC236}">
                  <a16:creationId xmlns:a16="http://schemas.microsoft.com/office/drawing/2014/main" id="{E16476EF-FFED-91B5-FBCB-BDDCF217A2AD}"/>
                </a:ext>
              </a:extLst>
            </p:cNvPr>
            <p:cNvSpPr/>
            <p:nvPr/>
          </p:nvSpPr>
          <p:spPr>
            <a:xfrm>
              <a:off x="611562" y="1847874"/>
              <a:ext cx="2103735" cy="4304448"/>
            </a:xfrm>
            <a:custGeom>
              <a:avLst/>
              <a:gdLst>
                <a:gd name="connsiteX0" fmla="*/ 0 w 2012674"/>
                <a:gd name="connsiteY0" fmla="*/ 0 h 4180414"/>
                <a:gd name="connsiteX1" fmla="*/ 1174060 w 2012674"/>
                <a:gd name="connsiteY1" fmla="*/ 0 h 4180414"/>
                <a:gd name="connsiteX2" fmla="*/ 1174060 w 2012674"/>
                <a:gd name="connsiteY2" fmla="*/ 0 h 4180414"/>
                <a:gd name="connsiteX3" fmla="*/ 1677228 w 2012674"/>
                <a:gd name="connsiteY3" fmla="*/ 0 h 4180414"/>
                <a:gd name="connsiteX4" fmla="*/ 2012674 w 2012674"/>
                <a:gd name="connsiteY4" fmla="*/ 0 h 4180414"/>
                <a:gd name="connsiteX5" fmla="*/ 2012674 w 2012674"/>
                <a:gd name="connsiteY5" fmla="*/ 2438575 h 4180414"/>
                <a:gd name="connsiteX6" fmla="*/ 2264258 w 2012674"/>
                <a:gd name="connsiteY6" fmla="*/ 2960987 h 4180414"/>
                <a:gd name="connsiteX7" fmla="*/ 2012674 w 2012674"/>
                <a:gd name="connsiteY7" fmla="*/ 3483678 h 4180414"/>
                <a:gd name="connsiteX8" fmla="*/ 2012674 w 2012674"/>
                <a:gd name="connsiteY8" fmla="*/ 4180414 h 4180414"/>
                <a:gd name="connsiteX9" fmla="*/ 1677228 w 2012674"/>
                <a:gd name="connsiteY9" fmla="*/ 4180414 h 4180414"/>
                <a:gd name="connsiteX10" fmla="*/ 1174060 w 2012674"/>
                <a:gd name="connsiteY10" fmla="*/ 4180414 h 4180414"/>
                <a:gd name="connsiteX11" fmla="*/ 1174060 w 2012674"/>
                <a:gd name="connsiteY11" fmla="*/ 4180414 h 4180414"/>
                <a:gd name="connsiteX12" fmla="*/ 0 w 2012674"/>
                <a:gd name="connsiteY12" fmla="*/ 4180414 h 4180414"/>
                <a:gd name="connsiteX13" fmla="*/ 0 w 2012674"/>
                <a:gd name="connsiteY13" fmla="*/ 3483678 h 4180414"/>
                <a:gd name="connsiteX14" fmla="*/ 0 w 2012674"/>
                <a:gd name="connsiteY14" fmla="*/ 2438575 h 4180414"/>
                <a:gd name="connsiteX15" fmla="*/ 0 w 2012674"/>
                <a:gd name="connsiteY15" fmla="*/ 2438575 h 4180414"/>
                <a:gd name="connsiteX16" fmla="*/ 0 w 2012674"/>
                <a:gd name="connsiteY16" fmla="*/ 0 h 418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12674" h="4180414">
                  <a:moveTo>
                    <a:pt x="0" y="0"/>
                  </a:moveTo>
                  <a:lnTo>
                    <a:pt x="1174060" y="0"/>
                  </a:lnTo>
                  <a:lnTo>
                    <a:pt x="1174060" y="0"/>
                  </a:lnTo>
                  <a:lnTo>
                    <a:pt x="1677228" y="0"/>
                  </a:lnTo>
                  <a:lnTo>
                    <a:pt x="2012674" y="0"/>
                  </a:lnTo>
                  <a:lnTo>
                    <a:pt x="2012674" y="2438575"/>
                  </a:lnTo>
                  <a:lnTo>
                    <a:pt x="2264258" y="2960987"/>
                  </a:lnTo>
                  <a:lnTo>
                    <a:pt x="2012674" y="3483678"/>
                  </a:lnTo>
                  <a:lnTo>
                    <a:pt x="2012674" y="4180414"/>
                  </a:lnTo>
                  <a:lnTo>
                    <a:pt x="1677228" y="4180414"/>
                  </a:lnTo>
                  <a:lnTo>
                    <a:pt x="1174060" y="4180414"/>
                  </a:lnTo>
                  <a:lnTo>
                    <a:pt x="1174060" y="4180414"/>
                  </a:lnTo>
                  <a:lnTo>
                    <a:pt x="0" y="4180414"/>
                  </a:lnTo>
                  <a:lnTo>
                    <a:pt x="0" y="3483678"/>
                  </a:lnTo>
                  <a:lnTo>
                    <a:pt x="0" y="2438575"/>
                  </a:lnTo>
                  <a:lnTo>
                    <a:pt x="0" y="2438575"/>
                  </a:lnTo>
                  <a:lnTo>
                    <a:pt x="0" y="0"/>
                  </a:lnTo>
                  <a:close/>
                </a:path>
              </a:pathLst>
            </a:custGeom>
            <a:solidFill>
              <a:schemeClr val="accent6">
                <a:lumMod val="40000"/>
                <a:lumOff val="60000"/>
              </a:schemeClr>
            </a:solidFill>
          </p:spPr>
          <p:style>
            <a:lnRef idx="2">
              <a:schemeClr val="lt1">
                <a:hueOff val="0"/>
                <a:satOff val="0"/>
                <a:lumOff val="0"/>
                <a:alphaOff val="0"/>
              </a:schemeClr>
            </a:lnRef>
            <a:fillRef idx="1">
              <a:schemeClr val="accent1">
                <a:tint val="50000"/>
                <a:hueOff val="-12059734"/>
                <a:satOff val="24125"/>
                <a:lumOff val="10225"/>
                <a:alphaOff val="0"/>
              </a:schemeClr>
            </a:fillRef>
            <a:effectRef idx="0">
              <a:schemeClr val="accent1">
                <a:tint val="50000"/>
                <a:hueOff val="-12059734"/>
                <a:satOff val="24125"/>
                <a:lumOff val="10225"/>
                <a:alphaOff val="0"/>
              </a:schemeClr>
            </a:effectRef>
            <a:fontRef idx="minor">
              <a:schemeClr val="lt1">
                <a:hueOff val="0"/>
                <a:satOff val="0"/>
                <a:lumOff val="0"/>
                <a:alphaOff val="0"/>
              </a:schemeClr>
            </a:fontRef>
          </p:style>
          <p:txBody>
            <a:bodyPr spcFirstLastPara="0" vert="horz" wrap="square" lIns="144000" tIns="72000" rIns="38100" bIns="38100" numCol="1" spcCol="1270" anchor="t" anchorCtr="0">
              <a:noAutofit/>
            </a:bodyPr>
            <a:lstStyle/>
            <a:p>
              <a:pPr marL="0" marR="0" lvl="0" indent="0" algn="l" defTabSz="533400" rtl="0" eaLnBrk="0" fontAlgn="base" latinLnBrk="0" hangingPunct="0">
                <a:lnSpc>
                  <a:spcPct val="100000"/>
                </a:lnSpc>
                <a:spcBef>
                  <a:spcPct val="0"/>
                </a:spcBef>
                <a:spcAft>
                  <a:spcPts val="0"/>
                </a:spcAft>
                <a:buClrTx/>
                <a:buSzTx/>
                <a:buFont typeface="Arial" panose="020B0604020202020204" pitchFamily="34" charset="0"/>
                <a:buNone/>
                <a:tabLst/>
                <a:defRPr/>
              </a:pPr>
              <a:r>
                <a:rPr kumimoji="0" lang="en-US" sz="1100" b="1" i="0" u="none" strike="noStrike" kern="1200" cap="none" spc="0" normalizeH="0" baseline="0" noProof="0">
                  <a:ln>
                    <a:noFill/>
                  </a:ln>
                  <a:solidFill>
                    <a:sysClr val="windowText" lastClr="000000"/>
                  </a:solidFill>
                  <a:effectLst/>
                  <a:uLnTx/>
                  <a:uFillTx/>
                  <a:latin typeface="Maiandra GD"/>
                  <a:ea typeface="+mn-ea"/>
                  <a:cs typeface="+mn-cs"/>
                </a:rPr>
                <a:t>County lacks DQA capacity &amp; does not follow the national protocol. </a:t>
              </a:r>
            </a:p>
            <a:p>
              <a:pPr marL="0" marR="0" lvl="0" indent="0" algn="l" defTabSz="533400" rtl="0" eaLnBrk="0" fontAlgn="base" latinLnBrk="0" hangingPunct="0">
                <a:lnSpc>
                  <a:spcPct val="100000"/>
                </a:lnSpc>
                <a:spcBef>
                  <a:spcPct val="0"/>
                </a:spcBef>
                <a:spcAft>
                  <a:spcPts val="0"/>
                </a:spcAft>
                <a:buClrTx/>
                <a:buSzTx/>
                <a:buFont typeface="Arial" panose="020B0604020202020204" pitchFamily="34" charset="0"/>
                <a:buNone/>
                <a:tabLst/>
                <a:defRPr/>
              </a:pPr>
              <a:r>
                <a:rPr kumimoji="0" lang="en-US" sz="1100" b="1" i="0" u="none" strike="noStrike" kern="1200" cap="none" spc="0" normalizeH="0" baseline="0" noProof="0">
                  <a:ln>
                    <a:noFill/>
                  </a:ln>
                  <a:solidFill>
                    <a:sysClr val="windowText" lastClr="000000"/>
                  </a:solidFill>
                  <a:effectLst/>
                  <a:uLnTx/>
                  <a:uFillTx/>
                  <a:latin typeface="Maiandra GD"/>
                  <a:ea typeface="+mn-ea"/>
                  <a:cs typeface="+mn-cs"/>
                </a:rPr>
                <a:t>DQA activities happen by chance ad hoc.</a:t>
              </a:r>
            </a:p>
            <a:p>
              <a:pPr marL="0" marR="0" lvl="0" indent="0" algn="l" defTabSz="533400" rtl="0" eaLnBrk="0" fontAlgn="base" latinLnBrk="0" hangingPunct="0">
                <a:lnSpc>
                  <a:spcPct val="100000"/>
                </a:lnSpc>
                <a:spcBef>
                  <a:spcPct val="0"/>
                </a:spcBef>
                <a:spcAft>
                  <a:spcPts val="0"/>
                </a:spcAft>
                <a:buClrTx/>
                <a:buSzTx/>
                <a:buFont typeface="Arial" panose="020B0604020202020204" pitchFamily="34" charset="0"/>
                <a:buNone/>
                <a:tabLst/>
                <a:defRPr/>
              </a:pPr>
              <a:endParaRPr kumimoji="0" lang="en-KE" sz="1100" b="1" i="0" u="none" strike="noStrike" kern="1200" cap="none" spc="0" normalizeH="0" baseline="0" noProof="0">
                <a:ln>
                  <a:noFill/>
                </a:ln>
                <a:solidFill>
                  <a:sysClr val="windowText" lastClr="000000"/>
                </a:solidFill>
                <a:effectLst/>
                <a:uLnTx/>
                <a:uFillTx/>
                <a:latin typeface="Maiandra GD" panose="020E0502030308020204" pitchFamily="34" charset="0"/>
                <a:ea typeface="+mn-ea"/>
                <a:cs typeface="+mn-cs"/>
              </a:endParaRPr>
            </a:p>
            <a:p>
              <a:pPr marL="0" marR="0" lvl="0" indent="0" algn="l" defTabSz="533400" rtl="0" eaLnBrk="0" fontAlgn="base" latinLnBrk="0" hangingPunct="0">
                <a:lnSpc>
                  <a:spcPct val="100000"/>
                </a:lnSpc>
                <a:spcBef>
                  <a:spcPct val="0"/>
                </a:spcBef>
                <a:spcAft>
                  <a:spcPts val="0"/>
                </a:spcAft>
                <a:buClrTx/>
                <a:buSzTx/>
                <a:buFont typeface="Arial" panose="020B0604020202020204" pitchFamily="34" charset="0"/>
                <a:buNone/>
                <a:tabLst/>
                <a:defRPr/>
              </a:pPr>
              <a:r>
                <a:rPr kumimoji="0" lang="en-US" sz="1100" b="1" i="0" u="none" strike="noStrike" kern="1200" cap="none" spc="0" normalizeH="0" baseline="0" noProof="0">
                  <a:ln>
                    <a:noFill/>
                  </a:ln>
                  <a:solidFill>
                    <a:sysClr val="windowText" lastClr="000000"/>
                  </a:solidFill>
                  <a:effectLst/>
                  <a:uLnTx/>
                  <a:uFillTx/>
                  <a:latin typeface="Maiandra GD"/>
                  <a:ea typeface="+mn-ea"/>
                  <a:cs typeface="+mn-cs"/>
                </a:rPr>
                <a:t>DQA/DQI not included in JDs for accountability.</a:t>
              </a:r>
            </a:p>
            <a:p>
              <a:pPr marL="0" marR="0" lvl="0" indent="0" algn="l" defTabSz="533400" rtl="0" eaLnBrk="0" fontAlgn="base" latinLnBrk="0" hangingPunct="0">
                <a:lnSpc>
                  <a:spcPct val="100000"/>
                </a:lnSpc>
                <a:spcBef>
                  <a:spcPct val="0"/>
                </a:spcBef>
                <a:spcAft>
                  <a:spcPts val="0"/>
                </a:spcAft>
                <a:buClrTx/>
                <a:buSzTx/>
                <a:buFont typeface="Arial" panose="020B0604020202020204" pitchFamily="34" charset="0"/>
                <a:buNone/>
                <a:tabLst/>
                <a:defRPr/>
              </a:pPr>
              <a:endParaRPr kumimoji="0" lang="en-US" sz="1100" b="1" i="0" u="none" strike="noStrike" kern="1200" cap="none" spc="0" normalizeH="0" baseline="0" noProof="0">
                <a:ln>
                  <a:noFill/>
                </a:ln>
                <a:solidFill>
                  <a:sysClr val="windowText" lastClr="000000"/>
                </a:solidFill>
                <a:effectLst/>
                <a:uLnTx/>
                <a:uFillTx/>
                <a:latin typeface="Maiandra GD" panose="020E0502030308020204" pitchFamily="34" charset="0"/>
                <a:ea typeface="+mn-ea"/>
                <a:cs typeface="+mn-cs"/>
              </a:endParaRPr>
            </a:p>
            <a:p>
              <a:pPr marL="0" marR="0" lvl="0" indent="0" algn="l" defTabSz="533400" rtl="0" eaLnBrk="0" fontAlgn="base" latinLnBrk="0" hangingPunct="0">
                <a:lnSpc>
                  <a:spcPct val="100000"/>
                </a:lnSpc>
                <a:spcBef>
                  <a:spcPct val="0"/>
                </a:spcBef>
                <a:spcAft>
                  <a:spcPts val="0"/>
                </a:spcAft>
                <a:buClrTx/>
                <a:buSzTx/>
                <a:buFont typeface="Arial" panose="020B0604020202020204" pitchFamily="34" charset="0"/>
                <a:buNone/>
                <a:tabLst/>
                <a:defRPr/>
              </a:pPr>
              <a:r>
                <a:rPr kumimoji="0" lang="en-US" sz="1100" b="1" i="0" u="none" strike="noStrike" kern="1200" cap="none" spc="0" normalizeH="0" baseline="0" noProof="0">
                  <a:ln>
                    <a:noFill/>
                  </a:ln>
                  <a:solidFill>
                    <a:sysClr val="windowText" lastClr="000000"/>
                  </a:solidFill>
                  <a:effectLst/>
                  <a:uLnTx/>
                  <a:uFillTx/>
                  <a:latin typeface="Maiandra GD"/>
                  <a:ea typeface="+mn-ea"/>
                  <a:cs typeface="+mn-cs"/>
                </a:rPr>
                <a:t>Staffs not sensitized on DQA policies, standards &amp; tools/ Tools</a:t>
              </a:r>
            </a:p>
            <a:p>
              <a:pPr marL="0" marR="0" lvl="0" indent="0" algn="l" defTabSz="533400" rtl="0" eaLnBrk="0" fontAlgn="base" latinLnBrk="0" hangingPunct="0">
                <a:lnSpc>
                  <a:spcPct val="100000"/>
                </a:lnSpc>
                <a:spcBef>
                  <a:spcPct val="0"/>
                </a:spcBef>
                <a:spcAft>
                  <a:spcPts val="0"/>
                </a:spcAft>
                <a:buClrTx/>
                <a:buSzTx/>
                <a:buFont typeface="Arial" panose="020B0604020202020204" pitchFamily="34" charset="0"/>
                <a:buNone/>
                <a:tabLst/>
                <a:defRPr/>
              </a:pPr>
              <a:endParaRPr kumimoji="0" lang="en-US" sz="1100" b="1" i="0" u="none" strike="noStrike" kern="1200" cap="none" spc="0" normalizeH="0" baseline="0" noProof="0">
                <a:ln>
                  <a:noFill/>
                </a:ln>
                <a:solidFill>
                  <a:sysClr val="windowText" lastClr="000000"/>
                </a:solidFill>
                <a:effectLst/>
                <a:uLnTx/>
                <a:uFillTx/>
                <a:latin typeface="Maiandra GD" panose="020E0502030308020204" pitchFamily="34" charset="0"/>
                <a:ea typeface="+mn-ea"/>
                <a:cs typeface="+mn-cs"/>
              </a:endParaRPr>
            </a:p>
            <a:p>
              <a:pPr marL="0" marR="0" lvl="0" indent="0" algn="l" defTabSz="533400" rtl="0" eaLnBrk="0" fontAlgn="base" latinLnBrk="0" hangingPunct="0">
                <a:lnSpc>
                  <a:spcPct val="100000"/>
                </a:lnSpc>
                <a:spcBef>
                  <a:spcPct val="0"/>
                </a:spcBef>
                <a:spcAft>
                  <a:spcPts val="0"/>
                </a:spcAft>
                <a:buClrTx/>
                <a:buSzTx/>
                <a:buFont typeface="Arial" panose="020B0604020202020204" pitchFamily="34" charset="0"/>
                <a:buNone/>
                <a:tabLst/>
                <a:defRPr/>
              </a:pPr>
              <a:r>
                <a:rPr kumimoji="0" lang="en-US" sz="1100" b="1" i="0" u="none" strike="noStrike" kern="1200" cap="none" spc="0" normalizeH="0" baseline="0" noProof="0">
                  <a:ln>
                    <a:noFill/>
                  </a:ln>
                  <a:solidFill>
                    <a:sysClr val="windowText" lastClr="000000"/>
                  </a:solidFill>
                  <a:effectLst/>
                  <a:uLnTx/>
                  <a:uFillTx/>
                  <a:latin typeface="Maiandra GD"/>
                  <a:ea typeface="+mn-ea"/>
                  <a:cs typeface="+mn-cs"/>
                </a:rPr>
                <a:t>DQA forums nonexistent.</a:t>
              </a:r>
            </a:p>
            <a:p>
              <a:pPr marL="0" marR="0" lvl="0" indent="0" algn="l" defTabSz="533400" rtl="0" eaLnBrk="0" fontAlgn="base" latinLnBrk="0" hangingPunct="0">
                <a:lnSpc>
                  <a:spcPct val="100000"/>
                </a:lnSpc>
                <a:spcBef>
                  <a:spcPct val="0"/>
                </a:spcBef>
                <a:spcAft>
                  <a:spcPts val="0"/>
                </a:spcAft>
                <a:buClrTx/>
                <a:buSzTx/>
                <a:buFont typeface="Arial" panose="020B0604020202020204" pitchFamily="34" charset="0"/>
                <a:buNone/>
                <a:tabLst/>
                <a:defRPr/>
              </a:pPr>
              <a:endParaRPr kumimoji="0" lang="en-KE" sz="1100" b="1" i="0" u="none" strike="noStrike" kern="1200" cap="none" spc="0" normalizeH="0" baseline="0" noProof="0">
                <a:ln>
                  <a:noFill/>
                </a:ln>
                <a:solidFill>
                  <a:sysClr val="windowText" lastClr="000000"/>
                </a:solidFill>
                <a:effectLst/>
                <a:uLnTx/>
                <a:uFillTx/>
                <a:latin typeface="Maiandra GD" panose="020E0502030308020204" pitchFamily="34" charset="0"/>
                <a:ea typeface="+mn-ea"/>
                <a:cs typeface="+mn-cs"/>
              </a:endParaRPr>
            </a:p>
            <a:p>
              <a:pPr marL="0" marR="0" lvl="0" indent="0" algn="l" defTabSz="533400" rtl="0" eaLnBrk="0" fontAlgn="base" latinLnBrk="0" hangingPunct="0">
                <a:lnSpc>
                  <a:spcPct val="100000"/>
                </a:lnSpc>
                <a:spcBef>
                  <a:spcPct val="0"/>
                </a:spcBef>
                <a:spcAft>
                  <a:spcPts val="0"/>
                </a:spcAft>
                <a:buClrTx/>
                <a:buSzTx/>
                <a:buFont typeface="Arial" panose="020B0604020202020204" pitchFamily="34" charset="0"/>
                <a:buNone/>
                <a:tabLst/>
                <a:defRPr/>
              </a:pPr>
              <a:r>
                <a:rPr kumimoji="0" lang="en-US" sz="1100" b="1" i="0" u="none" strike="noStrike" kern="1200" cap="none" spc="0" normalizeH="0" baseline="0" noProof="0">
                  <a:ln>
                    <a:noFill/>
                  </a:ln>
                  <a:solidFill>
                    <a:sysClr val="windowText" lastClr="000000"/>
                  </a:solidFill>
                  <a:effectLst/>
                  <a:uLnTx/>
                  <a:uFillTx/>
                  <a:latin typeface="Maiandra GD"/>
                  <a:ea typeface="+mn-ea"/>
                  <a:cs typeface="+mn-cs"/>
                </a:rPr>
                <a:t>No budgetary allocation to DQA/DQI, reliance on partner funding.</a:t>
              </a:r>
            </a:p>
            <a:p>
              <a:pPr marL="0" marR="0" lvl="0" indent="0" algn="l" defTabSz="533400" rtl="0" eaLnBrk="0" fontAlgn="base" latinLnBrk="0" hangingPunct="0">
                <a:lnSpc>
                  <a:spcPct val="100000"/>
                </a:lnSpc>
                <a:spcBef>
                  <a:spcPct val="0"/>
                </a:spcBef>
                <a:spcAft>
                  <a:spcPts val="0"/>
                </a:spcAft>
                <a:buClrTx/>
                <a:buSzTx/>
                <a:buFont typeface="Arial" panose="020B0604020202020204" pitchFamily="34" charset="0"/>
                <a:buNone/>
                <a:tabLst/>
                <a:defRPr/>
              </a:pPr>
              <a:endParaRPr kumimoji="0" lang="en-KE" sz="1100" b="1" i="0" u="none" strike="noStrike" kern="1200" cap="none" spc="0" normalizeH="0" baseline="0" noProof="0">
                <a:ln>
                  <a:noFill/>
                </a:ln>
                <a:solidFill>
                  <a:sysClr val="windowText" lastClr="000000"/>
                </a:solidFill>
                <a:effectLst/>
                <a:uLnTx/>
                <a:uFillTx/>
                <a:latin typeface="Maiandra GD" panose="020E0502030308020204" pitchFamily="34" charset="0"/>
                <a:ea typeface="+mn-ea"/>
                <a:cs typeface="+mn-cs"/>
              </a:endParaRPr>
            </a:p>
            <a:p>
              <a:pPr marL="0" marR="0" lvl="0" indent="0" algn="l" defTabSz="533400" rtl="0" eaLnBrk="0" fontAlgn="base" latinLnBrk="0" hangingPunct="0">
                <a:lnSpc>
                  <a:spcPct val="100000"/>
                </a:lnSpc>
                <a:spcBef>
                  <a:spcPct val="0"/>
                </a:spcBef>
                <a:spcAft>
                  <a:spcPts val="0"/>
                </a:spcAft>
                <a:buClrTx/>
                <a:buSzTx/>
                <a:buFont typeface="Arial" panose="020B0604020202020204" pitchFamily="34" charset="0"/>
                <a:buNone/>
                <a:tabLst/>
                <a:defRPr/>
              </a:pPr>
              <a:r>
                <a:rPr kumimoji="0" lang="en-US" sz="1100" b="1" i="0" u="none" strike="noStrike" kern="1200" cap="none" spc="0" normalizeH="0" baseline="0" noProof="0">
                  <a:ln>
                    <a:noFill/>
                  </a:ln>
                  <a:solidFill>
                    <a:sysClr val="windowText" lastClr="000000"/>
                  </a:solidFill>
                  <a:effectLst/>
                  <a:uLnTx/>
                  <a:uFillTx/>
                  <a:latin typeface="Maiandra GD"/>
                  <a:ea typeface="+mn-ea"/>
                  <a:cs typeface="+mn-cs"/>
                </a:rPr>
                <a:t>Managers not committed to implement actions from DQA findings</a:t>
              </a:r>
            </a:p>
          </p:txBody>
        </p:sp>
        <p:sp>
          <p:nvSpPr>
            <p:cNvPr id="9" name="Freeform: Shape 8">
              <a:extLst>
                <a:ext uri="{FF2B5EF4-FFF2-40B4-BE49-F238E27FC236}">
                  <a16:creationId xmlns:a16="http://schemas.microsoft.com/office/drawing/2014/main" id="{95971D24-B534-F3A2-1BA3-5CDA982A4282}"/>
                </a:ext>
              </a:extLst>
            </p:cNvPr>
            <p:cNvSpPr/>
            <p:nvPr/>
          </p:nvSpPr>
          <p:spPr>
            <a:xfrm>
              <a:off x="2736057" y="1799647"/>
              <a:ext cx="2132671" cy="4362320"/>
            </a:xfrm>
            <a:custGeom>
              <a:avLst/>
              <a:gdLst>
                <a:gd name="connsiteX0" fmla="*/ 0 w 1911295"/>
                <a:gd name="connsiteY0" fmla="*/ 0 h 4697013"/>
                <a:gd name="connsiteX1" fmla="*/ 1114922 w 1911295"/>
                <a:gd name="connsiteY1" fmla="*/ 0 h 4697013"/>
                <a:gd name="connsiteX2" fmla="*/ 1114922 w 1911295"/>
                <a:gd name="connsiteY2" fmla="*/ 0 h 4697013"/>
                <a:gd name="connsiteX3" fmla="*/ 1592746 w 1911295"/>
                <a:gd name="connsiteY3" fmla="*/ 0 h 4697013"/>
                <a:gd name="connsiteX4" fmla="*/ 1911295 w 1911295"/>
                <a:gd name="connsiteY4" fmla="*/ 0 h 4697013"/>
                <a:gd name="connsiteX5" fmla="*/ 1911295 w 1911295"/>
                <a:gd name="connsiteY5" fmla="*/ 2739924 h 4697013"/>
                <a:gd name="connsiteX6" fmla="*/ 2150207 w 1911295"/>
                <a:gd name="connsiteY6" fmla="*/ 3326894 h 4697013"/>
                <a:gd name="connsiteX7" fmla="*/ 1911295 w 1911295"/>
                <a:gd name="connsiteY7" fmla="*/ 3914178 h 4697013"/>
                <a:gd name="connsiteX8" fmla="*/ 1911295 w 1911295"/>
                <a:gd name="connsiteY8" fmla="*/ 4697013 h 4697013"/>
                <a:gd name="connsiteX9" fmla="*/ 1592746 w 1911295"/>
                <a:gd name="connsiteY9" fmla="*/ 4697013 h 4697013"/>
                <a:gd name="connsiteX10" fmla="*/ 1114922 w 1911295"/>
                <a:gd name="connsiteY10" fmla="*/ 4697013 h 4697013"/>
                <a:gd name="connsiteX11" fmla="*/ 1114922 w 1911295"/>
                <a:gd name="connsiteY11" fmla="*/ 4697013 h 4697013"/>
                <a:gd name="connsiteX12" fmla="*/ 0 w 1911295"/>
                <a:gd name="connsiteY12" fmla="*/ 4697013 h 4697013"/>
                <a:gd name="connsiteX13" fmla="*/ 0 w 1911295"/>
                <a:gd name="connsiteY13" fmla="*/ 3914178 h 4697013"/>
                <a:gd name="connsiteX14" fmla="*/ 0 w 1911295"/>
                <a:gd name="connsiteY14" fmla="*/ 2739924 h 4697013"/>
                <a:gd name="connsiteX15" fmla="*/ 0 w 1911295"/>
                <a:gd name="connsiteY15" fmla="*/ 2739924 h 4697013"/>
                <a:gd name="connsiteX16" fmla="*/ 0 w 1911295"/>
                <a:gd name="connsiteY16" fmla="*/ 0 h 4697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11295" h="4697013">
                  <a:moveTo>
                    <a:pt x="0" y="0"/>
                  </a:moveTo>
                  <a:lnTo>
                    <a:pt x="1114922" y="0"/>
                  </a:lnTo>
                  <a:lnTo>
                    <a:pt x="1114922" y="0"/>
                  </a:lnTo>
                  <a:lnTo>
                    <a:pt x="1592746" y="0"/>
                  </a:lnTo>
                  <a:lnTo>
                    <a:pt x="1911295" y="0"/>
                  </a:lnTo>
                  <a:lnTo>
                    <a:pt x="1911295" y="2739924"/>
                  </a:lnTo>
                  <a:lnTo>
                    <a:pt x="2150207" y="3326894"/>
                  </a:lnTo>
                  <a:lnTo>
                    <a:pt x="1911295" y="3914178"/>
                  </a:lnTo>
                  <a:lnTo>
                    <a:pt x="1911295" y="4697013"/>
                  </a:lnTo>
                  <a:lnTo>
                    <a:pt x="1592746" y="4697013"/>
                  </a:lnTo>
                  <a:lnTo>
                    <a:pt x="1114922" y="4697013"/>
                  </a:lnTo>
                  <a:lnTo>
                    <a:pt x="1114922" y="4697013"/>
                  </a:lnTo>
                  <a:lnTo>
                    <a:pt x="0" y="4697013"/>
                  </a:lnTo>
                  <a:lnTo>
                    <a:pt x="0" y="3914178"/>
                  </a:lnTo>
                  <a:lnTo>
                    <a:pt x="0" y="2739924"/>
                  </a:lnTo>
                  <a:lnTo>
                    <a:pt x="0" y="2739924"/>
                  </a:lnTo>
                  <a:lnTo>
                    <a:pt x="0" y="0"/>
                  </a:lnTo>
                  <a:close/>
                </a:path>
              </a:pathLst>
            </a:custGeom>
            <a:solidFill>
              <a:schemeClr val="accent1">
                <a:lumMod val="40000"/>
                <a:lumOff val="60000"/>
              </a:schemeClr>
            </a:solidFill>
          </p:spPr>
          <p:style>
            <a:lnRef idx="2">
              <a:schemeClr val="lt1">
                <a:hueOff val="0"/>
                <a:satOff val="0"/>
                <a:lumOff val="0"/>
                <a:alphaOff val="0"/>
              </a:schemeClr>
            </a:lnRef>
            <a:fillRef idx="1">
              <a:schemeClr val="accent1">
                <a:tint val="50000"/>
                <a:hueOff val="-9044800"/>
                <a:satOff val="18094"/>
                <a:lumOff val="7669"/>
                <a:alphaOff val="0"/>
              </a:schemeClr>
            </a:fillRef>
            <a:effectRef idx="0">
              <a:schemeClr val="accent1">
                <a:tint val="50000"/>
                <a:hueOff val="-9044800"/>
                <a:satOff val="18094"/>
                <a:lumOff val="7669"/>
                <a:alphaOff val="0"/>
              </a:schemeClr>
            </a:effectRef>
            <a:fontRef idx="minor">
              <a:schemeClr val="lt1">
                <a:hueOff val="0"/>
                <a:satOff val="0"/>
                <a:lumOff val="0"/>
                <a:alphaOff val="0"/>
              </a:schemeClr>
            </a:fontRef>
          </p:style>
          <p:txBody>
            <a:bodyPr spcFirstLastPara="0" vert="horz" wrap="square" lIns="180000" tIns="38100" rIns="38099" bIns="38100" numCol="1" spcCol="1270" anchor="t" anchorCtr="0">
              <a:noAutofit/>
            </a:bodyPr>
            <a:lstStyle/>
            <a:p>
              <a:pPr marL="0" marR="0" lvl="0" indent="0" algn="l" defTabSz="533400" rtl="0" eaLnBrk="0" fontAlgn="base" latinLnBrk="0" hangingPunct="0">
                <a:lnSpc>
                  <a:spcPct val="100000"/>
                </a:lnSpc>
                <a:spcBef>
                  <a:spcPct val="0"/>
                </a:spcBef>
                <a:spcAft>
                  <a:spcPts val="0"/>
                </a:spcAft>
                <a:buClrTx/>
                <a:buSzTx/>
                <a:buFontTx/>
                <a:buNone/>
                <a:tabLst/>
                <a:defRPr/>
              </a:pPr>
              <a:r>
                <a:rPr kumimoji="0" lang="en-US" sz="1100" b="1" i="0" u="none" strike="noStrike" kern="1200" cap="none" spc="0" normalizeH="0" baseline="0" noProof="0">
                  <a:ln>
                    <a:noFill/>
                  </a:ln>
                  <a:solidFill>
                    <a:sysClr val="windowText" lastClr="000000"/>
                  </a:solidFill>
                  <a:effectLst/>
                  <a:uLnTx/>
                  <a:uFillTx/>
                  <a:latin typeface="Maiandra GD"/>
                  <a:ea typeface="+mn-ea"/>
                  <a:cs typeface="+mn-cs"/>
                </a:rPr>
                <a:t>County has defined DQA structures &amp; processes in line with the national protocol but not  well documented.</a:t>
              </a:r>
            </a:p>
            <a:p>
              <a:pPr marL="0" marR="0" lvl="0" indent="0" algn="l" defTabSz="533400" rtl="0" eaLnBrk="0" fontAlgn="base" latinLnBrk="0" hangingPunct="0">
                <a:lnSpc>
                  <a:spcPct val="100000"/>
                </a:lnSpc>
                <a:spcBef>
                  <a:spcPct val="0"/>
                </a:spcBef>
                <a:spcAft>
                  <a:spcPts val="0"/>
                </a:spcAft>
                <a:buClrTx/>
                <a:buSzTx/>
                <a:buFontTx/>
                <a:buNone/>
                <a:tabLst/>
                <a:defRPr/>
              </a:pPr>
              <a:endParaRPr kumimoji="0" lang="en-KE" sz="1100" b="1" i="0" u="none" strike="noStrike" kern="1200" cap="none" spc="0" normalizeH="0" baseline="0" noProof="0">
                <a:ln>
                  <a:noFill/>
                </a:ln>
                <a:solidFill>
                  <a:sysClr val="windowText" lastClr="000000"/>
                </a:solidFill>
                <a:effectLst/>
                <a:uLnTx/>
                <a:uFillTx/>
                <a:latin typeface="Maiandra GD" panose="020E0502030308020204" pitchFamily="34" charset="0"/>
                <a:ea typeface="+mn-ea"/>
                <a:cs typeface="+mn-cs"/>
              </a:endParaRPr>
            </a:p>
            <a:p>
              <a:pPr marL="0" marR="0" lvl="0" indent="0" algn="l" defTabSz="533400" rtl="0" eaLnBrk="0" fontAlgn="base" latinLnBrk="0" hangingPunct="0">
                <a:lnSpc>
                  <a:spcPct val="100000"/>
                </a:lnSpc>
                <a:spcBef>
                  <a:spcPct val="0"/>
                </a:spcBef>
                <a:spcAft>
                  <a:spcPts val="0"/>
                </a:spcAft>
                <a:buClrTx/>
                <a:buSzTx/>
                <a:buFontTx/>
                <a:buNone/>
                <a:tabLst/>
                <a:defRPr/>
              </a:pPr>
              <a:r>
                <a:rPr kumimoji="0" lang="en-US" sz="1100" b="1" i="0" u="none" strike="noStrike" kern="1200" cap="none" spc="0" normalizeH="0" baseline="0" noProof="0">
                  <a:ln>
                    <a:noFill/>
                  </a:ln>
                  <a:solidFill>
                    <a:sysClr val="windowText" lastClr="000000"/>
                  </a:solidFill>
                  <a:effectLst/>
                  <a:uLnTx/>
                  <a:uFillTx/>
                  <a:latin typeface="Maiandra GD"/>
                  <a:ea typeface="+mn-ea"/>
                  <a:cs typeface="+mn-cs"/>
                </a:rPr>
                <a:t>No formal DQA or DQI activities but their efforts to conduct DQAs per the national protocol.</a:t>
              </a:r>
            </a:p>
            <a:p>
              <a:pPr marL="0" marR="0" lvl="0" indent="0" algn="l" defTabSz="533400" rtl="0" eaLnBrk="0" fontAlgn="base" latinLnBrk="0" hangingPunct="0">
                <a:lnSpc>
                  <a:spcPct val="100000"/>
                </a:lnSpc>
                <a:spcBef>
                  <a:spcPct val="0"/>
                </a:spcBef>
                <a:spcAft>
                  <a:spcPts val="0"/>
                </a:spcAft>
                <a:buClrTx/>
                <a:buSzTx/>
                <a:buFontTx/>
                <a:buNone/>
                <a:tabLst/>
                <a:defRPr/>
              </a:pPr>
              <a:endParaRPr kumimoji="0" lang="en-US" sz="1100" b="1" i="0" u="none" strike="noStrike" kern="1200" cap="none" spc="0" normalizeH="0" baseline="0" noProof="0">
                <a:ln>
                  <a:noFill/>
                </a:ln>
                <a:solidFill>
                  <a:sysClr val="windowText" lastClr="000000"/>
                </a:solidFill>
                <a:effectLst/>
                <a:uLnTx/>
                <a:uFillTx/>
                <a:latin typeface="Maiandra GD" panose="020E0502030308020204" pitchFamily="34" charset="0"/>
                <a:ea typeface="+mn-ea"/>
                <a:cs typeface="+mn-cs"/>
              </a:endParaRPr>
            </a:p>
            <a:p>
              <a:pPr marL="0" marR="0" lvl="0" indent="0" algn="l" defTabSz="533400" rtl="0" eaLnBrk="0" fontAlgn="base" latinLnBrk="0" hangingPunct="0">
                <a:lnSpc>
                  <a:spcPct val="100000"/>
                </a:lnSpc>
                <a:spcBef>
                  <a:spcPct val="0"/>
                </a:spcBef>
                <a:spcAft>
                  <a:spcPts val="0"/>
                </a:spcAft>
                <a:buClrTx/>
                <a:buSzTx/>
                <a:buFontTx/>
                <a:buNone/>
                <a:tabLst/>
                <a:defRPr/>
              </a:pPr>
              <a:r>
                <a:rPr kumimoji="0" lang="en-US" sz="1100" b="1" i="0" u="none" strike="noStrike" kern="1200" cap="none" spc="0" normalizeH="0" baseline="0" noProof="0">
                  <a:ln>
                    <a:noFill/>
                  </a:ln>
                  <a:solidFill>
                    <a:sysClr val="windowText" lastClr="000000"/>
                  </a:solidFill>
                  <a:effectLst/>
                  <a:uLnTx/>
                  <a:uFillTx/>
                  <a:latin typeface="Maiandra GD"/>
                  <a:ea typeface="+mn-ea"/>
                  <a:cs typeface="+mn-cs"/>
                </a:rPr>
                <a:t>Ad hoc DQA forums/ Paper based HIS tools available but not sufficient.</a:t>
              </a:r>
            </a:p>
            <a:p>
              <a:pPr marL="0" marR="0" lvl="0" indent="0" algn="l" defTabSz="533400" rtl="0" eaLnBrk="0" fontAlgn="base" latinLnBrk="0" hangingPunct="0">
                <a:lnSpc>
                  <a:spcPct val="100000"/>
                </a:lnSpc>
                <a:spcBef>
                  <a:spcPct val="0"/>
                </a:spcBef>
                <a:spcAft>
                  <a:spcPts val="0"/>
                </a:spcAft>
                <a:buClrTx/>
                <a:buSzTx/>
                <a:buFontTx/>
                <a:buNone/>
                <a:tabLst/>
                <a:defRPr/>
              </a:pPr>
              <a:endParaRPr kumimoji="0" lang="en-KE" sz="1100" b="1" i="0" u="none" strike="noStrike" kern="1200" cap="none" spc="0" normalizeH="0" baseline="0" noProof="0">
                <a:ln>
                  <a:noFill/>
                </a:ln>
                <a:solidFill>
                  <a:sysClr val="windowText" lastClr="000000"/>
                </a:solidFill>
                <a:effectLst/>
                <a:uLnTx/>
                <a:uFillTx/>
                <a:latin typeface="Maiandra GD" panose="020E0502030308020204" pitchFamily="34" charset="0"/>
                <a:ea typeface="+mn-ea"/>
                <a:cs typeface="+mn-cs"/>
              </a:endParaRPr>
            </a:p>
            <a:p>
              <a:pPr marL="0" marR="0" lvl="0" indent="0" algn="l" defTabSz="533400" rtl="0" eaLnBrk="0" fontAlgn="base" latinLnBrk="0" hangingPunct="0">
                <a:lnSpc>
                  <a:spcPct val="100000"/>
                </a:lnSpc>
                <a:spcBef>
                  <a:spcPct val="0"/>
                </a:spcBef>
                <a:spcAft>
                  <a:spcPts val="0"/>
                </a:spcAft>
                <a:buClrTx/>
                <a:buSzTx/>
                <a:buFontTx/>
                <a:buNone/>
                <a:tabLst/>
                <a:defRPr/>
              </a:pPr>
              <a:r>
                <a:rPr kumimoji="0" lang="en-US" sz="1100" b="1" i="0" u="none" strike="noStrike" kern="1200" cap="none" spc="0" normalizeH="0" baseline="0" noProof="0">
                  <a:ln>
                    <a:noFill/>
                  </a:ln>
                  <a:solidFill>
                    <a:sysClr val="windowText" lastClr="000000"/>
                  </a:solidFill>
                  <a:effectLst/>
                  <a:uLnTx/>
                  <a:uFillTx/>
                  <a:latin typeface="Maiandra GD"/>
                  <a:ea typeface="+mn-ea"/>
                  <a:cs typeface="+mn-cs"/>
                </a:rPr>
                <a:t>Staff sensitized on DQA and  DQA/DQI included in JDs for accountability.</a:t>
              </a:r>
            </a:p>
            <a:p>
              <a:pPr marL="0" marR="0" lvl="0" indent="0" algn="l" defTabSz="533400" rtl="0" eaLnBrk="0" fontAlgn="base" latinLnBrk="0" hangingPunct="0">
                <a:lnSpc>
                  <a:spcPct val="100000"/>
                </a:lnSpc>
                <a:spcBef>
                  <a:spcPct val="0"/>
                </a:spcBef>
                <a:spcAft>
                  <a:spcPts val="0"/>
                </a:spcAft>
                <a:buClrTx/>
                <a:buSzTx/>
                <a:buFontTx/>
                <a:buNone/>
                <a:tabLst/>
                <a:defRPr/>
              </a:pPr>
              <a:endParaRPr kumimoji="0" lang="en-US" sz="1100" b="1" i="0" u="none" strike="noStrike" kern="1200" cap="none" spc="0" normalizeH="0" baseline="0" noProof="0">
                <a:ln>
                  <a:noFill/>
                </a:ln>
                <a:solidFill>
                  <a:sysClr val="windowText" lastClr="000000"/>
                </a:solidFill>
                <a:effectLst/>
                <a:uLnTx/>
                <a:uFillTx/>
                <a:latin typeface="Maiandra GD" panose="020E0502030308020204" pitchFamily="34" charset="0"/>
                <a:ea typeface="+mn-ea"/>
                <a:cs typeface="+mn-cs"/>
              </a:endParaRPr>
            </a:p>
            <a:p>
              <a:pPr marL="0" marR="0" lvl="0" indent="0" algn="l" defTabSz="533400" rtl="0" eaLnBrk="0" fontAlgn="base" latinLnBrk="0" hangingPunct="0">
                <a:lnSpc>
                  <a:spcPct val="100000"/>
                </a:lnSpc>
                <a:spcBef>
                  <a:spcPct val="0"/>
                </a:spcBef>
                <a:spcAft>
                  <a:spcPts val="0"/>
                </a:spcAft>
                <a:buClrTx/>
                <a:buSzTx/>
                <a:buFontTx/>
                <a:buNone/>
                <a:tabLst/>
                <a:defRPr/>
              </a:pPr>
              <a:r>
                <a:rPr kumimoji="0" lang="en-US" sz="1100" b="1" i="0" u="none" strike="noStrike" kern="1200" cap="none" spc="0" normalizeH="0" baseline="0" noProof="0">
                  <a:ln>
                    <a:noFill/>
                  </a:ln>
                  <a:solidFill>
                    <a:sysClr val="windowText" lastClr="000000"/>
                  </a:solidFill>
                  <a:effectLst/>
                  <a:uLnTx/>
                  <a:uFillTx/>
                  <a:latin typeface="Maiandra GD"/>
                  <a:ea typeface="+mn-ea"/>
                  <a:cs typeface="+mn-cs"/>
                </a:rPr>
                <a:t>Ad hoc DQAs, not included AWPs/ DQAs fully funded by partners.</a:t>
              </a:r>
            </a:p>
            <a:p>
              <a:pPr marL="0" marR="0" lvl="0" indent="0" algn="l" defTabSz="533400" rtl="0" eaLnBrk="0" fontAlgn="base" latinLnBrk="0" hangingPunct="0">
                <a:lnSpc>
                  <a:spcPct val="100000"/>
                </a:lnSpc>
                <a:spcBef>
                  <a:spcPct val="0"/>
                </a:spcBef>
                <a:spcAft>
                  <a:spcPts val="0"/>
                </a:spcAft>
                <a:buClrTx/>
                <a:buSzTx/>
                <a:buFontTx/>
                <a:buNone/>
                <a:tabLst/>
                <a:defRPr/>
              </a:pPr>
              <a:endParaRPr kumimoji="0" lang="en-US" sz="1100" b="1" i="0" u="none" strike="noStrike" kern="1200" cap="none" spc="0" normalizeH="0" baseline="0" noProof="0">
                <a:ln>
                  <a:noFill/>
                </a:ln>
                <a:solidFill>
                  <a:sysClr val="windowText" lastClr="000000"/>
                </a:solidFill>
                <a:effectLst/>
                <a:uLnTx/>
                <a:uFillTx/>
                <a:latin typeface="Maiandra GD" panose="020E0502030308020204" pitchFamily="34" charset="0"/>
                <a:ea typeface="+mn-ea"/>
                <a:cs typeface="+mn-cs"/>
              </a:endParaRPr>
            </a:p>
            <a:p>
              <a:pPr marL="0" marR="0" lvl="0" indent="0" algn="l" defTabSz="533400" rtl="0" eaLnBrk="0" fontAlgn="base" latinLnBrk="0" hangingPunct="0">
                <a:lnSpc>
                  <a:spcPct val="100000"/>
                </a:lnSpc>
                <a:spcBef>
                  <a:spcPct val="0"/>
                </a:spcBef>
                <a:spcAft>
                  <a:spcPts val="0"/>
                </a:spcAft>
                <a:buClrTx/>
                <a:buSzTx/>
                <a:buFontTx/>
                <a:buNone/>
                <a:tabLst/>
                <a:defRPr/>
              </a:pPr>
              <a:r>
                <a:rPr kumimoji="0" lang="en-US" sz="1100" b="1" i="0" u="none" strike="noStrike" kern="1200" cap="none" spc="0" normalizeH="0" baseline="0" noProof="0">
                  <a:ln>
                    <a:noFill/>
                  </a:ln>
                  <a:solidFill>
                    <a:sysClr val="windowText" lastClr="000000"/>
                  </a:solidFill>
                  <a:effectLst/>
                  <a:uLnTx/>
                  <a:uFillTx/>
                  <a:latin typeface="Maiandra GD"/>
                  <a:ea typeface="+mn-ea"/>
                  <a:cs typeface="+mn-cs"/>
                </a:rPr>
                <a:t>Managers aware of data quality gaps, but do not prioritize them. </a:t>
              </a:r>
            </a:p>
          </p:txBody>
        </p:sp>
        <p:sp>
          <p:nvSpPr>
            <p:cNvPr id="10" name="Freeform: Shape 9">
              <a:extLst>
                <a:ext uri="{FF2B5EF4-FFF2-40B4-BE49-F238E27FC236}">
                  <a16:creationId xmlns:a16="http://schemas.microsoft.com/office/drawing/2014/main" id="{DCBB60AB-7616-FFAB-6183-E6D7892481F0}"/>
                </a:ext>
              </a:extLst>
            </p:cNvPr>
            <p:cNvSpPr/>
            <p:nvPr/>
          </p:nvSpPr>
          <p:spPr>
            <a:xfrm>
              <a:off x="4918251" y="1838229"/>
              <a:ext cx="2103735" cy="4304448"/>
            </a:xfrm>
            <a:custGeom>
              <a:avLst/>
              <a:gdLst>
                <a:gd name="connsiteX0" fmla="*/ 0 w 1874609"/>
                <a:gd name="connsiteY0" fmla="*/ 0 h 4792833"/>
                <a:gd name="connsiteX1" fmla="*/ 1093522 w 1874609"/>
                <a:gd name="connsiteY1" fmla="*/ 0 h 4792833"/>
                <a:gd name="connsiteX2" fmla="*/ 1093522 w 1874609"/>
                <a:gd name="connsiteY2" fmla="*/ 0 h 4792833"/>
                <a:gd name="connsiteX3" fmla="*/ 1562174 w 1874609"/>
                <a:gd name="connsiteY3" fmla="*/ 0 h 4792833"/>
                <a:gd name="connsiteX4" fmla="*/ 1874609 w 1874609"/>
                <a:gd name="connsiteY4" fmla="*/ 0 h 4792833"/>
                <a:gd name="connsiteX5" fmla="*/ 1874609 w 1874609"/>
                <a:gd name="connsiteY5" fmla="*/ 2795819 h 4792833"/>
                <a:gd name="connsiteX6" fmla="*/ 2108935 w 1874609"/>
                <a:gd name="connsiteY6" fmla="*/ 3394764 h 4792833"/>
                <a:gd name="connsiteX7" fmla="*/ 1874609 w 1874609"/>
                <a:gd name="connsiteY7" fmla="*/ 3994028 h 4792833"/>
                <a:gd name="connsiteX8" fmla="*/ 1874609 w 1874609"/>
                <a:gd name="connsiteY8" fmla="*/ 4792833 h 4792833"/>
                <a:gd name="connsiteX9" fmla="*/ 1562174 w 1874609"/>
                <a:gd name="connsiteY9" fmla="*/ 4792833 h 4792833"/>
                <a:gd name="connsiteX10" fmla="*/ 1093522 w 1874609"/>
                <a:gd name="connsiteY10" fmla="*/ 4792833 h 4792833"/>
                <a:gd name="connsiteX11" fmla="*/ 1093522 w 1874609"/>
                <a:gd name="connsiteY11" fmla="*/ 4792833 h 4792833"/>
                <a:gd name="connsiteX12" fmla="*/ 0 w 1874609"/>
                <a:gd name="connsiteY12" fmla="*/ 4792833 h 4792833"/>
                <a:gd name="connsiteX13" fmla="*/ 0 w 1874609"/>
                <a:gd name="connsiteY13" fmla="*/ 3994028 h 4792833"/>
                <a:gd name="connsiteX14" fmla="*/ 0 w 1874609"/>
                <a:gd name="connsiteY14" fmla="*/ 2795819 h 4792833"/>
                <a:gd name="connsiteX15" fmla="*/ 0 w 1874609"/>
                <a:gd name="connsiteY15" fmla="*/ 2795819 h 4792833"/>
                <a:gd name="connsiteX16" fmla="*/ 0 w 1874609"/>
                <a:gd name="connsiteY16" fmla="*/ 0 h 4792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874609" h="4792833">
                  <a:moveTo>
                    <a:pt x="0" y="0"/>
                  </a:moveTo>
                  <a:lnTo>
                    <a:pt x="1093522" y="0"/>
                  </a:lnTo>
                  <a:lnTo>
                    <a:pt x="1093522" y="0"/>
                  </a:lnTo>
                  <a:lnTo>
                    <a:pt x="1562174" y="0"/>
                  </a:lnTo>
                  <a:lnTo>
                    <a:pt x="1874609" y="0"/>
                  </a:lnTo>
                  <a:lnTo>
                    <a:pt x="1874609" y="2795819"/>
                  </a:lnTo>
                  <a:lnTo>
                    <a:pt x="2108935" y="3394764"/>
                  </a:lnTo>
                  <a:lnTo>
                    <a:pt x="1874609" y="3994028"/>
                  </a:lnTo>
                  <a:lnTo>
                    <a:pt x="1874609" y="4792833"/>
                  </a:lnTo>
                  <a:lnTo>
                    <a:pt x="1562174" y="4792833"/>
                  </a:lnTo>
                  <a:lnTo>
                    <a:pt x="1093522" y="4792833"/>
                  </a:lnTo>
                  <a:lnTo>
                    <a:pt x="1093522" y="4792833"/>
                  </a:lnTo>
                  <a:lnTo>
                    <a:pt x="0" y="4792833"/>
                  </a:lnTo>
                  <a:lnTo>
                    <a:pt x="0" y="3994028"/>
                  </a:lnTo>
                  <a:lnTo>
                    <a:pt x="0" y="2795819"/>
                  </a:lnTo>
                  <a:lnTo>
                    <a:pt x="0" y="2795819"/>
                  </a:lnTo>
                  <a:lnTo>
                    <a:pt x="0" y="0"/>
                  </a:lnTo>
                  <a:close/>
                </a:path>
              </a:pathLst>
            </a:custGeom>
            <a:solidFill>
              <a:schemeClr val="accent4"/>
            </a:solidFill>
          </p:spPr>
          <p:style>
            <a:lnRef idx="2">
              <a:schemeClr val="lt1">
                <a:hueOff val="0"/>
                <a:satOff val="0"/>
                <a:lumOff val="0"/>
                <a:alphaOff val="0"/>
              </a:schemeClr>
            </a:lnRef>
            <a:fillRef idx="1">
              <a:schemeClr val="accent1">
                <a:tint val="50000"/>
                <a:hueOff val="-6029867"/>
                <a:satOff val="12062"/>
                <a:lumOff val="5113"/>
                <a:alphaOff val="0"/>
              </a:schemeClr>
            </a:fillRef>
            <a:effectRef idx="0">
              <a:schemeClr val="accent1">
                <a:tint val="50000"/>
                <a:hueOff val="-6029867"/>
                <a:satOff val="12062"/>
                <a:lumOff val="5113"/>
                <a:alphaOff val="0"/>
              </a:schemeClr>
            </a:effectRef>
            <a:fontRef idx="minor">
              <a:schemeClr val="lt1">
                <a:hueOff val="0"/>
                <a:satOff val="0"/>
                <a:lumOff val="0"/>
                <a:alphaOff val="0"/>
              </a:schemeClr>
            </a:fontRef>
          </p:style>
          <p:txBody>
            <a:bodyPr spcFirstLastPara="0" vert="horz" wrap="square" lIns="180000" tIns="38100" rIns="38100" bIns="38100" numCol="1" spcCol="1270" anchor="t" anchorCtr="0">
              <a:noAutofit/>
            </a:bodyPr>
            <a:lstStyle/>
            <a:p>
              <a:pPr marL="0" marR="0" lvl="0" indent="0" algn="l" defTabSz="533400" rtl="0" eaLnBrk="0" fontAlgn="base" latinLnBrk="0" hangingPunct="0">
                <a:lnSpc>
                  <a:spcPct val="90000"/>
                </a:lnSpc>
                <a:spcBef>
                  <a:spcPct val="0"/>
                </a:spcBef>
                <a:spcAft>
                  <a:spcPts val="0"/>
                </a:spcAft>
                <a:buClrTx/>
                <a:buSzTx/>
                <a:buFontTx/>
                <a:buNone/>
                <a:tabLst/>
                <a:defRPr/>
              </a:pPr>
              <a:r>
                <a:rPr kumimoji="0" lang="en-US" sz="1150" b="1" i="0" u="none" strike="noStrike" kern="1200" cap="none" spc="0" normalizeH="0" baseline="0" noProof="0">
                  <a:ln>
                    <a:noFill/>
                  </a:ln>
                  <a:solidFill>
                    <a:sysClr val="windowText" lastClr="000000"/>
                  </a:solidFill>
                  <a:effectLst/>
                  <a:uLnTx/>
                  <a:uFillTx/>
                  <a:latin typeface="Maiandra GD"/>
                  <a:ea typeface="+mn-ea"/>
                  <a:cs typeface="+mn-cs"/>
                </a:rPr>
                <a:t>County has documented DQA structures * processes as per the protocol. </a:t>
              </a:r>
            </a:p>
            <a:p>
              <a:pPr marL="0" marR="0" lvl="0" indent="0" algn="l" defTabSz="533400" rtl="0" eaLnBrk="0" fontAlgn="base" latinLnBrk="0" hangingPunct="0">
                <a:lnSpc>
                  <a:spcPct val="90000"/>
                </a:lnSpc>
                <a:spcBef>
                  <a:spcPct val="0"/>
                </a:spcBef>
                <a:spcAft>
                  <a:spcPts val="0"/>
                </a:spcAft>
                <a:buClrTx/>
                <a:buSzTx/>
                <a:buFontTx/>
                <a:buNone/>
                <a:tabLst/>
                <a:defRPr/>
              </a:pPr>
              <a:endParaRPr kumimoji="0" lang="en-US" sz="1150" b="1" i="0" u="none" strike="noStrike" kern="1200" cap="none" spc="0" normalizeH="0" baseline="0" noProof="0">
                <a:ln>
                  <a:noFill/>
                </a:ln>
                <a:solidFill>
                  <a:sysClr val="windowText" lastClr="000000"/>
                </a:solidFill>
                <a:effectLst/>
                <a:uLnTx/>
                <a:uFillTx/>
                <a:latin typeface="Maiandra GD" panose="020E0502030308020204" pitchFamily="34" charset="0"/>
                <a:ea typeface="+mn-ea"/>
                <a:cs typeface="+mn-cs"/>
              </a:endParaRPr>
            </a:p>
            <a:p>
              <a:pPr marL="0" marR="0" lvl="0" indent="0" algn="l" defTabSz="533400" rtl="0" eaLnBrk="0" fontAlgn="base" latinLnBrk="0" hangingPunct="0">
                <a:lnSpc>
                  <a:spcPct val="90000"/>
                </a:lnSpc>
                <a:spcBef>
                  <a:spcPct val="0"/>
                </a:spcBef>
                <a:spcAft>
                  <a:spcPts val="0"/>
                </a:spcAft>
                <a:buClrTx/>
                <a:buSzTx/>
                <a:buFontTx/>
                <a:buNone/>
                <a:tabLst/>
                <a:defRPr/>
              </a:pPr>
              <a:r>
                <a:rPr kumimoji="0" lang="en-US" sz="1150" b="1" i="0" u="none" strike="noStrike" kern="1200" cap="none" spc="0" normalizeH="0" baseline="0" noProof="0">
                  <a:ln>
                    <a:noFill/>
                  </a:ln>
                  <a:solidFill>
                    <a:sysClr val="windowText" lastClr="000000"/>
                  </a:solidFill>
                  <a:effectLst/>
                  <a:uLnTx/>
                  <a:uFillTx/>
                  <a:latin typeface="Maiandra GD"/>
                  <a:ea typeface="+mn-ea"/>
                  <a:cs typeface="+mn-cs"/>
                </a:rPr>
                <a:t>Formally defined DQA.</a:t>
              </a:r>
            </a:p>
            <a:p>
              <a:pPr marL="0" marR="0" lvl="0" indent="0" algn="l" defTabSz="533400" rtl="0" eaLnBrk="0" fontAlgn="base" latinLnBrk="0" hangingPunct="0">
                <a:lnSpc>
                  <a:spcPct val="90000"/>
                </a:lnSpc>
                <a:spcBef>
                  <a:spcPct val="0"/>
                </a:spcBef>
                <a:spcAft>
                  <a:spcPts val="0"/>
                </a:spcAft>
                <a:buClrTx/>
                <a:buSzTx/>
                <a:buFontTx/>
                <a:buNone/>
                <a:tabLst/>
                <a:defRPr/>
              </a:pPr>
              <a:endParaRPr kumimoji="0" lang="en-US" sz="1150" b="1" i="0" u="none" strike="noStrike" kern="1200" cap="none" spc="0" normalizeH="0" baseline="0" noProof="0">
                <a:ln>
                  <a:noFill/>
                </a:ln>
                <a:solidFill>
                  <a:sysClr val="windowText" lastClr="000000"/>
                </a:solidFill>
                <a:effectLst/>
                <a:uLnTx/>
                <a:uFillTx/>
                <a:latin typeface="Maiandra GD" panose="020E0502030308020204" pitchFamily="34" charset="0"/>
                <a:ea typeface="+mn-ea"/>
                <a:cs typeface="+mn-cs"/>
              </a:endParaRPr>
            </a:p>
            <a:p>
              <a:pPr marL="0" marR="0" lvl="0" indent="0" algn="l" defTabSz="533400" rtl="0" eaLnBrk="0" fontAlgn="base" latinLnBrk="0" hangingPunct="0">
                <a:lnSpc>
                  <a:spcPct val="90000"/>
                </a:lnSpc>
                <a:spcBef>
                  <a:spcPct val="0"/>
                </a:spcBef>
                <a:spcAft>
                  <a:spcPts val="0"/>
                </a:spcAft>
                <a:buClrTx/>
                <a:buSzTx/>
                <a:buFontTx/>
                <a:buNone/>
                <a:tabLst/>
                <a:defRPr/>
              </a:pPr>
              <a:r>
                <a:rPr kumimoji="0" lang="en-US" sz="1150" b="1" i="0" u="none" strike="noStrike" kern="1200" cap="none" spc="0" normalizeH="0" baseline="0" noProof="0">
                  <a:ln>
                    <a:noFill/>
                  </a:ln>
                  <a:solidFill>
                    <a:sysClr val="windowText" lastClr="000000"/>
                  </a:solidFill>
                  <a:effectLst/>
                  <a:uLnTx/>
                  <a:uFillTx/>
                  <a:latin typeface="Maiandra GD"/>
                  <a:ea typeface="+mn-ea"/>
                  <a:cs typeface="+mn-cs"/>
                </a:rPr>
                <a:t>Staffs sensitized on DQA.</a:t>
              </a:r>
              <a:endParaRPr kumimoji="0" lang="en-KE" sz="1150" b="1" i="0" u="none" strike="noStrike" kern="1200" cap="none" spc="0" normalizeH="0" baseline="0" noProof="0">
                <a:ln>
                  <a:noFill/>
                </a:ln>
                <a:solidFill>
                  <a:sysClr val="windowText" lastClr="000000"/>
                </a:solidFill>
                <a:effectLst/>
                <a:uLnTx/>
                <a:uFillTx/>
                <a:latin typeface="Maiandra GD"/>
                <a:ea typeface="+mn-ea"/>
                <a:cs typeface="+mn-cs"/>
              </a:endParaRPr>
            </a:p>
            <a:p>
              <a:pPr marL="0" marR="0" lvl="0" indent="0" algn="l" defTabSz="533400" rtl="0" eaLnBrk="0" fontAlgn="base" latinLnBrk="0" hangingPunct="0">
                <a:lnSpc>
                  <a:spcPct val="100000"/>
                </a:lnSpc>
                <a:spcBef>
                  <a:spcPct val="0"/>
                </a:spcBef>
                <a:spcAft>
                  <a:spcPts val="0"/>
                </a:spcAft>
                <a:buClrTx/>
                <a:buSzTx/>
                <a:buFontTx/>
                <a:buNone/>
                <a:tabLst/>
                <a:defRPr/>
              </a:pPr>
              <a:r>
                <a:rPr kumimoji="0" lang="en-US" sz="1150" b="1" i="0" u="none" strike="noStrike" kern="1200" cap="none" spc="0" normalizeH="0" baseline="0" noProof="0">
                  <a:ln>
                    <a:noFill/>
                  </a:ln>
                  <a:solidFill>
                    <a:sysClr val="windowText" lastClr="000000"/>
                  </a:solidFill>
                  <a:effectLst/>
                  <a:uLnTx/>
                  <a:uFillTx/>
                  <a:latin typeface="Maiandra GD"/>
                  <a:ea typeface="+mn-ea"/>
                  <a:cs typeface="+mn-cs"/>
                </a:rPr>
                <a:t>DQAs conducted as per national protocol/</a:t>
              </a:r>
            </a:p>
            <a:p>
              <a:pPr marL="0" marR="0" lvl="0" indent="0" algn="l" defTabSz="533400" rtl="0" eaLnBrk="0" fontAlgn="base" latinLnBrk="0" hangingPunct="0">
                <a:lnSpc>
                  <a:spcPct val="100000"/>
                </a:lnSpc>
                <a:spcBef>
                  <a:spcPct val="0"/>
                </a:spcBef>
                <a:spcAft>
                  <a:spcPts val="0"/>
                </a:spcAft>
                <a:buClrTx/>
                <a:buSzTx/>
                <a:buFontTx/>
                <a:buNone/>
                <a:tabLst/>
                <a:defRPr/>
              </a:pPr>
              <a:endParaRPr kumimoji="0" lang="en-US" sz="1150" b="1" i="0" u="none" strike="noStrike" kern="1200" cap="none" spc="0" normalizeH="0" baseline="0" noProof="0">
                <a:ln>
                  <a:noFill/>
                </a:ln>
                <a:solidFill>
                  <a:sysClr val="windowText" lastClr="000000"/>
                </a:solidFill>
                <a:effectLst/>
                <a:uLnTx/>
                <a:uFillTx/>
                <a:latin typeface="Maiandra GD" panose="020E0502030308020204" pitchFamily="34" charset="0"/>
                <a:ea typeface="+mn-ea"/>
                <a:cs typeface="+mn-cs"/>
              </a:endParaRPr>
            </a:p>
            <a:p>
              <a:pPr marL="0" marR="0" lvl="0" indent="0" algn="l" defTabSz="533400" rtl="0" eaLnBrk="0" fontAlgn="base" latinLnBrk="0" hangingPunct="0">
                <a:lnSpc>
                  <a:spcPct val="100000"/>
                </a:lnSpc>
                <a:spcBef>
                  <a:spcPct val="0"/>
                </a:spcBef>
                <a:spcAft>
                  <a:spcPts val="0"/>
                </a:spcAft>
                <a:buClrTx/>
                <a:buSzTx/>
                <a:buFontTx/>
                <a:buNone/>
                <a:tabLst/>
                <a:defRPr/>
              </a:pPr>
              <a:r>
                <a:rPr kumimoji="0" lang="en-US" sz="1150" b="1" i="0" u="none" strike="noStrike" kern="1200" cap="none" spc="0" normalizeH="0" baseline="0" noProof="0">
                  <a:ln>
                    <a:noFill/>
                  </a:ln>
                  <a:solidFill>
                    <a:sysClr val="windowText" lastClr="000000"/>
                  </a:solidFill>
                  <a:effectLst/>
                  <a:uLnTx/>
                  <a:uFillTx/>
                  <a:latin typeface="Maiandra GD"/>
                  <a:ea typeface="+mn-ea"/>
                  <a:cs typeface="+mn-cs"/>
                </a:rPr>
                <a:t>HIS tools available but not sufficient nor used optimally.</a:t>
              </a:r>
            </a:p>
            <a:p>
              <a:pPr marL="0" marR="0" lvl="0" indent="0" algn="l" defTabSz="533400" rtl="0" eaLnBrk="0" fontAlgn="base" latinLnBrk="0" hangingPunct="0">
                <a:lnSpc>
                  <a:spcPct val="100000"/>
                </a:lnSpc>
                <a:spcBef>
                  <a:spcPct val="0"/>
                </a:spcBef>
                <a:spcAft>
                  <a:spcPts val="0"/>
                </a:spcAft>
                <a:buClrTx/>
                <a:buSzTx/>
                <a:buFontTx/>
                <a:buNone/>
                <a:tabLst/>
                <a:defRPr/>
              </a:pPr>
              <a:endParaRPr kumimoji="0" lang="en-KE" sz="1150" b="1" i="0" u="none" strike="noStrike" kern="1200" cap="none" spc="0" normalizeH="0" baseline="0" noProof="0">
                <a:ln>
                  <a:noFill/>
                </a:ln>
                <a:solidFill>
                  <a:sysClr val="windowText" lastClr="000000"/>
                </a:solidFill>
                <a:effectLst/>
                <a:uLnTx/>
                <a:uFillTx/>
                <a:latin typeface="Maiandra GD" panose="020E0502030308020204" pitchFamily="34" charset="0"/>
                <a:ea typeface="+mn-ea"/>
                <a:cs typeface="+mn-cs"/>
              </a:endParaRPr>
            </a:p>
            <a:p>
              <a:pPr marL="0" marR="0" lvl="0" indent="0" algn="l" defTabSz="533400" rtl="0" eaLnBrk="0" fontAlgn="base" latinLnBrk="0" hangingPunct="0">
                <a:lnSpc>
                  <a:spcPct val="90000"/>
                </a:lnSpc>
                <a:spcBef>
                  <a:spcPct val="0"/>
                </a:spcBef>
                <a:spcAft>
                  <a:spcPts val="0"/>
                </a:spcAft>
                <a:buClrTx/>
                <a:buSzTx/>
                <a:buFontTx/>
                <a:buNone/>
                <a:tabLst/>
                <a:defRPr/>
              </a:pPr>
              <a:r>
                <a:rPr kumimoji="0" lang="en-US" sz="1150" b="1" i="0" u="none" strike="noStrike" kern="1200" cap="none" spc="0" normalizeH="0" baseline="0" noProof="0">
                  <a:ln>
                    <a:noFill/>
                  </a:ln>
                  <a:solidFill>
                    <a:sysClr val="windowText" lastClr="000000"/>
                  </a:solidFill>
                  <a:effectLst/>
                  <a:uLnTx/>
                  <a:uFillTx/>
                  <a:latin typeface="Maiandra GD"/>
                  <a:ea typeface="+mn-ea"/>
                  <a:cs typeface="+mn-cs"/>
                </a:rPr>
                <a:t>DQA included in AWP, however partner funded.</a:t>
              </a:r>
              <a:endParaRPr kumimoji="0" lang="en-KE" sz="1150" b="1" i="0" u="none" strike="noStrike" kern="1200" cap="none" spc="0" normalizeH="0" baseline="0" noProof="0">
                <a:ln>
                  <a:noFill/>
                </a:ln>
                <a:solidFill>
                  <a:sysClr val="windowText" lastClr="000000"/>
                </a:solidFill>
                <a:effectLst/>
                <a:uLnTx/>
                <a:uFillTx/>
                <a:latin typeface="Maiandra GD"/>
                <a:ea typeface="+mn-ea"/>
                <a:cs typeface="+mn-cs"/>
              </a:endParaRPr>
            </a:p>
            <a:p>
              <a:pPr marL="0" marR="0" lvl="0" indent="0" algn="l" defTabSz="533400" rtl="0" eaLnBrk="0" fontAlgn="base" latinLnBrk="0" hangingPunct="0">
                <a:lnSpc>
                  <a:spcPct val="90000"/>
                </a:lnSpc>
                <a:spcBef>
                  <a:spcPct val="0"/>
                </a:spcBef>
                <a:spcAft>
                  <a:spcPts val="0"/>
                </a:spcAft>
                <a:buClrTx/>
                <a:buSzTx/>
                <a:buFontTx/>
                <a:buNone/>
                <a:tabLst/>
                <a:defRPr/>
              </a:pPr>
              <a:endParaRPr kumimoji="0" lang="en-US" sz="1150" b="1" i="0" u="none" strike="noStrike" kern="1200" cap="none" spc="0" normalizeH="0" baseline="0" noProof="0">
                <a:ln>
                  <a:noFill/>
                </a:ln>
                <a:solidFill>
                  <a:sysClr val="windowText" lastClr="000000"/>
                </a:solidFill>
                <a:effectLst/>
                <a:uLnTx/>
                <a:uFillTx/>
                <a:latin typeface="Maiandra GD" panose="020E0502030308020204" pitchFamily="34" charset="0"/>
                <a:ea typeface="+mn-ea"/>
                <a:cs typeface="+mn-cs"/>
              </a:endParaRPr>
            </a:p>
            <a:p>
              <a:pPr marL="0" marR="0" lvl="0" indent="0" algn="l" defTabSz="533400" rtl="0" eaLnBrk="0" fontAlgn="base" latinLnBrk="0" hangingPunct="0">
                <a:lnSpc>
                  <a:spcPct val="90000"/>
                </a:lnSpc>
                <a:spcBef>
                  <a:spcPct val="0"/>
                </a:spcBef>
                <a:spcAft>
                  <a:spcPts val="0"/>
                </a:spcAft>
                <a:buClrTx/>
                <a:buSzTx/>
                <a:buFontTx/>
                <a:buNone/>
                <a:tabLst/>
                <a:defRPr/>
              </a:pPr>
              <a:r>
                <a:rPr kumimoji="0" lang="en-US" sz="1150" b="1" i="0" u="none" strike="noStrike" kern="1200" cap="none" spc="0" normalizeH="0" baseline="0" noProof="0">
                  <a:ln>
                    <a:noFill/>
                  </a:ln>
                  <a:solidFill>
                    <a:sysClr val="windowText" lastClr="000000"/>
                  </a:solidFill>
                  <a:effectLst/>
                  <a:uLnTx/>
                  <a:uFillTx/>
                  <a:latin typeface="Maiandra GD"/>
                  <a:ea typeface="+mn-ea"/>
                  <a:cs typeface="+mn-cs"/>
                </a:rPr>
                <a:t>Structured DQA forums in place but irregular.</a:t>
              </a:r>
            </a:p>
            <a:p>
              <a:pPr marL="0" marR="0" lvl="0" indent="0" algn="l" defTabSz="533400" rtl="0" eaLnBrk="0" fontAlgn="base" latinLnBrk="0" hangingPunct="0">
                <a:lnSpc>
                  <a:spcPct val="90000"/>
                </a:lnSpc>
                <a:spcBef>
                  <a:spcPct val="0"/>
                </a:spcBef>
                <a:spcAft>
                  <a:spcPts val="0"/>
                </a:spcAft>
                <a:buClrTx/>
                <a:buSzTx/>
                <a:buFontTx/>
                <a:buNone/>
                <a:tabLst/>
                <a:defRPr/>
              </a:pPr>
              <a:endParaRPr kumimoji="0" lang="en-KE" sz="1150" b="1" i="0" u="none" strike="noStrike" kern="1200" cap="none" spc="0" normalizeH="0" baseline="0" noProof="0">
                <a:ln>
                  <a:noFill/>
                </a:ln>
                <a:solidFill>
                  <a:sysClr val="windowText" lastClr="000000"/>
                </a:solidFill>
                <a:effectLst/>
                <a:uLnTx/>
                <a:uFillTx/>
                <a:latin typeface="Maiandra GD" panose="020E0502030308020204" pitchFamily="34" charset="0"/>
                <a:ea typeface="+mn-ea"/>
                <a:cs typeface="+mn-cs"/>
              </a:endParaRPr>
            </a:p>
            <a:p>
              <a:pPr marL="0" marR="0" lvl="0" indent="0" algn="l" defTabSz="533400" rtl="0" eaLnBrk="0" fontAlgn="base" latinLnBrk="0" hangingPunct="0">
                <a:lnSpc>
                  <a:spcPct val="90000"/>
                </a:lnSpc>
                <a:spcBef>
                  <a:spcPct val="0"/>
                </a:spcBef>
                <a:spcAft>
                  <a:spcPts val="0"/>
                </a:spcAft>
                <a:buClrTx/>
                <a:buSzTx/>
                <a:buFontTx/>
                <a:buNone/>
                <a:tabLst/>
                <a:defRPr/>
              </a:pPr>
              <a:r>
                <a:rPr kumimoji="0" lang="en-US" sz="1150" b="1" i="0" u="none" strike="noStrike" kern="1200" cap="none" spc="0" normalizeH="0" baseline="0" noProof="0">
                  <a:ln>
                    <a:noFill/>
                  </a:ln>
                  <a:solidFill>
                    <a:sysClr val="windowText" lastClr="000000"/>
                  </a:solidFill>
                  <a:effectLst/>
                  <a:uLnTx/>
                  <a:uFillTx/>
                  <a:latin typeface="Maiandra GD"/>
                  <a:ea typeface="+mn-ea"/>
                  <a:cs typeface="+mn-cs"/>
                </a:rPr>
                <a:t>DQA assessed in staff appraisals/managers prioritize DQI activities.</a:t>
              </a:r>
            </a:p>
            <a:p>
              <a:pPr marL="0" marR="0" lvl="0" indent="0" algn="l" defTabSz="533400" rtl="0" eaLnBrk="0" fontAlgn="base" latinLnBrk="0" hangingPunct="0">
                <a:lnSpc>
                  <a:spcPct val="90000"/>
                </a:lnSpc>
                <a:spcBef>
                  <a:spcPct val="0"/>
                </a:spcBef>
                <a:spcAft>
                  <a:spcPct val="35000"/>
                </a:spcAft>
                <a:buClrTx/>
                <a:buSzTx/>
                <a:buFontTx/>
                <a:buNone/>
                <a:tabLst/>
                <a:defRPr/>
              </a:pPr>
              <a:endParaRPr kumimoji="0" lang="en-KE" sz="1400" b="0" i="0" u="none" strike="noStrike" kern="1200" cap="none" spc="0" normalizeH="0" baseline="0" noProof="0">
                <a:ln>
                  <a:noFill/>
                </a:ln>
                <a:solidFill>
                  <a:prstClr val="black"/>
                </a:solidFill>
                <a:effectLst/>
                <a:uLnTx/>
                <a:uFillTx/>
                <a:latin typeface="Gill Sans MT" panose="020B0502020104020203" pitchFamily="34" charset="0"/>
                <a:ea typeface="+mn-ea"/>
                <a:cs typeface="+mn-cs"/>
              </a:endParaRPr>
            </a:p>
          </p:txBody>
        </p:sp>
        <p:sp>
          <p:nvSpPr>
            <p:cNvPr id="13" name="Freeform: Shape 12">
              <a:extLst>
                <a:ext uri="{FF2B5EF4-FFF2-40B4-BE49-F238E27FC236}">
                  <a16:creationId xmlns:a16="http://schemas.microsoft.com/office/drawing/2014/main" id="{2340FC40-CE14-5FBF-C483-050B229FD08C}"/>
                </a:ext>
              </a:extLst>
            </p:cNvPr>
            <p:cNvSpPr/>
            <p:nvPr/>
          </p:nvSpPr>
          <p:spPr>
            <a:xfrm>
              <a:off x="7071509" y="1838231"/>
              <a:ext cx="2103735" cy="4362320"/>
            </a:xfrm>
            <a:custGeom>
              <a:avLst/>
              <a:gdLst>
                <a:gd name="connsiteX0" fmla="*/ 0 w 1874609"/>
                <a:gd name="connsiteY0" fmla="*/ 0 h 4824347"/>
                <a:gd name="connsiteX1" fmla="*/ 1093522 w 1874609"/>
                <a:gd name="connsiteY1" fmla="*/ 0 h 4824347"/>
                <a:gd name="connsiteX2" fmla="*/ 1093522 w 1874609"/>
                <a:gd name="connsiteY2" fmla="*/ 0 h 4824347"/>
                <a:gd name="connsiteX3" fmla="*/ 1562174 w 1874609"/>
                <a:gd name="connsiteY3" fmla="*/ 0 h 4824347"/>
                <a:gd name="connsiteX4" fmla="*/ 1874609 w 1874609"/>
                <a:gd name="connsiteY4" fmla="*/ 0 h 4824347"/>
                <a:gd name="connsiteX5" fmla="*/ 1874609 w 1874609"/>
                <a:gd name="connsiteY5" fmla="*/ 2814202 h 4824347"/>
                <a:gd name="connsiteX6" fmla="*/ 2108935 w 1874609"/>
                <a:gd name="connsiteY6" fmla="*/ 3417085 h 4824347"/>
                <a:gd name="connsiteX7" fmla="*/ 1874609 w 1874609"/>
                <a:gd name="connsiteY7" fmla="*/ 4020289 h 4824347"/>
                <a:gd name="connsiteX8" fmla="*/ 1874609 w 1874609"/>
                <a:gd name="connsiteY8" fmla="*/ 4824347 h 4824347"/>
                <a:gd name="connsiteX9" fmla="*/ 1562174 w 1874609"/>
                <a:gd name="connsiteY9" fmla="*/ 4824347 h 4824347"/>
                <a:gd name="connsiteX10" fmla="*/ 1093522 w 1874609"/>
                <a:gd name="connsiteY10" fmla="*/ 4824347 h 4824347"/>
                <a:gd name="connsiteX11" fmla="*/ 1093522 w 1874609"/>
                <a:gd name="connsiteY11" fmla="*/ 4824347 h 4824347"/>
                <a:gd name="connsiteX12" fmla="*/ 0 w 1874609"/>
                <a:gd name="connsiteY12" fmla="*/ 4824347 h 4824347"/>
                <a:gd name="connsiteX13" fmla="*/ 0 w 1874609"/>
                <a:gd name="connsiteY13" fmla="*/ 4020289 h 4824347"/>
                <a:gd name="connsiteX14" fmla="*/ 0 w 1874609"/>
                <a:gd name="connsiteY14" fmla="*/ 2814202 h 4824347"/>
                <a:gd name="connsiteX15" fmla="*/ 0 w 1874609"/>
                <a:gd name="connsiteY15" fmla="*/ 2814202 h 4824347"/>
                <a:gd name="connsiteX16" fmla="*/ 0 w 1874609"/>
                <a:gd name="connsiteY16" fmla="*/ 0 h 4824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874609" h="4824347">
                  <a:moveTo>
                    <a:pt x="0" y="0"/>
                  </a:moveTo>
                  <a:lnTo>
                    <a:pt x="1093522" y="0"/>
                  </a:lnTo>
                  <a:lnTo>
                    <a:pt x="1093522" y="0"/>
                  </a:lnTo>
                  <a:lnTo>
                    <a:pt x="1562174" y="0"/>
                  </a:lnTo>
                  <a:lnTo>
                    <a:pt x="1874609" y="0"/>
                  </a:lnTo>
                  <a:lnTo>
                    <a:pt x="1874609" y="2814202"/>
                  </a:lnTo>
                  <a:lnTo>
                    <a:pt x="2108935" y="3417085"/>
                  </a:lnTo>
                  <a:lnTo>
                    <a:pt x="1874609" y="4020289"/>
                  </a:lnTo>
                  <a:lnTo>
                    <a:pt x="1874609" y="4824347"/>
                  </a:lnTo>
                  <a:lnTo>
                    <a:pt x="1562174" y="4824347"/>
                  </a:lnTo>
                  <a:lnTo>
                    <a:pt x="1093522" y="4824347"/>
                  </a:lnTo>
                  <a:lnTo>
                    <a:pt x="1093522" y="4824347"/>
                  </a:lnTo>
                  <a:lnTo>
                    <a:pt x="0" y="4824347"/>
                  </a:lnTo>
                  <a:lnTo>
                    <a:pt x="0" y="4020289"/>
                  </a:lnTo>
                  <a:lnTo>
                    <a:pt x="0" y="2814202"/>
                  </a:lnTo>
                  <a:lnTo>
                    <a:pt x="0" y="2814202"/>
                  </a:lnTo>
                  <a:lnTo>
                    <a:pt x="0" y="0"/>
                  </a:lnTo>
                  <a:close/>
                </a:path>
              </a:pathLst>
            </a:custGeom>
            <a:solidFill>
              <a:schemeClr val="bg1">
                <a:lumMod val="75000"/>
              </a:schemeClr>
            </a:solidFill>
          </p:spPr>
          <p:style>
            <a:lnRef idx="2">
              <a:schemeClr val="lt1">
                <a:hueOff val="0"/>
                <a:satOff val="0"/>
                <a:lumOff val="0"/>
                <a:alphaOff val="0"/>
              </a:schemeClr>
            </a:lnRef>
            <a:fillRef idx="1">
              <a:schemeClr val="accent1">
                <a:tint val="50000"/>
                <a:hueOff val="-3014934"/>
                <a:satOff val="6031"/>
                <a:lumOff val="2556"/>
                <a:alphaOff val="0"/>
              </a:schemeClr>
            </a:fillRef>
            <a:effectRef idx="0">
              <a:schemeClr val="accent1">
                <a:tint val="50000"/>
                <a:hueOff val="-3014934"/>
                <a:satOff val="6031"/>
                <a:lumOff val="2556"/>
                <a:alphaOff val="0"/>
              </a:schemeClr>
            </a:effectRef>
            <a:fontRef idx="minor">
              <a:schemeClr val="lt1">
                <a:hueOff val="0"/>
                <a:satOff val="0"/>
                <a:lumOff val="0"/>
                <a:alphaOff val="0"/>
              </a:schemeClr>
            </a:fontRef>
          </p:style>
          <p:txBody>
            <a:bodyPr spcFirstLastPara="0" vert="horz" wrap="square" lIns="180000" tIns="38100" rIns="38100" bIns="38100" numCol="1" spcCol="1270" anchor="t" anchorCtr="0">
              <a:noAutofit/>
            </a:bodyPr>
            <a:lstStyle/>
            <a:p>
              <a:pPr marL="0" marR="0" lvl="0" indent="0" algn="l" defTabSz="533400" rtl="0" eaLnBrk="0" fontAlgn="base" latinLnBrk="0" hangingPunct="0">
                <a:lnSpc>
                  <a:spcPct val="90000"/>
                </a:lnSpc>
                <a:spcBef>
                  <a:spcPct val="0"/>
                </a:spcBef>
                <a:spcAft>
                  <a:spcPts val="0"/>
                </a:spcAft>
                <a:buClrTx/>
                <a:buSzTx/>
                <a:buFontTx/>
                <a:buNone/>
                <a:tabLst/>
                <a:defRPr/>
              </a:pPr>
              <a:r>
                <a:rPr kumimoji="0" lang="en-US" sz="1150" b="1" i="0" u="none" strike="noStrike" kern="1200" cap="none" spc="0" normalizeH="0" baseline="0" noProof="0">
                  <a:ln>
                    <a:noFill/>
                  </a:ln>
                  <a:solidFill>
                    <a:sysClr val="windowText" lastClr="000000"/>
                  </a:solidFill>
                  <a:effectLst/>
                  <a:uLnTx/>
                  <a:uFillTx/>
                  <a:latin typeface="Maiandra GD"/>
                  <a:ea typeface="+mn-ea"/>
                  <a:cs typeface="+mn-cs"/>
                </a:rPr>
                <a:t>County adhere to the national protocol &amp; implement SOPs.</a:t>
              </a:r>
            </a:p>
            <a:p>
              <a:pPr marL="0" marR="0" lvl="0" indent="0" algn="l" defTabSz="533400" rtl="0" eaLnBrk="0" fontAlgn="base" latinLnBrk="0" hangingPunct="0">
                <a:lnSpc>
                  <a:spcPct val="90000"/>
                </a:lnSpc>
                <a:spcBef>
                  <a:spcPct val="0"/>
                </a:spcBef>
                <a:spcAft>
                  <a:spcPts val="0"/>
                </a:spcAft>
                <a:buClrTx/>
                <a:buSzTx/>
                <a:buFontTx/>
                <a:buNone/>
                <a:tabLst/>
                <a:defRPr/>
              </a:pPr>
              <a:endParaRPr kumimoji="0" lang="en-KE" sz="1150" b="1" i="0" u="none" strike="noStrike" kern="1200" cap="none" spc="0" normalizeH="0" baseline="0" noProof="0">
                <a:ln>
                  <a:noFill/>
                </a:ln>
                <a:solidFill>
                  <a:sysClr val="windowText" lastClr="000000"/>
                </a:solidFill>
                <a:effectLst/>
                <a:uLnTx/>
                <a:uFillTx/>
                <a:latin typeface="Maiandra GD" panose="020E0502030308020204" pitchFamily="34" charset="0"/>
                <a:ea typeface="+mn-ea"/>
                <a:cs typeface="+mn-cs"/>
              </a:endParaRPr>
            </a:p>
            <a:p>
              <a:pPr marL="0" marR="0" lvl="0" indent="0" algn="l" defTabSz="533400" rtl="0" eaLnBrk="0" fontAlgn="base" latinLnBrk="0" hangingPunct="0">
                <a:lnSpc>
                  <a:spcPct val="90000"/>
                </a:lnSpc>
                <a:spcBef>
                  <a:spcPct val="0"/>
                </a:spcBef>
                <a:spcAft>
                  <a:spcPts val="0"/>
                </a:spcAft>
                <a:buClrTx/>
                <a:buSzTx/>
                <a:buFontTx/>
                <a:buNone/>
                <a:tabLst/>
                <a:defRPr/>
              </a:pPr>
              <a:r>
                <a:rPr kumimoji="0" lang="en-US" sz="1150" b="1" i="0" u="none" strike="noStrike" kern="1200" cap="none" spc="0" normalizeH="0" baseline="0" noProof="0">
                  <a:ln>
                    <a:noFill/>
                  </a:ln>
                  <a:solidFill>
                    <a:sysClr val="windowText" lastClr="000000"/>
                  </a:solidFill>
                  <a:effectLst/>
                  <a:uLnTx/>
                  <a:uFillTx/>
                  <a:latin typeface="Maiandra GD"/>
                  <a:ea typeface="+mn-ea"/>
                  <a:cs typeface="+mn-cs"/>
                </a:rPr>
                <a:t>DQA metrics systematically used.</a:t>
              </a:r>
            </a:p>
            <a:p>
              <a:pPr marL="0" marR="0" lvl="0" indent="0" algn="l" defTabSz="533400" rtl="0" eaLnBrk="0" fontAlgn="base" latinLnBrk="0" hangingPunct="0">
                <a:lnSpc>
                  <a:spcPct val="90000"/>
                </a:lnSpc>
                <a:spcBef>
                  <a:spcPct val="0"/>
                </a:spcBef>
                <a:spcAft>
                  <a:spcPts val="0"/>
                </a:spcAft>
                <a:buClrTx/>
                <a:buSzTx/>
                <a:buFontTx/>
                <a:buNone/>
                <a:tabLst/>
                <a:defRPr/>
              </a:pPr>
              <a:endParaRPr kumimoji="0" lang="en-US" sz="1150" b="1" i="0" u="none" strike="noStrike" kern="1200" cap="none" spc="0" normalizeH="0" baseline="0" noProof="0">
                <a:ln>
                  <a:noFill/>
                </a:ln>
                <a:solidFill>
                  <a:sysClr val="windowText" lastClr="000000"/>
                </a:solidFill>
                <a:effectLst/>
                <a:uLnTx/>
                <a:uFillTx/>
                <a:latin typeface="Maiandra GD" panose="020E0502030308020204" pitchFamily="34" charset="0"/>
                <a:ea typeface="+mn-ea"/>
                <a:cs typeface="+mn-cs"/>
              </a:endParaRPr>
            </a:p>
            <a:p>
              <a:pPr marL="0" marR="0" lvl="0" indent="0" algn="l" defTabSz="533400" rtl="0" eaLnBrk="0" fontAlgn="base" latinLnBrk="0" hangingPunct="0">
                <a:lnSpc>
                  <a:spcPct val="90000"/>
                </a:lnSpc>
                <a:spcBef>
                  <a:spcPct val="0"/>
                </a:spcBef>
                <a:spcAft>
                  <a:spcPts val="0"/>
                </a:spcAft>
                <a:buClrTx/>
                <a:buSzTx/>
                <a:buFontTx/>
                <a:buNone/>
                <a:tabLst/>
                <a:defRPr/>
              </a:pPr>
              <a:r>
                <a:rPr kumimoji="0" lang="en-US" sz="1150" b="1" i="0" u="none" strike="noStrike" kern="1200" cap="none" spc="0" normalizeH="0" baseline="0" noProof="0">
                  <a:ln>
                    <a:noFill/>
                  </a:ln>
                  <a:solidFill>
                    <a:sysClr val="windowText" lastClr="000000"/>
                  </a:solidFill>
                  <a:effectLst/>
                  <a:uLnTx/>
                  <a:uFillTx/>
                  <a:latin typeface="Maiandra GD"/>
                  <a:ea typeface="+mn-ea"/>
                  <a:cs typeface="+mn-cs"/>
                </a:rPr>
                <a:t>Managed and measured DQA.</a:t>
              </a:r>
            </a:p>
            <a:p>
              <a:pPr marL="0" marR="0" lvl="0" indent="0" algn="l" defTabSz="533400" rtl="0" eaLnBrk="0" fontAlgn="base" latinLnBrk="0" hangingPunct="0">
                <a:lnSpc>
                  <a:spcPct val="90000"/>
                </a:lnSpc>
                <a:spcBef>
                  <a:spcPct val="0"/>
                </a:spcBef>
                <a:spcAft>
                  <a:spcPts val="0"/>
                </a:spcAft>
                <a:buClrTx/>
                <a:buSzTx/>
                <a:buFontTx/>
                <a:buNone/>
                <a:tabLst/>
                <a:defRPr/>
              </a:pPr>
              <a:endParaRPr kumimoji="0" lang="en-KE" sz="1150" b="1" i="0" u="none" strike="noStrike" kern="1200" cap="none" spc="0" normalizeH="0" baseline="0" noProof="0">
                <a:ln>
                  <a:noFill/>
                </a:ln>
                <a:solidFill>
                  <a:sysClr val="windowText" lastClr="000000"/>
                </a:solidFill>
                <a:effectLst/>
                <a:uLnTx/>
                <a:uFillTx/>
                <a:latin typeface="Maiandra GD" panose="020E0502030308020204" pitchFamily="34" charset="0"/>
                <a:ea typeface="+mn-ea"/>
                <a:cs typeface="+mn-cs"/>
              </a:endParaRPr>
            </a:p>
            <a:p>
              <a:pPr marL="0" marR="0" lvl="0" indent="0" algn="l" defTabSz="533400" rtl="0" eaLnBrk="0" fontAlgn="base" latinLnBrk="0" hangingPunct="0">
                <a:lnSpc>
                  <a:spcPct val="90000"/>
                </a:lnSpc>
                <a:spcBef>
                  <a:spcPct val="0"/>
                </a:spcBef>
                <a:spcAft>
                  <a:spcPts val="0"/>
                </a:spcAft>
                <a:buClrTx/>
                <a:buSzTx/>
                <a:buFontTx/>
                <a:buNone/>
                <a:tabLst/>
                <a:defRPr/>
              </a:pPr>
              <a:r>
                <a:rPr kumimoji="0" lang="en-US" sz="1150" b="1" i="0" u="none" strike="noStrike" kern="1200" cap="none" spc="0" normalizeH="0" baseline="0" noProof="0">
                  <a:ln>
                    <a:noFill/>
                  </a:ln>
                  <a:solidFill>
                    <a:sysClr val="windowText" lastClr="000000"/>
                  </a:solidFill>
                  <a:effectLst/>
                  <a:uLnTx/>
                  <a:uFillTx/>
                  <a:latin typeface="Maiandra GD"/>
                  <a:ea typeface="+mn-ea"/>
                  <a:cs typeface="+mn-cs"/>
                </a:rPr>
                <a:t>HIS tools sufficiently available &amp; used.</a:t>
              </a:r>
            </a:p>
            <a:p>
              <a:pPr marL="0" marR="0" lvl="0" indent="0" algn="l" defTabSz="533400" rtl="0" eaLnBrk="0" fontAlgn="base" latinLnBrk="0" hangingPunct="0">
                <a:lnSpc>
                  <a:spcPct val="90000"/>
                </a:lnSpc>
                <a:spcBef>
                  <a:spcPct val="0"/>
                </a:spcBef>
                <a:spcAft>
                  <a:spcPts val="0"/>
                </a:spcAft>
                <a:buClrTx/>
                <a:buSzTx/>
                <a:buFontTx/>
                <a:buNone/>
                <a:tabLst/>
                <a:defRPr/>
              </a:pPr>
              <a:endParaRPr kumimoji="0" lang="en-KE" sz="1150" b="1" i="0" u="none" strike="noStrike" kern="1200" cap="none" spc="0" normalizeH="0" baseline="0" noProof="0">
                <a:ln>
                  <a:noFill/>
                </a:ln>
                <a:solidFill>
                  <a:sysClr val="windowText" lastClr="000000"/>
                </a:solidFill>
                <a:effectLst/>
                <a:uLnTx/>
                <a:uFillTx/>
                <a:latin typeface="Maiandra GD" panose="020E0502030308020204" pitchFamily="34" charset="0"/>
                <a:ea typeface="+mn-ea"/>
                <a:cs typeface="+mn-cs"/>
              </a:endParaRPr>
            </a:p>
            <a:p>
              <a:pPr marL="0" marR="0" lvl="0" indent="0" algn="l" defTabSz="533400" rtl="0" eaLnBrk="0" fontAlgn="base" latinLnBrk="0" hangingPunct="0">
                <a:lnSpc>
                  <a:spcPct val="90000"/>
                </a:lnSpc>
                <a:spcBef>
                  <a:spcPct val="0"/>
                </a:spcBef>
                <a:spcAft>
                  <a:spcPts val="0"/>
                </a:spcAft>
                <a:buClrTx/>
                <a:buSzTx/>
                <a:buFontTx/>
                <a:buNone/>
                <a:tabLst/>
                <a:defRPr/>
              </a:pPr>
              <a:r>
                <a:rPr kumimoji="0" lang="en-US" sz="1150" b="1" i="0" u="none" strike="noStrike" kern="1200" cap="none" spc="0" normalizeH="0" baseline="0" noProof="0">
                  <a:ln>
                    <a:noFill/>
                  </a:ln>
                  <a:solidFill>
                    <a:sysClr val="windowText" lastClr="000000"/>
                  </a:solidFill>
                  <a:effectLst/>
                  <a:uLnTx/>
                  <a:uFillTx/>
                  <a:latin typeface="Maiandra GD"/>
                  <a:ea typeface="+mn-ea"/>
                  <a:cs typeface="+mn-cs"/>
                </a:rPr>
                <a:t>Desk review approaches for DQA adopted. </a:t>
              </a:r>
            </a:p>
            <a:p>
              <a:pPr marL="0" marR="0" lvl="0" indent="0" algn="l" defTabSz="533400" rtl="0" eaLnBrk="0" fontAlgn="base" latinLnBrk="0" hangingPunct="0">
                <a:lnSpc>
                  <a:spcPct val="90000"/>
                </a:lnSpc>
                <a:spcBef>
                  <a:spcPct val="0"/>
                </a:spcBef>
                <a:spcAft>
                  <a:spcPts val="0"/>
                </a:spcAft>
                <a:buClrTx/>
                <a:buSzTx/>
                <a:buFontTx/>
                <a:buNone/>
                <a:tabLst/>
                <a:defRPr/>
              </a:pPr>
              <a:endParaRPr kumimoji="0" lang="en-KE" sz="1150" b="1" i="0" u="none" strike="noStrike" kern="1200" cap="none" spc="0" normalizeH="0" baseline="0" noProof="0">
                <a:ln>
                  <a:noFill/>
                </a:ln>
                <a:solidFill>
                  <a:sysClr val="windowText" lastClr="000000"/>
                </a:solidFill>
                <a:effectLst/>
                <a:uLnTx/>
                <a:uFillTx/>
                <a:latin typeface="Maiandra GD" panose="020E0502030308020204" pitchFamily="34" charset="0"/>
                <a:ea typeface="+mn-ea"/>
                <a:cs typeface="+mn-cs"/>
              </a:endParaRPr>
            </a:p>
            <a:p>
              <a:pPr marL="0" marR="0" lvl="0" indent="0" algn="l" defTabSz="533400" rtl="0" eaLnBrk="0" fontAlgn="base" latinLnBrk="0" hangingPunct="0">
                <a:lnSpc>
                  <a:spcPct val="90000"/>
                </a:lnSpc>
                <a:spcBef>
                  <a:spcPct val="0"/>
                </a:spcBef>
                <a:spcAft>
                  <a:spcPts val="0"/>
                </a:spcAft>
                <a:buClrTx/>
                <a:buSzTx/>
                <a:buFontTx/>
                <a:buNone/>
                <a:tabLst/>
                <a:defRPr/>
              </a:pPr>
              <a:r>
                <a:rPr kumimoji="0" lang="en-US" sz="1150" b="1" i="0" u="none" strike="noStrike" kern="1200" cap="none" spc="0" normalizeH="0" baseline="0" noProof="0">
                  <a:ln>
                    <a:noFill/>
                  </a:ln>
                  <a:solidFill>
                    <a:sysClr val="windowText" lastClr="000000"/>
                  </a:solidFill>
                  <a:effectLst/>
                  <a:uLnTx/>
                  <a:uFillTx/>
                  <a:latin typeface="Maiandra GD"/>
                  <a:ea typeface="+mn-ea"/>
                  <a:cs typeface="+mn-cs"/>
                </a:rPr>
                <a:t>Structured &amp; routine DQA forums in place</a:t>
              </a:r>
            </a:p>
            <a:p>
              <a:pPr marL="0" marR="0" lvl="0" indent="0" algn="l" defTabSz="533400" rtl="0" eaLnBrk="0" fontAlgn="base" latinLnBrk="0" hangingPunct="0">
                <a:lnSpc>
                  <a:spcPct val="90000"/>
                </a:lnSpc>
                <a:spcBef>
                  <a:spcPct val="0"/>
                </a:spcBef>
                <a:spcAft>
                  <a:spcPts val="0"/>
                </a:spcAft>
                <a:buClrTx/>
                <a:buSzTx/>
                <a:buFontTx/>
                <a:buNone/>
                <a:tabLst/>
                <a:defRPr/>
              </a:pPr>
              <a:endParaRPr kumimoji="0" lang="en-KE" sz="1150" b="1" i="0" u="none" strike="noStrike" kern="1200" cap="none" spc="0" normalizeH="0" baseline="0" noProof="0">
                <a:ln>
                  <a:noFill/>
                </a:ln>
                <a:solidFill>
                  <a:sysClr val="windowText" lastClr="000000"/>
                </a:solidFill>
                <a:effectLst/>
                <a:uLnTx/>
                <a:uFillTx/>
                <a:latin typeface="Maiandra GD" panose="020E0502030308020204" pitchFamily="34" charset="0"/>
                <a:ea typeface="+mn-ea"/>
                <a:cs typeface="+mn-cs"/>
              </a:endParaRPr>
            </a:p>
            <a:p>
              <a:pPr marL="0" marR="0" lvl="0" indent="0" algn="l" defTabSz="533400" rtl="0" eaLnBrk="0" fontAlgn="base" latinLnBrk="0" hangingPunct="0">
                <a:lnSpc>
                  <a:spcPct val="90000"/>
                </a:lnSpc>
                <a:spcBef>
                  <a:spcPct val="0"/>
                </a:spcBef>
                <a:spcAft>
                  <a:spcPts val="0"/>
                </a:spcAft>
                <a:buClrTx/>
                <a:buSzTx/>
                <a:buFontTx/>
                <a:buNone/>
                <a:tabLst/>
                <a:defRPr/>
              </a:pPr>
              <a:r>
                <a:rPr kumimoji="0" lang="en-US" sz="1150" b="1" i="0" u="none" strike="noStrike" kern="1200" cap="none" spc="0" normalizeH="0" baseline="0" noProof="0">
                  <a:ln>
                    <a:noFill/>
                  </a:ln>
                  <a:solidFill>
                    <a:sysClr val="windowText" lastClr="000000"/>
                  </a:solidFill>
                  <a:effectLst/>
                  <a:uLnTx/>
                  <a:uFillTx/>
                  <a:latin typeface="Maiandra GD"/>
                  <a:ea typeface="+mn-ea"/>
                  <a:cs typeface="+mn-cs"/>
                </a:rPr>
                <a:t>DQA included in AWP &amp; partially funded by county/ DQA allocation in county budget.</a:t>
              </a:r>
            </a:p>
            <a:p>
              <a:pPr marL="0" marR="0" lvl="0" indent="0" algn="l" defTabSz="533400" rtl="0" eaLnBrk="0" fontAlgn="base" latinLnBrk="0" hangingPunct="0">
                <a:lnSpc>
                  <a:spcPct val="90000"/>
                </a:lnSpc>
                <a:spcBef>
                  <a:spcPct val="0"/>
                </a:spcBef>
                <a:spcAft>
                  <a:spcPts val="0"/>
                </a:spcAft>
                <a:buClrTx/>
                <a:buSzTx/>
                <a:buFontTx/>
                <a:buNone/>
                <a:tabLst/>
                <a:defRPr/>
              </a:pPr>
              <a:r>
                <a:rPr kumimoji="0" lang="en-US" sz="1150" b="1" i="0" u="none" strike="noStrike" kern="1200" cap="none" spc="0" normalizeH="0" baseline="0" noProof="0">
                  <a:ln>
                    <a:noFill/>
                  </a:ln>
                  <a:solidFill>
                    <a:sysClr val="windowText" lastClr="000000"/>
                  </a:solidFill>
                  <a:effectLst/>
                  <a:uLnTx/>
                  <a:uFillTx/>
                  <a:latin typeface="Maiandra GD"/>
                  <a:ea typeface="+mn-ea"/>
                  <a:cs typeface="+mn-cs"/>
                </a:rPr>
                <a:t>Staff have DQA capacity/ DQA assessed in staff appraisals/ Managers prioritize DQI activities.</a:t>
              </a:r>
              <a:endParaRPr kumimoji="0" lang="en-KE" sz="1150" b="1" i="0" u="none" strike="noStrike" kern="1200" cap="none" spc="0" normalizeH="0" baseline="0" noProof="0">
                <a:ln>
                  <a:noFill/>
                </a:ln>
                <a:solidFill>
                  <a:sysClr val="windowText" lastClr="000000"/>
                </a:solidFill>
                <a:effectLst/>
                <a:uLnTx/>
                <a:uFillTx/>
                <a:latin typeface="Maiandra GD"/>
                <a:ea typeface="+mn-ea"/>
                <a:cs typeface="+mn-cs"/>
              </a:endParaRPr>
            </a:p>
          </p:txBody>
        </p:sp>
        <p:sp>
          <p:nvSpPr>
            <p:cNvPr id="14" name="Freeform: Shape 13">
              <a:extLst>
                <a:ext uri="{FF2B5EF4-FFF2-40B4-BE49-F238E27FC236}">
                  <a16:creationId xmlns:a16="http://schemas.microsoft.com/office/drawing/2014/main" id="{CB46BB1C-180E-7B2E-74D4-97F0AA29D0DB}"/>
                </a:ext>
              </a:extLst>
            </p:cNvPr>
            <p:cNvSpPr/>
            <p:nvPr/>
          </p:nvSpPr>
          <p:spPr>
            <a:xfrm>
              <a:off x="9215000" y="1838230"/>
              <a:ext cx="2288601" cy="4294508"/>
            </a:xfrm>
            <a:custGeom>
              <a:avLst/>
              <a:gdLst>
                <a:gd name="connsiteX0" fmla="*/ 0 w 2230242"/>
                <a:gd name="connsiteY0" fmla="*/ 0 h 4738814"/>
                <a:gd name="connsiteX1" fmla="*/ 371707 w 2230242"/>
                <a:gd name="connsiteY1" fmla="*/ 0 h 4738814"/>
                <a:gd name="connsiteX2" fmla="*/ 371707 w 2230242"/>
                <a:gd name="connsiteY2" fmla="*/ 0 h 4738814"/>
                <a:gd name="connsiteX3" fmla="*/ 929268 w 2230242"/>
                <a:gd name="connsiteY3" fmla="*/ 0 h 4738814"/>
                <a:gd name="connsiteX4" fmla="*/ 2230242 w 2230242"/>
                <a:gd name="connsiteY4" fmla="*/ 0 h 4738814"/>
                <a:gd name="connsiteX5" fmla="*/ 2230242 w 2230242"/>
                <a:gd name="connsiteY5" fmla="*/ 789802 h 4738814"/>
                <a:gd name="connsiteX6" fmla="*/ 2230242 w 2230242"/>
                <a:gd name="connsiteY6" fmla="*/ 789802 h 4738814"/>
                <a:gd name="connsiteX7" fmla="*/ 2230242 w 2230242"/>
                <a:gd name="connsiteY7" fmla="*/ 1974506 h 4738814"/>
                <a:gd name="connsiteX8" fmla="*/ 2230242 w 2230242"/>
                <a:gd name="connsiteY8" fmla="*/ 4738814 h 4738814"/>
                <a:gd name="connsiteX9" fmla="*/ 929268 w 2230242"/>
                <a:gd name="connsiteY9" fmla="*/ 4738814 h 4738814"/>
                <a:gd name="connsiteX10" fmla="*/ 371707 w 2230242"/>
                <a:gd name="connsiteY10" fmla="*/ 4738814 h 4738814"/>
                <a:gd name="connsiteX11" fmla="*/ 371707 w 2230242"/>
                <a:gd name="connsiteY11" fmla="*/ 4738814 h 4738814"/>
                <a:gd name="connsiteX12" fmla="*/ 0 w 2230242"/>
                <a:gd name="connsiteY12" fmla="*/ 4738814 h 4738814"/>
                <a:gd name="connsiteX13" fmla="*/ 0 w 2230242"/>
                <a:gd name="connsiteY13" fmla="*/ 1974506 h 4738814"/>
                <a:gd name="connsiteX14" fmla="*/ 0 w 2230242"/>
                <a:gd name="connsiteY14" fmla="*/ 2369407 h 4738814"/>
                <a:gd name="connsiteX15" fmla="*/ 0 w 2230242"/>
                <a:gd name="connsiteY15" fmla="*/ 789802 h 4738814"/>
                <a:gd name="connsiteX16" fmla="*/ 0 w 2230242"/>
                <a:gd name="connsiteY16" fmla="*/ 0 h 4738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30242" h="4738814">
                  <a:moveTo>
                    <a:pt x="0" y="0"/>
                  </a:moveTo>
                  <a:lnTo>
                    <a:pt x="371707" y="0"/>
                  </a:lnTo>
                  <a:lnTo>
                    <a:pt x="371707" y="0"/>
                  </a:lnTo>
                  <a:lnTo>
                    <a:pt x="929268" y="0"/>
                  </a:lnTo>
                  <a:lnTo>
                    <a:pt x="2230242" y="0"/>
                  </a:lnTo>
                  <a:lnTo>
                    <a:pt x="2230242" y="789802"/>
                  </a:lnTo>
                  <a:lnTo>
                    <a:pt x="2230242" y="789802"/>
                  </a:lnTo>
                  <a:lnTo>
                    <a:pt x="2230242" y="1974506"/>
                  </a:lnTo>
                  <a:lnTo>
                    <a:pt x="2230242" y="4738814"/>
                  </a:lnTo>
                  <a:lnTo>
                    <a:pt x="929268" y="4738814"/>
                  </a:lnTo>
                  <a:lnTo>
                    <a:pt x="371707" y="4738814"/>
                  </a:lnTo>
                  <a:lnTo>
                    <a:pt x="371707" y="4738814"/>
                  </a:lnTo>
                  <a:lnTo>
                    <a:pt x="0" y="4738814"/>
                  </a:lnTo>
                  <a:lnTo>
                    <a:pt x="0" y="1974506"/>
                  </a:lnTo>
                  <a:lnTo>
                    <a:pt x="0" y="2369407"/>
                  </a:lnTo>
                  <a:lnTo>
                    <a:pt x="0" y="789802"/>
                  </a:lnTo>
                  <a:lnTo>
                    <a:pt x="0" y="0"/>
                  </a:lnTo>
                  <a:close/>
                </a:path>
              </a:pathLst>
            </a:custGeom>
            <a:solidFill>
              <a:schemeClr val="accent2">
                <a:lumMod val="60000"/>
                <a:lumOff val="40000"/>
              </a:schemeClr>
            </a:solidFill>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txBody>
            <a:bodyPr spcFirstLastPara="0" vert="horz" wrap="square" lIns="180000" tIns="38100" rIns="38101" bIns="38100" numCol="1" spcCol="1270" anchor="t" anchorCtr="0">
              <a:noAutofit/>
            </a:bodyPr>
            <a:lstStyle/>
            <a:p>
              <a:pPr marL="0" marR="0" lvl="0" indent="0" algn="l" defTabSz="533400" rtl="0" eaLnBrk="0" fontAlgn="base" latinLnBrk="0" hangingPunct="0">
                <a:lnSpc>
                  <a:spcPct val="90000"/>
                </a:lnSpc>
                <a:spcBef>
                  <a:spcPct val="0"/>
                </a:spcBef>
                <a:spcAft>
                  <a:spcPts val="0"/>
                </a:spcAft>
                <a:buClrTx/>
                <a:buSzTx/>
                <a:buFontTx/>
                <a:buNone/>
                <a:tabLst/>
                <a:defRPr/>
              </a:pPr>
              <a:r>
                <a:rPr kumimoji="0" lang="en-US" sz="1200" b="1" i="0" u="none" strike="noStrike" kern="1200" cap="none" spc="0" normalizeH="0" baseline="0" noProof="0">
                  <a:ln>
                    <a:noFill/>
                  </a:ln>
                  <a:solidFill>
                    <a:prstClr val="black"/>
                  </a:solidFill>
                  <a:effectLst/>
                  <a:uLnTx/>
                  <a:uFillTx/>
                  <a:latin typeface="Maiandra GD"/>
                  <a:ea typeface="+mn-ea"/>
                  <a:cs typeface="+mn-cs"/>
                </a:rPr>
                <a:t>County routinely review &amp; utilize DQA findings.</a:t>
              </a:r>
            </a:p>
            <a:p>
              <a:pPr marL="0" marR="0" lvl="0" indent="0" algn="l" defTabSz="533400" rtl="0" eaLnBrk="0" fontAlgn="base" latinLnBrk="0" hangingPunct="0">
                <a:lnSpc>
                  <a:spcPct val="90000"/>
                </a:lnSpc>
                <a:spcBef>
                  <a:spcPct val="0"/>
                </a:spcBef>
                <a:spcAft>
                  <a:spcPts val="0"/>
                </a:spcAft>
                <a:buClrTx/>
                <a:buSzTx/>
                <a:buFontTx/>
                <a:buNone/>
                <a:tabLst/>
                <a:defRPr/>
              </a:pPr>
              <a:r>
                <a:rPr kumimoji="0" lang="en-US" sz="1200" b="1" i="0" u="none" strike="noStrike" kern="1200" cap="none" spc="0" normalizeH="0" baseline="0" noProof="0">
                  <a:ln>
                    <a:noFill/>
                  </a:ln>
                  <a:solidFill>
                    <a:prstClr val="black"/>
                  </a:solidFill>
                  <a:effectLst/>
                  <a:uLnTx/>
                  <a:uFillTx/>
                  <a:latin typeface="Maiandra GD"/>
                  <a:ea typeface="+mn-ea"/>
                  <a:cs typeface="+mn-cs"/>
                </a:rPr>
                <a:t>Continuous improvement of DQA.</a:t>
              </a:r>
            </a:p>
            <a:p>
              <a:pPr marL="0" marR="0" lvl="0" indent="0" algn="l" defTabSz="533400" rtl="0" eaLnBrk="0" fontAlgn="base" latinLnBrk="0" hangingPunct="0">
                <a:lnSpc>
                  <a:spcPct val="90000"/>
                </a:lnSpc>
                <a:spcBef>
                  <a:spcPct val="0"/>
                </a:spcBef>
                <a:spcAft>
                  <a:spcPts val="0"/>
                </a:spcAft>
                <a:buClrTx/>
                <a:buSzTx/>
                <a:buFontTx/>
                <a:buNone/>
                <a:tabLst/>
                <a:defRPr/>
              </a:pPr>
              <a:r>
                <a:rPr kumimoji="0" lang="en-US" sz="1200" b="1" i="0" u="none" strike="noStrike" kern="1200" cap="none" spc="0" normalizeH="0" baseline="0" noProof="0">
                  <a:ln>
                    <a:noFill/>
                  </a:ln>
                  <a:solidFill>
                    <a:prstClr val="black"/>
                  </a:solidFill>
                  <a:effectLst/>
                  <a:uLnTx/>
                  <a:uFillTx/>
                  <a:latin typeface="Maiandra GD"/>
                  <a:ea typeface="+mn-ea"/>
                  <a:cs typeface="+mn-cs"/>
                </a:rPr>
                <a:t>Full county ownership, resource commitment &amp; oversight of DQA/DQI.</a:t>
              </a:r>
            </a:p>
            <a:p>
              <a:pPr marL="0" marR="0" lvl="0" indent="0" algn="l" defTabSz="533400" rtl="0" eaLnBrk="0" fontAlgn="base" latinLnBrk="0" hangingPunct="0">
                <a:lnSpc>
                  <a:spcPct val="90000"/>
                </a:lnSpc>
                <a:spcBef>
                  <a:spcPct val="0"/>
                </a:spcBef>
                <a:spcAft>
                  <a:spcPts val="0"/>
                </a:spcAft>
                <a:buClrTx/>
                <a:buSzTx/>
                <a:buFontTx/>
                <a:buNone/>
                <a:tabLst/>
                <a:defRPr/>
              </a:pPr>
              <a:endParaRPr kumimoji="0" lang="en-KE" sz="1200" b="1" i="0" u="none" strike="noStrike" kern="1200" cap="none" spc="0" normalizeH="0" baseline="0" noProof="0">
                <a:ln>
                  <a:noFill/>
                </a:ln>
                <a:solidFill>
                  <a:prstClr val="black"/>
                </a:solidFill>
                <a:effectLst/>
                <a:uLnTx/>
                <a:uFillTx/>
                <a:latin typeface="Maiandra GD" panose="020E0502030308020204" pitchFamily="34" charset="0"/>
                <a:ea typeface="+mn-ea"/>
                <a:cs typeface="+mn-cs"/>
              </a:endParaRPr>
            </a:p>
            <a:p>
              <a:pPr marL="0" marR="0" lvl="0" indent="0" algn="l" defTabSz="533400" rtl="0" eaLnBrk="1" fontAlgn="auto" latinLnBrk="0" hangingPunct="1">
                <a:lnSpc>
                  <a:spcPct val="90000"/>
                </a:lnSpc>
                <a:spcBef>
                  <a:spcPct val="0"/>
                </a:spcBef>
                <a:spcAft>
                  <a:spcPts val="0"/>
                </a:spcAft>
                <a:buClrTx/>
                <a:buSzTx/>
                <a:buFontTx/>
                <a:buNone/>
                <a:tabLst/>
                <a:defRPr/>
              </a:pPr>
              <a:r>
                <a:rPr kumimoji="0" lang="en-US" sz="1200" b="1" i="0" u="none" strike="noStrike" kern="1200" cap="none" spc="0" normalizeH="0" baseline="0" noProof="0">
                  <a:ln>
                    <a:noFill/>
                  </a:ln>
                  <a:solidFill>
                    <a:prstClr val="black"/>
                  </a:solidFill>
                  <a:effectLst/>
                  <a:uLnTx/>
                  <a:uFillTx/>
                  <a:latin typeface="Maiandra GD"/>
                  <a:ea typeface="+mn-ea"/>
                  <a:cs typeface="+mn-cs"/>
                </a:rPr>
                <a:t>DQI teams/ DQA forums functional &amp; regular</a:t>
              </a:r>
            </a:p>
            <a:p>
              <a:pPr marL="0" marR="0" lvl="0" indent="0" algn="l" defTabSz="533400" rtl="0" eaLnBrk="1" fontAlgn="auto" latinLnBrk="0" hangingPunct="1">
                <a:lnSpc>
                  <a:spcPct val="90000"/>
                </a:lnSpc>
                <a:spcBef>
                  <a:spcPct val="0"/>
                </a:spcBef>
                <a:spcAft>
                  <a:spcPts val="0"/>
                </a:spcAft>
                <a:buClrTx/>
                <a:buSzTx/>
                <a:buFontTx/>
                <a:buNone/>
                <a:tabLst/>
                <a:defRPr/>
              </a:pPr>
              <a:endParaRPr kumimoji="0" lang="en-KE" sz="1200" b="1" i="0" u="none" strike="noStrike" kern="1200" cap="none" spc="0" normalizeH="0" baseline="0" noProof="0">
                <a:ln>
                  <a:noFill/>
                </a:ln>
                <a:solidFill>
                  <a:prstClr val="black"/>
                </a:solidFill>
                <a:effectLst/>
                <a:uLnTx/>
                <a:uFillTx/>
                <a:latin typeface="Maiandra GD" panose="020E0502030308020204" pitchFamily="34" charset="0"/>
                <a:ea typeface="+mn-ea"/>
                <a:cs typeface="+mn-cs"/>
              </a:endParaRPr>
            </a:p>
            <a:p>
              <a:pPr marL="0" marR="0" lvl="0" indent="0" algn="l" defTabSz="533400" rtl="0" eaLnBrk="1" fontAlgn="auto" latinLnBrk="0" hangingPunct="1">
                <a:lnSpc>
                  <a:spcPct val="90000"/>
                </a:lnSpc>
                <a:spcBef>
                  <a:spcPct val="0"/>
                </a:spcBef>
                <a:spcAft>
                  <a:spcPts val="0"/>
                </a:spcAft>
                <a:buClrTx/>
                <a:buSzTx/>
                <a:buFontTx/>
                <a:buNone/>
                <a:tabLst/>
                <a:defRPr/>
              </a:pPr>
              <a:r>
                <a:rPr kumimoji="0" lang="en-US" sz="1200" b="1" i="0" u="none" strike="noStrike" kern="1200" cap="none" spc="0" normalizeH="0" baseline="0" noProof="0">
                  <a:ln>
                    <a:noFill/>
                  </a:ln>
                  <a:solidFill>
                    <a:prstClr val="black"/>
                  </a:solidFill>
                  <a:effectLst/>
                  <a:uLnTx/>
                  <a:uFillTx/>
                  <a:latin typeface="Maiandra GD"/>
                  <a:ea typeface="+mn-ea"/>
                  <a:cs typeface="+mn-cs"/>
                </a:rPr>
                <a:t>HIS tools digitized/ Data alignment across sub-systems.</a:t>
              </a:r>
              <a:endParaRPr kumimoji="0" lang="en-KE" sz="1200" b="1" i="0" u="none" strike="noStrike" kern="1200" cap="none" spc="0" normalizeH="0" baseline="0" noProof="0">
                <a:ln>
                  <a:noFill/>
                </a:ln>
                <a:solidFill>
                  <a:prstClr val="black"/>
                </a:solidFill>
                <a:effectLst/>
                <a:uLnTx/>
                <a:uFillTx/>
                <a:latin typeface="Maiandra GD"/>
                <a:ea typeface="+mn-ea"/>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200" b="1" i="0" u="none" strike="noStrike" kern="1200" cap="none" spc="0" normalizeH="0" baseline="0" noProof="0">
                  <a:ln>
                    <a:noFill/>
                  </a:ln>
                  <a:solidFill>
                    <a:prstClr val="black"/>
                  </a:solidFill>
                  <a:effectLst/>
                  <a:uLnTx/>
                  <a:uFillTx/>
                  <a:latin typeface="Maiandra GD"/>
                  <a:ea typeface="+mn-ea"/>
                  <a:cs typeface="+mn-cs"/>
                </a:rPr>
                <a:t>Annual DQA plan available &amp; adhered to/ County fully funds DQA/DQI.</a:t>
              </a: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KE" sz="1200" b="1" i="0" u="none" strike="noStrike" kern="1200" cap="none" spc="0" normalizeH="0" baseline="0" noProof="0">
                <a:ln>
                  <a:noFill/>
                </a:ln>
                <a:solidFill>
                  <a:prstClr val="black"/>
                </a:solidFill>
                <a:effectLst/>
                <a:uLnTx/>
                <a:uFillTx/>
                <a:latin typeface="Maiandra GD" panose="020E0502030308020204" pitchFamily="34" charset="0"/>
                <a:ea typeface="+mn-ea"/>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200" b="1" i="0" u="none" strike="noStrike" kern="1200" cap="none" spc="0" normalizeH="0" baseline="0" noProof="0">
                  <a:ln>
                    <a:noFill/>
                  </a:ln>
                  <a:solidFill>
                    <a:prstClr val="black"/>
                  </a:solidFill>
                  <a:effectLst/>
                  <a:uLnTx/>
                  <a:uFillTx/>
                  <a:latin typeface="Maiandra GD"/>
                  <a:ea typeface="+mn-ea"/>
                  <a:cs typeface="+mn-cs"/>
                </a:rPr>
                <a:t>M&amp;E/HIS unit steer DQA/DQI</a:t>
              </a:r>
              <a:endParaRPr kumimoji="0" lang="en-KE" sz="1200" b="1" i="0" u="none" strike="noStrike" kern="1200" cap="none" spc="0" normalizeH="0" baseline="0" noProof="0">
                <a:ln>
                  <a:noFill/>
                </a:ln>
                <a:solidFill>
                  <a:prstClr val="black"/>
                </a:solidFill>
                <a:effectLst/>
                <a:uLnTx/>
                <a:uFillTx/>
                <a:latin typeface="Maiandra GD"/>
                <a:ea typeface="+mn-ea"/>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200" b="1" i="0" u="none" strike="noStrike" kern="1200" cap="none" spc="0" normalizeH="0" baseline="0" noProof="0">
                  <a:ln>
                    <a:noFill/>
                  </a:ln>
                  <a:solidFill>
                    <a:prstClr val="black"/>
                  </a:solidFill>
                  <a:effectLst/>
                  <a:uLnTx/>
                  <a:uFillTx/>
                  <a:latin typeface="Maiandra GD"/>
                  <a:ea typeface="+mn-ea"/>
                  <a:cs typeface="+mn-cs"/>
                </a:rPr>
                <a:t>Critical mass of staff have DQA capacity.</a:t>
              </a: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1200" b="1" i="0" u="none" strike="noStrike" kern="1200" cap="none" spc="0" normalizeH="0" baseline="0" noProof="0">
                <a:ln>
                  <a:noFill/>
                </a:ln>
                <a:solidFill>
                  <a:prstClr val="black"/>
                </a:solidFill>
                <a:effectLst/>
                <a:uLnTx/>
                <a:uFillTx/>
                <a:latin typeface="Maiandra GD" panose="020E0502030308020204" pitchFamily="34" charset="0"/>
                <a:ea typeface="+mn-ea"/>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200" b="1" i="0" u="none" strike="noStrike" kern="1200" cap="none" spc="0" normalizeH="0" baseline="0" noProof="0">
                  <a:ln>
                    <a:noFill/>
                  </a:ln>
                  <a:solidFill>
                    <a:prstClr val="black"/>
                  </a:solidFill>
                  <a:effectLst/>
                  <a:uLnTx/>
                  <a:uFillTx/>
                  <a:latin typeface="Maiandra GD"/>
                  <a:ea typeface="+mn-ea"/>
                  <a:cs typeface="+mn-cs"/>
                </a:rPr>
                <a:t>DQA capacity/ DQA assessed in staff appraisals/ Managers prioritize DQI activities.</a:t>
              </a:r>
            </a:p>
          </p:txBody>
        </p:sp>
      </p:grpSp>
    </p:spTree>
    <p:extLst>
      <p:ext uri="{BB962C8B-B14F-4D97-AF65-F5344CB8AC3E}">
        <p14:creationId xmlns:p14="http://schemas.microsoft.com/office/powerpoint/2010/main" val="384779404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NASCOP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Nascop Font">
      <a:majorFont>
        <a:latin typeface="Adobe Jenson Pro"/>
        <a:ea typeface=""/>
        <a:cs typeface=""/>
      </a:majorFont>
      <a:minorFont>
        <a:latin typeface="Adobe Garamond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ASCOP THEME" id="{E7F3D69F-E3A7-48E6-BEA5-925FC8352E73}" vid="{6B7ABAC1-8E7A-4AD4-9FFA-5E0E11CF9AD3}"/>
    </a:ext>
  </a:extLst>
</a:theme>
</file>

<file path=ppt/theme/theme4.xml><?xml version="1.0" encoding="utf-8"?>
<a:theme xmlns:a="http://schemas.openxmlformats.org/drawingml/2006/main" name="1_NASCOP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Nascop Font">
      <a:majorFont>
        <a:latin typeface="Adobe Jenson Pro"/>
        <a:ea typeface=""/>
        <a:cs typeface=""/>
      </a:majorFont>
      <a:minorFont>
        <a:latin typeface="Adobe Garamond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ASCOP THEME" id="{E7F3D69F-E3A7-48E6-BEA5-925FC8352E73}" vid="{6B7ABAC1-8E7A-4AD4-9FFA-5E0E11CF9AD3}"/>
    </a:ext>
  </a:extLst>
</a:theme>
</file>

<file path=ppt/theme/theme5.xml><?xml version="1.0" encoding="utf-8"?>
<a:theme xmlns:a="http://schemas.openxmlformats.org/drawingml/2006/main" name="2_NASCOP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Nascop Font">
      <a:majorFont>
        <a:latin typeface="Adobe Jenson Pro"/>
        <a:ea typeface=""/>
        <a:cs typeface=""/>
      </a:majorFont>
      <a:minorFont>
        <a:latin typeface="Adobe Garamond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ASCOP THEME" id="{E7F3D69F-E3A7-48E6-BEA5-925FC8352E73}" vid="{6B7ABAC1-8E7A-4AD4-9FFA-5E0E11CF9AD3}"/>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113</TotalTime>
  <Words>3753</Words>
  <Application>Microsoft Office PowerPoint</Application>
  <PresentationFormat>Widescreen</PresentationFormat>
  <Paragraphs>502</Paragraphs>
  <Slides>56</Slides>
  <Notes>16</Notes>
  <HiddenSlides>0</HiddenSlides>
  <MMClips>0</MMClips>
  <ScaleCrop>false</ScaleCrop>
  <HeadingPairs>
    <vt:vector size="8" baseType="variant">
      <vt:variant>
        <vt:lpstr>Fonts Used</vt:lpstr>
      </vt:variant>
      <vt:variant>
        <vt:i4>18</vt:i4>
      </vt:variant>
      <vt:variant>
        <vt:lpstr>Theme</vt:lpstr>
      </vt:variant>
      <vt:variant>
        <vt:i4>5</vt:i4>
      </vt:variant>
      <vt:variant>
        <vt:lpstr>Embedded OLE Servers</vt:lpstr>
      </vt:variant>
      <vt:variant>
        <vt:i4>1</vt:i4>
      </vt:variant>
      <vt:variant>
        <vt:lpstr>Slide Titles</vt:lpstr>
      </vt:variant>
      <vt:variant>
        <vt:i4>56</vt:i4>
      </vt:variant>
    </vt:vector>
  </HeadingPairs>
  <TitlesOfParts>
    <vt:vector size="80" baseType="lpstr">
      <vt:lpstr>Adobe Garamond Pro</vt:lpstr>
      <vt:lpstr>Adobe Jenson Pro</vt:lpstr>
      <vt:lpstr>Aptos</vt:lpstr>
      <vt:lpstr>Aptos Display</vt:lpstr>
      <vt:lpstr>Arial</vt:lpstr>
      <vt:lpstr>Bradley Hand ITC</vt:lpstr>
      <vt:lpstr>Calibri</vt:lpstr>
      <vt:lpstr>Calisto MT</vt:lpstr>
      <vt:lpstr>Courier New</vt:lpstr>
      <vt:lpstr>DM Sans</vt:lpstr>
      <vt:lpstr>Garamond</vt:lpstr>
      <vt:lpstr>Garamond </vt:lpstr>
      <vt:lpstr>Gill Sans MT</vt:lpstr>
      <vt:lpstr>Helvetica</vt:lpstr>
      <vt:lpstr>Maiandra GD</vt:lpstr>
      <vt:lpstr>Open Sans</vt:lpstr>
      <vt:lpstr>Symbol</vt:lpstr>
      <vt:lpstr>Wingdings</vt:lpstr>
      <vt:lpstr>Office Theme</vt:lpstr>
      <vt:lpstr>1_Office Theme</vt:lpstr>
      <vt:lpstr>NASCOP THEME</vt:lpstr>
      <vt:lpstr>1_NASCOP THEME</vt:lpstr>
      <vt:lpstr>2_NASCOP THEME</vt:lpstr>
      <vt:lpstr>think-cell Slide</vt:lpstr>
      <vt:lpstr>Data Use Community</vt:lpstr>
      <vt:lpstr>For all Site typologies</vt:lpstr>
      <vt:lpstr>PowerPoint Presentation</vt:lpstr>
      <vt:lpstr>Welcome</vt:lpstr>
      <vt:lpstr> AGGREGATE HIV DATA QUALITY  </vt:lpstr>
      <vt:lpstr>Presentation 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Pre-D/SQA – Assessment Set up</vt:lpstr>
      <vt:lpstr>Conducting D/SQA</vt:lpstr>
      <vt:lpstr>Post D/SQA – Reports and Action Planning</vt:lpstr>
      <vt:lpstr>HIV e-D/SQA Dashboard</vt:lpstr>
      <vt:lpstr>PowerPoint Presentation</vt:lpstr>
      <vt:lpstr>Data Completeness Results : Overall</vt:lpstr>
      <vt:lpstr>2023 DREAMS D/SQA Action Plans Follow Up</vt:lpstr>
      <vt:lpstr> Challenges and Mitigation  </vt:lpstr>
      <vt:lpstr> Lessons Learnt &amp; Areas for Future Improvement </vt:lpstr>
      <vt:lpstr>PowerPoint Presentation</vt:lpstr>
      <vt:lpstr>PowerPoint Presentation</vt:lpstr>
      <vt:lpstr>Accessing The Tool</vt:lpstr>
      <vt:lpstr> Strengthening Data Quality within EMRs and the NDW in Kenya</vt:lpstr>
      <vt:lpstr> Outline </vt:lpstr>
      <vt:lpstr> Introduction: Understanding Data Quality in Kenya  </vt:lpstr>
      <vt:lpstr>Overview of HIS landscape in Kenya</vt:lpstr>
      <vt:lpstr> Our approach to strengthening data quality </vt:lpstr>
      <vt:lpstr>i) Point of Care (POC)</vt:lpstr>
      <vt:lpstr>ii) EMR Functionalities that Support Data Quality</vt:lpstr>
      <vt:lpstr> iii) Routine Data Quality Assessment (RDQA) </vt:lpstr>
      <vt:lpstr>iv) Logic alignment between EMR and Reporting guidelines </vt:lpstr>
      <vt:lpstr> Our approach to strengthening data quality </vt:lpstr>
      <vt:lpstr>PowerPoint Presentation</vt:lpstr>
      <vt:lpstr>PowerPoint Presentation</vt:lpstr>
      <vt:lpstr>PowerPoint Presentation</vt:lpstr>
      <vt:lpstr>PowerPoint Presentation</vt:lpstr>
      <vt:lpstr>   ii) Submission of Metrics </vt:lpstr>
      <vt:lpstr>PowerPoint Presentation</vt:lpstr>
      <vt:lpstr>PowerPoint Presentation</vt:lpstr>
      <vt:lpstr>iii) Bidirectional feedback on issues to be resolved</vt:lpstr>
      <vt:lpstr>PowerPoint Presentation</vt:lpstr>
      <vt:lpstr>PowerPoint Presentation</vt:lpstr>
      <vt:lpstr> Our approach to strengthening data quality </vt:lpstr>
      <vt:lpstr>Monthly Reporting Rates Bulletins</vt:lpstr>
      <vt:lpstr>NDW Dashboard Monitoring &amp; Reporting</vt:lpstr>
      <vt:lpstr>Improving Data Quality Through Data Use</vt:lpstr>
      <vt:lpstr>PowerPoint Presentation</vt:lpstr>
      <vt:lpstr>Improving Data Quality Through Data Use:  The VL bulletin example</vt:lpstr>
      <vt:lpstr>Approach for engaging stakeholders to resolve Data Quality Issues</vt:lpstr>
      <vt:lpstr>Monthly Tracking of Topline Indicators</vt:lpstr>
      <vt:lpstr>Monthly tracking of topline indicators: PMTCT Top Line Indicators</vt:lpstr>
      <vt:lpstr> Summary of our approach to strengthening data quality </vt:lpstr>
      <vt:lpstr>THANKYOU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Use Community</dc:title>
  <dc:creator>Kimanga, Davies (CDC/DDPHSIS/CGH/DGHT)</dc:creator>
  <cp:lastModifiedBy>Guthrie, Shelby</cp:lastModifiedBy>
  <cp:revision>4</cp:revision>
  <dcterms:created xsi:type="dcterms:W3CDTF">2024-09-11T07:39:43Z</dcterms:created>
  <dcterms:modified xsi:type="dcterms:W3CDTF">2024-09-12T13:29:24Z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af03ff0-41c5-4c41-b55e-fabb8fae94be_Enabled">
    <vt:lpwstr>true</vt:lpwstr>
  </property>
  <property fmtid="{D5CDD505-2E9C-101B-9397-08002B2CF9AE}" pid="3" name="MSIP_Label_8af03ff0-41c5-4c41-b55e-fabb8fae94be_SetDate">
    <vt:lpwstr>2024-09-11T17:36:15Z</vt:lpwstr>
  </property>
  <property fmtid="{D5CDD505-2E9C-101B-9397-08002B2CF9AE}" pid="4" name="MSIP_Label_8af03ff0-41c5-4c41-b55e-fabb8fae94be_Method">
    <vt:lpwstr>Privileged</vt:lpwstr>
  </property>
  <property fmtid="{D5CDD505-2E9C-101B-9397-08002B2CF9AE}" pid="5" name="MSIP_Label_8af03ff0-41c5-4c41-b55e-fabb8fae94be_Name">
    <vt:lpwstr>8af03ff0-41c5-4c41-b55e-fabb8fae94be</vt:lpwstr>
  </property>
  <property fmtid="{D5CDD505-2E9C-101B-9397-08002B2CF9AE}" pid="6" name="MSIP_Label_8af03ff0-41c5-4c41-b55e-fabb8fae94be_SiteId">
    <vt:lpwstr>9ce70869-60db-44fd-abe8-d2767077fc8f</vt:lpwstr>
  </property>
  <property fmtid="{D5CDD505-2E9C-101B-9397-08002B2CF9AE}" pid="7" name="MSIP_Label_8af03ff0-41c5-4c41-b55e-fabb8fae94be_ActionId">
    <vt:lpwstr>2834c036-924b-48ed-9afc-3c44eb404c94</vt:lpwstr>
  </property>
  <property fmtid="{D5CDD505-2E9C-101B-9397-08002B2CF9AE}" pid="8" name="MSIP_Label_8af03ff0-41c5-4c41-b55e-fabb8fae94be_ContentBits">
    <vt:lpwstr>0</vt:lpwstr>
  </property>
</Properties>
</file>