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397" r:id="rId5"/>
    <p:sldId id="346" r:id="rId6"/>
    <p:sldId id="377" r:id="rId7"/>
    <p:sldId id="398" r:id="rId8"/>
    <p:sldId id="378" r:id="rId9"/>
    <p:sldId id="399" r:id="rId10"/>
    <p:sldId id="400" r:id="rId11"/>
    <p:sldId id="390" r:id="rId12"/>
    <p:sldId id="353" r:id="rId13"/>
    <p:sldId id="396" r:id="rId14"/>
    <p:sldId id="401" r:id="rId15"/>
    <p:sldId id="402" r:id="rId16"/>
    <p:sldId id="403" r:id="rId17"/>
    <p:sldId id="404" r:id="rId18"/>
    <p:sldId id="405" r:id="rId19"/>
    <p:sldId id="406" r:id="rId20"/>
    <p:sldId id="407" r:id="rId21"/>
    <p:sldId id="408" r:id="rId22"/>
    <p:sldId id="409" r:id="rId23"/>
    <p:sldId id="410" r:id="rId24"/>
    <p:sldId id="411" r:id="rId25"/>
    <p:sldId id="412" r:id="rId26"/>
    <p:sldId id="413" r:id="rId27"/>
    <p:sldId id="414" r:id="rId28"/>
    <p:sldId id="416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463"/>
    <a:srgbClr val="CFCDC9"/>
    <a:srgbClr val="BA0C2F"/>
    <a:srgbClr val="FFFFFF"/>
    <a:srgbClr val="651D32"/>
    <a:srgbClr val="002F6C"/>
    <a:srgbClr val="0067B9"/>
    <a:srgbClr val="A7C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8" autoAdjust="0"/>
    <p:restoredTop sz="80218" autoAdjust="0"/>
  </p:normalViewPr>
  <p:slideViewPr>
    <p:cSldViewPr snapToObjects="1">
      <p:cViewPr varScale="1">
        <p:scale>
          <a:sx n="77" d="100"/>
          <a:sy n="77" d="100"/>
        </p:scale>
        <p:origin x="55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DF633A-D347-46E0-BE56-B1F70FF78F90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385CD2F-6D9C-47C9-A3D0-12C0FD580172}">
      <dgm:prSet phldrT="[Text]"/>
      <dgm:spPr/>
      <dgm:t>
        <a:bodyPr/>
        <a:lstStyle/>
        <a:p>
          <a:r>
            <a:rPr lang="en-US" dirty="0" smtClean="0"/>
            <a:t>1. Define geographic schema to be used</a:t>
          </a:r>
          <a:endParaRPr lang="en-US" dirty="0"/>
        </a:p>
      </dgm:t>
    </dgm:pt>
    <dgm:pt modelId="{81A17C19-6E6C-43D6-9961-6EFE06688B7A}" type="parTrans" cxnId="{A79241AC-AA51-4FFC-83D1-0FDB6F7D60F2}">
      <dgm:prSet/>
      <dgm:spPr/>
      <dgm:t>
        <a:bodyPr/>
        <a:lstStyle/>
        <a:p>
          <a:endParaRPr lang="en-US"/>
        </a:p>
      </dgm:t>
    </dgm:pt>
    <dgm:pt modelId="{787312A5-B454-4B9A-AB97-F970DE1FEEFD}" type="sibTrans" cxnId="{A79241AC-AA51-4FFC-83D1-0FDB6F7D60F2}">
      <dgm:prSet/>
      <dgm:spPr/>
      <dgm:t>
        <a:bodyPr/>
        <a:lstStyle/>
        <a:p>
          <a:endParaRPr lang="en-US"/>
        </a:p>
      </dgm:t>
    </dgm:pt>
    <dgm:pt modelId="{6C073068-134E-4FD1-9700-5DC05DA89327}">
      <dgm:prSet/>
      <dgm:spPr/>
      <dgm:t>
        <a:bodyPr/>
        <a:lstStyle/>
        <a:p>
          <a:r>
            <a:rPr lang="en-US" dirty="0" smtClean="0"/>
            <a:t>2. Define the level of accuracy required</a:t>
          </a:r>
          <a:endParaRPr lang="en-US" dirty="0"/>
        </a:p>
      </dgm:t>
    </dgm:pt>
    <dgm:pt modelId="{28929A55-41BB-4440-9567-D9D151CC7B7F}" type="parTrans" cxnId="{7F58CD40-8A70-4933-BC56-2966023A1EDC}">
      <dgm:prSet/>
      <dgm:spPr/>
      <dgm:t>
        <a:bodyPr/>
        <a:lstStyle/>
        <a:p>
          <a:endParaRPr lang="en-US"/>
        </a:p>
      </dgm:t>
    </dgm:pt>
    <dgm:pt modelId="{E8668CB4-1925-4F21-BF3E-1876CDDD2833}" type="sibTrans" cxnId="{7F58CD40-8A70-4933-BC56-2966023A1EDC}">
      <dgm:prSet/>
      <dgm:spPr/>
      <dgm:t>
        <a:bodyPr/>
        <a:lstStyle/>
        <a:p>
          <a:endParaRPr lang="en-US"/>
        </a:p>
      </dgm:t>
    </dgm:pt>
    <dgm:pt modelId="{CFEAFD74-7950-406E-B495-266356CC68F4}">
      <dgm:prSet/>
      <dgm:spPr/>
      <dgm:t>
        <a:bodyPr/>
        <a:lstStyle/>
        <a:p>
          <a:r>
            <a:rPr lang="en-US" dirty="0" smtClean="0"/>
            <a:t>4. Decide what data sources will be used</a:t>
          </a:r>
          <a:endParaRPr lang="en-US" dirty="0"/>
        </a:p>
      </dgm:t>
    </dgm:pt>
    <dgm:pt modelId="{7A64E315-F420-4613-888E-08992F0D47C2}" type="parTrans" cxnId="{087DC201-65A4-4B06-A08E-0D4A1429BCB7}">
      <dgm:prSet/>
      <dgm:spPr/>
      <dgm:t>
        <a:bodyPr/>
        <a:lstStyle/>
        <a:p>
          <a:endParaRPr lang="en-US"/>
        </a:p>
      </dgm:t>
    </dgm:pt>
    <dgm:pt modelId="{C230CB38-0664-4204-8A39-27330AD40979}" type="sibTrans" cxnId="{087DC201-65A4-4B06-A08E-0D4A1429BCB7}">
      <dgm:prSet/>
      <dgm:spPr/>
      <dgm:t>
        <a:bodyPr/>
        <a:lstStyle/>
        <a:p>
          <a:endParaRPr lang="en-US"/>
        </a:p>
      </dgm:t>
    </dgm:pt>
    <dgm:pt modelId="{1D3D8692-DEA8-4626-9EEC-0BC3BB7D389D}">
      <dgm:prSet/>
      <dgm:spPr/>
      <dgm:t>
        <a:bodyPr/>
        <a:lstStyle/>
        <a:p>
          <a:r>
            <a:rPr lang="en-US" dirty="0" smtClean="0"/>
            <a:t>5. Conduct primary data collection</a:t>
          </a:r>
          <a:endParaRPr lang="en-US" dirty="0"/>
        </a:p>
      </dgm:t>
    </dgm:pt>
    <dgm:pt modelId="{EDC43AFD-D41E-46D2-AE65-0EBAB54DDE0A}" type="parTrans" cxnId="{EE1722F9-E55D-4190-908C-24A7FAC97A6B}">
      <dgm:prSet/>
      <dgm:spPr/>
      <dgm:t>
        <a:bodyPr/>
        <a:lstStyle/>
        <a:p>
          <a:endParaRPr lang="en-US"/>
        </a:p>
      </dgm:t>
    </dgm:pt>
    <dgm:pt modelId="{C7D3462E-FC89-4327-8CEE-B6445713DDE3}" type="sibTrans" cxnId="{EE1722F9-E55D-4190-908C-24A7FAC97A6B}">
      <dgm:prSet/>
      <dgm:spPr/>
      <dgm:t>
        <a:bodyPr/>
        <a:lstStyle/>
        <a:p>
          <a:endParaRPr lang="en-US"/>
        </a:p>
      </dgm:t>
    </dgm:pt>
    <dgm:pt modelId="{AEB147E4-BEC7-4F4E-BA8C-399E5ADCB5A8}">
      <dgm:prSet/>
      <dgm:spPr/>
      <dgm:t>
        <a:bodyPr/>
        <a:lstStyle/>
        <a:p>
          <a:r>
            <a:rPr lang="en-US" dirty="0" smtClean="0"/>
            <a:t>6. Validate the geographic coordinates</a:t>
          </a:r>
          <a:endParaRPr lang="en-US" dirty="0"/>
        </a:p>
      </dgm:t>
    </dgm:pt>
    <dgm:pt modelId="{07C03638-99D6-4F0F-A50E-8EF5AB4872A5}" type="parTrans" cxnId="{8069690D-891E-4AA2-AC74-ADDFA3DE4C42}">
      <dgm:prSet/>
      <dgm:spPr/>
      <dgm:t>
        <a:bodyPr/>
        <a:lstStyle/>
        <a:p>
          <a:endParaRPr lang="en-US"/>
        </a:p>
      </dgm:t>
    </dgm:pt>
    <dgm:pt modelId="{4BA1FE86-7193-4ADB-A051-666D1023C121}" type="sibTrans" cxnId="{8069690D-891E-4AA2-AC74-ADDFA3DE4C42}">
      <dgm:prSet/>
      <dgm:spPr/>
      <dgm:t>
        <a:bodyPr/>
        <a:lstStyle/>
        <a:p>
          <a:endParaRPr lang="en-US"/>
        </a:p>
      </dgm:t>
    </dgm:pt>
    <dgm:pt modelId="{848A9BBA-DF40-452A-9FAD-18C34F6D360D}">
      <dgm:prSet/>
      <dgm:spPr/>
      <dgm:t>
        <a:bodyPr/>
        <a:lstStyle/>
        <a:p>
          <a:r>
            <a:rPr lang="en-US" dirty="0" smtClean="0"/>
            <a:t>3. Select persons responsible for obtaining and maintaining the geographic coordinates</a:t>
          </a:r>
          <a:endParaRPr lang="en-US" dirty="0"/>
        </a:p>
      </dgm:t>
    </dgm:pt>
    <dgm:pt modelId="{2B245D80-041E-4822-AAC2-E9814B5B3AF7}" type="parTrans" cxnId="{57B45DCA-107D-4A22-B3BB-C956D63149D5}">
      <dgm:prSet/>
      <dgm:spPr/>
      <dgm:t>
        <a:bodyPr/>
        <a:lstStyle/>
        <a:p>
          <a:endParaRPr lang="en-US"/>
        </a:p>
      </dgm:t>
    </dgm:pt>
    <dgm:pt modelId="{A5110B73-BA1E-444C-97D9-4430B701A30A}" type="sibTrans" cxnId="{57B45DCA-107D-4A22-B3BB-C956D63149D5}">
      <dgm:prSet/>
      <dgm:spPr/>
      <dgm:t>
        <a:bodyPr/>
        <a:lstStyle/>
        <a:p>
          <a:endParaRPr lang="en-US"/>
        </a:p>
      </dgm:t>
    </dgm:pt>
    <dgm:pt modelId="{648A2F4B-9A67-429A-ABD8-84AEC64202D1}">
      <dgm:prSet/>
      <dgm:spPr/>
      <dgm:t>
        <a:bodyPr/>
        <a:lstStyle/>
        <a:p>
          <a:r>
            <a:rPr lang="en-US" dirty="0" smtClean="0"/>
            <a:t>7. Maintain the geographic coordinates</a:t>
          </a:r>
          <a:endParaRPr lang="en-US" dirty="0"/>
        </a:p>
      </dgm:t>
    </dgm:pt>
    <dgm:pt modelId="{82610BC6-186F-4CD5-B39C-AFC7D787A2AA}" type="parTrans" cxnId="{DD44F078-CFF5-4157-B719-3928DB02DBB4}">
      <dgm:prSet/>
      <dgm:spPr/>
      <dgm:t>
        <a:bodyPr/>
        <a:lstStyle/>
        <a:p>
          <a:endParaRPr lang="en-US"/>
        </a:p>
      </dgm:t>
    </dgm:pt>
    <dgm:pt modelId="{F925346D-DC64-48B2-9245-5C5D936128DE}" type="sibTrans" cxnId="{DD44F078-CFF5-4157-B719-3928DB02DBB4}">
      <dgm:prSet/>
      <dgm:spPr/>
      <dgm:t>
        <a:bodyPr/>
        <a:lstStyle/>
        <a:p>
          <a:endParaRPr lang="en-US"/>
        </a:p>
      </dgm:t>
    </dgm:pt>
    <dgm:pt modelId="{3E41DC9E-813A-435E-B951-F261E0D3F283}">
      <dgm:prSet/>
      <dgm:spPr/>
      <dgm:t>
        <a:bodyPr/>
        <a:lstStyle/>
        <a:p>
          <a:r>
            <a:rPr lang="en-US" dirty="0" smtClean="0"/>
            <a:t>8. Decide how widely to share the geographic coordinates</a:t>
          </a:r>
        </a:p>
      </dgm:t>
    </dgm:pt>
    <dgm:pt modelId="{27D962B9-84C4-420D-B214-DA949C591E92}" type="parTrans" cxnId="{F7816CCB-44E1-4ADA-9D32-F5C88A6F0915}">
      <dgm:prSet/>
      <dgm:spPr/>
      <dgm:t>
        <a:bodyPr/>
        <a:lstStyle/>
        <a:p>
          <a:endParaRPr lang="en-US"/>
        </a:p>
      </dgm:t>
    </dgm:pt>
    <dgm:pt modelId="{E4E46944-DE8A-4A6B-920D-A77D683903BB}" type="sibTrans" cxnId="{F7816CCB-44E1-4ADA-9D32-F5C88A6F0915}">
      <dgm:prSet/>
      <dgm:spPr/>
      <dgm:t>
        <a:bodyPr/>
        <a:lstStyle/>
        <a:p>
          <a:endParaRPr lang="en-US"/>
        </a:p>
      </dgm:t>
    </dgm:pt>
    <dgm:pt modelId="{5202EBAF-093C-4438-8D98-3EDFD6DBDA41}" type="pres">
      <dgm:prSet presAssocID="{0DDF633A-D347-46E0-BE56-B1F70FF78F9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FFF222-3EBD-4883-A183-C9A480106C74}" type="pres">
      <dgm:prSet presAssocID="{4385CD2F-6D9C-47C9-A3D0-12C0FD580172}" presName="composite" presStyleCnt="0"/>
      <dgm:spPr/>
    </dgm:pt>
    <dgm:pt modelId="{87A8961F-6374-4739-AA57-CB4D11B7E0EB}" type="pres">
      <dgm:prSet presAssocID="{4385CD2F-6D9C-47C9-A3D0-12C0FD580172}" presName="imgShp" presStyleLbl="fgImgPlac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en-US"/>
        </a:p>
      </dgm:t>
    </dgm:pt>
    <dgm:pt modelId="{8B9EF947-3B51-40B1-82FF-48715E18A0FF}" type="pres">
      <dgm:prSet presAssocID="{4385CD2F-6D9C-47C9-A3D0-12C0FD580172}" presName="txShp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282E03-5475-4B30-A8A2-0DBB44FC4229}" type="pres">
      <dgm:prSet presAssocID="{787312A5-B454-4B9A-AB97-F970DE1FEEFD}" presName="spacing" presStyleCnt="0"/>
      <dgm:spPr/>
    </dgm:pt>
    <dgm:pt modelId="{E1FDEFF6-9CE7-4748-82A9-DEEA04353F85}" type="pres">
      <dgm:prSet presAssocID="{6C073068-134E-4FD1-9700-5DC05DA89327}" presName="composite" presStyleCnt="0"/>
      <dgm:spPr/>
    </dgm:pt>
    <dgm:pt modelId="{1C0508DA-4E5C-427C-B3EC-9F7B02B2635B}" type="pres">
      <dgm:prSet presAssocID="{6C073068-134E-4FD1-9700-5DC05DA89327}" presName="imgShp" presStyleLbl="fgImgPlace1" presStyleIdx="1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en-US"/>
        </a:p>
      </dgm:t>
    </dgm:pt>
    <dgm:pt modelId="{6C07574C-7BEC-474A-9FE4-6CC18EC87D1C}" type="pres">
      <dgm:prSet presAssocID="{6C073068-134E-4FD1-9700-5DC05DA89327}" presName="txShp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9ECE0D-200C-43F4-99EB-D4E6CB391308}" type="pres">
      <dgm:prSet presAssocID="{E8668CB4-1925-4F21-BF3E-1876CDDD2833}" presName="spacing" presStyleCnt="0"/>
      <dgm:spPr/>
    </dgm:pt>
    <dgm:pt modelId="{EB69F325-EE39-4474-9267-A50A11E3B23F}" type="pres">
      <dgm:prSet presAssocID="{848A9BBA-DF40-452A-9FAD-18C34F6D360D}" presName="composite" presStyleCnt="0"/>
      <dgm:spPr/>
    </dgm:pt>
    <dgm:pt modelId="{7B0B828B-9A48-42E5-BDAD-F788F8A498FF}" type="pres">
      <dgm:prSet presAssocID="{848A9BBA-DF40-452A-9FAD-18C34F6D360D}" presName="imgShp" presStyleLbl="fgImgPlace1" presStyleIdx="2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en-US"/>
        </a:p>
      </dgm:t>
    </dgm:pt>
    <dgm:pt modelId="{CA904D98-9A74-44A6-8D2D-A8B6FE6C6651}" type="pres">
      <dgm:prSet presAssocID="{848A9BBA-DF40-452A-9FAD-18C34F6D360D}" presName="txShp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1D6E74-226C-4102-A454-9DA128D5F54D}" type="pres">
      <dgm:prSet presAssocID="{A5110B73-BA1E-444C-97D9-4430B701A30A}" presName="spacing" presStyleCnt="0"/>
      <dgm:spPr/>
    </dgm:pt>
    <dgm:pt modelId="{B564FA82-E546-4C57-B37B-2FD091581C08}" type="pres">
      <dgm:prSet presAssocID="{CFEAFD74-7950-406E-B495-266356CC68F4}" presName="composite" presStyleCnt="0"/>
      <dgm:spPr/>
    </dgm:pt>
    <dgm:pt modelId="{5888111A-2A97-4629-880B-F7C092C47737}" type="pres">
      <dgm:prSet presAssocID="{CFEAFD74-7950-406E-B495-266356CC68F4}" presName="imgShp" presStyleLbl="fgImgPlace1" presStyleIdx="3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en-US"/>
        </a:p>
      </dgm:t>
    </dgm:pt>
    <dgm:pt modelId="{ECA4BD87-E450-4A6A-938B-48900902C446}" type="pres">
      <dgm:prSet presAssocID="{CFEAFD74-7950-406E-B495-266356CC68F4}" presName="txShp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17A564-E679-4228-9260-F55A3C7E4542}" type="pres">
      <dgm:prSet presAssocID="{C230CB38-0664-4204-8A39-27330AD40979}" presName="spacing" presStyleCnt="0"/>
      <dgm:spPr/>
    </dgm:pt>
    <dgm:pt modelId="{3C67D7CC-AB0B-45B5-9232-012BCF00F0DA}" type="pres">
      <dgm:prSet presAssocID="{1D3D8692-DEA8-4626-9EEC-0BC3BB7D389D}" presName="composite" presStyleCnt="0"/>
      <dgm:spPr/>
    </dgm:pt>
    <dgm:pt modelId="{3357AC5B-E5A0-4D5A-AF6C-D8721818ED57}" type="pres">
      <dgm:prSet presAssocID="{1D3D8692-DEA8-4626-9EEC-0BC3BB7D389D}" presName="imgShp" presStyleLbl="fgImgPlace1" presStyleIdx="4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en-US"/>
        </a:p>
      </dgm:t>
    </dgm:pt>
    <dgm:pt modelId="{98F25C09-DEA4-447D-91FD-38A7515CBF0A}" type="pres">
      <dgm:prSet presAssocID="{1D3D8692-DEA8-4626-9EEC-0BC3BB7D389D}" presName="txShp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0B86FD-31CF-427D-A320-6EF31AAC280E}" type="pres">
      <dgm:prSet presAssocID="{C7D3462E-FC89-4327-8CEE-B6445713DDE3}" presName="spacing" presStyleCnt="0"/>
      <dgm:spPr/>
    </dgm:pt>
    <dgm:pt modelId="{457B6F80-8334-4B87-B9F8-83097438F6A3}" type="pres">
      <dgm:prSet presAssocID="{AEB147E4-BEC7-4F4E-BA8C-399E5ADCB5A8}" presName="composite" presStyleCnt="0"/>
      <dgm:spPr/>
    </dgm:pt>
    <dgm:pt modelId="{39C064E3-8350-48F0-BC73-4D453899168A}" type="pres">
      <dgm:prSet presAssocID="{AEB147E4-BEC7-4F4E-BA8C-399E5ADCB5A8}" presName="imgShp" presStyleLbl="fgImgPlace1" presStyleIdx="5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en-US"/>
        </a:p>
      </dgm:t>
    </dgm:pt>
    <dgm:pt modelId="{F8475FB0-3F36-4752-A8C7-7C98A9F31A56}" type="pres">
      <dgm:prSet presAssocID="{AEB147E4-BEC7-4F4E-BA8C-399E5ADCB5A8}" presName="txShp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3BB657-AAE8-41A8-A89F-30B158DC74E3}" type="pres">
      <dgm:prSet presAssocID="{4BA1FE86-7193-4ADB-A051-666D1023C121}" presName="spacing" presStyleCnt="0"/>
      <dgm:spPr/>
    </dgm:pt>
    <dgm:pt modelId="{92FDAF2A-46FC-4D57-BF50-0D7509809AE2}" type="pres">
      <dgm:prSet presAssocID="{648A2F4B-9A67-429A-ABD8-84AEC64202D1}" presName="composite" presStyleCnt="0"/>
      <dgm:spPr/>
    </dgm:pt>
    <dgm:pt modelId="{7527D545-72B2-49C5-BF63-9EA790868780}" type="pres">
      <dgm:prSet presAssocID="{648A2F4B-9A67-429A-ABD8-84AEC64202D1}" presName="imgShp" presStyleLbl="fgImgPlace1" presStyleIdx="6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en-US"/>
        </a:p>
      </dgm:t>
    </dgm:pt>
    <dgm:pt modelId="{92365045-72F5-4170-998B-E1A2513FEC18}" type="pres">
      <dgm:prSet presAssocID="{648A2F4B-9A67-429A-ABD8-84AEC64202D1}" presName="txShp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CA7DAC-6F6E-4D95-B885-7D60BB3B167C}" type="pres">
      <dgm:prSet presAssocID="{F925346D-DC64-48B2-9245-5C5D936128DE}" presName="spacing" presStyleCnt="0"/>
      <dgm:spPr/>
    </dgm:pt>
    <dgm:pt modelId="{825156F8-094A-446C-AB74-975F4C6F635E}" type="pres">
      <dgm:prSet presAssocID="{3E41DC9E-813A-435E-B951-F261E0D3F283}" presName="composite" presStyleCnt="0"/>
      <dgm:spPr/>
    </dgm:pt>
    <dgm:pt modelId="{4D908F17-5426-408C-8C8F-BB7926C80FB9}" type="pres">
      <dgm:prSet presAssocID="{3E41DC9E-813A-435E-B951-F261E0D3F283}" presName="imgShp" presStyleLbl="fgImgPlace1" presStyleIdx="7" presStyleCnt="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en-US"/>
        </a:p>
      </dgm:t>
    </dgm:pt>
    <dgm:pt modelId="{CFEDE56C-289C-4A31-BE4C-CE6B793693D2}" type="pres">
      <dgm:prSet presAssocID="{3E41DC9E-813A-435E-B951-F261E0D3F283}" presName="txShp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A0DEBC6-F668-43AD-8B09-963E449E32DE}" type="presOf" srcId="{3E41DC9E-813A-435E-B951-F261E0D3F283}" destId="{CFEDE56C-289C-4A31-BE4C-CE6B793693D2}" srcOrd="0" destOrd="0" presId="urn:microsoft.com/office/officeart/2005/8/layout/vList3"/>
    <dgm:cxn modelId="{44FB29E4-5821-4C59-9C6B-466CF78B20E7}" type="presOf" srcId="{6C073068-134E-4FD1-9700-5DC05DA89327}" destId="{6C07574C-7BEC-474A-9FE4-6CC18EC87D1C}" srcOrd="0" destOrd="0" presId="urn:microsoft.com/office/officeart/2005/8/layout/vList3"/>
    <dgm:cxn modelId="{0BEDD204-4E34-4494-AC94-02A85F8E7E7F}" type="presOf" srcId="{0DDF633A-D347-46E0-BE56-B1F70FF78F90}" destId="{5202EBAF-093C-4438-8D98-3EDFD6DBDA41}" srcOrd="0" destOrd="0" presId="urn:microsoft.com/office/officeart/2005/8/layout/vList3"/>
    <dgm:cxn modelId="{087DC201-65A4-4B06-A08E-0D4A1429BCB7}" srcId="{0DDF633A-D347-46E0-BE56-B1F70FF78F90}" destId="{CFEAFD74-7950-406E-B495-266356CC68F4}" srcOrd="3" destOrd="0" parTransId="{7A64E315-F420-4613-888E-08992F0D47C2}" sibTransId="{C230CB38-0664-4204-8A39-27330AD40979}"/>
    <dgm:cxn modelId="{A79241AC-AA51-4FFC-83D1-0FDB6F7D60F2}" srcId="{0DDF633A-D347-46E0-BE56-B1F70FF78F90}" destId="{4385CD2F-6D9C-47C9-A3D0-12C0FD580172}" srcOrd="0" destOrd="0" parTransId="{81A17C19-6E6C-43D6-9961-6EFE06688B7A}" sibTransId="{787312A5-B454-4B9A-AB97-F970DE1FEEFD}"/>
    <dgm:cxn modelId="{511EB17F-8118-4298-9967-1ECFE4E07D7C}" type="presOf" srcId="{848A9BBA-DF40-452A-9FAD-18C34F6D360D}" destId="{CA904D98-9A74-44A6-8D2D-A8B6FE6C6651}" srcOrd="0" destOrd="0" presId="urn:microsoft.com/office/officeart/2005/8/layout/vList3"/>
    <dgm:cxn modelId="{DD44F078-CFF5-4157-B719-3928DB02DBB4}" srcId="{0DDF633A-D347-46E0-BE56-B1F70FF78F90}" destId="{648A2F4B-9A67-429A-ABD8-84AEC64202D1}" srcOrd="6" destOrd="0" parTransId="{82610BC6-186F-4CD5-B39C-AFC7D787A2AA}" sibTransId="{F925346D-DC64-48B2-9245-5C5D936128DE}"/>
    <dgm:cxn modelId="{EE1722F9-E55D-4190-908C-24A7FAC97A6B}" srcId="{0DDF633A-D347-46E0-BE56-B1F70FF78F90}" destId="{1D3D8692-DEA8-4626-9EEC-0BC3BB7D389D}" srcOrd="4" destOrd="0" parTransId="{EDC43AFD-D41E-46D2-AE65-0EBAB54DDE0A}" sibTransId="{C7D3462E-FC89-4327-8CEE-B6445713DDE3}"/>
    <dgm:cxn modelId="{F7816CCB-44E1-4ADA-9D32-F5C88A6F0915}" srcId="{0DDF633A-D347-46E0-BE56-B1F70FF78F90}" destId="{3E41DC9E-813A-435E-B951-F261E0D3F283}" srcOrd="7" destOrd="0" parTransId="{27D962B9-84C4-420D-B214-DA949C591E92}" sibTransId="{E4E46944-DE8A-4A6B-920D-A77D683903BB}"/>
    <dgm:cxn modelId="{7F58CD40-8A70-4933-BC56-2966023A1EDC}" srcId="{0DDF633A-D347-46E0-BE56-B1F70FF78F90}" destId="{6C073068-134E-4FD1-9700-5DC05DA89327}" srcOrd="1" destOrd="0" parTransId="{28929A55-41BB-4440-9567-D9D151CC7B7F}" sibTransId="{E8668CB4-1925-4F21-BF3E-1876CDDD2833}"/>
    <dgm:cxn modelId="{7BB7A2A3-5D30-41B5-AA92-A6E87FF1EB12}" type="presOf" srcId="{1D3D8692-DEA8-4626-9EEC-0BC3BB7D389D}" destId="{98F25C09-DEA4-447D-91FD-38A7515CBF0A}" srcOrd="0" destOrd="0" presId="urn:microsoft.com/office/officeart/2005/8/layout/vList3"/>
    <dgm:cxn modelId="{30C58EDB-5960-47FE-8196-177C1051B67B}" type="presOf" srcId="{648A2F4B-9A67-429A-ABD8-84AEC64202D1}" destId="{92365045-72F5-4170-998B-E1A2513FEC18}" srcOrd="0" destOrd="0" presId="urn:microsoft.com/office/officeart/2005/8/layout/vList3"/>
    <dgm:cxn modelId="{10E22412-606B-45AC-BFAC-C1BA7AC4EC70}" type="presOf" srcId="{AEB147E4-BEC7-4F4E-BA8C-399E5ADCB5A8}" destId="{F8475FB0-3F36-4752-A8C7-7C98A9F31A56}" srcOrd="0" destOrd="0" presId="urn:microsoft.com/office/officeart/2005/8/layout/vList3"/>
    <dgm:cxn modelId="{8069690D-891E-4AA2-AC74-ADDFA3DE4C42}" srcId="{0DDF633A-D347-46E0-BE56-B1F70FF78F90}" destId="{AEB147E4-BEC7-4F4E-BA8C-399E5ADCB5A8}" srcOrd="5" destOrd="0" parTransId="{07C03638-99D6-4F0F-A50E-8EF5AB4872A5}" sibTransId="{4BA1FE86-7193-4ADB-A051-666D1023C121}"/>
    <dgm:cxn modelId="{57B45DCA-107D-4A22-B3BB-C956D63149D5}" srcId="{0DDF633A-D347-46E0-BE56-B1F70FF78F90}" destId="{848A9BBA-DF40-452A-9FAD-18C34F6D360D}" srcOrd="2" destOrd="0" parTransId="{2B245D80-041E-4822-AAC2-E9814B5B3AF7}" sibTransId="{A5110B73-BA1E-444C-97D9-4430B701A30A}"/>
    <dgm:cxn modelId="{7B7E3161-C40F-4466-A44D-D09379B9155A}" type="presOf" srcId="{CFEAFD74-7950-406E-B495-266356CC68F4}" destId="{ECA4BD87-E450-4A6A-938B-48900902C446}" srcOrd="0" destOrd="0" presId="urn:microsoft.com/office/officeart/2005/8/layout/vList3"/>
    <dgm:cxn modelId="{33274344-6048-4880-B4CB-429ADD685CB0}" type="presOf" srcId="{4385CD2F-6D9C-47C9-A3D0-12C0FD580172}" destId="{8B9EF947-3B51-40B1-82FF-48715E18A0FF}" srcOrd="0" destOrd="0" presId="urn:microsoft.com/office/officeart/2005/8/layout/vList3"/>
    <dgm:cxn modelId="{893A1643-16CF-4CE9-9211-9DC76D0029A8}" type="presParOf" srcId="{5202EBAF-093C-4438-8D98-3EDFD6DBDA41}" destId="{A8FFF222-3EBD-4883-A183-C9A480106C74}" srcOrd="0" destOrd="0" presId="urn:microsoft.com/office/officeart/2005/8/layout/vList3"/>
    <dgm:cxn modelId="{D40D77CD-0B7B-4F17-BC78-9DC705BE2E83}" type="presParOf" srcId="{A8FFF222-3EBD-4883-A183-C9A480106C74}" destId="{87A8961F-6374-4739-AA57-CB4D11B7E0EB}" srcOrd="0" destOrd="0" presId="urn:microsoft.com/office/officeart/2005/8/layout/vList3"/>
    <dgm:cxn modelId="{57B916D0-DCAA-4FE6-8963-9BFFAA78D8E9}" type="presParOf" srcId="{A8FFF222-3EBD-4883-A183-C9A480106C74}" destId="{8B9EF947-3B51-40B1-82FF-48715E18A0FF}" srcOrd="1" destOrd="0" presId="urn:microsoft.com/office/officeart/2005/8/layout/vList3"/>
    <dgm:cxn modelId="{3B6AC705-839C-4972-A939-90137127CFCF}" type="presParOf" srcId="{5202EBAF-093C-4438-8D98-3EDFD6DBDA41}" destId="{A6282E03-5475-4B30-A8A2-0DBB44FC4229}" srcOrd="1" destOrd="0" presId="urn:microsoft.com/office/officeart/2005/8/layout/vList3"/>
    <dgm:cxn modelId="{C394FE90-2D0F-430E-BFE9-8D51C4B8FF16}" type="presParOf" srcId="{5202EBAF-093C-4438-8D98-3EDFD6DBDA41}" destId="{E1FDEFF6-9CE7-4748-82A9-DEEA04353F85}" srcOrd="2" destOrd="0" presId="urn:microsoft.com/office/officeart/2005/8/layout/vList3"/>
    <dgm:cxn modelId="{2F01B338-8E61-45E9-A763-AC4FDD4EE8A2}" type="presParOf" srcId="{E1FDEFF6-9CE7-4748-82A9-DEEA04353F85}" destId="{1C0508DA-4E5C-427C-B3EC-9F7B02B2635B}" srcOrd="0" destOrd="0" presId="urn:microsoft.com/office/officeart/2005/8/layout/vList3"/>
    <dgm:cxn modelId="{F00948B8-6A96-440C-884B-B905EDF43E56}" type="presParOf" srcId="{E1FDEFF6-9CE7-4748-82A9-DEEA04353F85}" destId="{6C07574C-7BEC-474A-9FE4-6CC18EC87D1C}" srcOrd="1" destOrd="0" presId="urn:microsoft.com/office/officeart/2005/8/layout/vList3"/>
    <dgm:cxn modelId="{4951D366-1B60-4A13-A4D9-814BB530B0F2}" type="presParOf" srcId="{5202EBAF-093C-4438-8D98-3EDFD6DBDA41}" destId="{A39ECE0D-200C-43F4-99EB-D4E6CB391308}" srcOrd="3" destOrd="0" presId="urn:microsoft.com/office/officeart/2005/8/layout/vList3"/>
    <dgm:cxn modelId="{8927BE3B-3822-48D2-9C1A-2063D874D6BD}" type="presParOf" srcId="{5202EBAF-093C-4438-8D98-3EDFD6DBDA41}" destId="{EB69F325-EE39-4474-9267-A50A11E3B23F}" srcOrd="4" destOrd="0" presId="urn:microsoft.com/office/officeart/2005/8/layout/vList3"/>
    <dgm:cxn modelId="{4390E69A-6495-4681-8C17-88868D6F6C3D}" type="presParOf" srcId="{EB69F325-EE39-4474-9267-A50A11E3B23F}" destId="{7B0B828B-9A48-42E5-BDAD-F788F8A498FF}" srcOrd="0" destOrd="0" presId="urn:microsoft.com/office/officeart/2005/8/layout/vList3"/>
    <dgm:cxn modelId="{657B7486-24B6-4B05-B15C-B1B07BEB7633}" type="presParOf" srcId="{EB69F325-EE39-4474-9267-A50A11E3B23F}" destId="{CA904D98-9A74-44A6-8D2D-A8B6FE6C6651}" srcOrd="1" destOrd="0" presId="urn:microsoft.com/office/officeart/2005/8/layout/vList3"/>
    <dgm:cxn modelId="{90FC14BD-EAAF-4A7D-A621-5465FE117C83}" type="presParOf" srcId="{5202EBAF-093C-4438-8D98-3EDFD6DBDA41}" destId="{361D6E74-226C-4102-A454-9DA128D5F54D}" srcOrd="5" destOrd="0" presId="urn:microsoft.com/office/officeart/2005/8/layout/vList3"/>
    <dgm:cxn modelId="{5E663556-3D05-4194-A7BE-FC03E858641C}" type="presParOf" srcId="{5202EBAF-093C-4438-8D98-3EDFD6DBDA41}" destId="{B564FA82-E546-4C57-B37B-2FD091581C08}" srcOrd="6" destOrd="0" presId="urn:microsoft.com/office/officeart/2005/8/layout/vList3"/>
    <dgm:cxn modelId="{623B0F44-941A-4E05-B3F9-A082AFE2661D}" type="presParOf" srcId="{B564FA82-E546-4C57-B37B-2FD091581C08}" destId="{5888111A-2A97-4629-880B-F7C092C47737}" srcOrd="0" destOrd="0" presId="urn:microsoft.com/office/officeart/2005/8/layout/vList3"/>
    <dgm:cxn modelId="{6D7E94FD-BFCB-4DBE-8290-EA7256BEEC8D}" type="presParOf" srcId="{B564FA82-E546-4C57-B37B-2FD091581C08}" destId="{ECA4BD87-E450-4A6A-938B-48900902C446}" srcOrd="1" destOrd="0" presId="urn:microsoft.com/office/officeart/2005/8/layout/vList3"/>
    <dgm:cxn modelId="{82E62740-D03E-46C3-BA4D-0371FF05E0B5}" type="presParOf" srcId="{5202EBAF-093C-4438-8D98-3EDFD6DBDA41}" destId="{D917A564-E679-4228-9260-F55A3C7E4542}" srcOrd="7" destOrd="0" presId="urn:microsoft.com/office/officeart/2005/8/layout/vList3"/>
    <dgm:cxn modelId="{0CAA57BA-868F-4970-B2B9-CC0517D10B47}" type="presParOf" srcId="{5202EBAF-093C-4438-8D98-3EDFD6DBDA41}" destId="{3C67D7CC-AB0B-45B5-9232-012BCF00F0DA}" srcOrd="8" destOrd="0" presId="urn:microsoft.com/office/officeart/2005/8/layout/vList3"/>
    <dgm:cxn modelId="{ADDB981F-0F66-4F85-9A6B-760B5FD56231}" type="presParOf" srcId="{3C67D7CC-AB0B-45B5-9232-012BCF00F0DA}" destId="{3357AC5B-E5A0-4D5A-AF6C-D8721818ED57}" srcOrd="0" destOrd="0" presId="urn:microsoft.com/office/officeart/2005/8/layout/vList3"/>
    <dgm:cxn modelId="{BD33D474-60CC-432B-87E2-D514B84D176D}" type="presParOf" srcId="{3C67D7CC-AB0B-45B5-9232-012BCF00F0DA}" destId="{98F25C09-DEA4-447D-91FD-38A7515CBF0A}" srcOrd="1" destOrd="0" presId="urn:microsoft.com/office/officeart/2005/8/layout/vList3"/>
    <dgm:cxn modelId="{613C4A56-63CA-41DD-B99C-F376922EB8CB}" type="presParOf" srcId="{5202EBAF-093C-4438-8D98-3EDFD6DBDA41}" destId="{900B86FD-31CF-427D-A320-6EF31AAC280E}" srcOrd="9" destOrd="0" presId="urn:microsoft.com/office/officeart/2005/8/layout/vList3"/>
    <dgm:cxn modelId="{D0F3134E-5E8E-4730-B47A-2E2B0A1381B4}" type="presParOf" srcId="{5202EBAF-093C-4438-8D98-3EDFD6DBDA41}" destId="{457B6F80-8334-4B87-B9F8-83097438F6A3}" srcOrd="10" destOrd="0" presId="urn:microsoft.com/office/officeart/2005/8/layout/vList3"/>
    <dgm:cxn modelId="{7E4B0AD3-79EF-48FD-A2CB-15E8A2A25BEB}" type="presParOf" srcId="{457B6F80-8334-4B87-B9F8-83097438F6A3}" destId="{39C064E3-8350-48F0-BC73-4D453899168A}" srcOrd="0" destOrd="0" presId="urn:microsoft.com/office/officeart/2005/8/layout/vList3"/>
    <dgm:cxn modelId="{79B2CA61-C814-427A-9340-867DF1D4A4D3}" type="presParOf" srcId="{457B6F80-8334-4B87-B9F8-83097438F6A3}" destId="{F8475FB0-3F36-4752-A8C7-7C98A9F31A56}" srcOrd="1" destOrd="0" presId="urn:microsoft.com/office/officeart/2005/8/layout/vList3"/>
    <dgm:cxn modelId="{DE71B71C-232A-4853-B0AA-6B7E7D7E55E1}" type="presParOf" srcId="{5202EBAF-093C-4438-8D98-3EDFD6DBDA41}" destId="{893BB657-AAE8-41A8-A89F-30B158DC74E3}" srcOrd="11" destOrd="0" presId="urn:microsoft.com/office/officeart/2005/8/layout/vList3"/>
    <dgm:cxn modelId="{5179F1D9-009B-4C03-BBFB-43354BB816B1}" type="presParOf" srcId="{5202EBAF-093C-4438-8D98-3EDFD6DBDA41}" destId="{92FDAF2A-46FC-4D57-BF50-0D7509809AE2}" srcOrd="12" destOrd="0" presId="urn:microsoft.com/office/officeart/2005/8/layout/vList3"/>
    <dgm:cxn modelId="{1948BEE8-5F95-4447-AF3C-901E9EA69AF3}" type="presParOf" srcId="{92FDAF2A-46FC-4D57-BF50-0D7509809AE2}" destId="{7527D545-72B2-49C5-BF63-9EA790868780}" srcOrd="0" destOrd="0" presId="urn:microsoft.com/office/officeart/2005/8/layout/vList3"/>
    <dgm:cxn modelId="{3847E94C-BA61-46AC-9092-BE15A870D43F}" type="presParOf" srcId="{92FDAF2A-46FC-4D57-BF50-0D7509809AE2}" destId="{92365045-72F5-4170-998B-E1A2513FEC18}" srcOrd="1" destOrd="0" presId="urn:microsoft.com/office/officeart/2005/8/layout/vList3"/>
    <dgm:cxn modelId="{E384A9D1-931A-4CED-8BD8-370FE8A5E8BC}" type="presParOf" srcId="{5202EBAF-093C-4438-8D98-3EDFD6DBDA41}" destId="{D1CA7DAC-6F6E-4D95-B885-7D60BB3B167C}" srcOrd="13" destOrd="0" presId="urn:microsoft.com/office/officeart/2005/8/layout/vList3"/>
    <dgm:cxn modelId="{2738173B-A25D-431E-899E-0ED414EAE22B}" type="presParOf" srcId="{5202EBAF-093C-4438-8D98-3EDFD6DBDA41}" destId="{825156F8-094A-446C-AB74-975F4C6F635E}" srcOrd="14" destOrd="0" presId="urn:microsoft.com/office/officeart/2005/8/layout/vList3"/>
    <dgm:cxn modelId="{CF2A38AA-378C-47F5-A642-4243FE3434E0}" type="presParOf" srcId="{825156F8-094A-446C-AB74-975F4C6F635E}" destId="{4D908F17-5426-408C-8C8F-BB7926C80FB9}" srcOrd="0" destOrd="0" presId="urn:microsoft.com/office/officeart/2005/8/layout/vList3"/>
    <dgm:cxn modelId="{5B0E742D-CA76-4F2E-BD9C-C122EEE9B99E}" type="presParOf" srcId="{825156F8-094A-446C-AB74-975F4C6F635E}" destId="{CFEDE56C-289C-4A31-BE4C-CE6B793693D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D9E48-5E7F-D24C-87D5-695B18367D24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B10C2-C6DD-5A4A-BF1B-B012B8BA4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75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6357CE-B3EB-1B4A-84E5-C1E2DF427ABD}" type="datetimeFigureOut">
              <a:rPr lang="en-US" smtClean="0"/>
              <a:t>7/5/2018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A558B-E4E9-A94A-B9C1-029E46A76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379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>
                <a:solidFill>
                  <a:schemeClr val="tx1"/>
                </a:solidFill>
              </a:rPr>
              <a:t>Total time should be approximately 45 minutes.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DA090-13DF-4D65-8869-12DE51CA2B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023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05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5233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Completeness: How many facilities</a:t>
            </a:r>
            <a:r>
              <a:rPr lang="en-US" baseline="0" dirty="0" smtClean="0"/>
              <a:t> on the list have geographic coordinates and how many gaps are there?</a:t>
            </a:r>
          </a:p>
          <a:p>
            <a:r>
              <a:rPr lang="en-US" baseline="0" dirty="0" smtClean="0"/>
              <a:t>Accuracy: Does the accuracy meet the accuracy requirements? Do they get you close enough to the facility (not just the village)?</a:t>
            </a:r>
          </a:p>
          <a:p>
            <a:r>
              <a:rPr lang="en-US" baseline="0" dirty="0" smtClean="0"/>
              <a:t>Precision: Does the current precision meet the precision requirements defined for the new MFL? Do the degrees report the necessary number of decimal places?</a:t>
            </a:r>
          </a:p>
          <a:p>
            <a:r>
              <a:rPr lang="en-US" baseline="0" dirty="0" smtClean="0"/>
              <a:t>Validity:</a:t>
            </a:r>
            <a:r>
              <a:rPr lang="en-US" baseline="0" dirty="0"/>
              <a:t> </a:t>
            </a:r>
            <a:r>
              <a:rPr lang="en-US" baseline="0" dirty="0" smtClean="0"/>
              <a:t>Examine how the data were collected in order to determine if they are reliable. Do the location data correspond to the correct facility?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398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573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action</a:t>
            </a:r>
            <a:r>
              <a:rPr lang="en-US" baseline="0" dirty="0" smtClean="0"/>
              <a:t> plan will depend on: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type, size, and distribution of data gaps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resources available for data collection (people, equipment, and funds)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level of effort required to carry out the data collection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urgency with which geographic coordinates are needed in the MFL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Smartphone and tablet specifications are detailed on pages 69-70 of the MFL resource manual.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5111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2414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Checklist</a:t>
            </a:r>
            <a:r>
              <a:rPr lang="en-US" baseline="0" dirty="0" smtClean="0"/>
              <a:t> handout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4816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261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Checklist handout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5092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Checklist handout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370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0360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Checklist</a:t>
            </a:r>
            <a:r>
              <a:rPr lang="en-US" baseline="0" dirty="0" smtClean="0"/>
              <a:t> handout-have small groups review and identify items in the checklist that need to be done for geographic coordinates.</a:t>
            </a:r>
          </a:p>
          <a:p>
            <a:r>
              <a:rPr lang="en-US" baseline="0" dirty="0" smtClean="0"/>
              <a:t>Come together in plenary to identify what needs to be done overall for assigning geographic coordinates to the MFL.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281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Checklist handout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269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baseline="0" dirty="0" smtClean="0"/>
              <a:t>Requirement: </a:t>
            </a:r>
            <a:r>
              <a:rPr lang="en-US" baseline="0" dirty="0" smtClean="0"/>
              <a:t>A documented physical and/or functional prerequisite that the MFL must have to be operational. It is a statement that identifies an attribute, capability, characteristic, or quality of a system that is necessary for it to have value and utility for a data consumer.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221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-Typically using latitude</a:t>
            </a:r>
            <a:r>
              <a:rPr lang="en-US" baseline="0" dirty="0" smtClean="0"/>
              <a:t> and longitude coordinates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151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228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Geographic Coordinates facilitate management of health programs</a:t>
            </a:r>
          </a:p>
          <a:p>
            <a:pPr lvl="1"/>
            <a:r>
              <a:rPr lang="en-US" dirty="0" smtClean="0"/>
              <a:t>Defines where health facilities are located and programs they provide</a:t>
            </a:r>
          </a:p>
          <a:p>
            <a:pPr lvl="1"/>
            <a:r>
              <a:rPr lang="en-US" dirty="0" smtClean="0"/>
              <a:t>Helps with equity, access, and gaps in service provision</a:t>
            </a:r>
          </a:p>
          <a:p>
            <a:pPr lvl="1"/>
            <a:r>
              <a:rPr lang="en-US" dirty="0" smtClean="0"/>
              <a:t>Helps with budgeting and planning for activities, goods, and human resources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958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71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-Use</a:t>
            </a:r>
            <a:r>
              <a:rPr lang="en-US" baseline="0" dirty="0" smtClean="0"/>
              <a:t> latitude and longitude b/c it is widely understood and commonly used in computer systems</a:t>
            </a:r>
          </a:p>
          <a:p>
            <a:r>
              <a:rPr lang="en-US" dirty="0" smtClean="0"/>
              <a:t>-Decimal degrees are easy to review and to identify data issues</a:t>
            </a:r>
          </a:p>
          <a:p>
            <a:r>
              <a:rPr lang="en-US" dirty="0" smtClean="0"/>
              <a:t>-WGS84</a:t>
            </a:r>
            <a:r>
              <a:rPr lang="en-US" baseline="0" dirty="0" smtClean="0"/>
              <a:t> is a common datum</a:t>
            </a:r>
          </a:p>
          <a:p>
            <a:r>
              <a:rPr lang="en-US" baseline="0" dirty="0" smtClean="0"/>
              <a:t>-Using a well known schema facilitates sharing the geographic coordinates and facilitates integration with other geographical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74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32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467"/>
            <a:ext cx="9144000" cy="6858000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533400" y="2133600"/>
            <a:ext cx="54864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4114800"/>
            <a:ext cx="3429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762000" y="3886200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680067" y="1279267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chemeClr val="bg1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The DHS Program</a:t>
            </a:r>
            <a:endParaRPr lang="en-US" dirty="0"/>
          </a:p>
        </p:txBody>
      </p:sp>
      <p:pic>
        <p:nvPicPr>
          <p:cNvPr id="15" name="Picture 14" descr="USAID_Logo_White_v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805" y="685800"/>
            <a:ext cx="1828800" cy="544010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  <p:sp>
        <p:nvSpPr>
          <p:cNvPr id="16" name="Rounded Rectangle 15"/>
          <p:cNvSpPr/>
          <p:nvPr userDrawn="1"/>
        </p:nvSpPr>
        <p:spPr>
          <a:xfrm>
            <a:off x="5159633" y="3963889"/>
            <a:ext cx="3396734" cy="2264450"/>
          </a:xfrm>
          <a:prstGeom prst="roundRect">
            <a:avLst>
              <a:gd name="adj" fmla="val 4893"/>
            </a:avLst>
          </a:prstGeom>
          <a:solidFill>
            <a:schemeClr val="bg1">
              <a:alpha val="80000"/>
            </a:schemeClr>
          </a:solidFill>
          <a:ln w="6350">
            <a:solidFill>
              <a:srgbClr val="6C646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137160" rIns="182880" bIns="137160" rtlCol="0" anchor="ctr">
            <a:spAutoFit/>
          </a:bodyPr>
          <a:lstStyle/>
          <a:p>
            <a:pPr marL="58737" indent="0">
              <a:spcAft>
                <a:spcPts val="600"/>
              </a:spcAft>
              <a:buFontTx/>
              <a:buNone/>
            </a:pPr>
            <a:r>
              <a:rPr lang="en-US" sz="1000" dirty="0" smtClean="0">
                <a:solidFill>
                  <a:schemeClr val="tx1"/>
                </a:solidFill>
              </a:rPr>
              <a:t>To change this cover photo: </a:t>
            </a:r>
          </a:p>
          <a:p>
            <a:pPr marL="171450" indent="-112713">
              <a:spcAft>
                <a:spcPts val="600"/>
              </a:spcAft>
              <a:buFont typeface="Arial"/>
              <a:buChar char="•"/>
            </a:pPr>
            <a:r>
              <a:rPr lang="en-US" sz="1000" dirty="0" smtClean="0">
                <a:solidFill>
                  <a:schemeClr val="tx1"/>
                </a:solidFill>
              </a:rPr>
              <a:t>Click </a:t>
            </a:r>
            <a:r>
              <a:rPr lang="en-US" sz="1000" dirty="0">
                <a:solidFill>
                  <a:schemeClr val="tx1"/>
                </a:solidFill>
              </a:rPr>
              <a:t>on </a:t>
            </a:r>
            <a:r>
              <a:rPr lang="en-US" sz="1000" dirty="0" smtClean="0">
                <a:solidFill>
                  <a:schemeClr val="tx1"/>
                </a:solidFill>
              </a:rPr>
              <a:t>View </a:t>
            </a:r>
            <a:r>
              <a:rPr lang="en-US" sz="1000" dirty="0">
                <a:solidFill>
                  <a:schemeClr val="tx1"/>
                </a:solidFill>
              </a:rPr>
              <a:t>&gt; </a:t>
            </a:r>
            <a:r>
              <a:rPr lang="en-US" sz="1000" dirty="0" smtClean="0">
                <a:solidFill>
                  <a:schemeClr val="tx1"/>
                </a:solidFill>
              </a:rPr>
              <a:t>Slide Master.</a:t>
            </a:r>
          </a:p>
          <a:p>
            <a:pPr marL="171450" indent="-112713">
              <a:spcAft>
                <a:spcPts val="600"/>
              </a:spcAft>
              <a:buFont typeface="Arial"/>
              <a:buChar char="•"/>
            </a:pPr>
            <a:r>
              <a:rPr lang="en-US" sz="1000" dirty="0" smtClean="0">
                <a:solidFill>
                  <a:schemeClr val="tx1"/>
                </a:solidFill>
              </a:rPr>
              <a:t>Select slide 1.</a:t>
            </a:r>
          </a:p>
          <a:p>
            <a:pPr marL="171450" indent="-112713">
              <a:spcAft>
                <a:spcPts val="600"/>
              </a:spcAft>
              <a:buFont typeface="Arial"/>
              <a:buChar char="•"/>
            </a:pPr>
            <a:r>
              <a:rPr lang="en-US" sz="1000" dirty="0" smtClean="0">
                <a:solidFill>
                  <a:schemeClr val="tx1"/>
                </a:solidFill>
              </a:rPr>
              <a:t>Right</a:t>
            </a:r>
            <a:r>
              <a:rPr lang="en-US" sz="1000" baseline="0" dirty="0" smtClean="0">
                <a:solidFill>
                  <a:schemeClr val="tx1"/>
                </a:solidFill>
              </a:rPr>
              <a:t> c</a:t>
            </a:r>
            <a:r>
              <a:rPr lang="en-US" sz="1000" dirty="0" smtClean="0">
                <a:solidFill>
                  <a:schemeClr val="tx1"/>
                </a:solidFill>
              </a:rPr>
              <a:t>lick on photo</a:t>
            </a:r>
            <a:r>
              <a:rPr lang="en-US" sz="1000" baseline="0" dirty="0" smtClean="0">
                <a:solidFill>
                  <a:schemeClr val="tx1"/>
                </a:solidFill>
              </a:rPr>
              <a:t> &gt; Change Picture… &gt; Choose a Picture &gt; Insert.</a:t>
            </a:r>
          </a:p>
          <a:p>
            <a:pPr marL="171450" indent="-112713">
              <a:spcAft>
                <a:spcPts val="600"/>
              </a:spcAft>
              <a:buFont typeface="Arial"/>
              <a:buChar char="•"/>
            </a:pPr>
            <a:r>
              <a:rPr lang="en-US" sz="1000" baseline="0" dirty="0" smtClean="0">
                <a:solidFill>
                  <a:schemeClr val="tx1"/>
                </a:solidFill>
              </a:rPr>
              <a:t>Re-size the photo as needed</a:t>
            </a:r>
            <a:endParaRPr lang="en-US" sz="1000" dirty="0" smtClean="0">
              <a:solidFill>
                <a:schemeClr val="tx1"/>
              </a:solidFill>
            </a:endParaRPr>
          </a:p>
          <a:p>
            <a:pPr marL="171450" indent="-112713">
              <a:spcAft>
                <a:spcPts val="600"/>
              </a:spcAft>
              <a:buFont typeface="Arial"/>
              <a:buChar char="•"/>
            </a:pPr>
            <a:r>
              <a:rPr lang="en-US" sz="1000" dirty="0" smtClean="0">
                <a:solidFill>
                  <a:schemeClr val="tx1"/>
                </a:solidFill>
              </a:rPr>
              <a:t>Add </a:t>
            </a:r>
            <a:r>
              <a:rPr lang="en-US" sz="1000" dirty="0">
                <a:solidFill>
                  <a:schemeClr val="tx1"/>
                </a:solidFill>
              </a:rPr>
              <a:t>photo credit to the text box at </a:t>
            </a:r>
            <a:r>
              <a:rPr lang="en-US" sz="1000" dirty="0" smtClean="0">
                <a:solidFill>
                  <a:schemeClr val="tx1"/>
                </a:solidFill>
              </a:rPr>
              <a:t>top </a:t>
            </a:r>
            <a:r>
              <a:rPr lang="en-US" sz="1000" dirty="0">
                <a:solidFill>
                  <a:schemeClr val="tx1"/>
                </a:solidFill>
              </a:rPr>
              <a:t>right of page.</a:t>
            </a:r>
          </a:p>
          <a:p>
            <a:pPr marL="171450" indent="-112713">
              <a:spcAft>
                <a:spcPts val="600"/>
              </a:spcAft>
              <a:buFont typeface="Arial"/>
              <a:buChar char="•"/>
            </a:pPr>
            <a:r>
              <a:rPr lang="en-US" sz="1000" dirty="0" smtClean="0">
                <a:solidFill>
                  <a:schemeClr val="tx1"/>
                </a:solidFill>
              </a:rPr>
              <a:t>Delete </a:t>
            </a:r>
            <a:r>
              <a:rPr lang="en-US" sz="1000" dirty="0">
                <a:solidFill>
                  <a:schemeClr val="tx1"/>
                </a:solidFill>
              </a:rPr>
              <a:t>this instruction text box</a:t>
            </a:r>
            <a:r>
              <a:rPr lang="en-US" sz="1000" dirty="0" smtClean="0">
                <a:solidFill>
                  <a:schemeClr val="tx1"/>
                </a:solidFill>
              </a:rPr>
              <a:t>.</a:t>
            </a:r>
          </a:p>
          <a:p>
            <a:pPr marL="171450" marR="0" indent="-1127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000" b="1" dirty="0" smtClean="0">
                <a:solidFill>
                  <a:schemeClr val="tx1"/>
                </a:solidFill>
              </a:rPr>
              <a:t>Close Master View when done.</a:t>
            </a:r>
          </a:p>
        </p:txBody>
      </p:sp>
    </p:spTree>
    <p:extLst>
      <p:ext uri="{BB962C8B-B14F-4D97-AF65-F5344CB8AC3E}">
        <p14:creationId xmlns:p14="http://schemas.microsoft.com/office/powerpoint/2010/main" val="3883077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14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714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25405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3429000"/>
            <a:ext cx="8839200" cy="3276600"/>
          </a:xfrm>
          <a:solidFill>
            <a:srgbClr val="CFCDC9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460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2400"/>
            <a:ext cx="4419600" cy="6553200"/>
          </a:xfrm>
          <a:solidFill>
            <a:srgbClr val="CFCDC9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1"/>
            <a:ext cx="3657600" cy="4114799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408204"/>
            <a:ext cx="3657296" cy="1389888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035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White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2400"/>
            <a:ext cx="4419600" cy="6553200"/>
          </a:xfrm>
          <a:solidFill>
            <a:srgbClr val="CFCDC9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971800"/>
            <a:ext cx="3885896" cy="954107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900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2090"/>
            <a:ext cx="9144000" cy="6855910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USAID_Logo_White_v0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5943600"/>
            <a:ext cx="1536970" cy="4572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4114800"/>
            <a:ext cx="3429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762000" y="3886200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1852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Blue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SAID_Logo_White_v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805" y="685800"/>
            <a:ext cx="1828800" cy="54401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3600"/>
            <a:ext cx="5486400" cy="1600200"/>
          </a:xfrm>
        </p:spPr>
        <p:txBody>
          <a:bodyPr anchor="b" anchorCtr="0"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4114800"/>
            <a:ext cx="3429000" cy="1600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762000" y="3886200"/>
            <a:ext cx="32004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452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 - Full Blue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43000" y="827782"/>
            <a:ext cx="5486400" cy="1077218"/>
          </a:xfrm>
        </p:spPr>
        <p:txBody>
          <a:bodyPr wrap="square" anchor="t" anchorCtr="0">
            <a:sp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USAID_Logo_White_v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5943600"/>
            <a:ext cx="1536970" cy="45720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746760" y="990600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93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"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89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SAID_Logo_White_v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805" y="685800"/>
            <a:ext cx="1828800" cy="54401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3600"/>
            <a:ext cx="5486400" cy="1600200"/>
          </a:xfrm>
        </p:spPr>
        <p:txBody>
          <a:bodyPr anchor="b" anchorCtr="0"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4114800"/>
            <a:ext cx="3429000" cy="1600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762000" y="3886200"/>
            <a:ext cx="32004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7712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20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3 Content"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22633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 + Bottom Photo"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3429000"/>
            <a:ext cx="8839200" cy="327660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BCCE5460-4FB7-5647-9AB1-CEF5116A5DCA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3867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1 Content + Right Photo"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2400"/>
            <a:ext cx="4419600" cy="65532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D8A49A0-1A63-6943-82D6-C193E6102C72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3657600" cy="41148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408204"/>
            <a:ext cx="3657296" cy="1389888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4639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Gray Title Only"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2400"/>
            <a:ext cx="4419600" cy="65532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971800"/>
            <a:ext cx="3885896" cy="954107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362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2319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1183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476668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3429000"/>
            <a:ext cx="8839200" cy="3276600"/>
          </a:xfrm>
          <a:solidFill>
            <a:srgbClr val="CFCDC9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BCCE5460-4FB7-5647-9AB1-CEF5116A5DCA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1040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2400"/>
            <a:ext cx="4419600" cy="6553200"/>
          </a:xfrm>
          <a:solidFill>
            <a:srgbClr val="CFCDC9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D8A49A0-1A63-6943-82D6-C193E6102C72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3657600" cy="41148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408204"/>
            <a:ext cx="3657296" cy="1389888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746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43000" y="827782"/>
            <a:ext cx="5486400" cy="1077218"/>
          </a:xfrm>
        </p:spPr>
        <p:txBody>
          <a:bodyPr wrap="square" anchor="t" anchorCtr="0">
            <a:sp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USAID_Logo_White_v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5943600"/>
            <a:ext cx="1536970" cy="45720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746760" y="990600"/>
            <a:ext cx="32004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963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/White Title + Lef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2400"/>
            <a:ext cx="4419600" cy="6553200"/>
          </a:xfrm>
          <a:solidFill>
            <a:srgbClr val="CFCDC9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971800"/>
            <a:ext cx="3885896" cy="954107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3836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Red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72515" y="203817"/>
            <a:ext cx="8768132" cy="45694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3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419851" y="6499276"/>
            <a:ext cx="7203646" cy="17232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8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00651" y="958048"/>
            <a:ext cx="8710612" cy="237039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400">
                <a:solidFill>
                  <a:schemeClr val="bg2">
                    <a:lumMod val="25000"/>
                  </a:schemeClr>
                </a:solidFill>
              </a:defRPr>
            </a:lvl1pPr>
            <a:lvl2pPr marL="336550" indent="-160338">
              <a:defRPr sz="2400">
                <a:solidFill>
                  <a:schemeClr val="bg2">
                    <a:lumMod val="25000"/>
                  </a:schemeClr>
                </a:solidFill>
              </a:defRPr>
            </a:lvl2pPr>
            <a:lvl3pPr marL="577850" indent="-241300">
              <a:buFont typeface="Segoe UI" panose="020B0502040204020203" pitchFamily="34" charset="0"/>
              <a:buChar char="–"/>
              <a:defRPr sz="2400">
                <a:solidFill>
                  <a:schemeClr val="bg2">
                    <a:lumMod val="25000"/>
                  </a:schemeClr>
                </a:solidFill>
              </a:defRPr>
            </a:lvl3pPr>
            <a:lvl4pPr marL="801688" indent="-176213">
              <a:buFont typeface="Wingdings" panose="05000000000000000000" pitchFamily="2" charset="2"/>
              <a:buChar char="§"/>
              <a:defRPr sz="2400">
                <a:solidFill>
                  <a:schemeClr val="bg2">
                    <a:lumMod val="25000"/>
                  </a:schemeClr>
                </a:solidFill>
              </a:defRPr>
            </a:lvl4pPr>
            <a:lvl5pPr marL="1027113" indent="-225425">
              <a:buFont typeface="Century Gothic" panose="020B0502020202020204" pitchFamily="34" charset="0"/>
              <a:buChar char="○"/>
              <a:defRPr sz="2400">
                <a:solidFill>
                  <a:schemeClr val="bg2">
                    <a:lumMod val="25000"/>
                  </a:schemeClr>
                </a:solidFill>
              </a:defRPr>
            </a:lvl5pPr>
            <a:lvl6pPr marL="1200150" indent="-171450">
              <a:defRPr sz="2400"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37146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097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38096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3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04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104" y="1600200"/>
            <a:ext cx="2514296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7/5/2018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3314548" y="1600200"/>
            <a:ext cx="2514904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FFFFF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0966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3429000"/>
            <a:ext cx="8839200" cy="327660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934"/>
            <a:ext cx="2895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686104" y="457200"/>
            <a:ext cx="7772400" cy="9144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47082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14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572000" y="152400"/>
            <a:ext cx="4419600" cy="65532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2057401"/>
            <a:ext cx="3657600" cy="4114799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408204"/>
            <a:ext cx="3657296" cy="1389888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75276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11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152400" y="152400"/>
            <a:ext cx="4419600" cy="6553200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200">
                <a:solidFill>
                  <a:srgbClr val="6C6463"/>
                </a:solidFill>
              </a:defRPr>
            </a:lvl1pPr>
          </a:lstStyle>
          <a:p>
            <a:r>
              <a:rPr lang="en-US" dirty="0" smtClean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20934"/>
            <a:ext cx="2133600" cy="18466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3108067" y="1431666"/>
            <a:ext cx="2743200" cy="184666"/>
          </a:xfrm>
        </p:spPr>
        <p:txBody>
          <a:bodyPr>
            <a:spAutoFit/>
          </a:bodyPr>
          <a:lstStyle>
            <a:lvl1pPr marL="0" indent="0" algn="r">
              <a:buNone/>
              <a:defRPr sz="600" baseline="0">
                <a:solidFill>
                  <a:srgbClr val="FFFFFF"/>
                </a:solidFill>
              </a:defRPr>
            </a:lvl1pPr>
            <a:lvl2pPr marL="230187" indent="0">
              <a:buNone/>
              <a:defRPr sz="1800">
                <a:solidFill>
                  <a:schemeClr val="bg1"/>
                </a:solidFill>
              </a:defRPr>
            </a:lvl2pPr>
            <a:lvl3pPr marL="460375" indent="0">
              <a:buNone/>
              <a:defRPr sz="1600">
                <a:solidFill>
                  <a:schemeClr val="bg1"/>
                </a:solidFill>
              </a:defRPr>
            </a:lvl3pPr>
            <a:lvl4pPr marL="684212" indent="0">
              <a:buNone/>
              <a:defRPr sz="1400">
                <a:solidFill>
                  <a:schemeClr val="bg1"/>
                </a:solidFill>
              </a:defRPr>
            </a:lvl4pPr>
            <a:lvl5pPr marL="1025525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ADD PHOTO CREDIT HERE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4877104" y="2971800"/>
            <a:ext cx="3885896" cy="954107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25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CD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6104" y="457200"/>
            <a:ext cx="7772400" cy="914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39224"/>
            <a:ext cx="2133600" cy="16637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9224"/>
            <a:ext cx="2895600" cy="16637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39224"/>
            <a:ext cx="2133600" cy="16637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600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ame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2222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88133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74" r:id="rId2"/>
    <p:sldLayoutId id="2147483654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4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30" r:id="rId15"/>
    <p:sldLayoutId id="2147483696" r:id="rId16"/>
    <p:sldLayoutId id="2147483716" r:id="rId17"/>
    <p:sldLayoutId id="2147483717" r:id="rId18"/>
    <p:sldLayoutId id="2147483718" r:id="rId19"/>
    <p:sldLayoutId id="2147483686" r:id="rId20"/>
    <p:sldLayoutId id="2147483720" r:id="rId21"/>
    <p:sldLayoutId id="2147483699" r:id="rId22"/>
    <p:sldLayoutId id="2147483694" r:id="rId23"/>
    <p:sldLayoutId id="2147483731" r:id="rId24"/>
    <p:sldLayoutId id="2147483732" r:id="rId25"/>
    <p:sldLayoutId id="2147483733" r:id="rId26"/>
    <p:sldLayoutId id="2147483734" r:id="rId27"/>
    <p:sldLayoutId id="2147483735" r:id="rId28"/>
    <p:sldLayoutId id="2147483736" r:id="rId29"/>
    <p:sldLayoutId id="2147483737" r:id="rId30"/>
    <p:sldLayoutId id="2147483738" r:id="rId3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230188" indent="-230188" algn="l" defTabSz="457200" rtl="0" eaLnBrk="1" latinLnBrk="0" hangingPunct="1">
        <a:spcBef>
          <a:spcPts val="0"/>
        </a:spcBef>
        <a:spcAft>
          <a:spcPts val="1200"/>
        </a:spcAft>
        <a:buFont typeface="Arial"/>
        <a:buChar char="•"/>
        <a:defRPr sz="2000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684213" indent="-230188" algn="l" defTabSz="457200" rtl="0" eaLnBrk="1" latinLnBrk="0" hangingPunct="1">
        <a:spcBef>
          <a:spcPts val="0"/>
        </a:spcBef>
        <a:spcAft>
          <a:spcPts val="1200"/>
        </a:spcAft>
        <a:buFont typeface="Arial"/>
        <a:buChar char="–"/>
        <a:defRPr sz="2000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914400" indent="-230188" algn="l" defTabSz="4572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146175" indent="-231775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255713" indent="-230188" algn="l" defTabSz="457200" rtl="0" eaLnBrk="1" latinLnBrk="0" hangingPunct="1">
        <a:spcBef>
          <a:spcPct val="20000"/>
        </a:spcBef>
        <a:buFont typeface="Arial"/>
        <a:buChar char="»"/>
        <a:defRPr sz="1400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kmhfl.health.go.ke/#/hom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hfrportal.ehealth.go.tz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79B594D-EE2C-E248-B7F0-F679C2E525DC}" type="datetime1">
              <a:rPr lang="en-US" smtClean="0"/>
              <a:pPr/>
              <a:t>7/5/2018</a:t>
            </a:fld>
            <a:r>
              <a:rPr lang="en-US" dirty="0" smtClean="0"/>
              <a:t>`1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6962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GEOGRAPHIC COORDINATES</a:t>
            </a:r>
            <a:br>
              <a:rPr lang="en-US" dirty="0" smtClean="0"/>
            </a:br>
            <a:r>
              <a:rPr lang="en-US" dirty="0" smtClean="0">
                <a:solidFill>
                  <a:srgbClr val="651D32"/>
                </a:solidFill>
              </a:rPr>
              <a:t>MFL Resource Package Training</a:t>
            </a:r>
            <a:endParaRPr lang="en-US" dirty="0">
              <a:solidFill>
                <a:srgbClr val="651D32"/>
              </a:solidFill>
            </a:endParaRPr>
          </a:p>
        </p:txBody>
      </p:sp>
      <p:sp>
        <p:nvSpPr>
          <p:cNvPr id="6" name="Subtitle 12"/>
          <p:cNvSpPr txBox="1">
            <a:spLocks/>
          </p:cNvSpPr>
          <p:nvPr/>
        </p:nvSpPr>
        <p:spPr>
          <a:xfrm>
            <a:off x="609600" y="4065070"/>
            <a:ext cx="77724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1800" b="0" i="0" kern="1200">
                <a:solidFill>
                  <a:srgbClr val="FFFFFF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1200"/>
              </a:spcAft>
              <a:buFont typeface="Arial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July 2018</a:t>
            </a:r>
          </a:p>
        </p:txBody>
      </p:sp>
    </p:spTree>
    <p:extLst>
      <p:ext uri="{BB962C8B-B14F-4D97-AF65-F5344CB8AC3E}">
        <p14:creationId xmlns:p14="http://schemas.microsoft.com/office/powerpoint/2010/main" val="17495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6104" y="728246"/>
            <a:ext cx="7772400" cy="523220"/>
          </a:xfrm>
        </p:spPr>
        <p:txBody>
          <a:bodyPr/>
          <a:lstStyle/>
          <a:p>
            <a:r>
              <a:rPr lang="en-US" dirty="0" smtClean="0"/>
              <a:t>Steps for Implementation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9258807"/>
              </p:ext>
            </p:extLst>
          </p:nvPr>
        </p:nvGraphicFramePr>
        <p:xfrm>
          <a:off x="685800" y="1371600"/>
          <a:ext cx="7772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3133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Three main elements in a schema:</a:t>
            </a:r>
            <a:endParaRPr lang="en-US" dirty="0"/>
          </a:p>
          <a:p>
            <a:pPr lvl="1"/>
            <a:r>
              <a:rPr lang="en-US" dirty="0"/>
              <a:t>R</a:t>
            </a:r>
            <a:r>
              <a:rPr lang="en-US" dirty="0" smtClean="0"/>
              <a:t>eference point (0,0)</a:t>
            </a:r>
          </a:p>
          <a:p>
            <a:pPr lvl="1"/>
            <a:r>
              <a:rPr lang="en-US" dirty="0" smtClean="0"/>
              <a:t>Units of measure (meters, degrees, etc.)</a:t>
            </a:r>
          </a:p>
          <a:p>
            <a:pPr lvl="1"/>
            <a:r>
              <a:rPr lang="en-US" dirty="0" smtClean="0"/>
              <a:t>Mathematical algorithm (datum) representing curvature of the earth</a:t>
            </a:r>
          </a:p>
          <a:p>
            <a:r>
              <a:rPr lang="en-US" dirty="0" smtClean="0"/>
              <a:t>Recommended to use: latitude and longitude in decimal degrees, with WGS84 as the datum</a:t>
            </a:r>
          </a:p>
          <a:p>
            <a:r>
              <a:rPr lang="en-US" dirty="0" smtClean="0"/>
              <a:t>If more than two schemas are used, define one as the primary schema</a:t>
            </a:r>
          </a:p>
          <a:p>
            <a:pPr lvl="1"/>
            <a:r>
              <a:rPr lang="en-US" dirty="0" smtClean="0"/>
              <a:t>If local coordinates are available they should be used as a secondary schema to the global schema</a:t>
            </a:r>
          </a:p>
          <a:p>
            <a:r>
              <a:rPr lang="en-US" dirty="0" smtClean="0"/>
              <a:t>Schemas must be clearly defined and documented so all MFL users can access and understand the data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6104" y="417493"/>
            <a:ext cx="7772400" cy="954107"/>
          </a:xfrm>
        </p:spPr>
        <p:txBody>
          <a:bodyPr/>
          <a:lstStyle/>
          <a:p>
            <a:r>
              <a:rPr lang="en-US" dirty="0">
                <a:solidFill>
                  <a:srgbClr val="002F6C"/>
                </a:solidFill>
              </a:rPr>
              <a:t/>
            </a:r>
            <a:br>
              <a:rPr lang="en-US" dirty="0">
                <a:solidFill>
                  <a:srgbClr val="002F6C"/>
                </a:solidFill>
              </a:rPr>
            </a:br>
            <a:r>
              <a:rPr lang="en-US" dirty="0" smtClean="0"/>
              <a:t>1. Define the geographic schema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9231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Accuracy refers to how well or close the data corresponds to the true facility location</a:t>
            </a:r>
          </a:p>
          <a:p>
            <a:pPr lvl="1"/>
            <a:r>
              <a:rPr lang="en-US" dirty="0" smtClean="0"/>
              <a:t>If the coordinates will be used for navigation then they must be highly accurate</a:t>
            </a:r>
          </a:p>
          <a:p>
            <a:pPr lvl="1"/>
            <a:r>
              <a:rPr lang="en-US" dirty="0" smtClean="0"/>
              <a:t>If used for planning, a lower level of accuracy is OK</a:t>
            </a:r>
          </a:p>
          <a:p>
            <a:r>
              <a:rPr lang="en-US" dirty="0" smtClean="0"/>
              <a:t>Level of accuracy reflects the level of effort needed for data collection</a:t>
            </a:r>
            <a:endParaRPr lang="en-US" dirty="0"/>
          </a:p>
          <a:p>
            <a:pPr lvl="1"/>
            <a:r>
              <a:rPr lang="en-US" dirty="0" smtClean="0"/>
              <a:t>Obtaining highly accurate coordinates requires visiting the location</a:t>
            </a:r>
          </a:p>
          <a:p>
            <a:pPr lvl="1"/>
            <a:r>
              <a:rPr lang="en-US" dirty="0" smtClean="0"/>
              <a:t>Less accurate ones can be obtained using a software, like Google Maps</a:t>
            </a:r>
          </a:p>
          <a:p>
            <a:r>
              <a:rPr lang="en-US" dirty="0" smtClean="0"/>
              <a:t>Coordinates should be reviewed every few years to retain viability and to meet users needs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6104" y="848380"/>
            <a:ext cx="7772400" cy="523220"/>
          </a:xfrm>
        </p:spPr>
        <p:txBody>
          <a:bodyPr/>
          <a:lstStyle/>
          <a:p>
            <a:r>
              <a:rPr lang="en-US" dirty="0" smtClean="0"/>
              <a:t>2. Define the level of accuracy required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2209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Responsibilities include:</a:t>
            </a:r>
          </a:p>
          <a:p>
            <a:pPr marL="911225" lvl="1" indent="-457200">
              <a:buFont typeface="+mj-lt"/>
              <a:buAutoNum type="arabicPeriod"/>
            </a:pPr>
            <a:r>
              <a:rPr lang="en-US" dirty="0" smtClean="0"/>
              <a:t>Create and carry out procedures for collecting geographic coordinates</a:t>
            </a:r>
          </a:p>
          <a:p>
            <a:pPr marL="911225" lvl="1" indent="-457200">
              <a:buFont typeface="+mj-lt"/>
              <a:buAutoNum type="arabicPeriod"/>
            </a:pPr>
            <a:r>
              <a:rPr lang="en-US" dirty="0" smtClean="0"/>
              <a:t>Identify validation processes</a:t>
            </a:r>
          </a:p>
          <a:p>
            <a:pPr marL="911225" lvl="1" indent="-457200">
              <a:buFont typeface="+mj-lt"/>
              <a:buAutoNum type="arabicPeriod"/>
            </a:pPr>
            <a:r>
              <a:rPr lang="en-US" dirty="0" smtClean="0"/>
              <a:t>Assess and validate geographic coordinates</a:t>
            </a:r>
          </a:p>
          <a:p>
            <a:pPr marL="911225" lvl="1" indent="-457200">
              <a:buFont typeface="+mj-lt"/>
              <a:buAutoNum type="arabicPeriod"/>
            </a:pPr>
            <a:r>
              <a:rPr lang="en-US" dirty="0" smtClean="0"/>
              <a:t>Maintain and share geographic coordinates</a:t>
            </a:r>
          </a:p>
          <a:p>
            <a:pPr marL="911225" lvl="1" indent="-457200">
              <a:buFont typeface="+mj-lt"/>
              <a:buAutoNum type="arabicPeriod"/>
            </a:pPr>
            <a:r>
              <a:rPr lang="en-US" dirty="0" smtClean="0"/>
              <a:t>Respond to inquires about the geographic coordinates</a:t>
            </a:r>
          </a:p>
          <a:p>
            <a:pPr marL="911225" lvl="1" indent="-457200">
              <a:buFont typeface="+mj-lt"/>
              <a:buAutoNum type="arabicPeriod"/>
            </a:pPr>
            <a:r>
              <a:rPr lang="en-US" dirty="0" smtClean="0"/>
              <a:t>Document procedures for assigning geographic coordinates in the MFL and making them accessible to users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6104" y="-13395"/>
            <a:ext cx="7772400" cy="1384995"/>
          </a:xfrm>
        </p:spPr>
        <p:txBody>
          <a:bodyPr/>
          <a:lstStyle/>
          <a:p>
            <a:r>
              <a:rPr lang="en-US" dirty="0">
                <a:solidFill>
                  <a:srgbClr val="002F6C"/>
                </a:solidFill>
              </a:rPr>
              <a:t/>
            </a:r>
            <a:br>
              <a:rPr lang="en-US" dirty="0">
                <a:solidFill>
                  <a:srgbClr val="002F6C"/>
                </a:solidFill>
              </a:rPr>
            </a:br>
            <a:r>
              <a:rPr lang="en-US" dirty="0" smtClean="0"/>
              <a:t>3. Select the person(s) responsible for geographic coordinates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802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Responsibilities can be divided up or assigned to one person</a:t>
            </a:r>
          </a:p>
          <a:p>
            <a:r>
              <a:rPr lang="en-US" dirty="0" smtClean="0"/>
              <a:t>Can be managed centrally or regionally</a:t>
            </a:r>
          </a:p>
          <a:p>
            <a:r>
              <a:rPr lang="en-US" dirty="0" smtClean="0"/>
              <a:t>Person(s) tasked with maintaining the MFL should be with the same institution as those managing the overall MFL</a:t>
            </a:r>
          </a:p>
          <a:p>
            <a:r>
              <a:rPr lang="en-US" dirty="0" smtClean="0"/>
              <a:t>More than one person should be involved in assessing coordinates in case key staff leave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6104" y="-13395"/>
            <a:ext cx="7772400" cy="1384995"/>
          </a:xfrm>
        </p:spPr>
        <p:txBody>
          <a:bodyPr/>
          <a:lstStyle/>
          <a:p>
            <a:r>
              <a:rPr lang="en-US" dirty="0">
                <a:solidFill>
                  <a:srgbClr val="002F6C"/>
                </a:solidFill>
              </a:rPr>
              <a:t/>
            </a:r>
            <a:br>
              <a:rPr lang="en-US" dirty="0">
                <a:solidFill>
                  <a:srgbClr val="002F6C"/>
                </a:solidFill>
              </a:rPr>
            </a:br>
            <a:r>
              <a:rPr lang="en-US" dirty="0" smtClean="0"/>
              <a:t>3. Select the person(s) responsible for geographic coordinates, cont’d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492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if you will collect new data or use existing coordinates</a:t>
            </a:r>
          </a:p>
          <a:p>
            <a:pPr lvl="1"/>
            <a:r>
              <a:rPr lang="en-US" dirty="0" smtClean="0"/>
              <a:t>Are existing data trustworthy?</a:t>
            </a:r>
          </a:p>
          <a:p>
            <a:pPr lvl="1"/>
            <a:r>
              <a:rPr lang="en-US" dirty="0" smtClean="0"/>
              <a:t>Do they meet schema and accuracy requirements?</a:t>
            </a:r>
          </a:p>
          <a:p>
            <a:pPr lvl="1"/>
            <a:r>
              <a:rPr lang="en-US" dirty="0" smtClean="0"/>
              <a:t>Is the data collection method well documented?</a:t>
            </a:r>
          </a:p>
          <a:p>
            <a:r>
              <a:rPr lang="en-US" dirty="0" smtClean="0"/>
              <a:t>If no trustworthy data exist, then new data will have to be collected</a:t>
            </a:r>
          </a:p>
          <a:p>
            <a:r>
              <a:rPr lang="en-US" dirty="0" smtClean="0"/>
              <a:t>Assess data for:</a:t>
            </a:r>
          </a:p>
          <a:p>
            <a:pPr lvl="1"/>
            <a:r>
              <a:rPr lang="en-US" dirty="0" smtClean="0"/>
              <a:t>Completeness</a:t>
            </a:r>
          </a:p>
          <a:p>
            <a:pPr lvl="1"/>
            <a:r>
              <a:rPr lang="en-US" dirty="0" smtClean="0"/>
              <a:t>Accuracy</a:t>
            </a:r>
          </a:p>
          <a:p>
            <a:pPr lvl="1"/>
            <a:r>
              <a:rPr lang="en-US" dirty="0" smtClean="0"/>
              <a:t>Precision</a:t>
            </a:r>
          </a:p>
          <a:p>
            <a:pPr lvl="1"/>
            <a:r>
              <a:rPr lang="en-US" dirty="0" smtClean="0"/>
              <a:t>Validity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6104" y="417493"/>
            <a:ext cx="7772400" cy="954107"/>
          </a:xfrm>
        </p:spPr>
        <p:txBody>
          <a:bodyPr/>
          <a:lstStyle/>
          <a:p>
            <a:r>
              <a:rPr lang="en-US" dirty="0" smtClean="0"/>
              <a:t>4. Determine Data Sources to Obtain Geographic Coordinates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101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Next, compare identified geographic coordinates from different lists with each other </a:t>
            </a:r>
          </a:p>
          <a:p>
            <a:pPr lvl="1"/>
            <a:r>
              <a:rPr lang="en-US" dirty="0" smtClean="0"/>
              <a:t>Matches do not need to be exact but within a reasonable range</a:t>
            </a:r>
          </a:p>
          <a:p>
            <a:pPr lvl="1"/>
            <a:r>
              <a:rPr lang="en-US" dirty="0" smtClean="0"/>
              <a:t>Large discrepancies will require further validation</a:t>
            </a:r>
          </a:p>
          <a:p>
            <a:r>
              <a:rPr lang="en-US" dirty="0" smtClean="0"/>
              <a:t>The outcome of the review should produce a list of coordinates by status:</a:t>
            </a:r>
          </a:p>
          <a:p>
            <a:pPr lvl="1"/>
            <a:r>
              <a:rPr lang="en-US" dirty="0" smtClean="0"/>
              <a:t>Validated (ready to use)</a:t>
            </a:r>
          </a:p>
          <a:p>
            <a:pPr lvl="1"/>
            <a:r>
              <a:rPr lang="en-US" dirty="0" smtClean="0"/>
              <a:t>Provisional (needs to be validated)</a:t>
            </a:r>
          </a:p>
          <a:p>
            <a:pPr lvl="1"/>
            <a:r>
              <a:rPr lang="en-US" dirty="0" smtClean="0"/>
              <a:t>To be collected (missing or unusable geographic coordinates) </a:t>
            </a: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6104" y="417493"/>
            <a:ext cx="7772400" cy="954107"/>
          </a:xfrm>
        </p:spPr>
        <p:txBody>
          <a:bodyPr/>
          <a:lstStyle/>
          <a:p>
            <a:r>
              <a:rPr lang="en-US" dirty="0" smtClean="0"/>
              <a:t>4. Determine Data Sources to Obtain Geographic Coordinates, cont’d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7331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Develop the action plan </a:t>
            </a:r>
          </a:p>
          <a:p>
            <a:pPr lvl="1"/>
            <a:r>
              <a:rPr lang="en-US" dirty="0"/>
              <a:t>Site visits OR GPS data collection</a:t>
            </a:r>
          </a:p>
          <a:p>
            <a:pPr lvl="1"/>
            <a:r>
              <a:rPr lang="en-US" dirty="0"/>
              <a:t>Address data gaps</a:t>
            </a:r>
          </a:p>
          <a:p>
            <a:pPr lvl="1"/>
            <a:r>
              <a:rPr lang="en-US" dirty="0"/>
              <a:t>Document protocol and training</a:t>
            </a:r>
          </a:p>
          <a:p>
            <a:pPr lvl="1"/>
            <a:r>
              <a:rPr lang="en-US" dirty="0"/>
              <a:t>Create feedback mechanism</a:t>
            </a:r>
          </a:p>
          <a:p>
            <a:pPr lvl="0"/>
            <a:r>
              <a:rPr lang="en-US" dirty="0"/>
              <a:t>Primary data collection</a:t>
            </a:r>
          </a:p>
          <a:p>
            <a:pPr lvl="1"/>
            <a:r>
              <a:rPr lang="en-US" dirty="0"/>
              <a:t>Use GPS receiver or GPS enabled devise (i.e. smartphone or tablet</a:t>
            </a:r>
            <a:r>
              <a:rPr lang="en-US" dirty="0" smtClean="0"/>
              <a:t>) with:</a:t>
            </a:r>
          </a:p>
          <a:p>
            <a:pPr marL="1027112" lvl="2" indent="-342900">
              <a:buFont typeface="+mj-lt"/>
              <a:buAutoNum type="arabicPeriod"/>
            </a:pPr>
            <a:r>
              <a:rPr lang="en-US" dirty="0" smtClean="0"/>
              <a:t>Targeted visits to facilities to collect geographic coordinates</a:t>
            </a:r>
          </a:p>
          <a:p>
            <a:pPr marL="1027112" lvl="2" indent="-342900">
              <a:buFont typeface="+mj-lt"/>
              <a:buAutoNum type="arabicPeriod"/>
            </a:pPr>
            <a:r>
              <a:rPr lang="en-US" dirty="0" smtClean="0"/>
              <a:t>Adding GPS data collection to routine or planned visits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6104" y="417493"/>
            <a:ext cx="7772400" cy="954107"/>
          </a:xfrm>
        </p:spPr>
        <p:txBody>
          <a:bodyPr/>
          <a:lstStyle/>
          <a:p>
            <a:r>
              <a:rPr lang="en-US" dirty="0">
                <a:solidFill>
                  <a:srgbClr val="002F6C"/>
                </a:solidFill>
              </a:rPr>
              <a:t/>
            </a:r>
            <a:br>
              <a:rPr lang="en-US" dirty="0">
                <a:solidFill>
                  <a:srgbClr val="002F6C"/>
                </a:solidFill>
              </a:rPr>
            </a:br>
            <a:r>
              <a:rPr lang="en-US" dirty="0" smtClean="0"/>
              <a:t>5. Conduct Primary Data Collection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797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Cartographically determine location (if unable to do site visits)</a:t>
            </a:r>
          </a:p>
          <a:p>
            <a:pPr lvl="1"/>
            <a:r>
              <a:rPr lang="en-US" dirty="0"/>
              <a:t>Cartographically document site locations until they can be visited</a:t>
            </a:r>
          </a:p>
          <a:p>
            <a:r>
              <a:rPr lang="en-US" dirty="0" smtClean="0"/>
              <a:t>Address issues in data</a:t>
            </a:r>
          </a:p>
          <a:p>
            <a:pPr lvl="1"/>
            <a:r>
              <a:rPr lang="en-US" dirty="0" smtClean="0"/>
              <a:t>Look for duplicates, i.e. two places with the same coordinates but different names</a:t>
            </a:r>
          </a:p>
          <a:p>
            <a:pPr lvl="1"/>
            <a:r>
              <a:rPr lang="en-US" dirty="0" smtClean="0"/>
              <a:t>Need to develop a procedure for documenting and resolving duplicates</a:t>
            </a:r>
          </a:p>
          <a:p>
            <a:r>
              <a:rPr lang="en-US" dirty="0" smtClean="0"/>
              <a:t>Document data collection procedures</a:t>
            </a:r>
          </a:p>
          <a:p>
            <a:pPr lvl="1"/>
            <a:r>
              <a:rPr lang="en-US" dirty="0" smtClean="0"/>
              <a:t>Ensure data collection is standardized</a:t>
            </a:r>
          </a:p>
          <a:p>
            <a:pPr lvl="1"/>
            <a:r>
              <a:rPr lang="en-US" dirty="0" smtClean="0"/>
              <a:t>Agree on data storage and transfer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6104" y="417493"/>
            <a:ext cx="7772400" cy="954107"/>
          </a:xfrm>
        </p:spPr>
        <p:txBody>
          <a:bodyPr/>
          <a:lstStyle/>
          <a:p>
            <a:r>
              <a:rPr lang="en-US" dirty="0">
                <a:solidFill>
                  <a:srgbClr val="002F6C"/>
                </a:solidFill>
              </a:rPr>
              <a:t/>
            </a:r>
            <a:br>
              <a:rPr lang="en-US" dirty="0">
                <a:solidFill>
                  <a:srgbClr val="002F6C"/>
                </a:solidFill>
              </a:rPr>
            </a:br>
            <a:r>
              <a:rPr lang="en-US" dirty="0" smtClean="0"/>
              <a:t>5. Conduct Primary Data Collection, cont’d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358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Perform data quality checks</a:t>
            </a:r>
          </a:p>
          <a:p>
            <a:pPr lvl="1"/>
            <a:r>
              <a:rPr lang="en-US" dirty="0" smtClean="0"/>
              <a:t>Best way to validate is to have someone visit the site and confirm the coordinates</a:t>
            </a:r>
          </a:p>
          <a:p>
            <a:pPr lvl="1"/>
            <a:r>
              <a:rPr lang="en-US" dirty="0" smtClean="0"/>
              <a:t>Check these coordinates against previously recorded ones</a:t>
            </a:r>
          </a:p>
          <a:p>
            <a:pPr marL="1027112" lvl="2" indent="-342900">
              <a:buFont typeface="+mj-lt"/>
              <a:buAutoNum type="arabicPeriod"/>
            </a:pPr>
            <a:r>
              <a:rPr lang="en-US" dirty="0" smtClean="0"/>
              <a:t>Do they conform to the schema?</a:t>
            </a:r>
            <a:endParaRPr lang="en-US" dirty="0"/>
          </a:p>
          <a:p>
            <a:pPr marL="1027112" lvl="2" indent="-342900">
              <a:buFont typeface="+mj-lt"/>
              <a:buAutoNum type="arabicPeriod"/>
            </a:pPr>
            <a:r>
              <a:rPr lang="en-US" dirty="0" smtClean="0"/>
              <a:t>Compare coordinates to other known locations.</a:t>
            </a:r>
          </a:p>
          <a:p>
            <a:pPr marL="1027112" lvl="2" indent="-342900">
              <a:buFont typeface="+mj-lt"/>
              <a:buAutoNum type="arabicPeriod"/>
            </a:pPr>
            <a:r>
              <a:rPr lang="en-US" dirty="0" smtClean="0"/>
              <a:t>Are they near or on the border of an administrative unit?</a:t>
            </a:r>
          </a:p>
          <a:p>
            <a:pPr marL="1027112" lvl="2" indent="-342900">
              <a:buFont typeface="+mj-lt"/>
              <a:buAutoNum type="arabicPeriod"/>
            </a:pPr>
            <a:r>
              <a:rPr lang="en-US" dirty="0" smtClean="0"/>
              <a:t>Are they on or near a road or in the center of town?</a:t>
            </a:r>
          </a:p>
          <a:p>
            <a:pPr marL="1027112" lvl="2" indent="-342900">
              <a:buFont typeface="+mj-lt"/>
              <a:buAutoNum type="arabicPeriod"/>
            </a:pPr>
            <a:r>
              <a:rPr lang="en-US" dirty="0" smtClean="0"/>
              <a:t>When mapped over imagery, is the location an improbable site? (i.e. in a river or forest)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6104" y="417493"/>
            <a:ext cx="7772400" cy="954107"/>
          </a:xfrm>
        </p:spPr>
        <p:txBody>
          <a:bodyPr/>
          <a:lstStyle/>
          <a:p>
            <a:r>
              <a:rPr lang="en-US" dirty="0">
                <a:solidFill>
                  <a:srgbClr val="002F6C"/>
                </a:solidFill>
              </a:rPr>
              <a:t/>
            </a:r>
            <a:br>
              <a:rPr lang="en-US" dirty="0">
                <a:solidFill>
                  <a:srgbClr val="002F6C"/>
                </a:solidFill>
              </a:rPr>
            </a:br>
            <a:r>
              <a:rPr lang="en-US" dirty="0" smtClean="0"/>
              <a:t>5. Conduct Primary Data Collection, cont’d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590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67200"/>
              </p:ext>
            </p:extLst>
          </p:nvPr>
        </p:nvGraphicFramePr>
        <p:xfrm>
          <a:off x="594946" y="1104900"/>
          <a:ext cx="7851470" cy="176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11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803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40055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b="1" i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Topic</a:t>
                      </a:r>
                      <a:endParaRPr lang="en-US" sz="1500" b="1" i="1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b="1" i="1" dirty="0" smtClean="0">
                          <a:solidFill>
                            <a:schemeClr val="tx2"/>
                          </a:solidFill>
                          <a:latin typeface="+mj-lt"/>
                        </a:rPr>
                        <a:t>Estimated Time</a:t>
                      </a:r>
                      <a:endParaRPr lang="en-US" sz="1500" b="1" i="1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b="0" i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</a:rPr>
                        <a:t>1. Introduction to Geographic Coordinates </a:t>
                      </a:r>
                      <a:endParaRPr lang="en-US" sz="15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b="0" i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</a:rPr>
                        <a:t>5 Minutes</a:t>
                      </a:r>
                      <a:endParaRPr lang="en-US" sz="15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b="0" i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</a:rPr>
                        <a:t>2. Overview of Steps</a:t>
                      </a:r>
                      <a:r>
                        <a:rPr lang="en-US" sz="1500" b="0" i="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</a:rPr>
                        <a:t> for Implementation</a:t>
                      </a:r>
                      <a:endParaRPr lang="en-US" sz="15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b="0" i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</a:rPr>
                        <a:t>45 </a:t>
                      </a:r>
                      <a:r>
                        <a:rPr lang="en-US" sz="1500" b="0" i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</a:rPr>
                        <a:t>Minutes</a:t>
                      </a:r>
                      <a:endParaRPr lang="en-US" sz="15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b="0" i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</a:rPr>
                        <a:t>3. Action Planning</a:t>
                      </a:r>
                      <a:endParaRPr lang="en-US" sz="15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500" b="0" i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</a:rPr>
                        <a:t>20</a:t>
                      </a:r>
                      <a:r>
                        <a:rPr lang="en-US" sz="1500" b="0" i="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lt"/>
                        </a:rPr>
                        <a:t> Minutes</a:t>
                      </a:r>
                      <a:endParaRPr lang="en-US" sz="15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itle 5"/>
          <p:cNvSpPr txBox="1">
            <a:spLocks/>
          </p:cNvSpPr>
          <p:nvPr/>
        </p:nvSpPr>
        <p:spPr>
          <a:xfrm>
            <a:off x="609790" y="384679"/>
            <a:ext cx="7772400" cy="52322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07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1545967"/>
            <a:ext cx="77724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Validation is required regardless of data source</a:t>
            </a:r>
          </a:p>
          <a:p>
            <a:r>
              <a:rPr lang="en-US" dirty="0" smtClean="0"/>
              <a:t>Necessary to verify the accuracy of the geographic coordinates and its assignment</a:t>
            </a:r>
          </a:p>
          <a:p>
            <a:r>
              <a:rPr lang="en-US" dirty="0" smtClean="0"/>
              <a:t>Pre-define a specified margin of error</a:t>
            </a:r>
          </a:p>
          <a:p>
            <a:r>
              <a:rPr lang="en-US" dirty="0" smtClean="0"/>
              <a:t>May need to validate by revisiting a site</a:t>
            </a:r>
          </a:p>
          <a:p>
            <a:r>
              <a:rPr lang="en-US" dirty="0" smtClean="0"/>
              <a:t>Requires careful training</a:t>
            </a:r>
          </a:p>
          <a:p>
            <a:r>
              <a:rPr lang="en-US" dirty="0" smtClean="0"/>
              <a:t>Include data collection and verification date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6104" y="417493"/>
            <a:ext cx="7772400" cy="954107"/>
          </a:xfrm>
        </p:spPr>
        <p:txBody>
          <a:bodyPr/>
          <a:lstStyle/>
          <a:p>
            <a:r>
              <a:rPr lang="en-US" dirty="0">
                <a:solidFill>
                  <a:srgbClr val="002F6C"/>
                </a:solidFill>
              </a:rPr>
              <a:t/>
            </a:r>
            <a:br>
              <a:rPr lang="en-US" dirty="0">
                <a:solidFill>
                  <a:srgbClr val="002F6C"/>
                </a:solidFill>
              </a:rPr>
            </a:br>
            <a:r>
              <a:rPr lang="en-US" dirty="0" smtClean="0"/>
              <a:t>6. Validate Geographic Coordinates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2956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Ensures reliability and trust in the MFL</a:t>
            </a:r>
          </a:p>
          <a:p>
            <a:r>
              <a:rPr lang="en-US" dirty="0" smtClean="0"/>
              <a:t>Need to accommodate regular changes to the list</a:t>
            </a:r>
          </a:p>
          <a:p>
            <a:r>
              <a:rPr lang="en-US" dirty="0" smtClean="0"/>
              <a:t>Need to set aside resources to collect and maintain geographic coordinates</a:t>
            </a:r>
          </a:p>
          <a:p>
            <a:r>
              <a:rPr lang="en-US" dirty="0" smtClean="0"/>
              <a:t>Four main factors to maintain geocoding</a:t>
            </a:r>
          </a:p>
          <a:p>
            <a:pPr lvl="1"/>
            <a:r>
              <a:rPr lang="en-US" dirty="0" smtClean="0"/>
              <a:t>Processes to identify changes</a:t>
            </a:r>
          </a:p>
          <a:p>
            <a:pPr lvl="1"/>
            <a:r>
              <a:rPr lang="en-US" dirty="0" smtClean="0"/>
              <a:t>Methods for checking geographic data</a:t>
            </a:r>
          </a:p>
          <a:p>
            <a:pPr lvl="1"/>
            <a:r>
              <a:rPr lang="en-US" dirty="0" smtClean="0"/>
              <a:t>Update documentation of geographic data elements</a:t>
            </a:r>
          </a:p>
          <a:p>
            <a:pPr lvl="1"/>
            <a:r>
              <a:rPr lang="en-US" dirty="0" smtClean="0"/>
              <a:t>Schedule a mapping review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6104" y="848380"/>
            <a:ext cx="7772400" cy="523220"/>
          </a:xfrm>
        </p:spPr>
        <p:txBody>
          <a:bodyPr/>
          <a:lstStyle/>
          <a:p>
            <a:r>
              <a:rPr lang="en-US" dirty="0" smtClean="0"/>
              <a:t>7. Maintain the Geographic Coordinates in the MFL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7946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 should be made in line with policies and governance around the MFL</a:t>
            </a:r>
          </a:p>
          <a:p>
            <a:pPr lvl="1"/>
            <a:r>
              <a:rPr lang="en-US" dirty="0" smtClean="0"/>
              <a:t>Is there a trade off in value between the utility of the data for the MFL stakeholders and data sensitivity?</a:t>
            </a:r>
          </a:p>
          <a:p>
            <a:r>
              <a:rPr lang="en-US" dirty="0" smtClean="0"/>
              <a:t>Consider:</a:t>
            </a:r>
          </a:p>
          <a:p>
            <a:pPr lvl="1"/>
            <a:r>
              <a:rPr lang="en-US" dirty="0" smtClean="0"/>
              <a:t>Data access</a:t>
            </a:r>
          </a:p>
          <a:p>
            <a:pPr lvl="1"/>
            <a:r>
              <a:rPr lang="en-US" dirty="0" smtClean="0"/>
              <a:t>Data formats and metadata, so users can:</a:t>
            </a:r>
          </a:p>
          <a:p>
            <a:pPr lvl="2"/>
            <a:r>
              <a:rPr lang="en-US" dirty="0" smtClean="0"/>
              <a:t>Manipulate geographic data elements </a:t>
            </a:r>
            <a:endParaRPr lang="en-US" dirty="0"/>
          </a:p>
          <a:p>
            <a:pPr lvl="2"/>
            <a:r>
              <a:rPr lang="en-US" dirty="0" smtClean="0"/>
              <a:t>Integrate MFL data with other geographic data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Feedback on geographic coordinates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6104" y="417493"/>
            <a:ext cx="7772400" cy="954107"/>
          </a:xfrm>
        </p:spPr>
        <p:txBody>
          <a:bodyPr/>
          <a:lstStyle/>
          <a:p>
            <a:r>
              <a:rPr lang="en-US" dirty="0" smtClean="0"/>
              <a:t>8. Decide How Widely to Share the Geographic Coordinates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829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43000" y="827782"/>
            <a:ext cx="5486400" cy="1569660"/>
          </a:xfrm>
        </p:spPr>
        <p:txBody>
          <a:bodyPr/>
          <a:lstStyle/>
          <a:p>
            <a:r>
              <a:rPr lang="en-US" dirty="0" smtClean="0"/>
              <a:t>Activity 1:  What steps on the checklist need to be done for valid geographic </a:t>
            </a:r>
            <a:r>
              <a:rPr lang="en-US" dirty="0"/>
              <a:t>c</a:t>
            </a:r>
            <a:r>
              <a:rPr lang="en-US" dirty="0" smtClean="0"/>
              <a:t>oordinates?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521450"/>
            <a:ext cx="2133600" cy="184150"/>
          </a:xfrm>
        </p:spPr>
        <p:txBody>
          <a:bodyPr/>
          <a:lstStyle/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521450"/>
            <a:ext cx="2895600" cy="184150"/>
          </a:xfrm>
        </p:spPr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521450"/>
            <a:ext cx="2133600" cy="184150"/>
          </a:xfrm>
        </p:spPr>
        <p:txBody>
          <a:bodyPr/>
          <a:lstStyle/>
          <a:p>
            <a:fld id="{42782948-4DBE-204D-AB9E-B65E067054A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7066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the Kenya MFL Map</a:t>
            </a:r>
          </a:p>
          <a:p>
            <a:pPr lvl="1"/>
            <a:r>
              <a:rPr lang="en-US" dirty="0">
                <a:hlinkClick r:id="rId3"/>
              </a:rPr>
              <a:t>http://kmhfl.health.go.ke/#/</a:t>
            </a:r>
            <a:r>
              <a:rPr lang="en-US" dirty="0" smtClean="0">
                <a:hlinkClick r:id="rId3"/>
              </a:rPr>
              <a:t>home</a:t>
            </a:r>
            <a:endParaRPr lang="en-US" dirty="0" smtClean="0"/>
          </a:p>
          <a:p>
            <a:r>
              <a:rPr lang="en-US" dirty="0" smtClean="0"/>
              <a:t>Review the Tanzania MFL Map</a:t>
            </a:r>
          </a:p>
          <a:p>
            <a:pPr lvl="1"/>
            <a:r>
              <a:rPr lang="en-US" dirty="0">
                <a:hlinkClick r:id="rId4"/>
              </a:rPr>
              <a:t>http://hfrportal.ehealth.go.tz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/>
              <a:t>Discuss the geographic coordinates features of the MFLs</a:t>
            </a:r>
          </a:p>
          <a:p>
            <a:pPr lvl="1"/>
            <a:r>
              <a:rPr lang="en-US" dirty="0" smtClean="0"/>
              <a:t>What would work in your country?</a:t>
            </a:r>
          </a:p>
          <a:p>
            <a:pPr lvl="1"/>
            <a:r>
              <a:rPr lang="en-US" dirty="0" smtClean="0"/>
              <a:t>What would not work in your country?</a:t>
            </a:r>
          </a:p>
          <a:p>
            <a:pPr lvl="1"/>
            <a:r>
              <a:rPr lang="en-US" dirty="0" smtClean="0"/>
              <a:t>What do you need to get geographic coordinates?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6104" y="848380"/>
            <a:ext cx="7772400" cy="523220"/>
          </a:xfrm>
        </p:spPr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5003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43000" y="827782"/>
            <a:ext cx="5486400" cy="584775"/>
          </a:xfrm>
        </p:spPr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521450"/>
            <a:ext cx="2133600" cy="184150"/>
          </a:xfrm>
        </p:spPr>
        <p:txBody>
          <a:bodyPr/>
          <a:lstStyle/>
          <a:p>
            <a:fld id="{42782948-4DBE-204D-AB9E-B65E067054A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901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end of today’s session participants will be able to:</a:t>
            </a:r>
          </a:p>
          <a:p>
            <a:pPr lvl="1"/>
            <a:r>
              <a:rPr lang="en-US" dirty="0" smtClean="0"/>
              <a:t>Describe geographic coordinates and their importance in an MFL</a:t>
            </a:r>
          </a:p>
          <a:p>
            <a:pPr lvl="1"/>
            <a:r>
              <a:rPr lang="en-US" dirty="0" smtClean="0"/>
              <a:t>Outline the steps for implementing geographic coordinates in an MFL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6104" y="848380"/>
            <a:ext cx="7772400" cy="523220"/>
          </a:xfrm>
        </p:spPr>
        <p:txBody>
          <a:bodyPr/>
          <a:lstStyle/>
          <a:p>
            <a:r>
              <a:rPr lang="en-US" dirty="0" smtClean="0"/>
              <a:t>Session Learning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5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Requirements</a:t>
            </a:r>
          </a:p>
          <a:p>
            <a:endParaRPr lang="en-US" dirty="0"/>
          </a:p>
          <a:p>
            <a:pPr marL="454025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6104" y="417493"/>
            <a:ext cx="7772400" cy="954107"/>
          </a:xfrm>
        </p:spPr>
        <p:txBody>
          <a:bodyPr/>
          <a:lstStyle/>
          <a:p>
            <a:r>
              <a:rPr lang="en-US" dirty="0">
                <a:solidFill>
                  <a:srgbClr val="002F6C"/>
                </a:solidFill>
              </a:rPr>
              <a:t/>
            </a:r>
            <a:br>
              <a:rPr lang="en-US" dirty="0">
                <a:solidFill>
                  <a:srgbClr val="002F6C"/>
                </a:solidFill>
              </a:rPr>
            </a:br>
            <a:r>
              <a:rPr lang="en-US" dirty="0" smtClean="0"/>
              <a:t>Review of Terms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901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43000" y="827782"/>
            <a:ext cx="6324600" cy="1077218"/>
          </a:xfrm>
        </p:spPr>
        <p:txBody>
          <a:bodyPr/>
          <a:lstStyle/>
          <a:p>
            <a:r>
              <a:rPr lang="en-US" dirty="0" smtClean="0"/>
              <a:t>Introduction to Geographic Coordinates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521450"/>
            <a:ext cx="2133600" cy="184150"/>
          </a:xfrm>
        </p:spPr>
        <p:txBody>
          <a:bodyPr/>
          <a:lstStyle/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521450"/>
            <a:ext cx="2895600" cy="184150"/>
          </a:xfrm>
        </p:spPr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521450"/>
            <a:ext cx="2133600" cy="184150"/>
          </a:xfrm>
        </p:spPr>
        <p:txBody>
          <a:bodyPr/>
          <a:lstStyle/>
          <a:p>
            <a:fld id="{42782948-4DBE-204D-AB9E-B65E067054A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79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Geographic coordinates:</a:t>
            </a:r>
          </a:p>
          <a:p>
            <a:pPr lvl="1"/>
            <a:r>
              <a:rPr lang="en-US" dirty="0" smtClean="0"/>
              <a:t>Assign physical location data to each health facility in the MFL</a:t>
            </a:r>
          </a:p>
          <a:p>
            <a:pPr lvl="1"/>
            <a:r>
              <a:rPr lang="en-US" dirty="0" smtClean="0"/>
              <a:t>Provide a more accurate location for a facility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an be visualized as a point on a map</a:t>
            </a:r>
          </a:p>
          <a:p>
            <a:r>
              <a:rPr lang="en-US" dirty="0" smtClean="0"/>
              <a:t>Important to ensure that all coordinates can be proven reliable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6104" y="-13395"/>
            <a:ext cx="7772400" cy="1384995"/>
          </a:xfrm>
        </p:spPr>
        <p:txBody>
          <a:bodyPr/>
          <a:lstStyle/>
          <a:p>
            <a:r>
              <a:rPr lang="en-US" dirty="0">
                <a:solidFill>
                  <a:srgbClr val="002F6C"/>
                </a:solidFill>
              </a:rPr>
              <a:t/>
            </a:r>
            <a:br>
              <a:rPr lang="en-US" dirty="0">
                <a:solidFill>
                  <a:srgbClr val="002F6C"/>
                </a:solidFill>
              </a:rPr>
            </a:br>
            <a:r>
              <a:rPr lang="en-US" dirty="0" smtClean="0"/>
              <a:t>What does it mean to assign geographic coordinates to the MFL?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32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Facilitate management of health programs</a:t>
            </a:r>
          </a:p>
          <a:p>
            <a:pPr lvl="1"/>
            <a:r>
              <a:rPr lang="en-US" dirty="0" smtClean="0"/>
              <a:t>Defines where health facilities are located and programs they provide</a:t>
            </a:r>
          </a:p>
          <a:p>
            <a:pPr lvl="1"/>
            <a:r>
              <a:rPr lang="en-US" dirty="0" smtClean="0"/>
              <a:t>Helps with equity, access, and gaps in service provision</a:t>
            </a:r>
          </a:p>
          <a:p>
            <a:pPr lvl="1"/>
            <a:r>
              <a:rPr lang="en-US" dirty="0" smtClean="0"/>
              <a:t>Helps with budgeting and planning for activities, goods, and human resources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6104" y="417493"/>
            <a:ext cx="7772400" cy="954107"/>
          </a:xfrm>
        </p:spPr>
        <p:txBody>
          <a:bodyPr/>
          <a:lstStyle/>
          <a:p>
            <a:r>
              <a:rPr lang="en-US" dirty="0">
                <a:solidFill>
                  <a:srgbClr val="002F6C"/>
                </a:solidFill>
              </a:rPr>
              <a:t/>
            </a:r>
            <a:br>
              <a:rPr lang="en-US" dirty="0">
                <a:solidFill>
                  <a:srgbClr val="002F6C"/>
                </a:solidFill>
              </a:rPr>
            </a:br>
            <a:r>
              <a:rPr lang="en-US" dirty="0" smtClean="0"/>
              <a:t>Importance of Geographic Coordinates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187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Links </a:t>
            </a:r>
            <a:r>
              <a:rPr lang="en-US" dirty="0"/>
              <a:t>the MFL to other spatially distributed datasets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Helps </a:t>
            </a:r>
            <a:r>
              <a:rPr lang="en-US" dirty="0" smtClean="0"/>
              <a:t>to understand location </a:t>
            </a:r>
            <a:r>
              <a:rPr lang="en-US" dirty="0"/>
              <a:t>of facilities in relation to factors </a:t>
            </a:r>
            <a:r>
              <a:rPr lang="en-US" dirty="0" smtClean="0"/>
              <a:t>like: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opulation distribution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ransportation networks</a:t>
            </a:r>
          </a:p>
          <a:p>
            <a:pPr lvl="2"/>
            <a:r>
              <a:rPr lang="en-US" dirty="0" smtClean="0"/>
              <a:t>Markets</a:t>
            </a:r>
          </a:p>
          <a:p>
            <a:pPr lvl="2"/>
            <a:r>
              <a:rPr lang="en-US" dirty="0" smtClean="0"/>
              <a:t>Climate</a:t>
            </a:r>
          </a:p>
          <a:p>
            <a:pPr lvl="2">
              <a:spcAft>
                <a:spcPts val="1200"/>
              </a:spcAft>
            </a:pPr>
            <a:r>
              <a:rPr lang="en-US" dirty="0"/>
              <a:t>A</a:t>
            </a:r>
            <a:r>
              <a:rPr lang="en-US" dirty="0" smtClean="0"/>
              <a:t>griculture patterns</a:t>
            </a:r>
            <a:endParaRPr lang="en-US" dirty="0"/>
          </a:p>
          <a:p>
            <a:r>
              <a:rPr lang="en-US" dirty="0" smtClean="0"/>
              <a:t>Assists with managing the MFL</a:t>
            </a:r>
          </a:p>
          <a:p>
            <a:pPr lvl="1"/>
            <a:r>
              <a:rPr lang="en-US" dirty="0" smtClean="0"/>
              <a:t>Helps to flag potential duplicates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38E6-2EFE-2E47-BF15-73F64BC0A44F}" type="datetime1">
              <a:rPr lang="en-US" smtClean="0"/>
              <a:t>7/5/2018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2782948-4DBE-204D-AB9E-B65E067054A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6104" y="417493"/>
            <a:ext cx="7772400" cy="954107"/>
          </a:xfrm>
        </p:spPr>
        <p:txBody>
          <a:bodyPr/>
          <a:lstStyle/>
          <a:p>
            <a:r>
              <a:rPr lang="en-US" dirty="0">
                <a:solidFill>
                  <a:srgbClr val="002F6C"/>
                </a:solidFill>
              </a:rPr>
              <a:t/>
            </a:r>
            <a:br>
              <a:rPr lang="en-US" dirty="0">
                <a:solidFill>
                  <a:srgbClr val="002F6C"/>
                </a:solidFill>
              </a:rPr>
            </a:br>
            <a:r>
              <a:rPr lang="en-US" dirty="0" smtClean="0"/>
              <a:t>Importance of Geographic Coordinates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515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43000" y="827782"/>
            <a:ext cx="5486400" cy="1077218"/>
          </a:xfrm>
        </p:spPr>
        <p:txBody>
          <a:bodyPr/>
          <a:lstStyle/>
          <a:p>
            <a:r>
              <a:rPr lang="en-US" dirty="0" smtClean="0"/>
              <a:t>Steps for Implementation of Geographic Coordinates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521450"/>
            <a:ext cx="2133600" cy="184150"/>
          </a:xfrm>
        </p:spPr>
        <p:txBody>
          <a:bodyPr/>
          <a:lstStyle/>
          <a:p>
            <a:fld id="{414FB1AD-D69E-B741-965A-0BAE826C2FA6}" type="datetime1">
              <a:rPr lang="en-US" smtClean="0"/>
              <a:pPr/>
              <a:t>7/5/2018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521450"/>
            <a:ext cx="2895600" cy="184150"/>
          </a:xfrm>
        </p:spPr>
        <p:txBody>
          <a:bodyPr/>
          <a:lstStyle/>
          <a:p>
            <a:r>
              <a:rPr lang="en-US" smtClean="0"/>
              <a:t>FOOTER GOES HERE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521450"/>
            <a:ext cx="2133600" cy="184150"/>
          </a:xfrm>
        </p:spPr>
        <p:txBody>
          <a:bodyPr/>
          <a:lstStyle/>
          <a:p>
            <a:fld id="{42782948-4DBE-204D-AB9E-B65E067054A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3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950EDC1FF2C944AB4D2D298E86AF24" ma:contentTypeVersion="2" ma:contentTypeDescription="Create a new document." ma:contentTypeScope="" ma:versionID="37791efc0e2fdfc5b237f0aaa4db53ef">
  <xsd:schema xmlns:xsd="http://www.w3.org/2001/XMLSchema" xmlns:xs="http://www.w3.org/2001/XMLSchema" xmlns:p="http://schemas.microsoft.com/office/2006/metadata/properties" xmlns:ns2="691bb28d-8c7e-4d87-82a1-e93148d6adb7" targetNamespace="http://schemas.microsoft.com/office/2006/metadata/properties" ma:root="true" ma:fieldsID="173c9fb0efe5854d46a9a648e3815026" ns2:_="">
    <xsd:import namespace="691bb28d-8c7e-4d87-82a1-e93148d6ad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1bb28d-8c7e-4d87-82a1-e93148d6a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FECAD59-FAFE-4C97-8AD1-2A51EAA71B2F}"/>
</file>

<file path=customXml/itemProps2.xml><?xml version="1.0" encoding="utf-8"?>
<ds:datastoreItem xmlns:ds="http://schemas.openxmlformats.org/officeDocument/2006/customXml" ds:itemID="{AB90D245-0837-47C9-9C69-75072F91A4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8DA9F3-B0A0-46F6-873F-80FFC2CA35E5}">
  <ds:schemaRefs>
    <ds:schemaRef ds:uri="http://schemas.microsoft.com/office/infopath/2007/PartnerControls"/>
    <ds:schemaRef ds:uri="http://purl.org/dc/terms/"/>
    <ds:schemaRef ds:uri="http://purl.org/dc/elements/1.1/"/>
    <ds:schemaRef ds:uri="http://schemas.microsoft.com/sharepoint/v4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8557</TotalTime>
  <Words>1652</Words>
  <Application>Microsoft Office PowerPoint</Application>
  <PresentationFormat>On-screen Show (4:3)</PresentationFormat>
  <Paragraphs>282</Paragraphs>
  <Slides>25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Century Gothic</vt:lpstr>
      <vt:lpstr>Gill Sans MT</vt:lpstr>
      <vt:lpstr>Segoe UI</vt:lpstr>
      <vt:lpstr>Wingdings</vt:lpstr>
      <vt:lpstr>Office Theme</vt:lpstr>
      <vt:lpstr>GEOGRAPHIC COORDINATES MFL Resource Package Training</vt:lpstr>
      <vt:lpstr>PowerPoint Presentation</vt:lpstr>
      <vt:lpstr>Session Learning Objectives</vt:lpstr>
      <vt:lpstr> Review of Terms</vt:lpstr>
      <vt:lpstr>Introduction to Geographic Coordinates</vt:lpstr>
      <vt:lpstr> What does it mean to assign geographic coordinates to the MFL?</vt:lpstr>
      <vt:lpstr> Importance of Geographic Coordinates</vt:lpstr>
      <vt:lpstr> Importance of Geographic Coordinates</vt:lpstr>
      <vt:lpstr>Steps for Implementation of Geographic Coordinates</vt:lpstr>
      <vt:lpstr>Steps for Implementation</vt:lpstr>
      <vt:lpstr> 1. Define the geographic schema </vt:lpstr>
      <vt:lpstr>2. Define the level of accuracy required  </vt:lpstr>
      <vt:lpstr> 3. Select the person(s) responsible for geographic coordinates</vt:lpstr>
      <vt:lpstr> 3. Select the person(s) responsible for geographic coordinates, cont’d</vt:lpstr>
      <vt:lpstr>4. Determine Data Sources to Obtain Geographic Coordinates </vt:lpstr>
      <vt:lpstr>4. Determine Data Sources to Obtain Geographic Coordinates, cont’d </vt:lpstr>
      <vt:lpstr> 5. Conduct Primary Data Collection</vt:lpstr>
      <vt:lpstr> 5. Conduct Primary Data Collection, cont’d</vt:lpstr>
      <vt:lpstr> 5. Conduct Primary Data Collection, cont’d</vt:lpstr>
      <vt:lpstr> 6. Validate Geographic Coordinates </vt:lpstr>
      <vt:lpstr>7. Maintain the Geographic Coordinates in the MFL</vt:lpstr>
      <vt:lpstr>8. Decide How Widely to Share the Geographic Coordinates </vt:lpstr>
      <vt:lpstr>Activity 1:  What steps on the checklist need to be done for valid geographic coordinates?</vt:lpstr>
      <vt:lpstr>Activity</vt:lpstr>
      <vt:lpstr>Summary and conclusions</vt:lpstr>
    </vt:vector>
  </TitlesOfParts>
  <Company>USAID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 Cameron</dc:creator>
  <cp:lastModifiedBy>Schmale, Allison</cp:lastModifiedBy>
  <cp:revision>227</cp:revision>
  <dcterms:created xsi:type="dcterms:W3CDTF">2015-12-15T14:16:42Z</dcterms:created>
  <dcterms:modified xsi:type="dcterms:W3CDTF">2018-07-05T20:42:04Z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0x01010080950EDC1FF2C944AB4D2D298E86AF24</vt:lpwstr>
  </property>
</Properties>
</file>