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ledo, Carlos (CDC/DDPHSIS/CGH/DGHT)" initials="TC(" lastIdx="5" clrIdx="0">
    <p:extLst>
      <p:ext uri="{19B8F6BF-5375-455C-9EA6-DF929625EA0E}">
        <p15:presenceInfo xmlns:p15="http://schemas.microsoft.com/office/powerpoint/2012/main" userId="S-1-5-21-1207783550-2075000910-922709458-178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E12C4-3376-47DE-B36B-C255B1F48C52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6C902-AF67-4B2F-8FE3-DBBEC8C4D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86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2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2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8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5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3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3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1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9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5FA6D-27E6-4213-9E2B-04576BE20B6A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0126F-6272-40FC-857F-ADB8C14E3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12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438002" y="5602869"/>
            <a:ext cx="11425084" cy="12442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575659" y="6380644"/>
            <a:ext cx="8868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HIV CONTINUUM</a:t>
            </a:r>
            <a:endParaRPr lang="en-US" sz="32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946184" y="6443258"/>
            <a:ext cx="10408721" cy="103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957879" y="5862838"/>
            <a:ext cx="1" cy="6685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3115468" y="5838689"/>
            <a:ext cx="1" cy="6685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7555727" y="5827797"/>
            <a:ext cx="51" cy="659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1354905" y="5805951"/>
            <a:ext cx="1" cy="6373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48" idx="2"/>
          </p:cNvCxnSpPr>
          <p:nvPr/>
        </p:nvCxnSpPr>
        <p:spPr>
          <a:xfrm flipH="1" flipV="1">
            <a:off x="9573257" y="5897770"/>
            <a:ext cx="11901" cy="5591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5485704" y="5832377"/>
            <a:ext cx="1" cy="6685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08647" y="5555816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782435" y="5550726"/>
            <a:ext cx="1700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599419" y="5555266"/>
            <a:ext cx="177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TO CARE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929428" y="5555816"/>
            <a:ext cx="1740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8732598" y="5528438"/>
            <a:ext cx="168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CHRONIC CARE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0903865" y="5544547"/>
            <a:ext cx="142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81154" y="3278534"/>
            <a:ext cx="11998551" cy="683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827385" y="3339878"/>
            <a:ext cx="10776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Policies and laws allowing </a:t>
            </a:r>
            <a:r>
              <a:rPr lang="en-US" dirty="0" smtClean="0"/>
              <a:t>secure and confidential linkage </a:t>
            </a:r>
            <a:r>
              <a:rPr lang="en-US" dirty="0"/>
              <a:t>of </a:t>
            </a:r>
            <a:r>
              <a:rPr lang="en-US" dirty="0" smtClean="0"/>
              <a:t>data; </a:t>
            </a:r>
            <a:r>
              <a:rPr lang="en-US" dirty="0"/>
              <a:t>Informatics architecture to support data linkage</a:t>
            </a:r>
          </a:p>
        </p:txBody>
      </p:sp>
      <p:sp>
        <p:nvSpPr>
          <p:cNvPr id="58" name="Isosceles Triangle 57"/>
          <p:cNvSpPr/>
          <p:nvPr/>
        </p:nvSpPr>
        <p:spPr>
          <a:xfrm>
            <a:off x="2624427" y="882245"/>
            <a:ext cx="6401585" cy="111370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388175" y="1274221"/>
            <a:ext cx="2903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TRIANGULATION</a:t>
            </a:r>
          </a:p>
          <a:p>
            <a:r>
              <a:rPr lang="en-US" sz="1200" b="1" i="1" dirty="0" smtClean="0"/>
              <a:t>(individual &amp; Aggregate data)</a:t>
            </a:r>
            <a:endParaRPr lang="en-US" sz="1200" b="1" i="1" dirty="0"/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57093" y="203137"/>
            <a:ext cx="10599174" cy="36212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Integrated </a:t>
            </a:r>
            <a:r>
              <a:rPr lang="en-US" sz="4000" b="1" dirty="0"/>
              <a:t>HIV case identification and surveillance </a:t>
            </a:r>
            <a:endParaRPr lang="en-US" sz="4000" b="1" dirty="0"/>
          </a:p>
        </p:txBody>
      </p:sp>
      <p:sp>
        <p:nvSpPr>
          <p:cNvPr id="64" name="Hexagon 63"/>
          <p:cNvSpPr/>
          <p:nvPr/>
        </p:nvSpPr>
        <p:spPr>
          <a:xfrm>
            <a:off x="374386" y="3902623"/>
            <a:ext cx="2084399" cy="168497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Male Circumcision</a:t>
            </a:r>
          </a:p>
          <a:p>
            <a:r>
              <a:rPr lang="en-US" sz="1400" b="1" dirty="0"/>
              <a:t>DREAMS</a:t>
            </a:r>
          </a:p>
          <a:p>
            <a:r>
              <a:rPr lang="en-US" sz="1400" b="1" dirty="0" err="1"/>
              <a:t>PrEP</a:t>
            </a:r>
            <a:endParaRPr lang="en-US" sz="1400" b="1" dirty="0"/>
          </a:p>
        </p:txBody>
      </p:sp>
      <p:sp>
        <p:nvSpPr>
          <p:cNvPr id="66" name="Hexagon 65"/>
          <p:cNvSpPr/>
          <p:nvPr/>
        </p:nvSpPr>
        <p:spPr>
          <a:xfrm>
            <a:off x="2310719" y="3929674"/>
            <a:ext cx="2221753" cy="165792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Diagnosis</a:t>
            </a:r>
          </a:p>
          <a:p>
            <a:r>
              <a:rPr lang="en-US" sz="1400" b="1" dirty="0"/>
              <a:t>Index Testing</a:t>
            </a:r>
          </a:p>
          <a:p>
            <a:r>
              <a:rPr lang="en-US" sz="1400" b="1" dirty="0"/>
              <a:t>Recent Infection</a:t>
            </a:r>
          </a:p>
        </p:txBody>
      </p:sp>
      <p:sp>
        <p:nvSpPr>
          <p:cNvPr id="67" name="Hexagon 66"/>
          <p:cNvSpPr/>
          <p:nvPr/>
        </p:nvSpPr>
        <p:spPr>
          <a:xfrm>
            <a:off x="4318120" y="3929674"/>
            <a:ext cx="2191134" cy="165792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Community</a:t>
            </a:r>
          </a:p>
          <a:p>
            <a:r>
              <a:rPr lang="en-US" dirty="0"/>
              <a:t>Health facility</a:t>
            </a:r>
          </a:p>
        </p:txBody>
      </p:sp>
      <p:sp>
        <p:nvSpPr>
          <p:cNvPr id="68" name="Hexagon 67"/>
          <p:cNvSpPr/>
          <p:nvPr/>
        </p:nvSpPr>
        <p:spPr>
          <a:xfrm>
            <a:off x="6372736" y="3926044"/>
            <a:ext cx="2308084" cy="166155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Retention</a:t>
            </a:r>
            <a:br>
              <a:rPr lang="en-US" sz="1400" b="1" dirty="0"/>
            </a:br>
            <a:r>
              <a:rPr lang="en-US" sz="1400" b="1" dirty="0"/>
              <a:t>Viral load suppression</a:t>
            </a:r>
          </a:p>
          <a:p>
            <a:r>
              <a:rPr lang="en-US" sz="1400" b="1" dirty="0"/>
              <a:t>Multi-month prescriptions</a:t>
            </a:r>
          </a:p>
        </p:txBody>
      </p:sp>
      <p:sp>
        <p:nvSpPr>
          <p:cNvPr id="69" name="Hexagon 68"/>
          <p:cNvSpPr/>
          <p:nvPr/>
        </p:nvSpPr>
        <p:spPr>
          <a:xfrm>
            <a:off x="8433922" y="3914274"/>
            <a:ext cx="2087162" cy="168305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Regular </a:t>
            </a:r>
            <a:r>
              <a:rPr lang="en-US" sz="1400" b="1" dirty="0" smtClean="0"/>
              <a:t>check-ups</a:t>
            </a:r>
            <a:endParaRPr lang="en-US" sz="1400" b="1" dirty="0"/>
          </a:p>
          <a:p>
            <a:r>
              <a:rPr lang="en-US" sz="1400" b="1" dirty="0"/>
              <a:t>Co-morbidity monitoring &amp; treatment </a:t>
            </a:r>
          </a:p>
        </p:txBody>
      </p:sp>
      <p:sp>
        <p:nvSpPr>
          <p:cNvPr id="80" name="Frame 79"/>
          <p:cNvSpPr/>
          <p:nvPr/>
        </p:nvSpPr>
        <p:spPr>
          <a:xfrm>
            <a:off x="572628" y="2075465"/>
            <a:ext cx="1632636" cy="130904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Frame 32"/>
          <p:cNvSpPr/>
          <p:nvPr/>
        </p:nvSpPr>
        <p:spPr>
          <a:xfrm>
            <a:off x="2286589" y="2064943"/>
            <a:ext cx="2101586" cy="125966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ame 36"/>
          <p:cNvSpPr/>
          <p:nvPr/>
        </p:nvSpPr>
        <p:spPr>
          <a:xfrm>
            <a:off x="10220852" y="2070137"/>
            <a:ext cx="1698432" cy="12179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ame 37"/>
          <p:cNvSpPr/>
          <p:nvPr/>
        </p:nvSpPr>
        <p:spPr>
          <a:xfrm>
            <a:off x="8548600" y="2064943"/>
            <a:ext cx="1613837" cy="123282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Frame 49"/>
          <p:cNvSpPr/>
          <p:nvPr/>
        </p:nvSpPr>
        <p:spPr>
          <a:xfrm>
            <a:off x="6545312" y="2080213"/>
            <a:ext cx="1926813" cy="121811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Frame 50"/>
          <p:cNvSpPr/>
          <p:nvPr/>
        </p:nvSpPr>
        <p:spPr>
          <a:xfrm>
            <a:off x="4466472" y="2075589"/>
            <a:ext cx="1997688" cy="121244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0796" y="2249721"/>
            <a:ext cx="189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Surveys, Medical records</a:t>
            </a:r>
            <a:endParaRPr lang="en-US" sz="1400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2403506" y="2202320"/>
            <a:ext cx="2185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Surveys, Medical </a:t>
            </a:r>
            <a:endParaRPr lang="en-US" sz="1400" i="1" dirty="0" smtClean="0"/>
          </a:p>
          <a:p>
            <a:r>
              <a:rPr lang="en-US" sz="1400" i="1" dirty="0" smtClean="0"/>
              <a:t>records</a:t>
            </a:r>
            <a:r>
              <a:rPr lang="en-US" sz="1400" i="1" dirty="0" smtClean="0"/>
              <a:t>, ANC, Case &amp; Recent infection surveillance</a:t>
            </a:r>
            <a:endParaRPr lang="en-US" sz="1400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4608947" y="2287074"/>
            <a:ext cx="20369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Surveys, Medical </a:t>
            </a:r>
            <a:endParaRPr lang="en-US" sz="1400" i="1" dirty="0" smtClean="0"/>
          </a:p>
          <a:p>
            <a:r>
              <a:rPr lang="en-US" sz="1400" i="1" dirty="0" smtClean="0"/>
              <a:t>records</a:t>
            </a:r>
            <a:r>
              <a:rPr lang="en-US" sz="1400" i="1" dirty="0" smtClean="0"/>
              <a:t>, Case </a:t>
            </a:r>
            <a:endParaRPr lang="en-US" sz="1400" i="1" dirty="0" smtClean="0"/>
          </a:p>
          <a:p>
            <a:r>
              <a:rPr lang="en-US" sz="1400" i="1" dirty="0" smtClean="0"/>
              <a:t>surveillance</a:t>
            </a:r>
            <a:endParaRPr lang="en-US" sz="1400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6646071" y="2160339"/>
            <a:ext cx="1973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Surveys, Medical records, ANC, Case, </a:t>
            </a:r>
            <a:r>
              <a:rPr lang="en-US" sz="1400" i="1" dirty="0" smtClean="0"/>
              <a:t>Pharmacy &amp; </a:t>
            </a:r>
            <a:r>
              <a:rPr lang="en-US" sz="1400" i="1" dirty="0" smtClean="0"/>
              <a:t>Recent infection surveillance</a:t>
            </a:r>
            <a:endParaRPr lang="en-US" sz="1400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8705203" y="2158756"/>
            <a:ext cx="1759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Surveys, Medical records, Case surveillance, </a:t>
            </a:r>
            <a:r>
              <a:rPr lang="en-US" sz="1400" i="1" dirty="0" smtClean="0"/>
              <a:t>registries</a:t>
            </a:r>
            <a:endParaRPr lang="en-US" sz="14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10328042" y="2158317"/>
            <a:ext cx="14568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Medical records, Case surveillance, Vital registration</a:t>
            </a:r>
            <a:endParaRPr lang="en-US" sz="1400" i="1" dirty="0"/>
          </a:p>
        </p:txBody>
      </p:sp>
      <p:sp>
        <p:nvSpPr>
          <p:cNvPr id="63" name="Rectangle 62"/>
          <p:cNvSpPr/>
          <p:nvPr/>
        </p:nvSpPr>
        <p:spPr>
          <a:xfrm>
            <a:off x="57093" y="1158364"/>
            <a:ext cx="324197" cy="2135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 SOURC</a:t>
            </a:r>
          </a:p>
          <a:p>
            <a:pPr algn="ctr"/>
            <a:r>
              <a:rPr lang="en-US" sz="1200" dirty="0" smtClean="0"/>
              <a:t>E</a:t>
            </a:r>
          </a:p>
          <a:p>
            <a:pPr algn="ctr"/>
            <a:r>
              <a:rPr lang="en-US" sz="1200" dirty="0" smtClean="0"/>
              <a:t>S</a:t>
            </a:r>
            <a:endParaRPr lang="en-US" sz="1200" dirty="0"/>
          </a:p>
        </p:txBody>
      </p:sp>
      <p:sp>
        <p:nvSpPr>
          <p:cNvPr id="65" name="Rectangle 64"/>
          <p:cNvSpPr/>
          <p:nvPr/>
        </p:nvSpPr>
        <p:spPr>
          <a:xfrm>
            <a:off x="119805" y="3674443"/>
            <a:ext cx="242298" cy="2856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KEYACTIVITIES</a:t>
            </a:r>
            <a:endParaRPr lang="en-US" sz="1400" dirty="0"/>
          </a:p>
        </p:txBody>
      </p:sp>
      <p:sp>
        <p:nvSpPr>
          <p:cNvPr id="16" name="Right Arrow 15"/>
          <p:cNvSpPr/>
          <p:nvPr/>
        </p:nvSpPr>
        <p:spPr>
          <a:xfrm>
            <a:off x="8377110" y="11148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9355518" y="876704"/>
            <a:ext cx="2563766" cy="1016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355518" y="825052"/>
            <a:ext cx="2507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Improved HIV Programmatic and Public Health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808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126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Integrated HIV case identification and surveillance 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Rolle, Italia (CDC/DDPHSIS/CGH/DGHT)</dc:creator>
  <cp:lastModifiedBy>Rolle, Italia (CDC/DDPHSIS/CGH/DGHT)</cp:lastModifiedBy>
  <cp:revision>36</cp:revision>
  <dcterms:created xsi:type="dcterms:W3CDTF">2019-08-12T14:53:56Z</dcterms:created>
  <dcterms:modified xsi:type="dcterms:W3CDTF">2019-08-26T15:43:26Z</dcterms:modified>
</cp:coreProperties>
</file>