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705" r:id="rId5"/>
  </p:sldMasterIdLst>
  <p:notesMasterIdLst>
    <p:notesMasterId r:id="rId19"/>
  </p:notesMasterIdLst>
  <p:handoutMasterIdLst>
    <p:handoutMasterId r:id="rId20"/>
  </p:handoutMasterIdLst>
  <p:sldIdLst>
    <p:sldId id="354" r:id="rId6"/>
    <p:sldId id="546" r:id="rId7"/>
    <p:sldId id="519" r:id="rId8"/>
    <p:sldId id="547" r:id="rId9"/>
    <p:sldId id="552" r:id="rId10"/>
    <p:sldId id="522" r:id="rId11"/>
    <p:sldId id="517" r:id="rId12"/>
    <p:sldId id="523" r:id="rId13"/>
    <p:sldId id="529" r:id="rId14"/>
    <p:sldId id="530" r:id="rId15"/>
    <p:sldId id="549" r:id="rId16"/>
    <p:sldId id="551" r:id="rId17"/>
    <p:sldId id="53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allt, Kelly" initials="FK" lastIdx="2" clrIdx="6">
    <p:extLst>
      <p:ext uri="{19B8F6BF-5375-455C-9EA6-DF929625EA0E}">
        <p15:presenceInfo xmlns:p15="http://schemas.microsoft.com/office/powerpoint/2012/main" xmlns="" userId="S::kfallt@path.org::493fa1a3-311f-4972-bb4d-2b344867c7ac" providerId="AD"/>
      </p:ext>
    </p:extLst>
  </p:cmAuthor>
  <p:cmAuthor id="1" name="Droll, Claire" initials="DC" lastIdx="13" clrIdx="0">
    <p:extLst>
      <p:ext uri="{19B8F6BF-5375-455C-9EA6-DF929625EA0E}">
        <p15:presenceInfo xmlns:p15="http://schemas.microsoft.com/office/powerpoint/2012/main" xmlns="" userId="S-1-5-21-1559300689-131104032-281947949-31912" providerId="AD"/>
      </p:ext>
    </p:extLst>
  </p:cmAuthor>
  <p:cmAuthor id="2" name="Goertz, Hallie" initials="GH" lastIdx="13" clrIdx="1">
    <p:extLst>
      <p:ext uri="{19B8F6BF-5375-455C-9EA6-DF929625EA0E}">
        <p15:presenceInfo xmlns:p15="http://schemas.microsoft.com/office/powerpoint/2012/main" xmlns="" userId="S::hgoertz@path.org::e48c6724-91ed-4172-b4e5-cd8fc7ede158" providerId="AD"/>
      </p:ext>
    </p:extLst>
  </p:cmAuthor>
  <p:cmAuthor id="3" name="Deelstra, Jacqueline" initials="DJ" lastIdx="13" clrIdx="2">
    <p:extLst>
      <p:ext uri="{19B8F6BF-5375-455C-9EA6-DF929625EA0E}">
        <p15:presenceInfo xmlns:p15="http://schemas.microsoft.com/office/powerpoint/2012/main" xmlns="" userId="S-1-5-21-1559300689-131104032-281947949-32073" providerId="AD"/>
      </p:ext>
    </p:extLst>
  </p:cmAuthor>
  <p:cmAuthor id="4" name="Poll, Bianca" initials="PB" lastIdx="9" clrIdx="3">
    <p:extLst>
      <p:ext uri="{19B8F6BF-5375-455C-9EA6-DF929625EA0E}">
        <p15:presenceInfo xmlns:p15="http://schemas.microsoft.com/office/powerpoint/2012/main" xmlns="" userId="S::bpoll@path.org::1b598482-c7f7-434d-94ae-44fc5eb08037" providerId="AD"/>
      </p:ext>
    </p:extLst>
  </p:cmAuthor>
  <p:cmAuthor id="5" name="Teri Scott" initials="TS" lastIdx="53" clrIdx="4">
    <p:extLst>
      <p:ext uri="{19B8F6BF-5375-455C-9EA6-DF929625EA0E}">
        <p15:presenceInfo xmlns:p15="http://schemas.microsoft.com/office/powerpoint/2012/main" xmlns="" userId="62edd577ae0fb8e8" providerId="Windows Live"/>
      </p:ext>
    </p:extLst>
  </p:cmAuthor>
  <p:cmAuthor id="6" name="Willis, Riley" initials="WR" lastIdx="2" clrIdx="5">
    <p:extLst>
      <p:ext uri="{19B8F6BF-5375-455C-9EA6-DF929625EA0E}">
        <p15:presenceInfo xmlns:p15="http://schemas.microsoft.com/office/powerpoint/2012/main" xmlns="" userId="S::rwillis@path.org::8c412fda-8d14-4ba0-be91-ef1311b97b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DBEC1"/>
    <a:srgbClr val="709DB0"/>
    <a:srgbClr val="08B79C"/>
    <a:srgbClr val="FFFFFF"/>
    <a:srgbClr val="06222E"/>
    <a:srgbClr val="909599"/>
    <a:srgbClr val="193F4B"/>
    <a:srgbClr val="8A9094"/>
    <a:srgbClr val="50879F"/>
    <a:srgbClr val="012F3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474" autoAdjust="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217" d="100"/>
          <a:sy n="217" d="100"/>
        </p:scale>
        <p:origin x="174" y="156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8339" cy="1772554"/>
          </a:xfrm>
          <a:prstGeom prst="rect">
            <a:avLst/>
          </a:prstGeom>
        </p:spPr>
        <p:txBody>
          <a:bodyPr vert="horz" lIns="173398" tIns="86699" rIns="173398" bIns="86699" rtlCol="0"/>
          <a:lstStyle>
            <a:lvl1pPr algn="l">
              <a:defRPr sz="2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7963" y="0"/>
            <a:ext cx="4068339" cy="1772554"/>
          </a:xfrm>
          <a:prstGeom prst="rect">
            <a:avLst/>
          </a:prstGeom>
        </p:spPr>
        <p:txBody>
          <a:bodyPr vert="horz" lIns="173398" tIns="86699" rIns="173398" bIns="86699" rtlCol="0"/>
          <a:lstStyle>
            <a:lvl1pPr algn="r">
              <a:defRPr sz="2300"/>
            </a:lvl1pPr>
          </a:lstStyle>
          <a:p>
            <a:fld id="{4B84544C-C088-1647-8C63-20F685B1E879}" type="datetimeFigureOut">
              <a:rPr lang="en-US" smtClean="0"/>
              <a:pPr/>
              <a:t>9/1/2020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33555825"/>
            <a:ext cx="4068339" cy="1772550"/>
          </a:xfrm>
          <a:prstGeom prst="rect">
            <a:avLst/>
          </a:prstGeom>
        </p:spPr>
        <p:txBody>
          <a:bodyPr vert="horz" lIns="173398" tIns="86699" rIns="173398" bIns="86699" rtlCol="0" anchor="b"/>
          <a:lstStyle>
            <a:lvl1pPr algn="l">
              <a:defRPr sz="2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7963" y="33555825"/>
            <a:ext cx="4068339" cy="1772550"/>
          </a:xfrm>
          <a:prstGeom prst="rect">
            <a:avLst/>
          </a:prstGeom>
        </p:spPr>
        <p:txBody>
          <a:bodyPr vert="horz" lIns="173398" tIns="86699" rIns="173398" bIns="86699" rtlCol="0" anchor="b"/>
          <a:lstStyle>
            <a:lvl1pPr algn="r">
              <a:defRPr sz="2300"/>
            </a:lvl1pPr>
          </a:lstStyle>
          <a:p>
            <a:fld id="{B0184475-1036-8C4C-A6B7-26DF22BCC8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4411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8339" cy="1772554"/>
          </a:xfrm>
          <a:prstGeom prst="rect">
            <a:avLst/>
          </a:prstGeom>
        </p:spPr>
        <p:txBody>
          <a:bodyPr vert="horz" lIns="173398" tIns="86699" rIns="173398" bIns="86699" rtlCol="0"/>
          <a:lstStyle>
            <a:lvl1pPr algn="l">
              <a:defRPr sz="2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17963" y="0"/>
            <a:ext cx="4068339" cy="1772554"/>
          </a:xfrm>
          <a:prstGeom prst="rect">
            <a:avLst/>
          </a:prstGeom>
        </p:spPr>
        <p:txBody>
          <a:bodyPr vert="horz" lIns="173398" tIns="86699" rIns="173398" bIns="86699" rtlCol="0"/>
          <a:lstStyle>
            <a:lvl1pPr algn="r">
              <a:defRPr sz="2300"/>
            </a:lvl1pPr>
          </a:lstStyle>
          <a:p>
            <a:fld id="{10749675-586B-4CDB-A77C-00C1CB703CE3}" type="datetimeFigureOut">
              <a:rPr lang="en-US" smtClean="0"/>
              <a:pPr/>
              <a:t>9/1/2020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5903913" y="4416425"/>
            <a:ext cx="21196301" cy="11923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73398" tIns="86699" rIns="173398" bIns="8669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8848" y="17001779"/>
            <a:ext cx="7510780" cy="13910547"/>
          </a:xfrm>
          <a:prstGeom prst="rect">
            <a:avLst/>
          </a:prstGeom>
        </p:spPr>
        <p:txBody>
          <a:bodyPr vert="horz" lIns="173398" tIns="86699" rIns="173398" bIns="8669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3555825"/>
            <a:ext cx="4068339" cy="1772550"/>
          </a:xfrm>
          <a:prstGeom prst="rect">
            <a:avLst/>
          </a:prstGeom>
        </p:spPr>
        <p:txBody>
          <a:bodyPr vert="horz" lIns="173398" tIns="86699" rIns="173398" bIns="86699" rtlCol="0" anchor="b"/>
          <a:lstStyle>
            <a:lvl1pPr algn="l">
              <a:defRPr sz="2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17963" y="33555825"/>
            <a:ext cx="4068339" cy="1772550"/>
          </a:xfrm>
          <a:prstGeom prst="rect">
            <a:avLst/>
          </a:prstGeom>
        </p:spPr>
        <p:txBody>
          <a:bodyPr vert="horz" lIns="173398" tIns="86699" rIns="173398" bIns="86699" rtlCol="0" anchor="b"/>
          <a:lstStyle>
            <a:lvl1pPr algn="r">
              <a:defRPr sz="2300"/>
            </a:lvl1pPr>
          </a:lstStyle>
          <a:p>
            <a:fld id="{C1839E43-54C8-4B0E-A1BB-EA7591600F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336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looking at the camera&#10;&#10;Description automatically generated">
            <a:extLst>
              <a:ext uri="{FF2B5EF4-FFF2-40B4-BE49-F238E27FC236}">
                <a16:creationId xmlns:a16="http://schemas.microsoft.com/office/drawing/2014/main" xmlns="" id="{4D502687-992F-4510-BE90-83C7DAE946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71625" y="-884037"/>
            <a:ext cx="13763625" cy="7742038"/>
          </a:xfrm>
          <a:prstGeom prst="rect">
            <a:avLst/>
          </a:prstGeom>
        </p:spPr>
      </p:pic>
      <p:sp>
        <p:nvSpPr>
          <p:cNvPr id="7" name="Title 9">
            <a:extLst>
              <a:ext uri="{FF2B5EF4-FFF2-40B4-BE49-F238E27FC236}">
                <a16:creationId xmlns:a16="http://schemas.microsoft.com/office/drawing/2014/main" xmlns="" id="{F57AD92F-7CF1-4C62-906B-55FA1B9CFA6C}"/>
              </a:ext>
            </a:extLst>
          </p:cNvPr>
          <p:cNvSpPr txBox="1">
            <a:spLocks/>
          </p:cNvSpPr>
          <p:nvPr userDrawn="1"/>
        </p:nvSpPr>
        <p:spPr>
          <a:xfrm>
            <a:off x="7362825" y="3277938"/>
            <a:ext cx="4343400" cy="6189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US" sz="3200" dirty="0">
                <a:solidFill>
                  <a:srgbClr val="012F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the world for better health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C8B8CFD-CF87-47AB-96AC-DC84D29B7A3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345778" y="675082"/>
            <a:ext cx="2286000" cy="2286000"/>
            <a:chOff x="315340" y="2230083"/>
            <a:chExt cx="3297943" cy="3297943"/>
          </a:xfrm>
        </p:grpSpPr>
        <p:sp>
          <p:nvSpPr>
            <p:cNvPr id="9" name="Rectangle: Single Corner Rounded 10">
              <a:extLst>
                <a:ext uri="{FF2B5EF4-FFF2-40B4-BE49-F238E27FC236}">
                  <a16:creationId xmlns:a16="http://schemas.microsoft.com/office/drawing/2014/main" xmlns="" id="{AF2E4D23-69BA-4077-9343-4A3CF9538234}"/>
                </a:ext>
              </a:extLst>
            </p:cNvPr>
            <p:cNvSpPr/>
            <p:nvPr/>
          </p:nvSpPr>
          <p:spPr>
            <a:xfrm>
              <a:off x="480575" y="2395537"/>
              <a:ext cx="2967475" cy="2967037"/>
            </a:xfrm>
            <a:custGeom>
              <a:avLst/>
              <a:gdLst>
                <a:gd name="connsiteX0" fmla="*/ 0 w 1898650"/>
                <a:gd name="connsiteY0" fmla="*/ 0 h 2503035"/>
                <a:gd name="connsiteX1" fmla="*/ 1582202 w 1898650"/>
                <a:gd name="connsiteY1" fmla="*/ 0 h 2503035"/>
                <a:gd name="connsiteX2" fmla="*/ 1898650 w 1898650"/>
                <a:gd name="connsiteY2" fmla="*/ 316448 h 2503035"/>
                <a:gd name="connsiteX3" fmla="*/ 1898650 w 1898650"/>
                <a:gd name="connsiteY3" fmla="*/ 2503035 h 2503035"/>
                <a:gd name="connsiteX4" fmla="*/ 0 w 1898650"/>
                <a:gd name="connsiteY4" fmla="*/ 2503035 h 2503035"/>
                <a:gd name="connsiteX5" fmla="*/ 0 w 1898650"/>
                <a:gd name="connsiteY5" fmla="*/ 0 h 2503035"/>
                <a:gd name="connsiteX0" fmla="*/ 0 w 1898650"/>
                <a:gd name="connsiteY0" fmla="*/ 0 h 2509385"/>
                <a:gd name="connsiteX1" fmla="*/ 1582202 w 1898650"/>
                <a:gd name="connsiteY1" fmla="*/ 0 h 2509385"/>
                <a:gd name="connsiteX2" fmla="*/ 1898650 w 1898650"/>
                <a:gd name="connsiteY2" fmla="*/ 316448 h 2509385"/>
                <a:gd name="connsiteX3" fmla="*/ 1898650 w 1898650"/>
                <a:gd name="connsiteY3" fmla="*/ 2503035 h 2509385"/>
                <a:gd name="connsiteX4" fmla="*/ 6350 w 1898650"/>
                <a:gd name="connsiteY4" fmla="*/ 2509385 h 2509385"/>
                <a:gd name="connsiteX5" fmla="*/ 0 w 1898650"/>
                <a:gd name="connsiteY5" fmla="*/ 0 h 2509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50" h="2509385">
                  <a:moveTo>
                    <a:pt x="0" y="0"/>
                  </a:moveTo>
                  <a:lnTo>
                    <a:pt x="1582202" y="0"/>
                  </a:lnTo>
                  <a:cubicBezTo>
                    <a:pt x="1756971" y="0"/>
                    <a:pt x="1898650" y="141679"/>
                    <a:pt x="1898650" y="316448"/>
                  </a:cubicBezTo>
                  <a:lnTo>
                    <a:pt x="1898650" y="2503035"/>
                  </a:lnTo>
                  <a:lnTo>
                    <a:pt x="6350" y="2509385"/>
                  </a:lnTo>
                  <a:cubicBezTo>
                    <a:pt x="4233" y="1672923"/>
                    <a:pt x="2117" y="83646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70B84CD3-D989-449F-ABBA-1047B7A29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15340" y="2230083"/>
              <a:ext cx="3297943" cy="329794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A629612-7758-4783-AAEB-7521D30F7D7B}"/>
              </a:ext>
            </a:extLst>
          </p:cNvPr>
          <p:cNvSpPr txBox="1"/>
          <p:nvPr userDrawn="1"/>
        </p:nvSpPr>
        <p:spPr>
          <a:xfrm>
            <a:off x="0" y="6581001"/>
            <a:ext cx="182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BDBEC1"/>
                </a:solidFill>
              </a:rPr>
              <a:t>Photo: PATH/Trevor Snapp</a:t>
            </a:r>
          </a:p>
        </p:txBody>
      </p:sp>
    </p:spTree>
    <p:extLst>
      <p:ext uri="{BB962C8B-B14F-4D97-AF65-F5344CB8AC3E}">
        <p14:creationId xmlns:p14="http://schemas.microsoft.com/office/powerpoint/2010/main" xmlns="" val="1393929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8954B4-B952-4C4F-8CFE-D937F4091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CE5C2C-D4AD-4B01-A31F-95A547485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4D86DB1-1F3C-488F-8B56-D93D04B28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F515-D450-495A-A18B-A7715CF34341}" type="datetimeFigureOut">
              <a:rPr lang="en-US" smtClean="0"/>
              <a:pPr/>
              <a:t>9/1/2020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8D49B1-9A7A-4890-B317-A6305EA85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1FA1FA1-6025-401B-849F-AE7A2DA17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6C254-4D93-48F7-A045-0255FAEFB9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4240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looking at the camera&#10;&#10;Description automatically generated">
            <a:extLst>
              <a:ext uri="{FF2B5EF4-FFF2-40B4-BE49-F238E27FC236}">
                <a16:creationId xmlns:a16="http://schemas.microsoft.com/office/drawing/2014/main" xmlns="" id="{4D502687-992F-4510-BE90-83C7DAE946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419" t="18758" b="6501"/>
          <a:stretch/>
        </p:blipFill>
        <p:spPr>
          <a:xfrm>
            <a:off x="-1571625" y="-884037"/>
            <a:ext cx="13763625" cy="7742038"/>
          </a:xfrm>
          <a:prstGeom prst="rect">
            <a:avLst/>
          </a:prstGeom>
        </p:spPr>
      </p:pic>
      <p:sp>
        <p:nvSpPr>
          <p:cNvPr id="7" name="Title 9">
            <a:extLst>
              <a:ext uri="{FF2B5EF4-FFF2-40B4-BE49-F238E27FC236}">
                <a16:creationId xmlns:a16="http://schemas.microsoft.com/office/drawing/2014/main" xmlns="" id="{F57AD92F-7CF1-4C62-906B-55FA1B9CFA6C}"/>
              </a:ext>
            </a:extLst>
          </p:cNvPr>
          <p:cNvSpPr txBox="1">
            <a:spLocks/>
          </p:cNvSpPr>
          <p:nvPr userDrawn="1"/>
        </p:nvSpPr>
        <p:spPr>
          <a:xfrm>
            <a:off x="7362825" y="3277938"/>
            <a:ext cx="4343400" cy="6189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en-US" sz="3200" dirty="0">
                <a:solidFill>
                  <a:srgbClr val="012F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the world for better health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C8B8CFD-CF87-47AB-96AC-DC84D29B7A3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345778" y="675082"/>
            <a:ext cx="2286000" cy="2286000"/>
            <a:chOff x="315340" y="2230083"/>
            <a:chExt cx="3297943" cy="3297943"/>
          </a:xfrm>
        </p:grpSpPr>
        <p:sp>
          <p:nvSpPr>
            <p:cNvPr id="9" name="Rectangle: Single Corner Rounded 10">
              <a:extLst>
                <a:ext uri="{FF2B5EF4-FFF2-40B4-BE49-F238E27FC236}">
                  <a16:creationId xmlns:a16="http://schemas.microsoft.com/office/drawing/2014/main" xmlns="" id="{AF2E4D23-69BA-4077-9343-4A3CF9538234}"/>
                </a:ext>
              </a:extLst>
            </p:cNvPr>
            <p:cNvSpPr/>
            <p:nvPr/>
          </p:nvSpPr>
          <p:spPr>
            <a:xfrm>
              <a:off x="480575" y="2395537"/>
              <a:ext cx="2967475" cy="2967037"/>
            </a:xfrm>
            <a:custGeom>
              <a:avLst/>
              <a:gdLst>
                <a:gd name="connsiteX0" fmla="*/ 0 w 1898650"/>
                <a:gd name="connsiteY0" fmla="*/ 0 h 2503035"/>
                <a:gd name="connsiteX1" fmla="*/ 1582202 w 1898650"/>
                <a:gd name="connsiteY1" fmla="*/ 0 h 2503035"/>
                <a:gd name="connsiteX2" fmla="*/ 1898650 w 1898650"/>
                <a:gd name="connsiteY2" fmla="*/ 316448 h 2503035"/>
                <a:gd name="connsiteX3" fmla="*/ 1898650 w 1898650"/>
                <a:gd name="connsiteY3" fmla="*/ 2503035 h 2503035"/>
                <a:gd name="connsiteX4" fmla="*/ 0 w 1898650"/>
                <a:gd name="connsiteY4" fmla="*/ 2503035 h 2503035"/>
                <a:gd name="connsiteX5" fmla="*/ 0 w 1898650"/>
                <a:gd name="connsiteY5" fmla="*/ 0 h 2503035"/>
                <a:gd name="connsiteX0" fmla="*/ 0 w 1898650"/>
                <a:gd name="connsiteY0" fmla="*/ 0 h 2509385"/>
                <a:gd name="connsiteX1" fmla="*/ 1582202 w 1898650"/>
                <a:gd name="connsiteY1" fmla="*/ 0 h 2509385"/>
                <a:gd name="connsiteX2" fmla="*/ 1898650 w 1898650"/>
                <a:gd name="connsiteY2" fmla="*/ 316448 h 2509385"/>
                <a:gd name="connsiteX3" fmla="*/ 1898650 w 1898650"/>
                <a:gd name="connsiteY3" fmla="*/ 2503035 h 2509385"/>
                <a:gd name="connsiteX4" fmla="*/ 6350 w 1898650"/>
                <a:gd name="connsiteY4" fmla="*/ 2509385 h 2509385"/>
                <a:gd name="connsiteX5" fmla="*/ 0 w 1898650"/>
                <a:gd name="connsiteY5" fmla="*/ 0 h 2509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50" h="2509385">
                  <a:moveTo>
                    <a:pt x="0" y="0"/>
                  </a:moveTo>
                  <a:lnTo>
                    <a:pt x="1582202" y="0"/>
                  </a:lnTo>
                  <a:cubicBezTo>
                    <a:pt x="1756971" y="0"/>
                    <a:pt x="1898650" y="141679"/>
                    <a:pt x="1898650" y="316448"/>
                  </a:cubicBezTo>
                  <a:lnTo>
                    <a:pt x="1898650" y="2503035"/>
                  </a:lnTo>
                  <a:lnTo>
                    <a:pt x="6350" y="2509385"/>
                  </a:lnTo>
                  <a:cubicBezTo>
                    <a:pt x="4233" y="1672923"/>
                    <a:pt x="2117" y="83646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70B84CD3-D989-449F-ABBA-1047B7A29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15340" y="2230083"/>
              <a:ext cx="3297943" cy="329794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A629612-7758-4783-AAEB-7521D30F7D7B}"/>
              </a:ext>
            </a:extLst>
          </p:cNvPr>
          <p:cNvSpPr txBox="1"/>
          <p:nvPr userDrawn="1"/>
        </p:nvSpPr>
        <p:spPr>
          <a:xfrm>
            <a:off x="0" y="6581001"/>
            <a:ext cx="182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BDBEC1"/>
                </a:solidFill>
              </a:rPr>
              <a:t>Photo: PATH/Trevor Snapp</a:t>
            </a:r>
          </a:p>
        </p:txBody>
      </p:sp>
    </p:spTree>
    <p:extLst>
      <p:ext uri="{BB962C8B-B14F-4D97-AF65-F5344CB8AC3E}">
        <p14:creationId xmlns:p14="http://schemas.microsoft.com/office/powerpoint/2010/main" xmlns="" val="1393929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709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3EB2059-B45B-4FBB-8B9D-75F942CA0DB7}"/>
              </a:ext>
            </a:extLst>
          </p:cNvPr>
          <p:cNvSpPr/>
          <p:nvPr userDrawn="1"/>
        </p:nvSpPr>
        <p:spPr>
          <a:xfrm>
            <a:off x="-30480" y="314325"/>
            <a:ext cx="12252960" cy="6229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xmlns="" id="{A0218A9E-B6E5-4BB6-AC65-05293341842D}"/>
              </a:ext>
            </a:extLst>
          </p:cNvPr>
          <p:cNvSpPr txBox="1">
            <a:spLocks/>
          </p:cNvSpPr>
          <p:nvPr userDrawn="1"/>
        </p:nvSpPr>
        <p:spPr>
          <a:xfrm>
            <a:off x="3733821" y="2910644"/>
            <a:ext cx="7862434" cy="6189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4000" dirty="0">
              <a:solidFill>
                <a:srgbClr val="012F3B"/>
              </a:solidFill>
              <a:latin typeface="Helvetica Neue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0CCCCA4-097A-4522-BF89-666B4EB2C61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76589" y="2057400"/>
            <a:ext cx="2743200" cy="2743200"/>
            <a:chOff x="315340" y="2230083"/>
            <a:chExt cx="3297943" cy="3297943"/>
          </a:xfrm>
        </p:grpSpPr>
        <p:sp>
          <p:nvSpPr>
            <p:cNvPr id="8" name="Rectangle: Single Corner Rounded 10">
              <a:extLst>
                <a:ext uri="{FF2B5EF4-FFF2-40B4-BE49-F238E27FC236}">
                  <a16:creationId xmlns:a16="http://schemas.microsoft.com/office/drawing/2014/main" xmlns="" id="{35789E3A-D5F4-498A-B786-FE3FB1EF23FF}"/>
                </a:ext>
              </a:extLst>
            </p:cNvPr>
            <p:cNvSpPr/>
            <p:nvPr/>
          </p:nvSpPr>
          <p:spPr>
            <a:xfrm>
              <a:off x="480575" y="2395537"/>
              <a:ext cx="2967475" cy="2967037"/>
            </a:xfrm>
            <a:custGeom>
              <a:avLst/>
              <a:gdLst>
                <a:gd name="connsiteX0" fmla="*/ 0 w 1898650"/>
                <a:gd name="connsiteY0" fmla="*/ 0 h 2503035"/>
                <a:gd name="connsiteX1" fmla="*/ 1582202 w 1898650"/>
                <a:gd name="connsiteY1" fmla="*/ 0 h 2503035"/>
                <a:gd name="connsiteX2" fmla="*/ 1898650 w 1898650"/>
                <a:gd name="connsiteY2" fmla="*/ 316448 h 2503035"/>
                <a:gd name="connsiteX3" fmla="*/ 1898650 w 1898650"/>
                <a:gd name="connsiteY3" fmla="*/ 2503035 h 2503035"/>
                <a:gd name="connsiteX4" fmla="*/ 0 w 1898650"/>
                <a:gd name="connsiteY4" fmla="*/ 2503035 h 2503035"/>
                <a:gd name="connsiteX5" fmla="*/ 0 w 1898650"/>
                <a:gd name="connsiteY5" fmla="*/ 0 h 2503035"/>
                <a:gd name="connsiteX0" fmla="*/ 0 w 1898650"/>
                <a:gd name="connsiteY0" fmla="*/ 0 h 2509385"/>
                <a:gd name="connsiteX1" fmla="*/ 1582202 w 1898650"/>
                <a:gd name="connsiteY1" fmla="*/ 0 h 2509385"/>
                <a:gd name="connsiteX2" fmla="*/ 1898650 w 1898650"/>
                <a:gd name="connsiteY2" fmla="*/ 316448 h 2509385"/>
                <a:gd name="connsiteX3" fmla="*/ 1898650 w 1898650"/>
                <a:gd name="connsiteY3" fmla="*/ 2503035 h 2509385"/>
                <a:gd name="connsiteX4" fmla="*/ 6350 w 1898650"/>
                <a:gd name="connsiteY4" fmla="*/ 2509385 h 2509385"/>
                <a:gd name="connsiteX5" fmla="*/ 0 w 1898650"/>
                <a:gd name="connsiteY5" fmla="*/ 0 h 2509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50" h="2509385">
                  <a:moveTo>
                    <a:pt x="0" y="0"/>
                  </a:moveTo>
                  <a:lnTo>
                    <a:pt x="1582202" y="0"/>
                  </a:lnTo>
                  <a:cubicBezTo>
                    <a:pt x="1756971" y="0"/>
                    <a:pt x="1898650" y="141679"/>
                    <a:pt x="1898650" y="316448"/>
                  </a:cubicBezTo>
                  <a:lnTo>
                    <a:pt x="1898650" y="2503035"/>
                  </a:lnTo>
                  <a:lnTo>
                    <a:pt x="6350" y="2509385"/>
                  </a:lnTo>
                  <a:cubicBezTo>
                    <a:pt x="4233" y="1672923"/>
                    <a:pt x="2117" y="83646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FC08059A-FDFD-4017-A23B-B78EF750A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15340" y="2230083"/>
              <a:ext cx="3297943" cy="3297943"/>
            </a:xfrm>
            <a:prstGeom prst="rect">
              <a:avLst/>
            </a:prstGeom>
          </p:spPr>
        </p:pic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5F593167-E81E-42B7-8D08-E41CC7CB8713}"/>
              </a:ext>
            </a:extLst>
          </p:cNvPr>
          <p:cNvSpPr txBox="1">
            <a:spLocks/>
          </p:cNvSpPr>
          <p:nvPr userDrawn="1"/>
        </p:nvSpPr>
        <p:spPr>
          <a:xfrm>
            <a:off x="6251171" y="1639867"/>
            <a:ext cx="5345084" cy="6189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4000" dirty="0">
              <a:solidFill>
                <a:srgbClr val="012F3B"/>
              </a:solidFill>
              <a:latin typeface="Helvetica Neue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28512990-BF6C-4A12-85CA-71AE69861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26858" y="1846062"/>
            <a:ext cx="8069396" cy="2387600"/>
          </a:xfrm>
        </p:spPr>
        <p:txBody>
          <a:bodyPr anchor="b">
            <a:normAutofit/>
          </a:bodyPr>
          <a:lstStyle>
            <a:lvl1pPr algn="l">
              <a:defRPr sz="6600">
                <a:solidFill>
                  <a:srgbClr val="012F3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xmlns="" id="{D922C8C2-6C6F-4E34-B883-638F290089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26856" y="4417812"/>
            <a:ext cx="8069397" cy="83998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709DB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3150299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33C882-A8CC-411F-8CCD-FFC34B06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143000"/>
            <a:ext cx="8686800" cy="4572000"/>
          </a:xfrm>
        </p:spPr>
        <p:txBody>
          <a:bodyPr>
            <a:noAutofit/>
          </a:bodyPr>
          <a:lstStyle>
            <a:lvl1pPr algn="ctr">
              <a:defRPr sz="8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696C1AF-1797-40FF-B259-CCCD356466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8000" y="5257800"/>
            <a:ext cx="914400" cy="9144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F4AE37C0-3B3E-49B5-BE04-122E083598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</p:spTree>
    <p:extLst>
      <p:ext uri="{BB962C8B-B14F-4D97-AF65-F5344CB8AC3E}">
        <p14:creationId xmlns:p14="http://schemas.microsoft.com/office/powerpoint/2010/main" xmlns="" val="90127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EFA69626-F7BB-4A23-B65B-7ED70040C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143000"/>
            <a:ext cx="8686800" cy="4572000"/>
          </a:xfrm>
        </p:spPr>
        <p:txBody>
          <a:bodyPr>
            <a:noAutofit/>
          </a:bodyPr>
          <a:lstStyle>
            <a:lvl1pPr algn="ctr">
              <a:defRPr sz="8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3A64E24-5684-488C-9418-7D3784B6D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8000" y="5257800"/>
            <a:ext cx="914400" cy="9144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945CDEFF-67FA-44C5-B45A-D53DAB6D6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</p:spTree>
    <p:extLst>
      <p:ext uri="{BB962C8B-B14F-4D97-AF65-F5344CB8AC3E}">
        <p14:creationId xmlns:p14="http://schemas.microsoft.com/office/powerpoint/2010/main" xmlns="" val="908472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709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0CE66C-007F-4158-AA46-FCE8EEBF7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5DC2B25-CCD3-4847-BA48-811DA9B914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14A5F756-B076-4166-8A0B-85EF3EFB3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071DA9E7-1FCA-44AB-B228-3DA1B1C59E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9413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FFE8F15-2ED1-4B49-85AE-D231DC371257}"/>
              </a:ext>
            </a:extLst>
          </p:cNvPr>
          <p:cNvSpPr txBox="1">
            <a:spLocks/>
          </p:cNvSpPr>
          <p:nvPr userDrawn="1"/>
        </p:nvSpPr>
        <p:spPr>
          <a:xfrm>
            <a:off x="11434873" y="6361610"/>
            <a:ext cx="419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kern="120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1CD6B-22C3-E142-9F82-EA30D4FCB0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8BCF89B1-AD2F-4C51-A933-8E1C2224B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0C509480-AD56-4F91-A158-8DE809470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BB0AAE54-BDC9-4D49-8546-053B76FB1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xmlns="" id="{B02FD9BE-FC31-4071-BBA1-2F3850C9A2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476375"/>
            <a:ext cx="10972800" cy="4533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279808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FFE8F15-2ED1-4B49-85AE-D231DC371257}"/>
              </a:ext>
            </a:extLst>
          </p:cNvPr>
          <p:cNvSpPr txBox="1">
            <a:spLocks/>
          </p:cNvSpPr>
          <p:nvPr userDrawn="1"/>
        </p:nvSpPr>
        <p:spPr>
          <a:xfrm>
            <a:off x="11434873" y="6361610"/>
            <a:ext cx="419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kern="120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1CD6B-22C3-E142-9F82-EA30D4FCB0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8BCF89B1-AD2F-4C51-A933-8E1C2224B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0C509480-AD56-4F91-A158-8DE809470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BB0AAE54-BDC9-4D49-8546-053B76FB1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8C8854-6DAA-47C7-8AA6-84AD956FA6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417834"/>
            <a:ext cx="10972800" cy="46233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8149174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B63161-C386-4B08-824C-809F4DA8B6DB}"/>
              </a:ext>
            </a:extLst>
          </p:cNvPr>
          <p:cNvSpPr txBox="1">
            <a:spLocks/>
          </p:cNvSpPr>
          <p:nvPr userDrawn="1"/>
        </p:nvSpPr>
        <p:spPr>
          <a:xfrm>
            <a:off x="11434873" y="6361610"/>
            <a:ext cx="419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kern="120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1CD6B-22C3-E142-9F82-EA30D4FCB0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FD4184C8-A378-4A9E-9C37-B65B63E17A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9A709A2C-D8D3-4BCA-BB91-9FA760EAF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31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709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3EB2059-B45B-4FBB-8B9D-75F942CA0DB7}"/>
              </a:ext>
            </a:extLst>
          </p:cNvPr>
          <p:cNvSpPr/>
          <p:nvPr userDrawn="1"/>
        </p:nvSpPr>
        <p:spPr>
          <a:xfrm>
            <a:off x="-30480" y="314325"/>
            <a:ext cx="12252960" cy="6229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9">
            <a:extLst>
              <a:ext uri="{FF2B5EF4-FFF2-40B4-BE49-F238E27FC236}">
                <a16:creationId xmlns:a16="http://schemas.microsoft.com/office/drawing/2014/main" xmlns="" id="{A0218A9E-B6E5-4BB6-AC65-05293341842D}"/>
              </a:ext>
            </a:extLst>
          </p:cNvPr>
          <p:cNvSpPr txBox="1">
            <a:spLocks/>
          </p:cNvSpPr>
          <p:nvPr userDrawn="1"/>
        </p:nvSpPr>
        <p:spPr>
          <a:xfrm>
            <a:off x="3733821" y="2910644"/>
            <a:ext cx="7862434" cy="6189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4000" dirty="0">
              <a:solidFill>
                <a:srgbClr val="012F3B"/>
              </a:solidFill>
              <a:latin typeface="Helvetica Neue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80CCCCA4-097A-4522-BF89-666B4EB2C61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30576" y="1855687"/>
            <a:ext cx="2038319" cy="2038319"/>
            <a:chOff x="315340" y="2230083"/>
            <a:chExt cx="3297943" cy="3297943"/>
          </a:xfrm>
        </p:grpSpPr>
        <p:sp>
          <p:nvSpPr>
            <p:cNvPr id="8" name="Rectangle: Single Corner Rounded 10">
              <a:extLst>
                <a:ext uri="{FF2B5EF4-FFF2-40B4-BE49-F238E27FC236}">
                  <a16:creationId xmlns:a16="http://schemas.microsoft.com/office/drawing/2014/main" xmlns="" id="{35789E3A-D5F4-498A-B786-FE3FB1EF23FF}"/>
                </a:ext>
              </a:extLst>
            </p:cNvPr>
            <p:cNvSpPr/>
            <p:nvPr/>
          </p:nvSpPr>
          <p:spPr>
            <a:xfrm>
              <a:off x="480575" y="2395537"/>
              <a:ext cx="2967475" cy="2967037"/>
            </a:xfrm>
            <a:custGeom>
              <a:avLst/>
              <a:gdLst>
                <a:gd name="connsiteX0" fmla="*/ 0 w 1898650"/>
                <a:gd name="connsiteY0" fmla="*/ 0 h 2503035"/>
                <a:gd name="connsiteX1" fmla="*/ 1582202 w 1898650"/>
                <a:gd name="connsiteY1" fmla="*/ 0 h 2503035"/>
                <a:gd name="connsiteX2" fmla="*/ 1898650 w 1898650"/>
                <a:gd name="connsiteY2" fmla="*/ 316448 h 2503035"/>
                <a:gd name="connsiteX3" fmla="*/ 1898650 w 1898650"/>
                <a:gd name="connsiteY3" fmla="*/ 2503035 h 2503035"/>
                <a:gd name="connsiteX4" fmla="*/ 0 w 1898650"/>
                <a:gd name="connsiteY4" fmla="*/ 2503035 h 2503035"/>
                <a:gd name="connsiteX5" fmla="*/ 0 w 1898650"/>
                <a:gd name="connsiteY5" fmla="*/ 0 h 2503035"/>
                <a:gd name="connsiteX0" fmla="*/ 0 w 1898650"/>
                <a:gd name="connsiteY0" fmla="*/ 0 h 2509385"/>
                <a:gd name="connsiteX1" fmla="*/ 1582202 w 1898650"/>
                <a:gd name="connsiteY1" fmla="*/ 0 h 2509385"/>
                <a:gd name="connsiteX2" fmla="*/ 1898650 w 1898650"/>
                <a:gd name="connsiteY2" fmla="*/ 316448 h 2509385"/>
                <a:gd name="connsiteX3" fmla="*/ 1898650 w 1898650"/>
                <a:gd name="connsiteY3" fmla="*/ 2503035 h 2509385"/>
                <a:gd name="connsiteX4" fmla="*/ 6350 w 1898650"/>
                <a:gd name="connsiteY4" fmla="*/ 2509385 h 2509385"/>
                <a:gd name="connsiteX5" fmla="*/ 0 w 1898650"/>
                <a:gd name="connsiteY5" fmla="*/ 0 h 2509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8650" h="2509385">
                  <a:moveTo>
                    <a:pt x="0" y="0"/>
                  </a:moveTo>
                  <a:lnTo>
                    <a:pt x="1582202" y="0"/>
                  </a:lnTo>
                  <a:cubicBezTo>
                    <a:pt x="1756971" y="0"/>
                    <a:pt x="1898650" y="141679"/>
                    <a:pt x="1898650" y="316448"/>
                  </a:cubicBezTo>
                  <a:lnTo>
                    <a:pt x="1898650" y="2503035"/>
                  </a:lnTo>
                  <a:lnTo>
                    <a:pt x="6350" y="2509385"/>
                  </a:lnTo>
                  <a:cubicBezTo>
                    <a:pt x="4233" y="1672923"/>
                    <a:pt x="2117" y="83646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FC08059A-FDFD-4017-A23B-B78EF750A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15340" y="2230083"/>
              <a:ext cx="3297943" cy="3297943"/>
            </a:xfrm>
            <a:prstGeom prst="rect">
              <a:avLst/>
            </a:prstGeom>
          </p:spPr>
        </p:pic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5F593167-E81E-42B7-8D08-E41CC7CB8713}"/>
              </a:ext>
            </a:extLst>
          </p:cNvPr>
          <p:cNvSpPr txBox="1">
            <a:spLocks/>
          </p:cNvSpPr>
          <p:nvPr userDrawn="1"/>
        </p:nvSpPr>
        <p:spPr>
          <a:xfrm>
            <a:off x="6251171" y="1639867"/>
            <a:ext cx="5345084" cy="6189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sz="4000" dirty="0">
              <a:solidFill>
                <a:srgbClr val="012F3B"/>
              </a:solidFill>
              <a:latin typeface="Helvetica Neue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28512990-BF6C-4A12-85CA-71AE69861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9951" y="2080993"/>
            <a:ext cx="8090385" cy="1813013"/>
          </a:xfrm>
        </p:spPr>
        <p:txBody>
          <a:bodyPr anchor="b">
            <a:noAutofit/>
          </a:bodyPr>
          <a:lstStyle>
            <a:lvl1pPr algn="l">
              <a:defRPr sz="6600">
                <a:solidFill>
                  <a:srgbClr val="012F3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Google Shape;396;p47">
            <a:extLst>
              <a:ext uri="{FF2B5EF4-FFF2-40B4-BE49-F238E27FC236}">
                <a16:creationId xmlns:a16="http://schemas.microsoft.com/office/drawing/2014/main" xmlns="" id="{36733676-A277-4961-A093-277A200FD166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1123" y="5015014"/>
            <a:ext cx="3929753" cy="1528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5029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33C882-A8CC-411F-8CCD-FFC34B06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143000"/>
            <a:ext cx="8686800" cy="4572000"/>
          </a:xfrm>
        </p:spPr>
        <p:txBody>
          <a:bodyPr>
            <a:noAutofit/>
          </a:bodyPr>
          <a:lstStyle>
            <a:lvl1pPr algn="ctr">
              <a:defRPr sz="8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696C1AF-1797-40FF-B259-CCCD356466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668000" y="5257800"/>
            <a:ext cx="914400" cy="914400"/>
          </a:xfrm>
          <a:prstGeom prst="rect">
            <a:avLst/>
          </a:pr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C6FFC0A8-5543-41B8-8EB3-BC837B9BBB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347" y="5758749"/>
            <a:ext cx="2177076" cy="83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127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xmlns="" id="{EFA69626-F7BB-4A23-B65B-7ED70040C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143000"/>
            <a:ext cx="8686800" cy="4572000"/>
          </a:xfrm>
        </p:spPr>
        <p:txBody>
          <a:bodyPr>
            <a:noAutofit/>
          </a:bodyPr>
          <a:lstStyle>
            <a:lvl1pPr algn="ctr">
              <a:defRPr sz="8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3A64E24-5684-488C-9418-7D3784B6D1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668000" y="5257800"/>
            <a:ext cx="914400" cy="914400"/>
          </a:xfrm>
          <a:prstGeom prst="rect">
            <a:avLst/>
          </a:prstGeom>
        </p:spPr>
      </p:pic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02D6A87-FDDC-41E5-9506-6A3932ABCE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347" y="5758749"/>
            <a:ext cx="2177076" cy="83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08472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709D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0CE66C-007F-4158-AA46-FCE8EEBF7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5DC2B25-CCD3-4847-BA48-811DA9B914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xmlns="" id="{14A5F756-B076-4166-8A0B-85EF3EFB3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071DA9E7-1FCA-44AB-B228-3DA1B1C59E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xmlns="" id="{AEC8CD3C-6D58-45A8-93FE-D1FBFF4941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347" y="5758749"/>
            <a:ext cx="2177076" cy="83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9413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FFE8F15-2ED1-4B49-85AE-D231DC371257}"/>
              </a:ext>
            </a:extLst>
          </p:cNvPr>
          <p:cNvSpPr txBox="1">
            <a:spLocks/>
          </p:cNvSpPr>
          <p:nvPr userDrawn="1"/>
        </p:nvSpPr>
        <p:spPr>
          <a:xfrm>
            <a:off x="11434873" y="6361610"/>
            <a:ext cx="419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kern="120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1CD6B-22C3-E142-9F82-EA30D4FCB0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8BCF89B1-AD2F-4C51-A933-8E1C2224B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0C509480-AD56-4F91-A158-8DE809470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BB0AAE54-BDC9-4D49-8546-053B76FB1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xmlns="" id="{B02FD9BE-FC31-4071-BBA1-2F3850C9A27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476375"/>
            <a:ext cx="10972800" cy="4533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Google Shape;396;p47">
            <a:extLst>
              <a:ext uri="{FF2B5EF4-FFF2-40B4-BE49-F238E27FC236}">
                <a16:creationId xmlns:a16="http://schemas.microsoft.com/office/drawing/2014/main" xmlns="" id="{D1976D2B-8AC8-4A91-8DB5-3D4C41BDE695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7808" y="5753525"/>
            <a:ext cx="2177075" cy="846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7980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DFFE8F15-2ED1-4B49-85AE-D231DC371257}"/>
              </a:ext>
            </a:extLst>
          </p:cNvPr>
          <p:cNvSpPr txBox="1">
            <a:spLocks/>
          </p:cNvSpPr>
          <p:nvPr userDrawn="1"/>
        </p:nvSpPr>
        <p:spPr>
          <a:xfrm>
            <a:off x="11434873" y="6361610"/>
            <a:ext cx="419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kern="120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1CD6B-22C3-E142-9F82-EA30D4FCB0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8BCF89B1-AD2F-4C51-A933-8E1C2224B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0C509480-AD56-4F91-A158-8DE809470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>
            <a:extLst>
              <a:ext uri="{FF2B5EF4-FFF2-40B4-BE49-F238E27FC236}">
                <a16:creationId xmlns:a16="http://schemas.microsoft.com/office/drawing/2014/main" xmlns="" id="{BB0AAE54-BDC9-4D49-8546-053B76FB1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8C8854-6DAA-47C7-8AA6-84AD956FA6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417834"/>
            <a:ext cx="10972800" cy="46233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Google Shape;396;p47">
            <a:extLst>
              <a:ext uri="{FF2B5EF4-FFF2-40B4-BE49-F238E27FC236}">
                <a16:creationId xmlns:a16="http://schemas.microsoft.com/office/drawing/2014/main" xmlns="" id="{806F0B36-FE16-45E1-86A0-42A77D35F56A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7808" y="5753525"/>
            <a:ext cx="2177075" cy="846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1491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AB63161-C386-4B08-824C-809F4DA8B6DB}"/>
              </a:ext>
            </a:extLst>
          </p:cNvPr>
          <p:cNvSpPr txBox="1">
            <a:spLocks/>
          </p:cNvSpPr>
          <p:nvPr userDrawn="1"/>
        </p:nvSpPr>
        <p:spPr>
          <a:xfrm>
            <a:off x="11434873" y="6361610"/>
            <a:ext cx="4194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0" kern="120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1CD6B-22C3-E142-9F82-EA30D4FCB0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FD4184C8-A378-4A9E-9C37-B65B63E17A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9A709A2C-D8D3-4BCA-BB91-9FA760EAF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Google Shape;396;p47">
            <a:extLst>
              <a:ext uri="{FF2B5EF4-FFF2-40B4-BE49-F238E27FC236}">
                <a16:creationId xmlns:a16="http://schemas.microsoft.com/office/drawing/2014/main" xmlns="" id="{CD2542AF-06B9-46C7-9A0E-A28570FAF0F2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7808" y="5753525"/>
            <a:ext cx="2177075" cy="846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331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D095B13-4EDA-44F5-AF5C-770B013E3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7B00F458-0F96-412F-8951-779D1FFE4D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xmlns="" id="{267BC9BA-A05B-4E4A-986B-9F1CDB443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2973F674-A341-4298-A3E1-293829784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90675"/>
            <a:ext cx="5205573" cy="458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9B01C91-5F54-4935-8C08-FBC0B7543D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1592493"/>
            <a:ext cx="5486400" cy="45844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Google Shape;396;p47">
            <a:extLst>
              <a:ext uri="{FF2B5EF4-FFF2-40B4-BE49-F238E27FC236}">
                <a16:creationId xmlns:a16="http://schemas.microsoft.com/office/drawing/2014/main" xmlns="" id="{2E29047D-4C84-488F-BFB9-CC058537535B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7808" y="5753525"/>
            <a:ext cx="2177075" cy="846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2775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92DEACE-CD36-4E32-B52E-C1EA91932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E8E46A5-27C2-4161-A538-2649244CE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90675"/>
            <a:ext cx="10972800" cy="458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855517-81CC-461A-9FB2-13129DA21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DC0470-D756-4499-90CF-80F3C9A6B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74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69" r:id="rId3"/>
    <p:sldLayoutId id="2147483676" r:id="rId4"/>
    <p:sldLayoutId id="2147483661" r:id="rId5"/>
    <p:sldLayoutId id="2147483662" r:id="rId6"/>
    <p:sldLayoutId id="2147483677" r:id="rId7"/>
    <p:sldLayoutId id="2147483667" r:id="rId8"/>
    <p:sldLayoutId id="2147483675" r:id="rId9"/>
    <p:sldLayoutId id="2147483704" r:id="rId10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92DEACE-CD36-4E32-B52E-C1EA91932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6"/>
            <a:ext cx="10972800" cy="730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E8E46A5-27C2-4161-A538-2649244CE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90675"/>
            <a:ext cx="10972800" cy="458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C855517-81CC-461A-9FB2-13129DA21F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DC0470-D756-4499-90CF-80F3C9A6B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9955-1345-4D84-AB09-2561C2716D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7495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igitalhealthatlas.org/en/-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117575-4AA7-4B3B-93C9-591F1394C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5698" y="2083100"/>
            <a:ext cx="8069396" cy="1874613"/>
          </a:xfrm>
        </p:spPr>
        <p:txBody>
          <a:bodyPr/>
          <a:lstStyle/>
          <a:p>
            <a:r>
              <a:rPr lang="en-US" sz="5400" dirty="0"/>
              <a:t>COVID-19</a:t>
            </a:r>
            <a:br>
              <a:rPr lang="en-US" sz="5400" dirty="0"/>
            </a:br>
            <a:r>
              <a:rPr lang="en-US" sz="5400" dirty="0"/>
              <a:t>Map and Match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428CB4-0CF9-4C5C-A209-B83F14F3871B}"/>
              </a:ext>
            </a:extLst>
          </p:cNvPr>
          <p:cNvSpPr txBox="1"/>
          <p:nvPr/>
        </p:nvSpPr>
        <p:spPr>
          <a:xfrm>
            <a:off x="3507971" y="4222865"/>
            <a:ext cx="7980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DUC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Outreach Discussion –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September 1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2020</a:t>
            </a:r>
          </a:p>
        </p:txBody>
      </p:sp>
    </p:spTree>
    <p:extLst>
      <p:ext uri="{BB962C8B-B14F-4D97-AF65-F5344CB8AC3E}">
        <p14:creationId xmlns:p14="http://schemas.microsoft.com/office/powerpoint/2010/main" xmlns="" val="3685134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A1AF25B-6854-4C77-9323-FECBC092633C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B3502DD9-5688-41C3-81B5-845B29BD4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FE20F97-B5CD-415F-BAC9-84922CDE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070"/>
            <a:ext cx="10972800" cy="7302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Phase 3: Maintain Data and Plan for Scale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AD2442-8120-4BBD-ACD4-A9CE826F09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599" y="1698147"/>
            <a:ext cx="10972801" cy="43121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dirty="0">
                <a:ea typeface="Arial" panose="020B0604020202020204" pitchFamily="34" charset="0"/>
              </a:rPr>
              <a:t>Goal: Uphold integrity of tool, disseminate, and accelerate towards “Adapt and Scale”</a:t>
            </a:r>
          </a:p>
          <a:p>
            <a:r>
              <a:rPr lang="en-US" sz="2200" dirty="0">
                <a:latin typeface="Arial"/>
                <a:cs typeface="Arial"/>
              </a:rPr>
              <a:t>Implement dissemination plans developed in Phase II.</a:t>
            </a:r>
          </a:p>
          <a:p>
            <a:r>
              <a:rPr lang="en-US" sz="2200" dirty="0">
                <a:latin typeface="Arial"/>
                <a:cs typeface="Arial"/>
              </a:rPr>
              <a:t>Work with USAID and other donors to position for “Adapt and Scale”.</a:t>
            </a:r>
          </a:p>
          <a:p>
            <a:r>
              <a:rPr lang="en-US" sz="2200" dirty="0">
                <a:latin typeface="Arial"/>
                <a:cs typeface="Arial"/>
              </a:rPr>
              <a:t>Coordinate with WHO to integrate research into the Digital Health Atlas.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0396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A1AF25B-6854-4C77-9323-FECBC092633C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FE20F97-B5CD-415F-BAC9-84922CDE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070"/>
            <a:ext cx="10972800" cy="7302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Digital Health Atlas data elements </a:t>
            </a:r>
            <a:r>
              <a:rPr lang="en-US" i="1" dirty="0">
                <a:solidFill>
                  <a:schemeClr val="bg1"/>
                </a:solidFill>
              </a:rPr>
              <a:t>(* = Required)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5779E29-93EB-48A8-81D7-15602E12407C}"/>
              </a:ext>
            </a:extLst>
          </p:cNvPr>
          <p:cNvSpPr txBox="1"/>
          <p:nvPr/>
        </p:nvSpPr>
        <p:spPr>
          <a:xfrm>
            <a:off x="554182" y="4514263"/>
            <a:ext cx="4696691" cy="13542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Technology overview</a:t>
            </a:r>
            <a:endParaRPr lang="en-US" sz="1600" dirty="0"/>
          </a:p>
          <a:p>
            <a:r>
              <a:rPr lang="en-US" sz="1600" dirty="0"/>
              <a:t>Licensing (proprietary or not)</a:t>
            </a:r>
          </a:p>
          <a:p>
            <a:r>
              <a:rPr lang="en-US" sz="1600" dirty="0"/>
              <a:t>Documentation of code</a:t>
            </a:r>
          </a:p>
          <a:p>
            <a:r>
              <a:rPr lang="en-US" sz="1600" dirty="0"/>
              <a:t>Documentation of application</a:t>
            </a:r>
          </a:p>
          <a:p>
            <a:r>
              <a:rPr lang="en-US" sz="1600" dirty="0"/>
              <a:t>Documentation to software </a:t>
            </a:r>
            <a:r>
              <a:rPr lang="en-US" sz="1600" dirty="0" err="1"/>
              <a:t>wikipage</a:t>
            </a:r>
            <a:endParaRPr lang="en-US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7C6802F-0BD2-47C8-A9B6-D27B274D1715}"/>
              </a:ext>
            </a:extLst>
          </p:cNvPr>
          <p:cNvSpPr txBox="1"/>
          <p:nvPr/>
        </p:nvSpPr>
        <p:spPr>
          <a:xfrm>
            <a:off x="6082130" y="1539028"/>
            <a:ext cx="6109870" cy="35394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Implementation overview</a:t>
            </a:r>
          </a:p>
          <a:p>
            <a:r>
              <a:rPr lang="en-US" sz="1600" dirty="0"/>
              <a:t>Health focus area (10 options)*</a:t>
            </a:r>
          </a:p>
          <a:p>
            <a:r>
              <a:rPr lang="en-US" sz="1600" dirty="0"/>
              <a:t>Health systems challenges (39 options)*</a:t>
            </a:r>
          </a:p>
          <a:p>
            <a:r>
              <a:rPr lang="en-US" sz="1600" dirty="0"/>
              <a:t>Software platforms*</a:t>
            </a:r>
          </a:p>
          <a:p>
            <a:r>
              <a:rPr lang="en-US" sz="1600" dirty="0"/>
              <a:t>WHO Classification of Digital Health Interventions v.1 (28 options)*</a:t>
            </a:r>
          </a:p>
          <a:p>
            <a:r>
              <a:rPr lang="en-US" sz="1600" dirty="0"/>
              <a:t>Country Health Information Systems Supported (multi-select from 25)</a:t>
            </a:r>
          </a:p>
          <a:p>
            <a:r>
              <a:rPr lang="en-US" sz="1600" dirty="0"/>
              <a:t>Coverage (national vs subnational)</a:t>
            </a:r>
          </a:p>
          <a:p>
            <a:r>
              <a:rPr lang="en-US" sz="1600" dirty="0"/>
              <a:t>Regions covered*</a:t>
            </a:r>
          </a:p>
          <a:p>
            <a:r>
              <a:rPr lang="en-US" sz="1600" dirty="0"/>
              <a:t># health care workers using the systems</a:t>
            </a:r>
          </a:p>
          <a:p>
            <a:r>
              <a:rPr lang="en-US" sz="1600" dirty="0"/>
              <a:t># facilities using the system</a:t>
            </a:r>
          </a:p>
          <a:p>
            <a:r>
              <a:rPr lang="en-US" sz="1600" dirty="0"/>
              <a:t># clients using the system </a:t>
            </a:r>
          </a:p>
          <a:p>
            <a:r>
              <a:rPr lang="en-US" sz="1600" dirty="0"/>
              <a:t>Government contributions (5 options)</a:t>
            </a:r>
          </a:p>
          <a:p>
            <a:r>
              <a:rPr lang="en-US" sz="1600" dirty="0"/>
              <a:t>Implementing partners</a:t>
            </a:r>
          </a:p>
          <a:p>
            <a:r>
              <a:rPr lang="en-US" sz="1600" dirty="0"/>
              <a:t>Investment partners*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1DE9E3B-E1EA-4D7D-99B5-3B6995881D11}"/>
              </a:ext>
            </a:extLst>
          </p:cNvPr>
          <p:cNvSpPr txBox="1"/>
          <p:nvPr/>
        </p:nvSpPr>
        <p:spPr>
          <a:xfrm>
            <a:off x="554181" y="1517014"/>
            <a:ext cx="4696691" cy="18466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General overview</a:t>
            </a:r>
          </a:p>
          <a:p>
            <a:r>
              <a:rPr lang="en-US" sz="1600" dirty="0"/>
              <a:t>Project Name* </a:t>
            </a:r>
          </a:p>
          <a:p>
            <a:r>
              <a:rPr lang="en-US" sz="1600" dirty="0"/>
              <a:t>Lead Organization*</a:t>
            </a:r>
          </a:p>
          <a:p>
            <a:r>
              <a:rPr lang="en-US" sz="1600" dirty="0"/>
              <a:t>Country*</a:t>
            </a:r>
          </a:p>
          <a:p>
            <a:r>
              <a:rPr lang="en-US" sz="1600" dirty="0"/>
              <a:t>Geographic scope</a:t>
            </a:r>
          </a:p>
          <a:p>
            <a:r>
              <a:rPr lang="en-US" sz="1600" dirty="0"/>
              <a:t>Narrative summary of deployment*</a:t>
            </a:r>
          </a:p>
          <a:p>
            <a:r>
              <a:rPr lang="en-US" sz="1600" dirty="0"/>
              <a:t>Contact info (name,* e-mail,* editors,* viewers)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370CD63-751E-477C-BC1A-7B459E01C95D}"/>
              </a:ext>
            </a:extLst>
          </p:cNvPr>
          <p:cNvSpPr txBox="1"/>
          <p:nvPr/>
        </p:nvSpPr>
        <p:spPr>
          <a:xfrm>
            <a:off x="554181" y="5905165"/>
            <a:ext cx="4696692" cy="8617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Interoperability &amp; standards</a:t>
            </a:r>
          </a:p>
          <a:p>
            <a:r>
              <a:rPr lang="en-US" sz="1600" dirty="0"/>
              <a:t>Data exchange with any of 11 HIS systems components</a:t>
            </a:r>
          </a:p>
          <a:p>
            <a:r>
              <a:rPr lang="en-US" sz="1600" dirty="0"/>
              <a:t>Data standards used (30 options)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3D123F3-97F3-448B-879D-0B19BA1C1958}"/>
              </a:ext>
            </a:extLst>
          </p:cNvPr>
          <p:cNvSpPr txBox="1"/>
          <p:nvPr/>
        </p:nvSpPr>
        <p:spPr>
          <a:xfrm>
            <a:off x="554181" y="3400359"/>
            <a:ext cx="4696691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Document Completion Status</a:t>
            </a:r>
          </a:p>
          <a:p>
            <a:r>
              <a:rPr lang="en-US" sz="1600" dirty="0"/>
              <a:t>Start date of the project*</a:t>
            </a:r>
          </a:p>
          <a:p>
            <a:r>
              <a:rPr lang="en-US" sz="1600" dirty="0"/>
              <a:t>Stage of the project (10 options) with date</a:t>
            </a:r>
          </a:p>
          <a:p>
            <a:r>
              <a:rPr lang="en-US" sz="1600" dirty="0"/>
              <a:t>End date of the project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63CAB60-38BA-4B15-8C3D-CC5A53CE8678}"/>
              </a:ext>
            </a:extLst>
          </p:cNvPr>
          <p:cNvSpPr/>
          <p:nvPr/>
        </p:nvSpPr>
        <p:spPr>
          <a:xfrm>
            <a:off x="6986376" y="5567480"/>
            <a:ext cx="475668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 addition to country briefs, would a data model of this information within the DHA help inform your response?</a:t>
            </a:r>
          </a:p>
        </p:txBody>
      </p:sp>
    </p:spTree>
    <p:extLst>
      <p:ext uri="{BB962C8B-B14F-4D97-AF65-F5344CB8AC3E}">
        <p14:creationId xmlns:p14="http://schemas.microsoft.com/office/powerpoint/2010/main" xmlns="" val="3553841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A1AF25B-6854-4C77-9323-FECBC092633C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FE20F97-B5CD-415F-BAC9-84922CDE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070"/>
            <a:ext cx="8965474" cy="73025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DHA and M&amp;M priority indicators for ‘rapid scan’ (Phase 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5779E29-93EB-48A8-81D7-15602E12407C}"/>
              </a:ext>
            </a:extLst>
          </p:cNvPr>
          <p:cNvSpPr txBox="1"/>
          <p:nvPr/>
        </p:nvSpPr>
        <p:spPr>
          <a:xfrm>
            <a:off x="5543795" y="5434905"/>
            <a:ext cx="6316881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Technology overview</a:t>
            </a:r>
            <a:endParaRPr lang="en-US" sz="1400" dirty="0"/>
          </a:p>
          <a:p>
            <a:r>
              <a:rPr lang="en-US" sz="1400" dirty="0"/>
              <a:t>Licensing (5 options incl </a:t>
            </a:r>
            <a:r>
              <a:rPr lang="en-US" sz="1400" dirty="0">
                <a:solidFill>
                  <a:schemeClr val="accent1"/>
                </a:solidFill>
              </a:rPr>
              <a:t>proprietary or open source</a:t>
            </a:r>
            <a:r>
              <a:rPr lang="en-US" sz="1400" dirty="0"/>
              <a:t>)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Global good or not global good</a:t>
            </a:r>
            <a:endParaRPr lang="en-US" sz="1400" dirty="0"/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Documentation of code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Documentation of application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Documentation to software wiki 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7C6802F-0BD2-47C8-A9B6-D27B274D1715}"/>
              </a:ext>
            </a:extLst>
          </p:cNvPr>
          <p:cNvSpPr txBox="1"/>
          <p:nvPr/>
        </p:nvSpPr>
        <p:spPr>
          <a:xfrm>
            <a:off x="5543795" y="3572164"/>
            <a:ext cx="6316881" cy="181588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Implementation overview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Use Cases  (select from 7)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Case based or patient-based data</a:t>
            </a:r>
          </a:p>
          <a:p>
            <a:r>
              <a:rPr lang="en-US" sz="1400" dirty="0"/>
              <a:t>Health Focus Area (10 options) 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Health Systems Challenges (39 options)</a:t>
            </a:r>
          </a:p>
          <a:p>
            <a:r>
              <a:rPr lang="en-US" sz="1400" dirty="0"/>
              <a:t>Software Platforms</a:t>
            </a:r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WHO classification of interventions (28 options)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Country Health Information Systems Supported (multi select from 25</a:t>
            </a:r>
            <a:r>
              <a:rPr lang="en-US" sz="1400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1DE9E3B-E1EA-4D7D-99B5-3B6995881D11}"/>
              </a:ext>
            </a:extLst>
          </p:cNvPr>
          <p:cNvSpPr txBox="1"/>
          <p:nvPr/>
        </p:nvSpPr>
        <p:spPr>
          <a:xfrm>
            <a:off x="541308" y="1559675"/>
            <a:ext cx="4696691" cy="16004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General overview</a:t>
            </a:r>
          </a:p>
          <a:p>
            <a:r>
              <a:rPr lang="en-US" sz="1400" dirty="0"/>
              <a:t>Project Name </a:t>
            </a:r>
          </a:p>
          <a:p>
            <a:r>
              <a:rPr lang="en-US" sz="1400" i="1" dirty="0">
                <a:solidFill>
                  <a:schemeClr val="accent1"/>
                </a:solidFill>
              </a:rPr>
              <a:t>Name of tool deployment</a:t>
            </a:r>
          </a:p>
          <a:p>
            <a:r>
              <a:rPr lang="en-US" sz="1400" dirty="0"/>
              <a:t>Country</a:t>
            </a:r>
          </a:p>
          <a:p>
            <a:r>
              <a:rPr lang="en-US" sz="1400" dirty="0"/>
              <a:t>Narrative summary of deployment</a:t>
            </a:r>
          </a:p>
          <a:p>
            <a:r>
              <a:rPr lang="en-US" sz="1400" dirty="0"/>
              <a:t>Contact info (name, e-mail, editors, viewers)</a:t>
            </a:r>
          </a:p>
          <a:p>
            <a:r>
              <a:rPr lang="en-US" sz="1400" i="1" dirty="0">
                <a:solidFill>
                  <a:schemeClr val="accent1"/>
                </a:solidFill>
              </a:rPr>
              <a:t>Currently Deployed for COVID-19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370CD63-751E-477C-BC1A-7B459E01C95D}"/>
              </a:ext>
            </a:extLst>
          </p:cNvPr>
          <p:cNvSpPr txBox="1"/>
          <p:nvPr/>
        </p:nvSpPr>
        <p:spPr>
          <a:xfrm>
            <a:off x="541306" y="4499532"/>
            <a:ext cx="4696692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Interoperability &amp; standards</a:t>
            </a:r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Data exchange with any of 11 HIS systems components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Data standards used (30 options)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3D123F3-97F3-448B-879D-0B19BA1C1958}"/>
              </a:ext>
            </a:extLst>
          </p:cNvPr>
          <p:cNvSpPr txBox="1"/>
          <p:nvPr/>
        </p:nvSpPr>
        <p:spPr>
          <a:xfrm>
            <a:off x="541307" y="5323130"/>
            <a:ext cx="4696691" cy="11695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Dates</a:t>
            </a:r>
          </a:p>
          <a:p>
            <a:r>
              <a:rPr lang="en-US" sz="1400" i="1" dirty="0">
                <a:solidFill>
                  <a:schemeClr val="accent1"/>
                </a:solidFill>
              </a:rPr>
              <a:t>Date: most current information on deployment</a:t>
            </a:r>
            <a:endParaRPr lang="en-US" sz="1400" dirty="0"/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Start date of the project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Stage of the project (10 options) with date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End date of the project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B7B51FA-716D-4898-AA4A-CC1D34F6F333}"/>
              </a:ext>
            </a:extLst>
          </p:cNvPr>
          <p:cNvSpPr txBox="1"/>
          <p:nvPr/>
        </p:nvSpPr>
        <p:spPr>
          <a:xfrm>
            <a:off x="5543795" y="1491115"/>
            <a:ext cx="6316882" cy="20313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Scale</a:t>
            </a:r>
          </a:p>
          <a:p>
            <a:r>
              <a:rPr lang="en-US" sz="1400" dirty="0"/>
              <a:t>Geographic Scope</a:t>
            </a:r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Coverage (national vs subnational)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Level of implementation: (National, Regional, District, Facility, Community)</a:t>
            </a:r>
          </a:p>
          <a:p>
            <a:r>
              <a:rPr lang="en-US" sz="1400" dirty="0"/>
              <a:t>Regions covered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Who enters data? (health workers etc.) </a:t>
            </a:r>
          </a:p>
          <a:p>
            <a:r>
              <a:rPr lang="en-US" sz="1400" dirty="0"/>
              <a:t>Number of health care workers using the systems </a:t>
            </a:r>
            <a:r>
              <a:rPr lang="en-US" sz="1400" dirty="0">
                <a:solidFill>
                  <a:schemeClr val="accent1"/>
                </a:solidFill>
              </a:rPr>
              <a:t>(trained)</a:t>
            </a:r>
            <a:endParaRPr lang="en-US" sz="1400" dirty="0"/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Number of facilities using the system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Number of clients using the system </a:t>
            </a:r>
            <a:endParaRPr lang="en-US" sz="1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C3688C0-9BE3-48AD-9948-B3A1B0E35A4D}"/>
              </a:ext>
            </a:extLst>
          </p:cNvPr>
          <p:cNvSpPr txBox="1"/>
          <p:nvPr/>
        </p:nvSpPr>
        <p:spPr>
          <a:xfrm>
            <a:off x="541306" y="3245047"/>
            <a:ext cx="4696692" cy="11695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b="1" dirty="0"/>
              <a:t>Partners</a:t>
            </a:r>
          </a:p>
          <a:p>
            <a:r>
              <a:rPr lang="en-US" sz="1400" dirty="0"/>
              <a:t>Lead Organization</a:t>
            </a:r>
          </a:p>
          <a:p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Government contributions (5 options)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Implementing partners</a:t>
            </a:r>
          </a:p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     Investment Partners</a:t>
            </a:r>
            <a:endParaRPr lang="en-US" sz="1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5566CE7-81C2-4403-884C-B2472971A4D0}"/>
              </a:ext>
            </a:extLst>
          </p:cNvPr>
          <p:cNvSpPr txBox="1"/>
          <p:nvPr/>
        </p:nvSpPr>
        <p:spPr>
          <a:xfrm>
            <a:off x="9575074" y="384788"/>
            <a:ext cx="2616926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Priority DHA data elements</a:t>
            </a:r>
          </a:p>
          <a:p>
            <a:r>
              <a:rPr lang="en-US" sz="1400" dirty="0">
                <a:solidFill>
                  <a:schemeClr val="accent1"/>
                </a:solidFill>
              </a:rPr>
              <a:t>Priority proposed additional data elements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    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Phase 2 and beyond</a:t>
            </a:r>
          </a:p>
        </p:txBody>
      </p:sp>
    </p:spTree>
    <p:extLst>
      <p:ext uri="{BB962C8B-B14F-4D97-AF65-F5344CB8AC3E}">
        <p14:creationId xmlns:p14="http://schemas.microsoft.com/office/powerpoint/2010/main" xmlns="" val="1552704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A9395C-FAC3-49D8-BA2F-8ACE006B1E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7C158B2-7BFF-4BAA-933C-8DA9B95C3A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7580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12A1470-24F9-4D46-9633-8E1895DBC5C5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4DAEFFFA-F223-49E8-815E-FFF5F50FF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2F54D22-F928-4A17-B722-92E6045D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070"/>
            <a:ext cx="10972800" cy="7302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need for this work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944DF5FA-E409-43AB-806E-7D27246777E6}"/>
              </a:ext>
            </a:extLst>
          </p:cNvPr>
          <p:cNvSpPr txBox="1">
            <a:spLocks/>
          </p:cNvSpPr>
          <p:nvPr/>
        </p:nvSpPr>
        <p:spPr>
          <a:xfrm>
            <a:off x="2842910" y="1656467"/>
            <a:ext cx="8697689" cy="4232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ea typeface="Calibri" panose="020F0502020204030204" pitchFamily="34" charset="0"/>
              </a:rPr>
              <a:t>A</a:t>
            </a:r>
            <a:r>
              <a:rPr lang="en-US" sz="2000" dirty="0">
                <a:effectLst/>
                <a:ea typeface="Calibri" panose="020F0502020204030204" pitchFamily="34" charset="0"/>
              </a:rPr>
              <a:t> </a:t>
            </a:r>
            <a:r>
              <a:rPr lang="en-US" sz="2000" b="1" dirty="0">
                <a:effectLst/>
                <a:ea typeface="Calibri" panose="020F0502020204030204" pitchFamily="34" charset="0"/>
              </a:rPr>
              <a:t>coordinated approach to digital investments </a:t>
            </a:r>
            <a:r>
              <a:rPr lang="en-US" sz="2000" dirty="0">
                <a:effectLst/>
                <a:ea typeface="Calibri" panose="020F0502020204030204" pitchFamily="34" charset="0"/>
              </a:rPr>
              <a:t>is essential to quickly scaling access to time-sensitive data and information needed to inform an effective disease outbreak response. </a:t>
            </a:r>
            <a:r>
              <a:rPr lang="en-US" sz="2000" b="1" dirty="0">
                <a:effectLst/>
                <a:ea typeface="Calibri" panose="020F0502020204030204" pitchFamily="34" charset="0"/>
              </a:rPr>
              <a:t>Without this critical alignment </a:t>
            </a:r>
            <a:r>
              <a:rPr lang="en-US" sz="2000" dirty="0">
                <a:effectLst/>
                <a:ea typeface="Calibri" panose="020F0502020204030204" pitchFamily="34" charset="0"/>
              </a:rPr>
              <a:t>of funding to existing digital infrastructure, </a:t>
            </a:r>
            <a:r>
              <a:rPr lang="en-US" sz="2000" b="1" dirty="0">
                <a:effectLst/>
                <a:ea typeface="Calibri" panose="020F0502020204030204" pitchFamily="34" charset="0"/>
              </a:rPr>
              <a:t>we risk deepening fragmentation of digital tools and data silos </a:t>
            </a:r>
            <a:r>
              <a:rPr lang="en-US" sz="2000" dirty="0">
                <a:effectLst/>
                <a:ea typeface="Calibri" panose="020F0502020204030204" pitchFamily="34" charset="0"/>
              </a:rPr>
              <a:t>in a way that will </a:t>
            </a:r>
            <a:r>
              <a:rPr lang="en-US" sz="2000" b="1" dirty="0">
                <a:effectLst/>
                <a:ea typeface="Calibri" panose="020F0502020204030204" pitchFamily="34" charset="0"/>
              </a:rPr>
              <a:t>hamper COVID-19 response efforts and undermine health systems.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/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highlight>
                  <a:srgbClr val="FFFFFF"/>
                </a:highlight>
                <a:ea typeface="Calibri" panose="020F0502020204030204" pitchFamily="34" charset="0"/>
              </a:rPr>
              <a:t>Prioritize the use of existing digital health software systems</a:t>
            </a:r>
            <a:r>
              <a:rPr lang="en-US" sz="2000" dirty="0">
                <a:highlight>
                  <a:srgbClr val="FFFFFF"/>
                </a:highlight>
                <a:ea typeface="Calibri" panose="020F0502020204030204" pitchFamily="34" charset="0"/>
              </a:rPr>
              <a:t> in partner countries in order</a:t>
            </a:r>
            <a:r>
              <a:rPr lang="en-US" sz="2000" b="1" dirty="0">
                <a:highlight>
                  <a:srgbClr val="FFFFFF"/>
                </a:highlight>
                <a:ea typeface="Calibri" panose="020F0502020204030204" pitchFamily="34" charset="0"/>
              </a:rPr>
              <a:t> to accelerate the global COVID-19 response </a:t>
            </a:r>
            <a:r>
              <a:rPr lang="en-US" sz="2000" dirty="0">
                <a:highlight>
                  <a:srgbClr val="FFFFFF"/>
                </a:highlight>
                <a:ea typeface="Calibri" panose="020F0502020204030204" pitchFamily="34" charset="0"/>
              </a:rPr>
              <a:t>through increased access to actionable, data-driven insights and improved service delivery</a:t>
            </a:r>
            <a:r>
              <a:rPr lang="en-US" sz="1800" dirty="0">
                <a:highlight>
                  <a:srgbClr val="FFFFFF"/>
                </a:highlight>
                <a:ea typeface="Calibri" panose="020F0502020204030204" pitchFamily="34" charset="0"/>
              </a:rPr>
              <a:t>. </a:t>
            </a:r>
            <a:endParaRPr lang="en-US" sz="1800" dirty="0">
              <a:ea typeface="Arial" panose="020B060402020202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000" dirty="0"/>
          </a:p>
        </p:txBody>
      </p:sp>
      <p:sp>
        <p:nvSpPr>
          <p:cNvPr id="8" name="Flowchart: Off-page Connector 7">
            <a:extLst>
              <a:ext uri="{FF2B5EF4-FFF2-40B4-BE49-F238E27FC236}">
                <a16:creationId xmlns:a16="http://schemas.microsoft.com/office/drawing/2014/main" xmlns="" id="{A9A56DD5-2B2C-4C8C-B3C3-F96D4AAA4230}"/>
              </a:ext>
            </a:extLst>
          </p:cNvPr>
          <p:cNvSpPr/>
          <p:nvPr/>
        </p:nvSpPr>
        <p:spPr>
          <a:xfrm rot="16200000">
            <a:off x="754816" y="1553053"/>
            <a:ext cx="1796143" cy="2002972"/>
          </a:xfrm>
          <a:prstGeom prst="flowChartOffpageConnector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4B2BE3A-07E2-4BEE-804E-D5375388399D}"/>
              </a:ext>
            </a:extLst>
          </p:cNvPr>
          <p:cNvSpPr txBox="1"/>
          <p:nvPr/>
        </p:nvSpPr>
        <p:spPr>
          <a:xfrm>
            <a:off x="738484" y="2231374"/>
            <a:ext cx="142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Challenge</a:t>
            </a:r>
          </a:p>
        </p:txBody>
      </p:sp>
      <p:sp>
        <p:nvSpPr>
          <p:cNvPr id="10" name="Flowchart: Off-page Connector 9">
            <a:extLst>
              <a:ext uri="{FF2B5EF4-FFF2-40B4-BE49-F238E27FC236}">
                <a16:creationId xmlns:a16="http://schemas.microsoft.com/office/drawing/2014/main" xmlns="" id="{D8F966AC-7D23-4661-B99B-752D86A9D214}"/>
              </a:ext>
            </a:extLst>
          </p:cNvPr>
          <p:cNvSpPr/>
          <p:nvPr/>
        </p:nvSpPr>
        <p:spPr>
          <a:xfrm rot="16200000">
            <a:off x="754815" y="3768217"/>
            <a:ext cx="1796143" cy="2002972"/>
          </a:xfrm>
          <a:prstGeom prst="flowChartOffpageConnector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74FEFB8-AA6A-4D67-BA5C-22E3A920019E}"/>
              </a:ext>
            </a:extLst>
          </p:cNvPr>
          <p:cNvSpPr txBox="1"/>
          <p:nvPr/>
        </p:nvSpPr>
        <p:spPr>
          <a:xfrm>
            <a:off x="738482" y="4354204"/>
            <a:ext cx="1709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Proposition</a:t>
            </a:r>
          </a:p>
        </p:txBody>
      </p:sp>
    </p:spTree>
    <p:extLst>
      <p:ext uri="{BB962C8B-B14F-4D97-AF65-F5344CB8AC3E}">
        <p14:creationId xmlns:p14="http://schemas.microsoft.com/office/powerpoint/2010/main" xmlns="" val="3378936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603DA5A-5E05-426B-8EED-158245377FB7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5224885C-B5A1-4BF4-AA02-B8EE3DA7B0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7485E431-345E-462E-9C35-121263A7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070"/>
            <a:ext cx="10972800" cy="7302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Goals of Map and Match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481BA80-3594-41E4-9849-23776BF0ADE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28231"/>
            <a:ext cx="10972800" cy="50866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200" dirty="0"/>
              <a:t>Map global good adaptations and implementations for COVID-19; match to country needs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xmlns="" id="{F34692FC-58C8-43E8-8E17-B3D038B806EE}"/>
              </a:ext>
            </a:extLst>
          </p:cNvPr>
          <p:cNvSpPr/>
          <p:nvPr/>
        </p:nvSpPr>
        <p:spPr>
          <a:xfrm>
            <a:off x="1191491" y="2153784"/>
            <a:ext cx="6258918" cy="2601659"/>
          </a:xfrm>
          <a:prstGeom prst="homePlate">
            <a:avLst>
              <a:gd name="adj" fmla="val 26916"/>
            </a:avLst>
          </a:prstGeom>
          <a:ln w="2857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Map and Match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existing adaptations and deployments; understand standards for interoperability; visualize gaps</a:t>
            </a: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Engage with USAID Missions and countries to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match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gaps based on needs</a:t>
            </a: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Advocate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to adapt and scale in countries where gaps exist</a:t>
            </a:r>
          </a:p>
          <a:p>
            <a:pPr algn="ctr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llout: Up Arrow 5">
            <a:extLst>
              <a:ext uri="{FF2B5EF4-FFF2-40B4-BE49-F238E27FC236}">
                <a16:creationId xmlns:a16="http://schemas.microsoft.com/office/drawing/2014/main" xmlns="" id="{9F139B1F-E6C2-4370-BC3E-97A67EA44210}"/>
              </a:ext>
            </a:extLst>
          </p:cNvPr>
          <p:cNvSpPr/>
          <p:nvPr/>
        </p:nvSpPr>
        <p:spPr>
          <a:xfrm>
            <a:off x="1191491" y="4868174"/>
            <a:ext cx="9809018" cy="888020"/>
          </a:xfrm>
          <a:prstGeom prst="upArrowCallout">
            <a:avLst>
              <a:gd name="adj1" fmla="val 46309"/>
              <a:gd name="adj2" fmla="val 67427"/>
              <a:gd name="adj3" fmla="val 25000"/>
              <a:gd name="adj4" fmla="val 60293"/>
            </a:avLst>
          </a:pr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Arial"/>
                <a:cs typeface="Arial"/>
              </a:rPr>
              <a:t>Coordinate and share with USAID Missions, across global good community, and other stakeholders</a:t>
            </a: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xmlns="" id="{B137C131-1068-4F58-A11D-F99F269470EB}"/>
              </a:ext>
            </a:extLst>
          </p:cNvPr>
          <p:cNvSpPr/>
          <p:nvPr/>
        </p:nvSpPr>
        <p:spPr>
          <a:xfrm>
            <a:off x="7269330" y="2153783"/>
            <a:ext cx="3731179" cy="2601659"/>
          </a:xfrm>
          <a:prstGeom prst="chevron">
            <a:avLst>
              <a:gd name="adj" fmla="val 272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Adapt and Scale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With additional resources, scale global good deployment where countries have need</a:t>
            </a:r>
          </a:p>
        </p:txBody>
      </p:sp>
    </p:spTree>
    <p:extLst>
      <p:ext uri="{BB962C8B-B14F-4D97-AF65-F5344CB8AC3E}">
        <p14:creationId xmlns:p14="http://schemas.microsoft.com/office/powerpoint/2010/main" xmlns="" val="1628569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12A1470-24F9-4D46-9633-8E1895DBC5C5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4DAEFFFA-F223-49E8-815E-FFF5F50FF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2F54D22-F928-4A17-B722-92E6045D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511070"/>
            <a:ext cx="11268591" cy="73025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Project Output | Country briefs to increase visibility of </a:t>
            </a:r>
            <a:r>
              <a:rPr lang="en-US" i="1" dirty="0">
                <a:solidFill>
                  <a:schemeClr val="bg1"/>
                </a:solidFill>
              </a:rPr>
              <a:t>in situ</a:t>
            </a:r>
            <a:r>
              <a:rPr lang="en-US" dirty="0">
                <a:solidFill>
                  <a:schemeClr val="bg1"/>
                </a:solidFill>
              </a:rPr>
              <a:t> digital health tools that can support COVID-19 response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C9565C0D-4695-4643-A6E3-DC8FDFDA6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89785"/>
            <a:ext cx="3284152" cy="42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7C6BC7AA-D947-4922-9A70-147BB32E8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1494" y="1589784"/>
            <a:ext cx="3284923" cy="4229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619AA95-B5D7-4AF4-B9FE-F27338BDC6BF}"/>
              </a:ext>
            </a:extLst>
          </p:cNvPr>
          <p:cNvSpPr txBox="1"/>
          <p:nvPr/>
        </p:nvSpPr>
        <p:spPr>
          <a:xfrm>
            <a:off x="8153401" y="6067745"/>
            <a:ext cx="3146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* </a:t>
            </a:r>
            <a:r>
              <a:rPr lang="en-US" sz="1200" i="1" dirty="0"/>
              <a:t>Exemplary draft with placeholder language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31EE778-0051-4BEA-ADAF-AD4B3A886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507" y="1589784"/>
            <a:ext cx="3296903" cy="4229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14626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12A1470-24F9-4D46-9633-8E1895DBC5C5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4DAEFFFA-F223-49E8-815E-FFF5F50FF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2F54D22-F928-4A17-B722-92E6045D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1070"/>
            <a:ext cx="10972800" cy="7302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Digital Health Atlas Screenshots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74FEFB8-AA6A-4D67-BA5C-22E3A920019E}"/>
              </a:ext>
            </a:extLst>
          </p:cNvPr>
          <p:cNvSpPr txBox="1"/>
          <p:nvPr/>
        </p:nvSpPr>
        <p:spPr>
          <a:xfrm>
            <a:off x="738482" y="4354204"/>
            <a:ext cx="1709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Proposition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22E801C-E46D-431B-A25B-B2FA9C7A5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69" y="2067575"/>
            <a:ext cx="7274489" cy="3242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374444F6-2E6C-4830-8704-419538077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6712" y="2067575"/>
            <a:ext cx="3028425" cy="3247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372164C-AB36-4552-8158-57D10145A6EA}"/>
              </a:ext>
            </a:extLst>
          </p:cNvPr>
          <p:cNvSpPr txBox="1"/>
          <p:nvPr/>
        </p:nvSpPr>
        <p:spPr>
          <a:xfrm>
            <a:off x="4689446" y="6069931"/>
            <a:ext cx="3607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dirty="0">
                <a:hlinkClick r:id="rId4"/>
              </a:rPr>
              <a:t>https://digitalhealthatlas.org/en/-/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525501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FF8FF3D-546A-40DC-8581-45CC16BB8DD1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E6BFB69B-67F9-4F7D-86C1-A07C8C3EC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 dirty="0"/>
              <a:t>Digital Square</a:t>
            </a:r>
            <a:r>
              <a:rPr lang="en-US" dirty="0"/>
              <a:t> | connecting the world for better health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7D1230C1-1D87-4505-80F7-59A6F8DE7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13044"/>
            <a:ext cx="10972800" cy="7302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Map and Match Overview and Timeline</a:t>
            </a:r>
          </a:p>
        </p:txBody>
      </p:sp>
      <p:sp>
        <p:nvSpPr>
          <p:cNvPr id="7" name="Arrow: Pentagon 6">
            <a:extLst>
              <a:ext uri="{FF2B5EF4-FFF2-40B4-BE49-F238E27FC236}">
                <a16:creationId xmlns:a16="http://schemas.microsoft.com/office/drawing/2014/main" xmlns="" id="{BCF4771F-4F68-46D7-AF45-9ACE5CCA9594}"/>
              </a:ext>
            </a:extLst>
          </p:cNvPr>
          <p:cNvSpPr/>
          <p:nvPr/>
        </p:nvSpPr>
        <p:spPr>
          <a:xfrm>
            <a:off x="609599" y="2043972"/>
            <a:ext cx="4114800" cy="2732024"/>
          </a:xfrm>
          <a:prstGeom prst="homePlate">
            <a:avLst>
              <a:gd name="adj" fmla="val 32168"/>
            </a:avLst>
          </a:prstGeom>
          <a:ln w="571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Phase 1:</a:t>
            </a:r>
          </a:p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Initial Mapping </a:t>
            </a:r>
          </a:p>
          <a:p>
            <a:pPr algn="ctr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Rapid assessment and packaging</a:t>
            </a: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High-level gap analysis between deployment/adaptations across countries</a:t>
            </a: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xmlns="" id="{C5B3356C-C254-4E7C-8E17-CC68B7DE538F}"/>
              </a:ext>
            </a:extLst>
          </p:cNvPr>
          <p:cNvSpPr/>
          <p:nvPr/>
        </p:nvSpPr>
        <p:spPr>
          <a:xfrm>
            <a:off x="4091795" y="2058922"/>
            <a:ext cx="4114800" cy="2717074"/>
          </a:xfrm>
          <a:prstGeom prst="chevron">
            <a:avLst>
              <a:gd name="adj" fmla="val 31853"/>
            </a:avLst>
          </a:prstGeom>
          <a:ln w="57150">
            <a:solidFill>
              <a:schemeClr val="accent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2: 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Expanded Mapping and Country Profiles </a:t>
            </a:r>
          </a:p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Expand research- KIIs, map to data standards</a:t>
            </a:r>
          </a:p>
          <a:p>
            <a:pPr algn="ctr"/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Identify pathways for dissemination including country engagement</a:t>
            </a:r>
          </a:p>
          <a:p>
            <a:pPr algn="ctr"/>
            <a:endParaRPr lang="en-US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Update mapping; develop country briefs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xmlns="" id="{5D70AB4F-D93E-41C3-925C-9896AEDFC4D7}"/>
              </a:ext>
            </a:extLst>
          </p:cNvPr>
          <p:cNvSpPr/>
          <p:nvPr/>
        </p:nvSpPr>
        <p:spPr>
          <a:xfrm>
            <a:off x="7583144" y="2058922"/>
            <a:ext cx="4114800" cy="2717074"/>
          </a:xfrm>
          <a:prstGeom prst="chevron">
            <a:avLst>
              <a:gd name="adj" fmla="val 31608"/>
            </a:avLst>
          </a:prstGeom>
          <a:ln w="57150">
            <a:solidFill>
              <a:schemeClr val="accent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3: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Data and Plan for Scale</a:t>
            </a:r>
          </a:p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Maintain mapping data</a:t>
            </a:r>
          </a:p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Coordinate across partners (i.e. WHO DHA integration)</a:t>
            </a:r>
          </a:p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Accelerate with USAID Missions for “Adapt and Scale”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Arrow: Chevron 11">
            <a:extLst>
              <a:ext uri="{FF2B5EF4-FFF2-40B4-BE49-F238E27FC236}">
                <a16:creationId xmlns:a16="http://schemas.microsoft.com/office/drawing/2014/main" xmlns="" id="{8EA8EB96-DB9D-45A3-86BA-9F16B9FDE87A}"/>
              </a:ext>
            </a:extLst>
          </p:cNvPr>
          <p:cNvSpPr/>
          <p:nvPr/>
        </p:nvSpPr>
        <p:spPr>
          <a:xfrm>
            <a:off x="609599" y="5024392"/>
            <a:ext cx="3482196" cy="469900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20 – August 2020 </a:t>
            </a: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xmlns="" id="{78848EDD-1B95-4ED9-B288-66B649CAE250}"/>
              </a:ext>
            </a:extLst>
          </p:cNvPr>
          <p:cNvSpPr/>
          <p:nvPr/>
        </p:nvSpPr>
        <p:spPr>
          <a:xfrm>
            <a:off x="7620001" y="5022455"/>
            <a:ext cx="3482197" cy="469900"/>
          </a:xfrm>
          <a:prstGeom prst="chevron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Mid-November 2020 – January 31, 2021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rrow: Chevron 13">
            <a:extLst>
              <a:ext uri="{FF2B5EF4-FFF2-40B4-BE49-F238E27FC236}">
                <a16:creationId xmlns:a16="http://schemas.microsoft.com/office/drawing/2014/main" xmlns="" id="{3353E65A-5C76-4349-8764-1EC887C31AB2}"/>
              </a:ext>
            </a:extLst>
          </p:cNvPr>
          <p:cNvSpPr/>
          <p:nvPr/>
        </p:nvSpPr>
        <p:spPr>
          <a:xfrm>
            <a:off x="4137804" y="5024392"/>
            <a:ext cx="3482197" cy="469900"/>
          </a:xfrm>
          <a:prstGeom prst="chevron">
            <a:avLst/>
          </a:prstGeom>
          <a:solidFill>
            <a:schemeClr val="accent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– Mid-November 2020</a:t>
            </a:r>
          </a:p>
        </p:txBody>
      </p:sp>
    </p:spTree>
    <p:extLst>
      <p:ext uri="{BB962C8B-B14F-4D97-AF65-F5344CB8AC3E}">
        <p14:creationId xmlns:p14="http://schemas.microsoft.com/office/powerpoint/2010/main" xmlns="" val="2455260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E348B9-DE45-440F-B840-86C07818FC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"/>
                <a:cs typeface="Arial"/>
              </a:rPr>
              <a:t>Map and Match Overview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258C335-918E-4FD5-861B-CD54330B8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5997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D5FA3BF-22F9-462F-9B7B-CDCCEA84D062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B3502DD9-5688-41C3-81B5-845B29BD4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FE20F97-B5CD-415F-BAC9-84922CDE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511070"/>
            <a:ext cx="10972800" cy="7302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Phase 1: Initial Mapping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AD2442-8120-4BBD-ACD4-A9CE826F09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599" y="1698147"/>
            <a:ext cx="11462159" cy="4312127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ea typeface="Arial" panose="020B0604020202020204" pitchFamily="34" charset="0"/>
              </a:rPr>
              <a:t>Goal: Rapidly package information about adaptations and deployment across global goods. </a:t>
            </a:r>
          </a:p>
          <a:p>
            <a:r>
              <a:rPr lang="en-US" sz="2200" dirty="0"/>
              <a:t>Digital Square desk review of existing documentation </a:t>
            </a:r>
          </a:p>
          <a:p>
            <a:r>
              <a:rPr lang="en-US" sz="2200" dirty="0"/>
              <a:t>Outreach to partners to share their own documentation of deployments, landscaping assessments, etc.</a:t>
            </a:r>
          </a:p>
          <a:p>
            <a:pPr lvl="1"/>
            <a:r>
              <a:rPr lang="en-US" sz="1800" dirty="0"/>
              <a:t>NGO partners</a:t>
            </a:r>
          </a:p>
          <a:p>
            <a:pPr lvl="1"/>
            <a:r>
              <a:rPr lang="en-US" sz="1800" dirty="0"/>
              <a:t>Moderators of listservs</a:t>
            </a:r>
          </a:p>
          <a:p>
            <a:pPr lvl="1"/>
            <a:r>
              <a:rPr lang="en-US" sz="1800" dirty="0"/>
              <a:t>Digital Square Global Good Community</a:t>
            </a:r>
          </a:p>
          <a:p>
            <a:pPr lvl="1"/>
            <a:r>
              <a:rPr lang="en-US" sz="1800" dirty="0"/>
              <a:t>Digital Square Peer Review Committee</a:t>
            </a:r>
          </a:p>
          <a:p>
            <a:pPr lvl="1"/>
            <a:r>
              <a:rPr lang="en-US" sz="1800" dirty="0"/>
              <a:t>Other stakeholders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3213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F52BC500-F804-4276-8B47-5BDC83355A42}"/>
              </a:ext>
            </a:extLst>
          </p:cNvPr>
          <p:cNvSpPr/>
          <p:nvPr/>
        </p:nvSpPr>
        <p:spPr>
          <a:xfrm>
            <a:off x="0" y="282656"/>
            <a:ext cx="12192000" cy="1187078"/>
          </a:xfrm>
          <a:prstGeom prst="rect">
            <a:avLst/>
          </a:prstGeom>
          <a:solidFill>
            <a:srgbClr val="709D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B3502DD9-5688-41C3-81B5-845B29BD4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b="1"/>
              <a:t>Digital Square</a:t>
            </a:r>
            <a:r>
              <a:rPr lang="en-US"/>
              <a:t> | connecting the world for better health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3FE20F97-B5CD-415F-BAC9-84922CDEE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511070"/>
            <a:ext cx="10972800" cy="7302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Phase 2: Expanded Mapping and Country Profiles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6AD2442-8120-4BBD-ACD4-A9CE826F09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599" y="1658535"/>
            <a:ext cx="11176933" cy="43517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b="1" dirty="0">
                <a:ea typeface="Arial" panose="020B0604020202020204" pitchFamily="34" charset="0"/>
              </a:rPr>
              <a:t>Goal: Expand our research and develop country profiles</a:t>
            </a:r>
          </a:p>
          <a:p>
            <a:r>
              <a:rPr lang="en-US" sz="2000" dirty="0" smtClean="0"/>
              <a:t>Create selection criteria for deeper dives.</a:t>
            </a:r>
            <a:endParaRPr lang="en-US" sz="2000" dirty="0"/>
          </a:p>
          <a:p>
            <a:r>
              <a:rPr lang="en-US" sz="2000" dirty="0" smtClean="0">
                <a:latin typeface="Arial"/>
                <a:cs typeface="Arial"/>
              </a:rPr>
              <a:t>Focus deeper research on either countries, systems of use cases and </a:t>
            </a:r>
            <a:r>
              <a:rPr lang="en-US" sz="2000" dirty="0">
                <a:latin typeface="Arial"/>
                <a:cs typeface="Arial"/>
              </a:rPr>
              <a:t>supplement with key informant interviews (KII), surveys.</a:t>
            </a:r>
            <a:endParaRPr lang="en-US" sz="2000" dirty="0"/>
          </a:p>
          <a:p>
            <a:r>
              <a:rPr lang="en-US" sz="2000" dirty="0">
                <a:latin typeface="Arial"/>
                <a:cs typeface="Arial"/>
              </a:rPr>
              <a:t>Develop 3-page country briefs to highlight tools deployed in countries.</a:t>
            </a:r>
          </a:p>
          <a:p>
            <a:r>
              <a:rPr lang="en-US" sz="2000" dirty="0">
                <a:latin typeface="Arial"/>
                <a:cs typeface="Arial"/>
              </a:rPr>
              <a:t>"Match" - Match </a:t>
            </a:r>
            <a:r>
              <a:rPr lang="en-US" sz="2000" i="1" dirty="0">
                <a:latin typeface="Arial"/>
                <a:cs typeface="Arial"/>
              </a:rPr>
              <a:t>in situ </a:t>
            </a:r>
            <a:r>
              <a:rPr lang="en-US" sz="2000" dirty="0">
                <a:latin typeface="Arial"/>
                <a:cs typeface="Arial"/>
              </a:rPr>
              <a:t>tools that could be adapted for COVD-19 use cases.</a:t>
            </a:r>
          </a:p>
          <a:p>
            <a:r>
              <a:rPr lang="en-US" sz="2000" dirty="0">
                <a:latin typeface="Arial"/>
                <a:cs typeface="Arial"/>
              </a:rPr>
              <a:t>Identify dissemination pathways for mapping collateral.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769466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Template and Accent Options">
  <a:themeElements>
    <a:clrScheme name="Digital Square">
      <a:dk1>
        <a:srgbClr val="0B3945"/>
      </a:dk1>
      <a:lt1>
        <a:srgbClr val="FFFFFF"/>
      </a:lt1>
      <a:dk2>
        <a:srgbClr val="464742"/>
      </a:dk2>
      <a:lt2>
        <a:srgbClr val="7A7C82"/>
      </a:lt2>
      <a:accent1>
        <a:srgbClr val="50879F"/>
      </a:accent1>
      <a:accent2>
        <a:srgbClr val="7A7C82"/>
      </a:accent2>
      <a:accent3>
        <a:srgbClr val="0B3945"/>
      </a:accent3>
      <a:accent4>
        <a:srgbClr val="464742"/>
      </a:accent4>
      <a:accent5>
        <a:srgbClr val="8496B0"/>
      </a:accent5>
      <a:accent6>
        <a:srgbClr val="A5A5A5"/>
      </a:accent6>
      <a:hlink>
        <a:srgbClr val="50879F"/>
      </a:hlink>
      <a:folHlink>
        <a:srgbClr val="0B3945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 Template and Accent Options">
  <a:themeElements>
    <a:clrScheme name="Digital Square">
      <a:dk1>
        <a:srgbClr val="0B3945"/>
      </a:dk1>
      <a:lt1>
        <a:srgbClr val="FFFFFF"/>
      </a:lt1>
      <a:dk2>
        <a:srgbClr val="464742"/>
      </a:dk2>
      <a:lt2>
        <a:srgbClr val="7A7C82"/>
      </a:lt2>
      <a:accent1>
        <a:srgbClr val="50879F"/>
      </a:accent1>
      <a:accent2>
        <a:srgbClr val="7A7C82"/>
      </a:accent2>
      <a:accent3>
        <a:srgbClr val="0B3945"/>
      </a:accent3>
      <a:accent4>
        <a:srgbClr val="464742"/>
      </a:accent4>
      <a:accent5>
        <a:srgbClr val="8496B0"/>
      </a:accent5>
      <a:accent6>
        <a:srgbClr val="A5A5A5"/>
      </a:accent6>
      <a:hlink>
        <a:srgbClr val="50879F"/>
      </a:hlink>
      <a:folHlink>
        <a:srgbClr val="0B3945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1BFECC16690B45BA3DEE78CF6F926D" ma:contentTypeVersion="12" ma:contentTypeDescription="Create a new document." ma:contentTypeScope="" ma:versionID="3f064ed0ce918fc6c6a12ab2ad35be24">
  <xsd:schema xmlns:xsd="http://www.w3.org/2001/XMLSchema" xmlns:xs="http://www.w3.org/2001/XMLSchema" xmlns:p="http://schemas.microsoft.com/office/2006/metadata/properties" xmlns:ns2="2c7e70a5-aa62-44e2-97d8-e2b14d1234c7" xmlns:ns3="d6b28d96-5d17-42dd-8826-39f8b22c8daa" targetNamespace="http://schemas.microsoft.com/office/2006/metadata/properties" ma:root="true" ma:fieldsID="b8278bb3b4fcce08dc9f24e6951acb2e" ns2:_="" ns3:_="">
    <xsd:import namespace="2c7e70a5-aa62-44e2-97d8-e2b14d1234c7"/>
    <xsd:import namespace="d6b28d96-5d17-42dd-8826-39f8b22c8da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e70a5-aa62-44e2-97d8-e2b14d1234c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b28d96-5d17-42dd-8826-39f8b22c8d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5331E69-0804-48A0-A011-A670609782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e70a5-aa62-44e2-97d8-e2b14d1234c7"/>
    <ds:schemaRef ds:uri="d6b28d96-5d17-42dd-8826-39f8b22c8d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950B30-51E9-478B-8C66-52D95F8579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2C0210-05D4-4006-890E-E503330FD17C}">
  <ds:schemaRefs>
    <ds:schemaRef ds:uri="http://purl.org/dc/elements/1.1/"/>
    <ds:schemaRef ds:uri="http://schemas.microsoft.com/office/2006/metadata/properties"/>
    <ds:schemaRef ds:uri="d6b28d96-5d17-42dd-8826-39f8b22c8daa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2c7e70a5-aa62-44e2-97d8-e2b14d1234c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20688</TotalTime>
  <Words>1010</Words>
  <Application>Microsoft Office PowerPoint</Application>
  <PresentationFormat>Custom</PresentationFormat>
  <Paragraphs>171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Blank Template and Accent Options</vt:lpstr>
      <vt:lpstr>Blank Template and Accent Options</vt:lpstr>
      <vt:lpstr>COVID-19 Map and Match</vt:lpstr>
      <vt:lpstr>The need for this work</vt:lpstr>
      <vt:lpstr>Goals of Map and Match</vt:lpstr>
      <vt:lpstr>Project Output | Country briefs to increase visibility of in situ digital health tools that can support COVID-19 response</vt:lpstr>
      <vt:lpstr>Digital Health Atlas Screenshots </vt:lpstr>
      <vt:lpstr>Map and Match Overview and Timeline</vt:lpstr>
      <vt:lpstr>Map and Match Overview</vt:lpstr>
      <vt:lpstr>Phase 1: Initial Mapping</vt:lpstr>
      <vt:lpstr>Phase 2: Expanded Mapping and Country Profiles</vt:lpstr>
      <vt:lpstr>Phase 3: Maintain Data and Plan for Scale </vt:lpstr>
      <vt:lpstr>Digital Health Atlas data elements (* = Required)</vt:lpstr>
      <vt:lpstr>DHA and M&amp;M priority indicators for ‘rapid scan’ (Phase 1)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connecting the world for better health</dc:title>
  <dc:creator>Shaw, Anna</dc:creator>
  <cp:lastModifiedBy>Merrick</cp:lastModifiedBy>
  <cp:revision>597</cp:revision>
  <cp:lastPrinted>2018-10-01T19:53:09Z</cp:lastPrinted>
  <dcterms:created xsi:type="dcterms:W3CDTF">2018-08-27T21:34:58Z</dcterms:created>
  <dcterms:modified xsi:type="dcterms:W3CDTF">2020-09-01T13:39:31Z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0x010100371BFECC16690B45BA3DEE78CF6F926D</vt:lpwstr>
  </property>
</Properties>
</file>