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44" d="100"/>
          <a:sy n="44" d="100"/>
        </p:scale>
        <p:origin x="7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02B96-8D93-4885-8F8A-8549D3C2B6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408FBC-058F-4164-9C0D-DC4E05B710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8D24AA-0B88-46B0-9649-6D2D7E703F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8ABA4-84A7-4C70-B919-6FCD55326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C1AA9C-293B-4653-84AC-CC501CFC5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042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4DE3A-48C5-4000-81AF-C7A121ABF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5EF0A9-EC81-4608-95C6-FB401CC58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DE42F4-D16F-4B69-B17C-A737E6B66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4B8A72-33D2-4086-87A3-BCE9CE86F7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9CD39C-18FE-47C5-B133-9541AECD99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866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9CA44A-4A91-4F0F-A521-7B83E5E0AB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AD0A29-19E3-43A2-8923-8B42ADC456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E92D3-DC84-4AC7-B636-3D8CC2A5D1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F10953-061A-4375-8E05-9356C36A59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7523AF-67E9-48C3-A8B3-AEEFF275E3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926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8250B-DB0E-4408-B111-5BE69BCF9C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07152-000E-43E7-B0A1-EAAAD108DD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36DF0D-E41D-479B-82D6-7B3FEFD6A5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99FDA-EB9E-441E-93BC-DEF3621C71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F2FE6-6326-4DC0-8867-EE0910601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0215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47C11-A257-4E85-B454-DD46FC498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425EF3-4F39-41FC-B0C9-ADEC8F63AF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73A6F-7FF8-4FDD-B057-7D873236A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62A60-0354-41B7-A218-5B7468ECE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2019A-A647-42EA-A695-D1A7D18A7F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9387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73B94-C865-4D93-A7C8-C1D0009929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FC8792-5518-4093-8DD5-1834C1C614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350E4E-034E-4709-9E56-F658F092E9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1D896D-6EB8-4488-8A40-0735894101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59BC6F-3DEA-4C51-B025-502761A8E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05CDE1-F8D2-47D7-9C13-4026507C85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956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2F221-9FF4-4CD8-A1B1-5ECE8D7A0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B70714-EF7A-4D01-B1DF-295799D498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900DAE-795B-4033-A804-D7C3B955B9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217FFE-3405-4AD6-B658-513F87EAF9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6F07055-945A-4AE2-86E9-8156991E33F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018F6B-1198-4612-B2DC-9380C06AD6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31E98B3-4E04-4EB1-99B1-931E9E29AE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1382DB-B423-40D5-A082-D6F0CB539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7911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8C02AA-508F-41D9-8287-563D04C0CB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8D3C74-0715-4243-9245-1DEC4EA716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CD617C5-52F6-4988-9297-F826978CF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388BDE-5A1A-4636-A126-357EB60B8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60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85172B2-003E-4BD7-8D9D-E087D2A79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A97FFA0-5E43-44E0-9B5C-0EAAB94F83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4CEA7E-EBA2-4FA5-8158-0A4D14543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022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C48D4-A88A-487D-9A4D-0DD735EB86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8C448C-8156-460B-9647-107FFDBD92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212F50-DB55-420E-A24E-042B107291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A9A654-AD6A-4E1B-B658-410BC7699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91A4E3-499F-4D9C-A3AA-4FD752280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70133E-BB9D-4A2F-B853-053A3C4A2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644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68A06-34E8-49BB-A3B4-BEFF24C5EA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CC4866-140A-4D0F-A13C-B5DEFA9C0A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D225BB-7DD6-454E-BD65-B935BEB252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4483A64-16EE-4B0F-82D1-A21BEEE516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465041-29DC-4BFF-A2F1-81CF1FA00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C12B32-CDC9-44B5-8DB8-1FF4BBC1B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10432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4D83B56-A1E9-4EC0-BF1F-ECB951F3E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C27792-C0C5-40CC-B652-0569C50DC6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65415F-95DC-4ABC-B99C-E8D53C6562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980AE5-3C31-47AD-B3F3-64D484DD5830}" type="datetimeFigureOut">
              <a:rPr lang="en-US" smtClean="0"/>
              <a:t>4/30/2020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8A38B-9282-4D06-AFC4-F9F650E766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4B83E-BD9B-472C-A975-E95FF4CBF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D5D2DF-92BF-4E9B-B801-6FA52084B8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977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323849" y="367175"/>
            <a:ext cx="11325226" cy="6386051"/>
            <a:chOff x="323849" y="367175"/>
            <a:chExt cx="11325226" cy="6386051"/>
          </a:xfrm>
        </p:grpSpPr>
        <p:sp>
          <p:nvSpPr>
            <p:cNvPr id="9" name="Rounded Rectangle 29">
              <a:extLst>
                <a:ext uri="{FF2B5EF4-FFF2-40B4-BE49-F238E27FC236}">
                  <a16:creationId xmlns:a16="http://schemas.microsoft.com/office/drawing/2014/main" id="{A3CBB372-A7C2-4F67-8C23-5F4681BEBA4E}"/>
                </a:ext>
              </a:extLst>
            </p:cNvPr>
            <p:cNvSpPr/>
            <p:nvPr/>
          </p:nvSpPr>
          <p:spPr>
            <a:xfrm>
              <a:off x="323850" y="4118716"/>
              <a:ext cx="11325225" cy="263451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Arrow: Down 13">
              <a:extLst>
                <a:ext uri="{FF2B5EF4-FFF2-40B4-BE49-F238E27FC236}">
                  <a16:creationId xmlns:a16="http://schemas.microsoft.com/office/drawing/2014/main" id="{4E3758EF-BBBA-4A2F-9F9B-A2836146FFE3}"/>
                </a:ext>
              </a:extLst>
            </p:cNvPr>
            <p:cNvSpPr/>
            <p:nvPr/>
          </p:nvSpPr>
          <p:spPr>
            <a:xfrm>
              <a:off x="1815648" y="3692167"/>
              <a:ext cx="312192" cy="37642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1114EF3-8952-437C-A1E7-81F8FBB000B7}"/>
                </a:ext>
              </a:extLst>
            </p:cNvPr>
            <p:cNvSpPr txBox="1"/>
            <p:nvPr/>
          </p:nvSpPr>
          <p:spPr>
            <a:xfrm>
              <a:off x="2295524" y="3759699"/>
              <a:ext cx="220027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Communicate this to partners</a:t>
              </a:r>
              <a:endParaRPr lang="en-US" sz="12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E6B6DCC-B34E-48B9-8A8E-B3F4F21DC15F}"/>
                </a:ext>
              </a:extLst>
            </p:cNvPr>
            <p:cNvSpPr txBox="1"/>
            <p:nvPr/>
          </p:nvSpPr>
          <p:spPr>
            <a:xfrm>
              <a:off x="597511" y="5626362"/>
              <a:ext cx="149236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Health Care</a:t>
              </a:r>
            </a:p>
            <a:p>
              <a:r>
                <a:rPr lang="en-US" dirty="0"/>
                <a:t> IT System</a:t>
              </a:r>
            </a:p>
          </p:txBody>
        </p:sp>
        <p:sp>
          <p:nvSpPr>
            <p:cNvPr id="21" name="Rounded Rectangle 29">
              <a:extLst>
                <a:ext uri="{FF2B5EF4-FFF2-40B4-BE49-F238E27FC236}">
                  <a16:creationId xmlns:a16="http://schemas.microsoft.com/office/drawing/2014/main" id="{8EA5544B-9D37-4359-92B3-8BA5E0584036}"/>
                </a:ext>
              </a:extLst>
            </p:cNvPr>
            <p:cNvSpPr/>
            <p:nvPr/>
          </p:nvSpPr>
          <p:spPr>
            <a:xfrm>
              <a:off x="2278818" y="4194691"/>
              <a:ext cx="3558998" cy="4313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E67AB63-E59B-4833-B975-CD6851BFA36C}"/>
                </a:ext>
              </a:extLst>
            </p:cNvPr>
            <p:cNvSpPr txBox="1"/>
            <p:nvPr/>
          </p:nvSpPr>
          <p:spPr>
            <a:xfrm>
              <a:off x="2088140" y="4168364"/>
              <a:ext cx="367036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00100" lvl="1" indent="-342900">
                <a:buAutoNum type="arabicPeriod"/>
              </a:pPr>
              <a:r>
                <a:rPr lang="en-US" sz="1200" b="1" dirty="0"/>
                <a:t>Pull information from our system to fulfill the question. </a:t>
              </a:r>
              <a:endParaRPr lang="en-US" sz="1200" dirty="0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37D2233E-7986-4001-BCFA-F5524D1672AE}"/>
                </a:ext>
              </a:extLst>
            </p:cNvPr>
            <p:cNvGrpSpPr/>
            <p:nvPr/>
          </p:nvGrpSpPr>
          <p:grpSpPr>
            <a:xfrm>
              <a:off x="2097666" y="4665776"/>
              <a:ext cx="3798312" cy="474856"/>
              <a:chOff x="2097665" y="4626699"/>
              <a:chExt cx="8607310" cy="474856"/>
            </a:xfrm>
          </p:grpSpPr>
          <p:sp>
            <p:nvSpPr>
              <p:cNvPr id="22" name="Rounded Rectangle 29">
                <a:extLst>
                  <a:ext uri="{FF2B5EF4-FFF2-40B4-BE49-F238E27FC236}">
                    <a16:creationId xmlns:a16="http://schemas.microsoft.com/office/drawing/2014/main" id="{6E06DF2F-B937-42C0-BEFE-3E4B60F05EE0}"/>
                  </a:ext>
                </a:extLst>
              </p:cNvPr>
              <p:cNvSpPr/>
              <p:nvPr/>
            </p:nvSpPr>
            <p:spPr>
              <a:xfrm>
                <a:off x="2488696" y="4646861"/>
                <a:ext cx="8065003" cy="45469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41A858B2-9665-44DA-B601-4DDEAC72CD45}"/>
                  </a:ext>
                </a:extLst>
              </p:cNvPr>
              <p:cNvSpPr txBox="1"/>
              <p:nvPr/>
            </p:nvSpPr>
            <p:spPr>
              <a:xfrm>
                <a:off x="2097665" y="4626699"/>
                <a:ext cx="86073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+mj-lt"/>
                  <a:buAutoNum type="arabicPeriod" startAt="2"/>
                </a:pPr>
                <a:r>
                  <a:rPr lang="en-US" sz="1200" b="1" dirty="0"/>
                  <a:t>Map the information pulled from the system to the question.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D9DE9025-15B3-4BFD-A01D-0CE90D5C80B3}"/>
                </a:ext>
              </a:extLst>
            </p:cNvPr>
            <p:cNvGrpSpPr/>
            <p:nvPr/>
          </p:nvGrpSpPr>
          <p:grpSpPr>
            <a:xfrm>
              <a:off x="2080938" y="5169220"/>
              <a:ext cx="3731555" cy="915095"/>
              <a:chOff x="2097666" y="5337498"/>
              <a:chExt cx="8456033" cy="606102"/>
            </a:xfrm>
          </p:grpSpPr>
          <p:sp>
            <p:nvSpPr>
              <p:cNvPr id="23" name="Rounded Rectangle 29">
                <a:extLst>
                  <a:ext uri="{FF2B5EF4-FFF2-40B4-BE49-F238E27FC236}">
                    <a16:creationId xmlns:a16="http://schemas.microsoft.com/office/drawing/2014/main" id="{F3CC9FDF-FB5D-414E-8675-25B57F200421}"/>
                  </a:ext>
                </a:extLst>
              </p:cNvPr>
              <p:cNvSpPr/>
              <p:nvPr/>
            </p:nvSpPr>
            <p:spPr>
              <a:xfrm>
                <a:off x="2488696" y="5355348"/>
                <a:ext cx="8065003" cy="588252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1B3B391-611A-4FD0-BA38-8F32F13E9E8D}"/>
                  </a:ext>
                </a:extLst>
              </p:cNvPr>
              <p:cNvSpPr txBox="1"/>
              <p:nvPr/>
            </p:nvSpPr>
            <p:spPr>
              <a:xfrm>
                <a:off x="2097666" y="5337498"/>
                <a:ext cx="8456028" cy="5504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+mj-lt"/>
                  <a:buAutoNum type="arabicPeriod" startAt="3"/>
                </a:pPr>
                <a:r>
                  <a:rPr lang="en-US" sz="1200" b="1" dirty="0"/>
                  <a:t>Transform the information, that was mapped from the system to the question, to the resulting expected message format.</a:t>
                </a:r>
                <a:endParaRPr lang="en-US" sz="1200" dirty="0"/>
              </a:p>
              <a:p>
                <a:endParaRPr lang="en-US" sz="1200" dirty="0"/>
              </a:p>
            </p:txBody>
          </p: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35A86E68-4C13-4BA0-A2ED-105EBEFBAF8D}"/>
                </a:ext>
              </a:extLst>
            </p:cNvPr>
            <p:cNvGrpSpPr/>
            <p:nvPr/>
          </p:nvGrpSpPr>
          <p:grpSpPr>
            <a:xfrm>
              <a:off x="2059564" y="6100049"/>
              <a:ext cx="3798311" cy="646331"/>
              <a:chOff x="2075526" y="2567584"/>
              <a:chExt cx="8607312" cy="684823"/>
            </a:xfrm>
          </p:grpSpPr>
          <p:sp>
            <p:nvSpPr>
              <p:cNvPr id="28" name="Rounded Rectangle 29">
                <a:extLst>
                  <a:ext uri="{FF2B5EF4-FFF2-40B4-BE49-F238E27FC236}">
                    <a16:creationId xmlns:a16="http://schemas.microsoft.com/office/drawing/2014/main" id="{AE510599-1854-4E64-91AF-B10DE9935ED8}"/>
                  </a:ext>
                </a:extLst>
              </p:cNvPr>
              <p:cNvSpPr/>
              <p:nvPr/>
            </p:nvSpPr>
            <p:spPr>
              <a:xfrm>
                <a:off x="2488695" y="2620114"/>
                <a:ext cx="8065003" cy="588252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FADAA1C-D097-4F17-B1A2-1D8341B7DAE8}"/>
                  </a:ext>
                </a:extLst>
              </p:cNvPr>
              <p:cNvSpPr txBox="1"/>
              <p:nvPr/>
            </p:nvSpPr>
            <p:spPr>
              <a:xfrm>
                <a:off x="2075526" y="2567584"/>
                <a:ext cx="8607312" cy="684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+mj-lt"/>
                  <a:buAutoNum type="arabicPeriod" startAt="4"/>
                </a:pPr>
                <a:r>
                  <a:rPr lang="en-US" sz="1200" b="1" dirty="0"/>
                  <a:t>This message format can now be used for analysis/aggregation in a standards based format.</a:t>
                </a:r>
                <a:endParaRPr lang="en-US" sz="1200" dirty="0"/>
              </a:p>
            </p:txBody>
          </p:sp>
        </p:grpSp>
        <p:sp>
          <p:nvSpPr>
            <p:cNvPr id="4" name="Rounded Rectangle 29">
              <a:extLst>
                <a:ext uri="{FF2B5EF4-FFF2-40B4-BE49-F238E27FC236}">
                  <a16:creationId xmlns:a16="http://schemas.microsoft.com/office/drawing/2014/main" id="{3C7B0C64-39B6-4780-A7DE-C6D68226764D}"/>
                </a:ext>
              </a:extLst>
            </p:cNvPr>
            <p:cNvSpPr/>
            <p:nvPr/>
          </p:nvSpPr>
          <p:spPr>
            <a:xfrm>
              <a:off x="323849" y="367175"/>
              <a:ext cx="11325226" cy="3297739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13C3AD8-0264-41DD-BC19-58C95632B5F2}"/>
                </a:ext>
              </a:extLst>
            </p:cNvPr>
            <p:cNvSpPr txBox="1"/>
            <p:nvPr/>
          </p:nvSpPr>
          <p:spPr>
            <a:xfrm>
              <a:off x="685800" y="2066925"/>
              <a:ext cx="118352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Indicator</a:t>
              </a:r>
            </a:p>
            <a:p>
              <a:r>
                <a:rPr lang="en-US" dirty="0"/>
                <a:t> Owner</a:t>
              </a:r>
            </a:p>
          </p:txBody>
        </p:sp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3B31D1E2-B6E5-4ED9-AB6D-65ED9B6755C9}"/>
                </a:ext>
              </a:extLst>
            </p:cNvPr>
            <p:cNvGrpSpPr/>
            <p:nvPr/>
          </p:nvGrpSpPr>
          <p:grpSpPr>
            <a:xfrm>
              <a:off x="2145341" y="445785"/>
              <a:ext cx="3721160" cy="470614"/>
              <a:chOff x="2205709" y="4112096"/>
              <a:chExt cx="8432473" cy="470614"/>
            </a:xfrm>
          </p:grpSpPr>
          <p:sp>
            <p:nvSpPr>
              <p:cNvPr id="32" name="Rounded Rectangle 29">
                <a:extLst>
                  <a:ext uri="{FF2B5EF4-FFF2-40B4-BE49-F238E27FC236}">
                    <a16:creationId xmlns:a16="http://schemas.microsoft.com/office/drawing/2014/main" id="{1B4CE48E-1C97-4115-931D-013476E51B0C}"/>
                  </a:ext>
                </a:extLst>
              </p:cNvPr>
              <p:cNvSpPr/>
              <p:nvPr/>
            </p:nvSpPr>
            <p:spPr>
              <a:xfrm>
                <a:off x="2488697" y="4128016"/>
                <a:ext cx="8065003" cy="45469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D10196B7-C9FB-48B7-A3A8-E8576CCF6099}"/>
                  </a:ext>
                </a:extLst>
              </p:cNvPr>
              <p:cNvSpPr txBox="1"/>
              <p:nvPr/>
            </p:nvSpPr>
            <p:spPr>
              <a:xfrm>
                <a:off x="2205709" y="4112096"/>
                <a:ext cx="84324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685800" lvl="1" indent="-228600">
                  <a:buFont typeface="+mj-lt"/>
                  <a:buAutoNum type="arabicPeriod"/>
                </a:pPr>
                <a:r>
                  <a:rPr lang="en-US" sz="1200" b="1" dirty="0"/>
                  <a:t>What are we tracking/measuring; </a:t>
                </a:r>
              </a:p>
              <a:p>
                <a:pPr lvl="1"/>
                <a:r>
                  <a:rPr lang="en-US" sz="1200" b="1" dirty="0"/>
                  <a:t>what is the question?</a:t>
                </a:r>
                <a:endParaRPr lang="en-US" sz="1200" dirty="0"/>
              </a:p>
            </p:txBody>
          </p:sp>
        </p:grpSp>
        <p:sp>
          <p:nvSpPr>
            <p:cNvPr id="35" name="Rounded Rectangle 29">
              <a:extLst>
                <a:ext uri="{FF2B5EF4-FFF2-40B4-BE49-F238E27FC236}">
                  <a16:creationId xmlns:a16="http://schemas.microsoft.com/office/drawing/2014/main" id="{1640C300-65DD-4236-81CF-D6540D62DC3C}"/>
                </a:ext>
              </a:extLst>
            </p:cNvPr>
            <p:cNvSpPr/>
            <p:nvPr/>
          </p:nvSpPr>
          <p:spPr>
            <a:xfrm>
              <a:off x="2645831" y="971029"/>
              <a:ext cx="3161060" cy="9499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400507F-369F-457B-A3EB-43165393FE55}"/>
                </a:ext>
              </a:extLst>
            </p:cNvPr>
            <p:cNvSpPr txBox="1"/>
            <p:nvPr/>
          </p:nvSpPr>
          <p:spPr>
            <a:xfrm>
              <a:off x="1447800" y="941343"/>
              <a:ext cx="421957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0" lvl="3" indent="-342900">
                <a:buFont typeface="+mj-lt"/>
                <a:buAutoNum type="alphaUcPeriod"/>
              </a:pPr>
              <a:r>
                <a:rPr lang="en-US" sz="1200" b="1" dirty="0"/>
                <a:t>How to specify it using a means that can be interpreted into a multitude of global systems across the clinical domain?</a:t>
              </a:r>
              <a:endParaRPr lang="en-US" sz="1200" dirty="0"/>
            </a:p>
          </p:txBody>
        </p:sp>
        <p:sp>
          <p:nvSpPr>
            <p:cNvPr id="38" name="Rounded Rectangle 29">
              <a:extLst>
                <a:ext uri="{FF2B5EF4-FFF2-40B4-BE49-F238E27FC236}">
                  <a16:creationId xmlns:a16="http://schemas.microsoft.com/office/drawing/2014/main" id="{404D7708-635A-423F-AC01-C3468B31A353}"/>
                </a:ext>
              </a:extLst>
            </p:cNvPr>
            <p:cNvSpPr/>
            <p:nvPr/>
          </p:nvSpPr>
          <p:spPr>
            <a:xfrm>
              <a:off x="2645831" y="1974792"/>
              <a:ext cx="3161060" cy="87123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DD6CFB1F-B802-4763-BC74-0816964F4BC6}"/>
                </a:ext>
              </a:extLst>
            </p:cNvPr>
            <p:cNvSpPr txBox="1"/>
            <p:nvPr/>
          </p:nvSpPr>
          <p:spPr>
            <a:xfrm>
              <a:off x="1895475" y="1928489"/>
              <a:ext cx="366606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57300" lvl="2" indent="-342900">
                <a:buFont typeface="+mj-lt"/>
                <a:buAutoNum type="alphaUcPeriod" startAt="2"/>
              </a:pPr>
              <a:r>
                <a:rPr lang="en-US" sz="1200" b="1" dirty="0"/>
                <a:t>What is the minimum data needed to analyze/aggregate the indicator satisfactorily</a:t>
              </a:r>
            </a:p>
          </p:txBody>
        </p:sp>
        <p:sp>
          <p:nvSpPr>
            <p:cNvPr id="41" name="Rounded Rectangle 29">
              <a:extLst>
                <a:ext uri="{FF2B5EF4-FFF2-40B4-BE49-F238E27FC236}">
                  <a16:creationId xmlns:a16="http://schemas.microsoft.com/office/drawing/2014/main" id="{4A8156F0-A822-4D15-81FF-E956901F6C3D}"/>
                </a:ext>
              </a:extLst>
            </p:cNvPr>
            <p:cNvSpPr/>
            <p:nvPr/>
          </p:nvSpPr>
          <p:spPr>
            <a:xfrm>
              <a:off x="2645828" y="2886234"/>
              <a:ext cx="3161061" cy="63516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>
                <a:solidFill>
                  <a:schemeClr val="tx1"/>
                </a:solidFill>
              </a:endParaRPr>
            </a:p>
          </p:txBody>
        </p:sp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8D958772-F629-4EDD-AB47-AB9F2122EB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9582" y="1080793"/>
              <a:ext cx="1224108" cy="1054935"/>
            </a:xfrm>
            <a:prstGeom prst="rect">
              <a:avLst/>
            </a:prstGeom>
          </p:spPr>
        </p:pic>
        <p:pic>
          <p:nvPicPr>
            <p:cNvPr id="48" name="Picture 32" descr="Image result for server icon">
              <a:extLst>
                <a:ext uri="{FF2B5EF4-FFF2-40B4-BE49-F238E27FC236}">
                  <a16:creationId xmlns:a16="http://schemas.microsoft.com/office/drawing/2014/main" id="{9CC38E61-01A2-418C-AB8E-63015539FF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7952" y="4754906"/>
              <a:ext cx="658545" cy="8155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7" name="Picture 2" descr="Image result for icon person doctor">
              <a:extLst>
                <a:ext uri="{FF2B5EF4-FFF2-40B4-BE49-F238E27FC236}">
                  <a16:creationId xmlns:a16="http://schemas.microsoft.com/office/drawing/2014/main" id="{25B1E9E7-8940-42A8-BAE6-799C440560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3004" y="4754906"/>
              <a:ext cx="594907" cy="5126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9" name="Picture 42" descr="Image result for gear icon transparent">
              <a:extLst>
                <a:ext uri="{FF2B5EF4-FFF2-40B4-BE49-F238E27FC236}">
                  <a16:creationId xmlns:a16="http://schemas.microsoft.com/office/drawing/2014/main" id="{74254AAB-10F3-43D4-9748-CE716AD595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24295" y="5286181"/>
              <a:ext cx="351132" cy="3462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CFFA05FD-5146-4498-A061-7FB336F3D1BC}"/>
                </a:ext>
              </a:extLst>
            </p:cNvPr>
            <p:cNvSpPr txBox="1"/>
            <p:nvPr/>
          </p:nvSpPr>
          <p:spPr>
            <a:xfrm>
              <a:off x="2381248" y="2851027"/>
              <a:ext cx="331558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00100" lvl="1" indent="-342900">
                <a:buFont typeface="+mj-lt"/>
                <a:buAutoNum type="alphaUcPeriod" startAt="3"/>
              </a:pPr>
              <a:r>
                <a:rPr lang="en-US" sz="1200" b="1" dirty="0"/>
                <a:t>How are the results communicated back consistently?</a:t>
              </a:r>
            </a:p>
            <a:p>
              <a:pPr marL="800100" lvl="1" indent="-342900">
                <a:buFont typeface="+mj-lt"/>
                <a:buAutoNum type="alphaUcPeriod" startAt="3"/>
              </a:pPr>
              <a:endParaRPr lang="en-US" sz="1200" dirty="0"/>
            </a:p>
          </p:txBody>
        </p:sp>
        <p:sp>
          <p:nvSpPr>
            <p:cNvPr id="50" name="Rounded Rectangle 29">
              <a:extLst>
                <a:ext uri="{FF2B5EF4-FFF2-40B4-BE49-F238E27FC236}">
                  <a16:creationId xmlns:a16="http://schemas.microsoft.com/office/drawing/2014/main" id="{47E11372-D203-41AE-8ABB-6CACBCE92907}"/>
                </a:ext>
              </a:extLst>
            </p:cNvPr>
            <p:cNvSpPr/>
            <p:nvPr/>
          </p:nvSpPr>
          <p:spPr>
            <a:xfrm>
              <a:off x="7001003" y="4191105"/>
              <a:ext cx="3382610" cy="452858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1F5F29F-E360-4D72-A799-A2867D98120A}"/>
                </a:ext>
              </a:extLst>
            </p:cNvPr>
            <p:cNvGrpSpPr/>
            <p:nvPr/>
          </p:nvGrpSpPr>
          <p:grpSpPr>
            <a:xfrm>
              <a:off x="6822998" y="4699313"/>
              <a:ext cx="3624316" cy="455806"/>
              <a:chOff x="2097665" y="4645749"/>
              <a:chExt cx="8607310" cy="455806"/>
            </a:xfrm>
          </p:grpSpPr>
          <p:sp>
            <p:nvSpPr>
              <p:cNvPr id="52" name="Rounded Rectangle 29">
                <a:extLst>
                  <a:ext uri="{FF2B5EF4-FFF2-40B4-BE49-F238E27FC236}">
                    <a16:creationId xmlns:a16="http://schemas.microsoft.com/office/drawing/2014/main" id="{CE044C8D-4139-4578-A09D-6DEA210C1904}"/>
                  </a:ext>
                </a:extLst>
              </p:cNvPr>
              <p:cNvSpPr/>
              <p:nvPr/>
            </p:nvSpPr>
            <p:spPr>
              <a:xfrm>
                <a:off x="2488696" y="4646861"/>
                <a:ext cx="8065003" cy="45469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4B4EBAA8-2CAF-4149-A8A5-57729DDBA948}"/>
                  </a:ext>
                </a:extLst>
              </p:cNvPr>
              <p:cNvSpPr txBox="1"/>
              <p:nvPr/>
            </p:nvSpPr>
            <p:spPr>
              <a:xfrm>
                <a:off x="2097665" y="4645749"/>
                <a:ext cx="860731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+mj-lt"/>
                  <a:buAutoNum type="arabicPeriod" startAt="2"/>
                </a:pPr>
                <a:r>
                  <a:rPr lang="en-US" sz="1200" b="1" dirty="0"/>
                  <a:t>Maps Dataset to FHIR Questionnaire </a:t>
                </a:r>
                <a:r>
                  <a:rPr lang="en-US" sz="1200" dirty="0"/>
                  <a:t>(</a:t>
                </a:r>
                <a:r>
                  <a:rPr lang="en-US" sz="1200" b="1" dirty="0"/>
                  <a:t>MDS</a:t>
                </a:r>
                <a:r>
                  <a:rPr lang="en-US" sz="1200" dirty="0"/>
                  <a:t>) </a:t>
                </a:r>
                <a:endParaRPr lang="en-US" sz="1200" b="1" dirty="0"/>
              </a:p>
            </p:txBody>
          </p: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F36DFF2A-BB9C-49F0-A188-896404978EFB}"/>
                </a:ext>
              </a:extLst>
            </p:cNvPr>
            <p:cNvGrpSpPr/>
            <p:nvPr/>
          </p:nvGrpSpPr>
          <p:grpSpPr>
            <a:xfrm>
              <a:off x="6822998" y="5177306"/>
              <a:ext cx="3560617" cy="860209"/>
              <a:chOff x="2097666" y="5318570"/>
              <a:chExt cx="8456033" cy="646331"/>
            </a:xfrm>
          </p:grpSpPr>
          <p:sp>
            <p:nvSpPr>
              <p:cNvPr id="55" name="Rounded Rectangle 29">
                <a:extLst>
                  <a:ext uri="{FF2B5EF4-FFF2-40B4-BE49-F238E27FC236}">
                    <a16:creationId xmlns:a16="http://schemas.microsoft.com/office/drawing/2014/main" id="{F6D4567E-7BB4-455C-AC77-99DAE12A22D3}"/>
                  </a:ext>
                </a:extLst>
              </p:cNvPr>
              <p:cNvSpPr/>
              <p:nvPr/>
            </p:nvSpPr>
            <p:spPr>
              <a:xfrm>
                <a:off x="2488696" y="5355348"/>
                <a:ext cx="8065003" cy="588252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B85C9DF9-45A8-410D-9393-140E3B6CF56B}"/>
                  </a:ext>
                </a:extLst>
              </p:cNvPr>
              <p:cNvSpPr txBox="1"/>
              <p:nvPr/>
            </p:nvSpPr>
            <p:spPr>
              <a:xfrm>
                <a:off x="2097666" y="5318570"/>
                <a:ext cx="845602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+mj-lt"/>
                  <a:buAutoNum type="arabicPeriod" startAt="3"/>
                </a:pPr>
                <a:r>
                  <a:rPr lang="en-US" sz="1200" b="1" dirty="0"/>
                  <a:t>Configures </a:t>
                </a:r>
                <a:r>
                  <a:rPr lang="en-US" sz="1200" b="1" dirty="0" err="1"/>
                  <a:t>BundleMaker</a:t>
                </a:r>
                <a:r>
                  <a:rPr lang="en-US" sz="1200" b="1" dirty="0"/>
                  <a:t> </a:t>
                </a:r>
                <a:r>
                  <a:rPr lang="en-US" sz="1200" dirty="0"/>
                  <a:t>to consume FHIR Questionnaire, local Mapping and FHIR Profile to create FHIR Bundle</a:t>
                </a:r>
              </a:p>
              <a:p>
                <a:endParaRPr lang="en-US" sz="1200" dirty="0"/>
              </a:p>
            </p:txBody>
          </p:sp>
        </p:grp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390D5E04-E9E5-401B-9801-71FEBA959395}"/>
                </a:ext>
              </a:extLst>
            </p:cNvPr>
            <p:cNvGrpSpPr/>
            <p:nvPr/>
          </p:nvGrpSpPr>
          <p:grpSpPr>
            <a:xfrm>
              <a:off x="6822998" y="6081385"/>
              <a:ext cx="3624316" cy="598616"/>
              <a:chOff x="2097666" y="2609750"/>
              <a:chExt cx="8607312" cy="598616"/>
            </a:xfrm>
          </p:grpSpPr>
          <p:sp>
            <p:nvSpPr>
              <p:cNvPr id="58" name="Rounded Rectangle 29">
                <a:extLst>
                  <a:ext uri="{FF2B5EF4-FFF2-40B4-BE49-F238E27FC236}">
                    <a16:creationId xmlns:a16="http://schemas.microsoft.com/office/drawing/2014/main" id="{BBD6A24E-D8A6-4B6E-926C-0EDC23E4D6F5}"/>
                  </a:ext>
                </a:extLst>
              </p:cNvPr>
              <p:cNvSpPr/>
              <p:nvPr/>
            </p:nvSpPr>
            <p:spPr>
              <a:xfrm>
                <a:off x="2488695" y="2620114"/>
                <a:ext cx="8065003" cy="588252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9" name="TextBox 58">
                <a:extLst>
                  <a:ext uri="{FF2B5EF4-FFF2-40B4-BE49-F238E27FC236}">
                    <a16:creationId xmlns:a16="http://schemas.microsoft.com/office/drawing/2014/main" id="{AA2E6658-F49B-463F-9043-0C881689D5C5}"/>
                  </a:ext>
                </a:extLst>
              </p:cNvPr>
              <p:cNvSpPr txBox="1"/>
              <p:nvPr/>
            </p:nvSpPr>
            <p:spPr>
              <a:xfrm>
                <a:off x="2097666" y="2609750"/>
                <a:ext cx="860731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800100" lvl="1" indent="-342900">
                  <a:buFont typeface="+mj-lt"/>
                  <a:buAutoNum type="arabicPeriod" startAt="4"/>
                </a:pPr>
                <a:r>
                  <a:rPr lang="en-US" sz="1200" b="1" dirty="0"/>
                  <a:t>FHIR Bundle posted to Data Warehouse </a:t>
                </a:r>
                <a:r>
                  <a:rPr lang="en-US" sz="1200" dirty="0"/>
                  <a:t>or Aggregated (ADX or FHIR </a:t>
                </a:r>
                <a:r>
                  <a:rPr lang="en-US" sz="1200" dirty="0" err="1"/>
                  <a:t>MeasureReport</a:t>
                </a:r>
                <a:r>
                  <a:rPr lang="en-US" sz="1200" dirty="0"/>
                  <a:t>) by FHIR Engine</a:t>
                </a:r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54DBDB9-7FCE-4DD1-8583-4E6EBCDC9A91}"/>
                </a:ext>
              </a:extLst>
            </p:cNvPr>
            <p:cNvSpPr txBox="1"/>
            <p:nvPr/>
          </p:nvSpPr>
          <p:spPr>
            <a:xfrm>
              <a:off x="6822998" y="4196932"/>
              <a:ext cx="35022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00100" lvl="1" indent="-342900">
                <a:buAutoNum type="arabicPeriod"/>
              </a:pPr>
              <a:r>
                <a:rPr lang="en-US" sz="1200" b="1" dirty="0"/>
                <a:t>Creates Dataset/View </a:t>
              </a:r>
              <a:r>
                <a:rPr lang="en-US" sz="1200" dirty="0"/>
                <a:t>from Point-of-Service to satisfy Questionnaire</a:t>
              </a:r>
            </a:p>
          </p:txBody>
        </p:sp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D2176142-2243-442C-871A-7B84AD19D173}"/>
                </a:ext>
              </a:extLst>
            </p:cNvPr>
            <p:cNvGrpSpPr/>
            <p:nvPr/>
          </p:nvGrpSpPr>
          <p:grpSpPr>
            <a:xfrm>
              <a:off x="6343813" y="434781"/>
              <a:ext cx="4493351" cy="454694"/>
              <a:chOff x="1572246" y="4128016"/>
              <a:chExt cx="8981454" cy="454694"/>
            </a:xfrm>
          </p:grpSpPr>
          <p:sp>
            <p:nvSpPr>
              <p:cNvPr id="62" name="Rounded Rectangle 29">
                <a:extLst>
                  <a:ext uri="{FF2B5EF4-FFF2-40B4-BE49-F238E27FC236}">
                    <a16:creationId xmlns:a16="http://schemas.microsoft.com/office/drawing/2014/main" id="{B37D2476-4087-4D1E-BB49-DD5B00C20D27}"/>
                  </a:ext>
                </a:extLst>
              </p:cNvPr>
              <p:cNvSpPr/>
              <p:nvPr/>
            </p:nvSpPr>
            <p:spPr>
              <a:xfrm>
                <a:off x="2488697" y="4128016"/>
                <a:ext cx="8065003" cy="454694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F289399F-6734-46E6-8EFE-E5F37C8B8912}"/>
                  </a:ext>
                </a:extLst>
              </p:cNvPr>
              <p:cNvSpPr txBox="1"/>
              <p:nvPr/>
            </p:nvSpPr>
            <p:spPr>
              <a:xfrm>
                <a:off x="1572246" y="4167228"/>
                <a:ext cx="592143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800100" lvl="1" indent="-342900">
                  <a:buAutoNum type="arabicPeriod"/>
                </a:pPr>
                <a:r>
                  <a:rPr lang="en-US" sz="1200" b="1" dirty="0"/>
                  <a:t>Creates Data Sharing Specification </a:t>
                </a:r>
                <a:r>
                  <a:rPr lang="en-US" sz="1200" dirty="0"/>
                  <a:t>(</a:t>
                </a:r>
                <a:r>
                  <a:rPr lang="en-US" sz="1200" b="1" dirty="0"/>
                  <a:t>DSS</a:t>
                </a:r>
                <a:r>
                  <a:rPr lang="en-US" sz="1200" dirty="0"/>
                  <a:t>), comprised of:</a:t>
                </a:r>
              </a:p>
            </p:txBody>
          </p:sp>
        </p:grpSp>
        <p:sp>
          <p:nvSpPr>
            <p:cNvPr id="64" name="Rounded Rectangle 29">
              <a:extLst>
                <a:ext uri="{FF2B5EF4-FFF2-40B4-BE49-F238E27FC236}">
                  <a16:creationId xmlns:a16="http://schemas.microsoft.com/office/drawing/2014/main" id="{BACB2C70-08A5-4152-B3BC-9109A547B3F3}"/>
                </a:ext>
              </a:extLst>
            </p:cNvPr>
            <p:cNvSpPr/>
            <p:nvPr/>
          </p:nvSpPr>
          <p:spPr>
            <a:xfrm>
              <a:off x="7541843" y="953630"/>
              <a:ext cx="3295321" cy="949995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5" name="Rounded Rectangle 29">
              <a:extLst>
                <a:ext uri="{FF2B5EF4-FFF2-40B4-BE49-F238E27FC236}">
                  <a16:creationId xmlns:a16="http://schemas.microsoft.com/office/drawing/2014/main" id="{5E79E2C4-2C23-4622-9218-50D57C1E8217}"/>
                </a:ext>
              </a:extLst>
            </p:cNvPr>
            <p:cNvSpPr/>
            <p:nvPr/>
          </p:nvSpPr>
          <p:spPr>
            <a:xfrm>
              <a:off x="7541843" y="1966918"/>
              <a:ext cx="3295321" cy="87123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6" name="Rounded Rectangle 29">
              <a:extLst>
                <a:ext uri="{FF2B5EF4-FFF2-40B4-BE49-F238E27FC236}">
                  <a16:creationId xmlns:a16="http://schemas.microsoft.com/office/drawing/2014/main" id="{DEC08760-6185-4225-AC16-C6CF7B86C77A}"/>
                </a:ext>
              </a:extLst>
            </p:cNvPr>
            <p:cNvSpPr/>
            <p:nvPr/>
          </p:nvSpPr>
          <p:spPr>
            <a:xfrm>
              <a:off x="7541842" y="2935510"/>
              <a:ext cx="3295322" cy="635160"/>
            </a:xfrm>
            <a:prstGeom prst="round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8061AFBB-DFC8-4F23-A654-ADBD463AD892}"/>
                </a:ext>
              </a:extLst>
            </p:cNvPr>
            <p:cNvSpPr txBox="1"/>
            <p:nvPr/>
          </p:nvSpPr>
          <p:spPr>
            <a:xfrm>
              <a:off x="6358535" y="916175"/>
              <a:ext cx="3811311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714500" lvl="3" indent="-342900">
                <a:buFont typeface="+mj-lt"/>
                <a:buAutoNum type="alphaUcPeriod"/>
              </a:pPr>
              <a:r>
                <a:rPr lang="en-US" sz="1200" b="1" dirty="0"/>
                <a:t>FHIR Measure</a:t>
              </a:r>
            </a:p>
            <a:p>
              <a:pPr lvl="4"/>
              <a:r>
                <a:rPr lang="en-US" sz="1200" dirty="0"/>
                <a:t>Uses International Terminology Standards such as </a:t>
              </a:r>
              <a:r>
                <a:rPr lang="en-US" sz="1200" b="1" i="1" dirty="0"/>
                <a:t>SNOMED</a:t>
              </a:r>
              <a:r>
                <a:rPr lang="en-US" sz="1200" dirty="0"/>
                <a:t>, </a:t>
              </a:r>
              <a:r>
                <a:rPr lang="en-US" sz="1200" b="1" i="1" dirty="0"/>
                <a:t>ICD-10</a:t>
              </a:r>
              <a:r>
                <a:rPr lang="en-US" sz="1200" dirty="0"/>
                <a:t>, </a:t>
              </a:r>
              <a:r>
                <a:rPr lang="en-US" sz="1200" b="1" i="1" dirty="0"/>
                <a:t>LOINC</a:t>
              </a:r>
              <a:r>
                <a:rPr lang="en-US" sz="1200" dirty="0"/>
                <a:t> </a:t>
              </a:r>
              <a:r>
                <a:rPr lang="en-US" sz="1200" dirty="0" err="1"/>
                <a:t>etc</a:t>
              </a:r>
              <a:r>
                <a:rPr lang="en-US" sz="1200" dirty="0"/>
                <a:t>, to define indicator(s)</a:t>
              </a:r>
            </a:p>
            <a:p>
              <a:pPr marL="1257300" lvl="2" indent="-342900">
                <a:buAutoNum type="arabicPeriod"/>
              </a:pPr>
              <a:endParaRPr lang="en-US" sz="1200" dirty="0"/>
            </a:p>
            <a:p>
              <a:endParaRPr lang="en-US" sz="1200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BDA31EE-C9EF-459E-8103-B73AEB2F1D48}"/>
                </a:ext>
              </a:extLst>
            </p:cNvPr>
            <p:cNvSpPr txBox="1"/>
            <p:nvPr/>
          </p:nvSpPr>
          <p:spPr>
            <a:xfrm>
              <a:off x="6806211" y="1922371"/>
              <a:ext cx="389295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257300" lvl="2" indent="-342900">
                <a:buFont typeface="+mj-lt"/>
                <a:buAutoNum type="alphaUcPeriod" startAt="2"/>
              </a:pPr>
              <a:r>
                <a:rPr lang="en-US" sz="1200" b="1" dirty="0"/>
                <a:t>FHIR Questionnaire </a:t>
              </a:r>
              <a:r>
                <a:rPr lang="en-US" sz="1200" dirty="0"/>
                <a:t>(Minimum Data Set (</a:t>
              </a:r>
              <a:r>
                <a:rPr lang="en-US" sz="1200" b="1" dirty="0"/>
                <a:t>MDS</a:t>
              </a:r>
              <a:r>
                <a:rPr lang="en-US" sz="1200" dirty="0"/>
                <a:t>))</a:t>
              </a:r>
            </a:p>
            <a:p>
              <a:pPr marL="1714500" lvl="3" indent="-342900">
                <a:buFont typeface="Arial" panose="020B0604020202020204" pitchFamily="34" charset="0"/>
                <a:buChar char="•"/>
              </a:pPr>
              <a:r>
                <a:rPr lang="en-US" sz="1200" dirty="0"/>
                <a:t>Minimum data needed to analyze/aggregate indicator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C562F48-E8E5-499E-9CCE-2B4E1BD934A7}"/>
                </a:ext>
              </a:extLst>
            </p:cNvPr>
            <p:cNvSpPr txBox="1"/>
            <p:nvPr/>
          </p:nvSpPr>
          <p:spPr>
            <a:xfrm>
              <a:off x="7291984" y="2902059"/>
              <a:ext cx="3636140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800100" lvl="1" indent="-342900">
                <a:buFont typeface="+mj-lt"/>
                <a:buAutoNum type="alphaUcPeriod" startAt="3"/>
              </a:pPr>
              <a:r>
                <a:rPr lang="en-US" sz="1200" b="1" dirty="0"/>
                <a:t>FHIR Profile </a:t>
              </a:r>
              <a:r>
                <a:rPr lang="en-US" sz="1200" dirty="0"/>
                <a:t>(FHIR Bundle Returned)</a:t>
              </a:r>
            </a:p>
            <a:p>
              <a:pPr marL="1257300" lvl="2" indent="-342900">
                <a:buFont typeface="Arial" panose="020B0604020202020204" pitchFamily="34" charset="0"/>
                <a:buChar char="•"/>
              </a:pPr>
              <a:r>
                <a:rPr lang="en-US" sz="1200" dirty="0"/>
                <a:t>Message payload satisfying the </a:t>
              </a:r>
              <a:r>
                <a:rPr lang="en-US" sz="1200" b="1" dirty="0"/>
                <a:t>DSS</a:t>
              </a:r>
            </a:p>
            <a:p>
              <a:pPr marL="800100" lvl="1" indent="-342900">
                <a:buFont typeface="+mj-lt"/>
                <a:buAutoNum type="alphaUcPeriod" startAt="3"/>
              </a:pPr>
              <a:endParaRPr lang="en-US" sz="1200" dirty="0"/>
            </a:p>
            <a:p>
              <a:pPr marL="800100" lvl="1" indent="-342900">
                <a:buFont typeface="+mj-lt"/>
                <a:buAutoNum type="alphaUcPeriod" startAt="3"/>
              </a:pPr>
              <a:endParaRPr lang="en-US" sz="1200" dirty="0"/>
            </a:p>
          </p:txBody>
        </p:sp>
        <p:sp>
          <p:nvSpPr>
            <p:cNvPr id="70" name="Arrow: Down 69">
              <a:extLst>
                <a:ext uri="{FF2B5EF4-FFF2-40B4-BE49-F238E27FC236}">
                  <a16:creationId xmlns:a16="http://schemas.microsoft.com/office/drawing/2014/main" id="{DD8988A1-BE54-4471-B698-384549A329CD}"/>
                </a:ext>
              </a:extLst>
            </p:cNvPr>
            <p:cNvSpPr/>
            <p:nvPr/>
          </p:nvSpPr>
          <p:spPr>
            <a:xfrm>
              <a:off x="8349260" y="3709711"/>
              <a:ext cx="285896" cy="37642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8B2C25C7-F8C4-4CFA-8F95-F56E2641B0AF}"/>
                </a:ext>
              </a:extLst>
            </p:cNvPr>
            <p:cNvSpPr txBox="1"/>
            <p:nvPr/>
          </p:nvSpPr>
          <p:spPr>
            <a:xfrm>
              <a:off x="8603305" y="3767814"/>
              <a:ext cx="173139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Publishes </a:t>
              </a:r>
              <a:r>
                <a:rPr lang="en-US" sz="1200" b="1" dirty="0"/>
                <a:t>DSS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274057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3404</TotalTime>
  <Words>238</Words>
  <Application>Microsoft Office PowerPoint</Application>
  <PresentationFormat>Widescreen</PresentationFormat>
  <Paragraphs>26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Jorge Queipo</dc:creator>
  <cp:lastModifiedBy>Wong, Jordan C.</cp:lastModifiedBy>
  <cp:revision>49</cp:revision>
  <cp:lastPrinted>2019-08-07T15:28:49Z</cp:lastPrinted>
  <dcterms:created xsi:type="dcterms:W3CDTF">2019-08-04T18:53:05Z</dcterms:created>
  <dcterms:modified xsi:type="dcterms:W3CDTF">2020-04-30T17:29:37Z</dcterms:modified>
</cp:coreProperties>
</file>