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75" r:id="rId6"/>
  </p:sldMasterIdLst>
  <p:notesMasterIdLst>
    <p:notesMasterId r:id="rId97"/>
  </p:notesMasterIdLst>
  <p:sldIdLst>
    <p:sldId id="257" r:id="rId7"/>
    <p:sldId id="258" r:id="rId8"/>
    <p:sldId id="260" r:id="rId9"/>
    <p:sldId id="382" r:id="rId10"/>
    <p:sldId id="384" r:id="rId11"/>
    <p:sldId id="383" r:id="rId12"/>
    <p:sldId id="378" r:id="rId13"/>
    <p:sldId id="379" r:id="rId14"/>
    <p:sldId id="380" r:id="rId15"/>
    <p:sldId id="381" r:id="rId16"/>
    <p:sldId id="385" r:id="rId17"/>
    <p:sldId id="399" r:id="rId18"/>
    <p:sldId id="386" r:id="rId19"/>
    <p:sldId id="387" r:id="rId20"/>
    <p:sldId id="388" r:id="rId21"/>
    <p:sldId id="395" r:id="rId22"/>
    <p:sldId id="318" r:id="rId23"/>
    <p:sldId id="374" r:id="rId24"/>
    <p:sldId id="319" r:id="rId25"/>
    <p:sldId id="261" r:id="rId26"/>
    <p:sldId id="375" r:id="rId27"/>
    <p:sldId id="376" r:id="rId28"/>
    <p:sldId id="278" r:id="rId29"/>
    <p:sldId id="320" r:id="rId30"/>
    <p:sldId id="321" r:id="rId31"/>
    <p:sldId id="323" r:id="rId32"/>
    <p:sldId id="373" r:id="rId33"/>
    <p:sldId id="324" r:id="rId34"/>
    <p:sldId id="326" r:id="rId35"/>
    <p:sldId id="328" r:id="rId36"/>
    <p:sldId id="371" r:id="rId37"/>
    <p:sldId id="377" r:id="rId38"/>
    <p:sldId id="372" r:id="rId39"/>
    <p:sldId id="322" r:id="rId40"/>
    <p:sldId id="401" r:id="rId41"/>
    <p:sldId id="929" r:id="rId42"/>
    <p:sldId id="390" r:id="rId43"/>
    <p:sldId id="391" r:id="rId44"/>
    <p:sldId id="392" r:id="rId45"/>
    <p:sldId id="396" r:id="rId46"/>
    <p:sldId id="263" r:id="rId47"/>
    <p:sldId id="264" r:id="rId48"/>
    <p:sldId id="265" r:id="rId49"/>
    <p:sldId id="394" r:id="rId50"/>
    <p:sldId id="266" r:id="rId51"/>
    <p:sldId id="267" r:id="rId52"/>
    <p:sldId id="268" r:id="rId53"/>
    <p:sldId id="269" r:id="rId54"/>
    <p:sldId id="271" r:id="rId55"/>
    <p:sldId id="272" r:id="rId56"/>
    <p:sldId id="273" r:id="rId57"/>
    <p:sldId id="274" r:id="rId58"/>
    <p:sldId id="275" r:id="rId59"/>
    <p:sldId id="276" r:id="rId60"/>
    <p:sldId id="277" r:id="rId61"/>
    <p:sldId id="325" r:id="rId62"/>
    <p:sldId id="279" r:id="rId63"/>
    <p:sldId id="280" r:id="rId64"/>
    <p:sldId id="281" r:id="rId65"/>
    <p:sldId id="282" r:id="rId66"/>
    <p:sldId id="393" r:id="rId67"/>
    <p:sldId id="283" r:id="rId68"/>
    <p:sldId id="397" r:id="rId69"/>
    <p:sldId id="284" r:id="rId70"/>
    <p:sldId id="285" r:id="rId71"/>
    <p:sldId id="287" r:id="rId72"/>
    <p:sldId id="288" r:id="rId73"/>
    <p:sldId id="292" r:id="rId74"/>
    <p:sldId id="293" r:id="rId75"/>
    <p:sldId id="294" r:id="rId76"/>
    <p:sldId id="295" r:id="rId77"/>
    <p:sldId id="296" r:id="rId78"/>
    <p:sldId id="398" r:id="rId79"/>
    <p:sldId id="298" r:id="rId80"/>
    <p:sldId id="299" r:id="rId81"/>
    <p:sldId id="300" r:id="rId82"/>
    <p:sldId id="301" r:id="rId83"/>
    <p:sldId id="302" r:id="rId84"/>
    <p:sldId id="303" r:id="rId85"/>
    <p:sldId id="304" r:id="rId86"/>
    <p:sldId id="305" r:id="rId87"/>
    <p:sldId id="306" r:id="rId88"/>
    <p:sldId id="307" r:id="rId89"/>
    <p:sldId id="308" r:id="rId90"/>
    <p:sldId id="309" r:id="rId91"/>
    <p:sldId id="310" r:id="rId92"/>
    <p:sldId id="311" r:id="rId93"/>
    <p:sldId id="315" r:id="rId94"/>
    <p:sldId id="316" r:id="rId95"/>
    <p:sldId id="400" r:id="rId9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07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7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customXml" Target="../customXml/item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100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slide" Target="slides/slide87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270D95-33AF-488F-9D1C-52B98DD8070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FB4C7F2-4046-4F3A-B46A-4AF2EAC33BE8}">
      <dgm:prSet phldrT="[Text]"/>
      <dgm:spPr/>
      <dgm:t>
        <a:bodyPr/>
        <a:lstStyle/>
        <a:p>
          <a:r>
            <a:rPr lang="en-US" altLang="zh-TW" dirty="0"/>
            <a:t>One Health</a:t>
          </a:r>
          <a:endParaRPr lang="zh-TW" altLang="en-US" dirty="0"/>
        </a:p>
      </dgm:t>
    </dgm:pt>
    <dgm:pt modelId="{464FF520-608E-48E8-95CD-EA74ECAF66F6}" type="parTrans" cxnId="{FFAAFC69-F5F3-4C82-AE3A-1A673220E022}">
      <dgm:prSet/>
      <dgm:spPr/>
      <dgm:t>
        <a:bodyPr/>
        <a:lstStyle/>
        <a:p>
          <a:endParaRPr lang="zh-TW" altLang="en-US"/>
        </a:p>
      </dgm:t>
    </dgm:pt>
    <dgm:pt modelId="{820F2C20-C101-4C51-92D7-5AA5750B85CB}" type="sibTrans" cxnId="{FFAAFC69-F5F3-4C82-AE3A-1A673220E022}">
      <dgm:prSet/>
      <dgm:spPr/>
      <dgm:t>
        <a:bodyPr/>
        <a:lstStyle/>
        <a:p>
          <a:endParaRPr lang="zh-TW" altLang="en-US"/>
        </a:p>
      </dgm:t>
    </dgm:pt>
    <dgm:pt modelId="{AF94B39E-9F10-4F87-B599-BF179A6053B5}">
      <dgm:prSet phldrT="[Text]"/>
      <dgm:spPr/>
      <dgm:t>
        <a:bodyPr/>
        <a:lstStyle/>
        <a:p>
          <a:r>
            <a:rPr lang="en-US" altLang="zh-TW" dirty="0"/>
            <a:t>Human Health</a:t>
          </a:r>
          <a:endParaRPr lang="zh-TW" altLang="en-US" dirty="0"/>
        </a:p>
      </dgm:t>
    </dgm:pt>
    <dgm:pt modelId="{F62EB8F7-3308-4CB9-BBA4-5AF0EDB8A4D3}" type="parTrans" cxnId="{A993AACB-1174-4A85-A295-B1ED718CBE97}">
      <dgm:prSet/>
      <dgm:spPr/>
      <dgm:t>
        <a:bodyPr/>
        <a:lstStyle/>
        <a:p>
          <a:endParaRPr lang="zh-TW" altLang="en-US"/>
        </a:p>
      </dgm:t>
    </dgm:pt>
    <dgm:pt modelId="{C49AC32C-23F0-43B4-B480-1CA08280FBE4}" type="sibTrans" cxnId="{A993AACB-1174-4A85-A295-B1ED718CBE97}">
      <dgm:prSet/>
      <dgm:spPr/>
      <dgm:t>
        <a:bodyPr/>
        <a:lstStyle/>
        <a:p>
          <a:endParaRPr lang="zh-TW" altLang="en-US"/>
        </a:p>
      </dgm:t>
    </dgm:pt>
    <dgm:pt modelId="{5B68FA6B-8AA1-4A87-B4E4-2C53BE3DE41C}">
      <dgm:prSet phldrT="[Text]"/>
      <dgm:spPr/>
      <dgm:t>
        <a:bodyPr/>
        <a:lstStyle/>
        <a:p>
          <a:r>
            <a:rPr lang="en-US" altLang="zh-TW" dirty="0"/>
            <a:t>Animal Health</a:t>
          </a:r>
          <a:endParaRPr lang="zh-TW" altLang="en-US" dirty="0"/>
        </a:p>
      </dgm:t>
    </dgm:pt>
    <dgm:pt modelId="{149760E3-A1F9-487F-A114-1478B69C02AB}" type="parTrans" cxnId="{4B2618AE-6269-40FD-82EB-8084664D0634}">
      <dgm:prSet/>
      <dgm:spPr/>
      <dgm:t>
        <a:bodyPr/>
        <a:lstStyle/>
        <a:p>
          <a:endParaRPr lang="zh-TW" altLang="en-US"/>
        </a:p>
      </dgm:t>
    </dgm:pt>
    <dgm:pt modelId="{3690662F-8DDF-4366-AC9B-CDD5A1B257CE}" type="sibTrans" cxnId="{4B2618AE-6269-40FD-82EB-8084664D0634}">
      <dgm:prSet/>
      <dgm:spPr/>
      <dgm:t>
        <a:bodyPr/>
        <a:lstStyle/>
        <a:p>
          <a:endParaRPr lang="zh-TW" altLang="en-US"/>
        </a:p>
      </dgm:t>
    </dgm:pt>
    <dgm:pt modelId="{4384373D-5AB4-485E-8D98-300A662204F0}">
      <dgm:prSet phldrT="[Text]"/>
      <dgm:spPr/>
      <dgm:t>
        <a:bodyPr/>
        <a:lstStyle/>
        <a:p>
          <a:r>
            <a:rPr lang="en-US" altLang="zh-TW" dirty="0"/>
            <a:t>Ecosystem Health</a:t>
          </a:r>
        </a:p>
      </dgm:t>
    </dgm:pt>
    <dgm:pt modelId="{F8225F27-D095-4478-B250-7D5F6A660C27}" type="parTrans" cxnId="{349ED7BD-DCC9-483B-9717-7E6453853FAB}">
      <dgm:prSet/>
      <dgm:spPr/>
      <dgm:t>
        <a:bodyPr/>
        <a:lstStyle/>
        <a:p>
          <a:endParaRPr lang="zh-TW" altLang="en-US"/>
        </a:p>
      </dgm:t>
    </dgm:pt>
    <dgm:pt modelId="{21805516-AE56-4931-871C-FB5886523BD3}" type="sibTrans" cxnId="{349ED7BD-DCC9-483B-9717-7E6453853FAB}">
      <dgm:prSet/>
      <dgm:spPr/>
      <dgm:t>
        <a:bodyPr/>
        <a:lstStyle/>
        <a:p>
          <a:endParaRPr lang="zh-TW" altLang="en-US"/>
        </a:p>
      </dgm:t>
    </dgm:pt>
    <dgm:pt modelId="{59149AA7-4D1A-4730-B96D-0CEFC05ADE53}" type="pres">
      <dgm:prSet presAssocID="{E8270D95-33AF-488F-9D1C-52B98DD8070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7FC927A-B2B6-44FF-8717-498FBCE876ED}" type="pres">
      <dgm:prSet presAssocID="{CFB4C7F2-4046-4F3A-B46A-4AF2EAC33BE8}" presName="centerShape" presStyleLbl="node0" presStyleIdx="0" presStyleCnt="1" custLinFactNeighborX="0" custLinFactNeighborY="-52783"/>
      <dgm:spPr/>
    </dgm:pt>
    <dgm:pt modelId="{9089C95D-A7D8-4093-96C9-0BFA6E9A83A2}" type="pres">
      <dgm:prSet presAssocID="{F62EB8F7-3308-4CB9-BBA4-5AF0EDB8A4D3}" presName="parTrans" presStyleLbl="bgSibTrans2D1" presStyleIdx="0" presStyleCnt="3"/>
      <dgm:spPr/>
    </dgm:pt>
    <dgm:pt modelId="{593EE9F8-26CA-47C4-96B5-FCBA2CDE908A}" type="pres">
      <dgm:prSet presAssocID="{AF94B39E-9F10-4F87-B599-BF179A6053B5}" presName="node" presStyleLbl="node1" presStyleIdx="0" presStyleCnt="3" custRadScaleRad="131051" custRadScaleInc="-50467">
        <dgm:presLayoutVars>
          <dgm:bulletEnabled val="1"/>
        </dgm:presLayoutVars>
      </dgm:prSet>
      <dgm:spPr/>
    </dgm:pt>
    <dgm:pt modelId="{DFD1CDFF-B2D6-4E79-847E-81884CD9766C}" type="pres">
      <dgm:prSet presAssocID="{149760E3-A1F9-487F-A114-1478B69C02AB}" presName="parTrans" presStyleLbl="bgSibTrans2D1" presStyleIdx="1" presStyleCnt="3"/>
      <dgm:spPr/>
    </dgm:pt>
    <dgm:pt modelId="{DD4FF7A0-A0F3-4B99-A435-601C3E1B3CCF}" type="pres">
      <dgm:prSet presAssocID="{5B68FA6B-8AA1-4A87-B4E4-2C53BE3DE41C}" presName="node" presStyleLbl="node1" presStyleIdx="1" presStyleCnt="3" custRadScaleRad="76" custRadScaleInc="33">
        <dgm:presLayoutVars>
          <dgm:bulletEnabled val="1"/>
        </dgm:presLayoutVars>
      </dgm:prSet>
      <dgm:spPr/>
    </dgm:pt>
    <dgm:pt modelId="{B909DC56-DEBA-408C-9435-898D8F5D243E}" type="pres">
      <dgm:prSet presAssocID="{F8225F27-D095-4478-B250-7D5F6A660C27}" presName="parTrans" presStyleLbl="bgSibTrans2D1" presStyleIdx="2" presStyleCnt="3"/>
      <dgm:spPr/>
    </dgm:pt>
    <dgm:pt modelId="{D8265CBB-B05E-45E6-8989-8B4A3D94D439}" type="pres">
      <dgm:prSet presAssocID="{4384373D-5AB4-485E-8D98-300A662204F0}" presName="node" presStyleLbl="node1" presStyleIdx="2" presStyleCnt="3" custRadScaleRad="134996" custRadScaleInc="49495">
        <dgm:presLayoutVars>
          <dgm:bulletEnabled val="1"/>
        </dgm:presLayoutVars>
      </dgm:prSet>
      <dgm:spPr/>
    </dgm:pt>
  </dgm:ptLst>
  <dgm:cxnLst>
    <dgm:cxn modelId="{6C42B923-440B-4397-A2B9-DC2F0636C9EB}" type="presOf" srcId="{AF94B39E-9F10-4F87-B599-BF179A6053B5}" destId="{593EE9F8-26CA-47C4-96B5-FCBA2CDE908A}" srcOrd="0" destOrd="0" presId="urn:microsoft.com/office/officeart/2005/8/layout/radial4"/>
    <dgm:cxn modelId="{C5838D52-1762-4873-8693-4A02AEAE363D}" type="presOf" srcId="{4384373D-5AB4-485E-8D98-300A662204F0}" destId="{D8265CBB-B05E-45E6-8989-8B4A3D94D439}" srcOrd="0" destOrd="0" presId="urn:microsoft.com/office/officeart/2005/8/layout/radial4"/>
    <dgm:cxn modelId="{8759CE62-6AB7-4C07-B075-A44498603898}" type="presOf" srcId="{E8270D95-33AF-488F-9D1C-52B98DD8070F}" destId="{59149AA7-4D1A-4730-B96D-0CEFC05ADE53}" srcOrd="0" destOrd="0" presId="urn:microsoft.com/office/officeart/2005/8/layout/radial4"/>
    <dgm:cxn modelId="{FFAAFC69-F5F3-4C82-AE3A-1A673220E022}" srcId="{E8270D95-33AF-488F-9D1C-52B98DD8070F}" destId="{CFB4C7F2-4046-4F3A-B46A-4AF2EAC33BE8}" srcOrd="0" destOrd="0" parTransId="{464FF520-608E-48E8-95CD-EA74ECAF66F6}" sibTransId="{820F2C20-C101-4C51-92D7-5AA5750B85CB}"/>
    <dgm:cxn modelId="{F7B3DA6F-6A96-4605-8B97-1449CC008A02}" type="presOf" srcId="{F62EB8F7-3308-4CB9-BBA4-5AF0EDB8A4D3}" destId="{9089C95D-A7D8-4093-96C9-0BFA6E9A83A2}" srcOrd="0" destOrd="0" presId="urn:microsoft.com/office/officeart/2005/8/layout/radial4"/>
    <dgm:cxn modelId="{9F52CC7D-3002-4A08-B6CC-4221D95DCDA8}" type="presOf" srcId="{CFB4C7F2-4046-4F3A-B46A-4AF2EAC33BE8}" destId="{A7FC927A-B2B6-44FF-8717-498FBCE876ED}" srcOrd="0" destOrd="0" presId="urn:microsoft.com/office/officeart/2005/8/layout/radial4"/>
    <dgm:cxn modelId="{56871995-7A63-49DA-B1E4-9E91D4AA141A}" type="presOf" srcId="{149760E3-A1F9-487F-A114-1478B69C02AB}" destId="{DFD1CDFF-B2D6-4E79-847E-81884CD9766C}" srcOrd="0" destOrd="0" presId="urn:microsoft.com/office/officeart/2005/8/layout/radial4"/>
    <dgm:cxn modelId="{0A1A619A-CE9A-4C48-90AB-6B4BAF790179}" type="presOf" srcId="{5B68FA6B-8AA1-4A87-B4E4-2C53BE3DE41C}" destId="{DD4FF7A0-A0F3-4B99-A435-601C3E1B3CCF}" srcOrd="0" destOrd="0" presId="urn:microsoft.com/office/officeart/2005/8/layout/radial4"/>
    <dgm:cxn modelId="{4B2618AE-6269-40FD-82EB-8084664D0634}" srcId="{CFB4C7F2-4046-4F3A-B46A-4AF2EAC33BE8}" destId="{5B68FA6B-8AA1-4A87-B4E4-2C53BE3DE41C}" srcOrd="1" destOrd="0" parTransId="{149760E3-A1F9-487F-A114-1478B69C02AB}" sibTransId="{3690662F-8DDF-4366-AC9B-CDD5A1B257CE}"/>
    <dgm:cxn modelId="{349ED7BD-DCC9-483B-9717-7E6453853FAB}" srcId="{CFB4C7F2-4046-4F3A-B46A-4AF2EAC33BE8}" destId="{4384373D-5AB4-485E-8D98-300A662204F0}" srcOrd="2" destOrd="0" parTransId="{F8225F27-D095-4478-B250-7D5F6A660C27}" sibTransId="{21805516-AE56-4931-871C-FB5886523BD3}"/>
    <dgm:cxn modelId="{A993AACB-1174-4A85-A295-B1ED718CBE97}" srcId="{CFB4C7F2-4046-4F3A-B46A-4AF2EAC33BE8}" destId="{AF94B39E-9F10-4F87-B599-BF179A6053B5}" srcOrd="0" destOrd="0" parTransId="{F62EB8F7-3308-4CB9-BBA4-5AF0EDB8A4D3}" sibTransId="{C49AC32C-23F0-43B4-B480-1CA08280FBE4}"/>
    <dgm:cxn modelId="{178F8CF4-993A-44FA-BD56-260054A3E616}" type="presOf" srcId="{F8225F27-D095-4478-B250-7D5F6A660C27}" destId="{B909DC56-DEBA-408C-9435-898D8F5D243E}" srcOrd="0" destOrd="0" presId="urn:microsoft.com/office/officeart/2005/8/layout/radial4"/>
    <dgm:cxn modelId="{D868A413-AA33-40B3-BCA2-713CDD499D32}" type="presParOf" srcId="{59149AA7-4D1A-4730-B96D-0CEFC05ADE53}" destId="{A7FC927A-B2B6-44FF-8717-498FBCE876ED}" srcOrd="0" destOrd="0" presId="urn:microsoft.com/office/officeart/2005/8/layout/radial4"/>
    <dgm:cxn modelId="{EC2CF249-80CA-4687-8876-C67D8949491D}" type="presParOf" srcId="{59149AA7-4D1A-4730-B96D-0CEFC05ADE53}" destId="{9089C95D-A7D8-4093-96C9-0BFA6E9A83A2}" srcOrd="1" destOrd="0" presId="urn:microsoft.com/office/officeart/2005/8/layout/radial4"/>
    <dgm:cxn modelId="{4C9DE577-F3AF-44F5-B294-D5F13F081EF6}" type="presParOf" srcId="{59149AA7-4D1A-4730-B96D-0CEFC05ADE53}" destId="{593EE9F8-26CA-47C4-96B5-FCBA2CDE908A}" srcOrd="2" destOrd="0" presId="urn:microsoft.com/office/officeart/2005/8/layout/radial4"/>
    <dgm:cxn modelId="{A7DD8DA5-6572-4AD0-92CF-0BE2CF32E180}" type="presParOf" srcId="{59149AA7-4D1A-4730-B96D-0CEFC05ADE53}" destId="{DFD1CDFF-B2D6-4E79-847E-81884CD9766C}" srcOrd="3" destOrd="0" presId="urn:microsoft.com/office/officeart/2005/8/layout/radial4"/>
    <dgm:cxn modelId="{154EEB09-E62F-4EC6-8BAA-B15CAAD13B3E}" type="presParOf" srcId="{59149AA7-4D1A-4730-B96D-0CEFC05ADE53}" destId="{DD4FF7A0-A0F3-4B99-A435-601C3E1B3CCF}" srcOrd="4" destOrd="0" presId="urn:microsoft.com/office/officeart/2005/8/layout/radial4"/>
    <dgm:cxn modelId="{0F466D1B-2C65-4FB6-9D8C-BD5476E42F8F}" type="presParOf" srcId="{59149AA7-4D1A-4730-B96D-0CEFC05ADE53}" destId="{B909DC56-DEBA-408C-9435-898D8F5D243E}" srcOrd="5" destOrd="0" presId="urn:microsoft.com/office/officeart/2005/8/layout/radial4"/>
    <dgm:cxn modelId="{E079BD53-FA96-47F7-9DEA-F4309EEFD06A}" type="presParOf" srcId="{59149AA7-4D1A-4730-B96D-0CEFC05ADE53}" destId="{D8265CBB-B05E-45E6-8989-8B4A3D94D43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C927A-B2B6-44FF-8717-498FBCE876ED}">
      <dsp:nvSpPr>
        <dsp:cNvPr id="0" name=""/>
        <dsp:cNvSpPr/>
      </dsp:nvSpPr>
      <dsp:spPr>
        <a:xfrm>
          <a:off x="4265184" y="0"/>
          <a:ext cx="1985230" cy="1985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900" kern="1200" dirty="0"/>
            <a:t>One Health</a:t>
          </a:r>
          <a:endParaRPr lang="zh-TW" altLang="en-US" sz="3900" kern="1200" dirty="0"/>
        </a:p>
      </dsp:txBody>
      <dsp:txXfrm>
        <a:off x="4555914" y="290730"/>
        <a:ext cx="1403770" cy="1403770"/>
      </dsp:txXfrm>
    </dsp:sp>
    <dsp:sp modelId="{9089C95D-A7D8-4093-96C9-0BFA6E9A83A2}">
      <dsp:nvSpPr>
        <dsp:cNvPr id="0" name=""/>
        <dsp:cNvSpPr/>
      </dsp:nvSpPr>
      <dsp:spPr>
        <a:xfrm rot="8908643">
          <a:off x="1650719" y="2054425"/>
          <a:ext cx="2829328" cy="56579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3EE9F8-26CA-47C4-96B5-FCBA2CDE908A}">
      <dsp:nvSpPr>
        <dsp:cNvPr id="0" name=""/>
        <dsp:cNvSpPr/>
      </dsp:nvSpPr>
      <dsp:spPr>
        <a:xfrm>
          <a:off x="916491" y="2322569"/>
          <a:ext cx="1885968" cy="15087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100" kern="1200" dirty="0"/>
            <a:t>Human Health</a:t>
          </a:r>
          <a:endParaRPr lang="zh-TW" altLang="en-US" sz="3100" kern="1200" dirty="0"/>
        </a:p>
      </dsp:txBody>
      <dsp:txXfrm>
        <a:off x="960682" y="2366760"/>
        <a:ext cx="1797586" cy="1420393"/>
      </dsp:txXfrm>
    </dsp:sp>
    <dsp:sp modelId="{DFD1CDFF-B2D6-4E79-847E-81884CD9766C}">
      <dsp:nvSpPr>
        <dsp:cNvPr id="0" name=""/>
        <dsp:cNvSpPr/>
      </dsp:nvSpPr>
      <dsp:spPr>
        <a:xfrm rot="5399999">
          <a:off x="4610322" y="2425181"/>
          <a:ext cx="1294956" cy="56579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4FF7A0-A0F3-4B99-A435-601C3E1B3CCF}">
      <dsp:nvSpPr>
        <dsp:cNvPr id="0" name=""/>
        <dsp:cNvSpPr/>
      </dsp:nvSpPr>
      <dsp:spPr>
        <a:xfrm>
          <a:off x="4314816" y="2601167"/>
          <a:ext cx="1885968" cy="15087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100" kern="1200" dirty="0"/>
            <a:t>Animal Health</a:t>
          </a:r>
          <a:endParaRPr lang="zh-TW" altLang="en-US" sz="3100" kern="1200" dirty="0"/>
        </a:p>
      </dsp:txBody>
      <dsp:txXfrm>
        <a:off x="4359007" y="2645358"/>
        <a:ext cx="1797586" cy="1420393"/>
      </dsp:txXfrm>
    </dsp:sp>
    <dsp:sp modelId="{B909DC56-DEBA-408C-9435-898D8F5D243E}">
      <dsp:nvSpPr>
        <dsp:cNvPr id="0" name=""/>
        <dsp:cNvSpPr/>
      </dsp:nvSpPr>
      <dsp:spPr>
        <a:xfrm rot="1815438">
          <a:off x="6063658" y="2022294"/>
          <a:ext cx="2888381" cy="56579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65CBB-B05E-45E6-8989-8B4A3D94D439}">
      <dsp:nvSpPr>
        <dsp:cNvPr id="0" name=""/>
        <dsp:cNvSpPr/>
      </dsp:nvSpPr>
      <dsp:spPr>
        <a:xfrm>
          <a:off x="7812315" y="2278506"/>
          <a:ext cx="1885968" cy="150877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100" kern="1200" dirty="0"/>
            <a:t>Ecosystem Health</a:t>
          </a:r>
        </a:p>
      </dsp:txBody>
      <dsp:txXfrm>
        <a:off x="7856506" y="2322697"/>
        <a:ext cx="1797586" cy="1420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B90FA-8303-4254-96B3-391FF42AFCE1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58855-AB56-4816-AF54-D290BF8E8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profile/dimagi.demo#!/vizhome/V1FFXtemplatedashboard/TEMPLATEV_1" TargetMode="External"/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profile/dimagi.demo#!/vizhome/V1FFXtemplatedashboard/TEMPLATEV_1" TargetMode="External"/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thediplomat.com/2020/03/how-singapore-connected-the-dots-on-coronavirus/" TargetMode="External"/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8440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274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37495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756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517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46361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75397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831810521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8831810521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8831810521_1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8831810521_1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92802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2158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4682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01508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20196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5e449a4d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5e449a4d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2793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5e449a4d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5e449a4d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6697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92806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075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8811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710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03728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93138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60626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9262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46566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4" name="Google Shape;2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" name="Google Shape;2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" name="Google Shape;2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" name="Google Shape;2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99313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44590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2" name="Google Shape;30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6" name="Google Shape;42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6" name="Google Shape;4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87acd4265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1" name="Google Shape;701;g87acd4265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74c848c85a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9" name="Google Shape;709;g74c848c85a_2_117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710" name="Google Shape;710;g74c848c85a_2_1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50</a:t>
            </a:fld>
            <a:endParaRPr sz="13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88056e8c1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9" name="Google Shape;719;g88056e8c11_2_0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720" name="Google Shape;720;g88056e8c1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51</a:t>
            </a:fld>
            <a:endParaRPr sz="13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8793a4e1d4_1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List XX Districts: </a:t>
            </a:r>
            <a:endParaRPr/>
          </a:p>
        </p:txBody>
      </p:sp>
      <p:sp>
        <p:nvSpPr>
          <p:cNvPr id="835" name="Google Shape;835;g8793a4e1d4_1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879be36626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2" name="Google Shape;842;g879be36626_0_222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843" name="Google Shape;843;g879be36626_0_2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53</a:t>
            </a:fld>
            <a:endParaRPr sz="13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879be36626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9" name="Google Shape;849;g879be36626_0_229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850" name="Google Shape;850;g879be36626_0_2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54</a:t>
            </a:fld>
            <a:endParaRPr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01688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879be36626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6" name="Google Shape;856;g879be36626_0_236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857" name="Google Shape;857;g879be36626_0_2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55</a:t>
            </a:fld>
            <a:endParaRPr sz="130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8793a4e1d4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g8793a4e1d4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63592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74c848c85a_2_129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1" name="Google Shape;871;g74c848c85a_2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g74c848c85a_2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9" name="Google Shape;879;g74c848c85a_2_123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880" name="Google Shape;880;g74c848c85a_2_1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58</a:t>
            </a:fld>
            <a:endParaRPr sz="130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8793a4e1d4_1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6" name="Google Shape;886;g8793a4e1d4_1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4" name="Google Shape;89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74c848c85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3" name="Google Shape;903;g74c848c85a_0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4" name="Google Shape;904;g74c848c85a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62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469144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879be36626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0" name="Google Shape;910;g879be36626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879be36626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8" name="Google Shape;918;g879be36626_0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831810521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831810521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105085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g8793a4e1d4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9" name="Google Shape;939;g8793a4e1d4_1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g74c848c85a_2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7" name="Google Shape;947;g74c848c85a_2_156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948" name="Google Shape;948;g74c848c85a_2_1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67</a:t>
            </a:fld>
            <a:endParaRPr sz="130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8793a4e1d4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4" name="Google Shape;974;g8793a4e1d4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g879be3662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2" name="Google Shape;982;g879be3662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AutoNum type="arabicPeriod"/>
            </a:pPr>
            <a:r>
              <a:rPr lang="en-US" sz="1900" b="1">
                <a:latin typeface="Open Sans"/>
                <a:ea typeface="Open Sans"/>
                <a:cs typeface="Open Sans"/>
                <a:sym typeface="Open Sans"/>
              </a:rPr>
              <a:t>Data Collection</a:t>
            </a: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–Standardize data collection tools and forms to collect pertinent information in the One Health Surveillance Platform (OHSP). The raw data from OHSP will be exported into a platform, such as Foundry (Palantir) or R, for analysis. During this process protocols will be followed to ensure the security of private and sensitive data.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AutoNum type="arabicPeriod"/>
            </a:pPr>
            <a:r>
              <a:rPr lang="en-US" sz="1900" b="1">
                <a:latin typeface="Open Sans"/>
                <a:ea typeface="Open Sans"/>
                <a:cs typeface="Open Sans"/>
                <a:sym typeface="Open Sans"/>
              </a:rPr>
              <a:t>Analysis Script</a:t>
            </a: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–An analysis script will be run on the raw data. The script will aggregate and organize data in a way that lines up with the defined Key Performance Indicators (KPIs), which will come out of the use cases.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AutoNum type="arabicPeriod"/>
            </a:pPr>
            <a:r>
              <a:rPr lang="en-US" sz="1900" b="1">
                <a:latin typeface="Open Sans"/>
                <a:ea typeface="Open Sans"/>
                <a:cs typeface="Open Sans"/>
                <a:sym typeface="Open Sans"/>
              </a:rPr>
              <a:t>Dashboard</a:t>
            </a: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–The data tables output from the script will be connected to a dashboard or visualization software (e.g. Tableau) in an easily digestible format for key decision makers. This will be updated in real-time and/or as the data becomes available.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AutoNum type="arabicPeriod"/>
            </a:pPr>
            <a:r>
              <a:rPr lang="en-US" sz="1900" b="1">
                <a:latin typeface="Open Sans"/>
                <a:ea typeface="Open Sans"/>
                <a:cs typeface="Open Sans"/>
                <a:sym typeface="Open Sans"/>
              </a:rPr>
              <a:t>Rules &amp; Flags</a:t>
            </a: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–Validation rules will be established to flag specific problem areas and help decision makers prioritize intervention areas. This can include, for example, criteria for what is deemed a hotspot or individuals who attended a large gathering.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AutoNum type="arabicPeriod"/>
            </a:pPr>
            <a:r>
              <a:rPr lang="en-US" sz="1900" b="1">
                <a:latin typeface="Open Sans"/>
                <a:ea typeface="Open Sans"/>
                <a:cs typeface="Open Sans"/>
                <a:sym typeface="Open Sans"/>
              </a:rPr>
              <a:t>Network Analysis</a:t>
            </a:r>
            <a:r>
              <a:rPr lang="en-US" sz="1900">
                <a:latin typeface="Open Sans"/>
                <a:ea typeface="Open Sans"/>
                <a:cs typeface="Open Sans"/>
                <a:sym typeface="Open Sans"/>
              </a:rPr>
              <a:t>–A network analysis can be conducted on flagged data sets to hone-in-on a specific region, event or relation.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g879be3662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8" name="Google Shape;988;g879be3662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FAKE DATA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Based on the Dimagi/Ebola Contact Tracing Dashboards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https://public.tableau.com/profile/dimagi.demo#!/vizhome/V1FFXtemplatedashboard/TEMPLATEV_1</a:t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879be3662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4" name="Google Shape;1004;g879be36626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FAKE DATA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Based on the Dimagi/Ebola Contact Tracing Dashboards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https://public.tableau.com/profile/dimagi.demo#!/vizhome/V1FFXtemplatedashboard/TEMPLATEV_1</a:t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879be36626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879be36626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Based on Sigapore’s Contact Tracing diagrams: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https://thediplomat.com/2020/03/how-singapore-connected-the-dots-on-coronavirus/</a:t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5143357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g879be36626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7" name="Google Shape;1107;g879be36626_0_3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g879be36626_0_3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74</a:t>
            </a:fld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g8793a4e1d4_1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9" name="Google Shape;1119;g8793a4e1d4_1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8831810521_1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g8831810521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435368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g74c848c85a_2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7" name="Google Shape;1127;g74c848c85a_2_145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300"/>
          </a:p>
        </p:txBody>
      </p:sp>
      <p:sp>
        <p:nvSpPr>
          <p:cNvPr id="1128" name="Google Shape;1128;g74c848c85a_2_1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/>
              <a:t>76</a:t>
            </a:fld>
            <a:endParaRPr sz="130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Google Shape;1140;g8793a4e1d4_1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1" name="Google Shape;1141;g8793a4e1d4_1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9" name="Google Shape;114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g87a9562d4b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5" name="Google Shape;1155;g87a9562d4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g87a9562d4b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1" name="Google Shape;1161;g87a9562d4b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Google Shape;1170;g8793a4e1d4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1" name="Google Shape;1171;g8793a4e1d4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g87a9562d4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9" name="Google Shape;1179;g87a9562d4b_0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Google Shape;1180;g87a9562d4b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82</a:t>
            </a:fld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g87a9562d4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5" name="Google Shape;1185;g87a9562d4b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g87a9562d4b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83</a:t>
            </a:fld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g87a9562d4b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1" name="Google Shape;1191;g87a9562d4b_0_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" name="Google Shape;1192;g87a9562d4b_0_6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84</a:t>
            </a:fld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87a9562d4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87a9562d4b_0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8" name="Google Shape;1198;g87a9562d4b_0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85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8831810521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8831810521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07522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g87a9562d4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3" name="Google Shape;1203;g87a9562d4b_0_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4" name="Google Shape;1204;g87a9562d4b_0_7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86</a:t>
            </a:fld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g87a9562d4b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9" name="Google Shape;1209;g87a9562d4b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0" name="Google Shape;1210;g87a9562d4b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87</a:t>
            </a:fld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87a9562d4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87a9562d4b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9" name="Google Shape;1239;g87a9562d4b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88</a:t>
            </a:fld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9" name="Google Shape;124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0" name="Google Shape;1250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dec32c356d7a7c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dec32c356d7a7c8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723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A989A-7D88-4284-B860-3BD3EEDAD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EF0D22-F624-4C1B-897F-72A35A77E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C8BEF-6B27-4414-A668-CB86D7F8C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80038-8F44-487B-AD72-60CE5DEC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319FC-4E9E-4DDB-AAC7-E4CF5053E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8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BEA8D-4558-4570-A2AF-4EFB9AE09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6C4A66-00ED-4D57-B904-F6F9C570C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9799B-041A-4314-828A-872A65AC3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23E60-4B54-4480-B289-A6ABFB48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46B0F-AE89-43EB-9B54-46185258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6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E76D44-4B76-4FFD-A8B9-FFE9F4ECF9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FCB64-7236-4DEF-AF02-BEA1254F1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6A5A5-406E-4080-B356-FE0E673CE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9FA81-DB8E-48E1-A78A-58304CBEF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63295-58E7-410A-88F0-A9226B6F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00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white bg">
  <p:cSld name="2 Columns white bg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480555" y="456409"/>
            <a:ext cx="2940978" cy="1456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Neuton"/>
              <a:buNone/>
              <a:defRPr sz="2268" b="1">
                <a:latin typeface="Neuton"/>
                <a:ea typeface="Neuton"/>
                <a:cs typeface="Neuton"/>
                <a:sym typeface="Neuton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607477" y="2138282"/>
            <a:ext cx="5210769" cy="376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800" rIns="113100" bIns="111325" anchor="t" anchorCtr="0">
            <a:noAutofit/>
          </a:bodyPr>
          <a:lstStyle>
            <a:lvl1pPr marL="457200" lvl="0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292100" algn="l">
              <a:lnSpc>
                <a:spcPct val="115000"/>
              </a:lnSpc>
              <a:spcBef>
                <a:spcPts val="1542"/>
              </a:spcBef>
              <a:spcAft>
                <a:spcPts val="1542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6183241" y="2132866"/>
            <a:ext cx="5210769" cy="376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800" rIns="113100" bIns="111325" anchor="t" anchorCtr="0">
            <a:noAutofit/>
          </a:bodyPr>
          <a:lstStyle>
            <a:lvl1pPr marL="457200" lvl="0" indent="-2921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●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292100" algn="l">
              <a:lnSpc>
                <a:spcPct val="115000"/>
              </a:lnSpc>
              <a:spcBef>
                <a:spcPts val="1542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 Light"/>
              <a:buChar char="○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292100" algn="l">
              <a:lnSpc>
                <a:spcPct val="115000"/>
              </a:lnSpc>
              <a:spcBef>
                <a:spcPts val="1542"/>
              </a:spcBef>
              <a:spcAft>
                <a:spcPts val="1542"/>
              </a:spcAft>
              <a:buClr>
                <a:schemeClr val="dk2"/>
              </a:buClr>
              <a:buSzPts val="1000"/>
              <a:buFont typeface="Lato Light"/>
              <a:buChar char="■"/>
              <a:defRPr sz="907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11121743" y="6324326"/>
            <a:ext cx="731738" cy="524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7"/>
              <a:buFont typeface="Lato Light"/>
              <a:buNone/>
              <a:defRPr sz="907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6174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A9277-28FB-774D-98A3-DFDD3FE22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D7F24-03AC-4F44-9F2D-EC5A3D5B9E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C18CC-4F98-CA4D-8401-9E6AC798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E63DC-F3FE-544D-9646-E3106CBBC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F178B-678A-A940-AB45-87DC408C3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84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0AF68-CCB6-BD4D-9086-C0C06FAE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C4A43-B7D6-2E47-98A4-AB4F42F70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7778E-0C67-D341-B644-6638BF738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DAABA-F6B9-424C-912D-ABA6FFC8A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69A5E-40D3-CA49-878F-46126B44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49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78FF8-CC1D-DF47-84B1-0964254A3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68A80-30D2-8647-BC33-784731297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69488-3159-3A48-BD21-5B132154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C498F-8C6D-8E4C-BDA7-B8DE4884C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2DBD0-3A8F-B54D-8989-94B963FD3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09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5BE4D-75C4-C248-855B-5C710D2C7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FEA2F-741E-6845-AA03-7A26385B9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C8468-9B36-EE4E-9A61-AF8518CB2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ECE73-C4F7-534C-A657-C3948117C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E8508-7232-AC43-992B-6BB5CA43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4F16B-BF19-3A4F-805B-97F88ACFB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50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26356-993C-CF49-8053-D45D0DE3B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D91AE-682F-A646-BA8C-97A4677A4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4765B-C3AC-9844-BFBB-A82400ADF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D3655-E5F9-2C4C-9253-1A541C0D1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D7B6A-EE6B-644D-9351-2B7302B269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A80237-42E7-574C-810E-A88ED4711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E8B47-9155-2F44-9160-2FA2F7CC3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C46886-98C0-BD40-9CD5-5B5BA83C7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46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25D0C-E2BF-A440-BAA2-2FDAE3CF0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ED3BC-CF55-5A4E-AF9B-C762E53B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7D4040-7D96-C042-B134-6CB53E87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61FA3-F649-6E48-8728-C8982077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5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B37918-6800-7542-992E-D8827E33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2C2986-CF08-4A4F-8F85-2C1AA4306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8D1BF-96DB-3B42-8C7C-4379922D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1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B4C99-929E-4726-B0D7-CA9E03E11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6E9F7-7DB8-4579-9A1C-90613412E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A6E77-B349-459E-9D92-E8AF7BF8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E8B6A-6D25-497F-A55D-900661E7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721AB-BCB1-4C9C-8E7E-AD2F54BD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6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D16A2-1E44-CC41-8230-B7882259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781CA-1CAF-6E48-A7E3-670952907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4C5DE-75E7-9A42-90A2-DE840A3D8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9DD0D7-1EA0-344A-9AFA-E61B3EBC3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5AB28-00C7-4549-9200-C27A21818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D065D-4BA8-534C-B6F1-751EB8E52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81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EB08-F588-444E-B0B1-FA4D5407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5AF75A-A440-2947-A813-6C58A6A8C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EEA7C-3FB9-0742-A4CF-633F83A8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D497C-852C-174E-97C0-A0F556DC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29213-1479-424C-A373-9F0596A24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76947-138F-354E-995D-182AA3EDF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14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19131-D9E2-AD48-8BB4-F39C2E0FF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5B5EBB-5570-CC4E-BA36-99D05292E1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439F2-52D3-D347-8CE3-2F0C264A9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62FE6-D9CE-454A-8BF2-4BC681B7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C7914-C8A6-BA40-BD57-E30D649F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70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9963AD-1EE8-FF48-9620-D4D60AB7A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A9500-A46E-9B41-B244-C0EDC8167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AD444-F1B4-7C4C-A465-FF99900BC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C18E0-CD24-784F-AD0F-DDD5BDF68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E26CC-34F7-A84F-BAE0-83B91C08D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40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50" name="Google Shape;50;p9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90516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541900" y="2409100"/>
            <a:ext cx="11062400" cy="20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445668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966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1847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Title,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87864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itle, 2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195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E2BE1-B38C-466A-A404-5C9333E7F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CD487-7D81-4B34-8237-127EFF306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3AC30-405A-49F6-8CE7-2C9FEF1C8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7D069-5C42-426B-8A4D-145950592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DF2C-F10C-4722-A697-2DE92FB88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223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0475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Centered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65110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itle, 2 Content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3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34887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Title Content and 2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4859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itle, 2 Content over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57377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Title, Content over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3892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Title, 4 Conte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47661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4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6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189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9677F-BBFB-44EA-A0FA-9E004BBF6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BF531-BFBE-4A4A-9124-FF5F08076E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59F514-F151-4C38-B1C2-7FB2452CB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B1177-3CC7-45A3-A6DF-FA63024C9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F0D33-1268-4C4F-9237-B7ED71D1C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4DE214-A976-4B6F-A135-987697D54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14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D05DC-0042-4CB8-90B1-4329CA6C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D05D3-EAD9-469C-9EB1-B1052532B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E4E39-134C-481B-A7AB-5230EEF1B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AD4516-9BC3-4F81-84A5-93DFE1D213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5AA4EF-5167-4AF9-BAAD-6F15EAC231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D44A56-E6F4-4BD0-AEE8-E5AA1717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8D7A00-DE5A-4D79-A276-D65FE605F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5AFD8B-EC06-4F69-A139-D75FBB656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04C22-0C7D-4F87-8C0C-C12C6D7D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88E4EA-E2A6-4937-939E-E51D015F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5DBD45-DD49-4732-958D-39B1B05F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F9FCC-B48D-4C8A-AE1A-166CD457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4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8A19B8-A37D-4EFC-8E85-407B50853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2F6F2-F5C5-4D99-AEB7-FA755CD80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96C19-8020-4A93-8211-F59DFED7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C6F74-2C0F-4A4E-92F0-1E43E8FF7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A87D0-6295-4F7C-A5A2-93B6B0B4F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8FB05-6CC2-4102-9D0F-A2072B0863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7DB81-BEA6-4C1B-BCFB-FBF44AB58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97B1A-DDDB-42C5-97D9-CF5D83D5D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47AC9-B0A8-412E-9706-FBA30A08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1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9367E-ADE0-4B18-9EE7-A93331D74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5F2E3-549A-40CC-AEAD-0BBF343DFE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ADA86D-53BD-42E4-857D-BF9379539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8007C-B91A-4D4A-8814-CBA95BFC1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130BF-A26B-4109-ADB0-28168E248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B4D69-6209-4554-869D-4FF03DDE4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3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48CF46-BCF6-420B-B1FE-9BA2DA569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1BDB06-FEBE-4535-A180-46C4048603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AE21A-F3E4-4FF5-A62F-F0E4D09C3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D1DE-D6D6-46C3-BFF6-08185C55498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CF80A-5741-44A6-900E-C7FC0438C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6225C-967A-4BEC-96BB-B8617743F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9BC54-5409-42A1-8BC8-7F21A9E4D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F72AE1-C2A1-5642-BBBF-F31AF9E37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83016-0511-5747-A785-83810A748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3658F-81DB-7844-9990-8D1879749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959DE-1707-4E40-879F-03DC5A9BFE36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D8A64-578B-D342-8804-B352803AF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A4F0B-6E42-C648-9BE2-EAA1AD6B4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64393-2D09-434A-A7EF-AFD64531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2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327600" y="5368320"/>
            <a:ext cx="2023920" cy="6811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237261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21" Type="http://schemas.openxmlformats.org/officeDocument/2006/relationships/image" Target="../media/image69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notesSlide" Target="../notesSlides/notesSlide46.xml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71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7csXsIdaHfKWDiBHNREMz4WJ38SSx-Cy/view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8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jpg"/><Relationship Id="rId4" Type="http://schemas.openxmlformats.org/officeDocument/2006/relationships/image" Target="../media/image100.jp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>
            <a:spLocks noGrp="1"/>
          </p:cNvSpPr>
          <p:nvPr>
            <p:ph type="ctrTitle"/>
          </p:nvPr>
        </p:nvSpPr>
        <p:spPr>
          <a:xfrm>
            <a:off x="2101036" y="3403102"/>
            <a:ext cx="8100646" cy="1189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"/>
              <a:buNone/>
            </a:pPr>
            <a:r>
              <a:rPr lang="en-US" sz="4900" b="1">
                <a:latin typeface="Open Sans"/>
                <a:ea typeface="Open Sans"/>
                <a:cs typeface="Open Sans"/>
                <a:sym typeface="Open Sans"/>
              </a:rPr>
              <a:t>Digital Health Support</a:t>
            </a:r>
            <a:endParaRPr sz="6500" b="1"/>
          </a:p>
        </p:txBody>
      </p:sp>
      <p:sp>
        <p:nvSpPr>
          <p:cNvPr id="180" name="Google Shape;180;p28"/>
          <p:cNvSpPr txBox="1">
            <a:spLocks noGrp="1"/>
          </p:cNvSpPr>
          <p:nvPr>
            <p:ph type="subTitle" idx="1"/>
          </p:nvPr>
        </p:nvSpPr>
        <p:spPr>
          <a:xfrm>
            <a:off x="840154" y="4854075"/>
            <a:ext cx="10622410" cy="143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 sz="3400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COVID-19 Technologies</a:t>
            </a:r>
            <a:endParaRPr sz="2600" b="1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September 21, 2020</a:t>
            </a:r>
            <a:endParaRPr dirty="0"/>
          </a:p>
        </p:txBody>
      </p:sp>
      <p:pic>
        <p:nvPicPr>
          <p:cNvPr id="181" name="Google Shape;181;p28" descr="A picture containing toy&#10;&#10;Description generated with very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7717" y="355844"/>
            <a:ext cx="1316567" cy="1357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8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5303" y="1706442"/>
            <a:ext cx="4061395" cy="167900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" name="Google Shape;183;p28"/>
          <p:cNvCxnSpPr/>
          <p:nvPr/>
        </p:nvCxnSpPr>
        <p:spPr>
          <a:xfrm>
            <a:off x="729436" y="3226003"/>
            <a:ext cx="1073312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0"/>
          <p:cNvSpPr/>
          <p:nvPr/>
        </p:nvSpPr>
        <p:spPr>
          <a:xfrm>
            <a:off x="10358625" y="25"/>
            <a:ext cx="1833600" cy="6858000"/>
          </a:xfrm>
          <a:prstGeom prst="rect">
            <a:avLst/>
          </a:prstGeom>
          <a:solidFill>
            <a:srgbClr val="4F81BD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Shows countries top 10 countries by the number of users by Sessions during August 2020</a:t>
            </a:r>
            <a:endParaRPr sz="18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40"/>
          <p:cNvSpPr/>
          <p:nvPr/>
        </p:nvSpPr>
        <p:spPr>
          <a:xfrm>
            <a:off x="0" y="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2743200" marR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Top 10 Countries</a:t>
            </a:r>
            <a:endParaRPr sz="3000" b="1" i="0" u="none" strike="noStrike" cap="none">
              <a:solidFill>
                <a:srgbClr val="666666"/>
              </a:solidFill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CCBD60B1-4DC4-4A4D-90F1-D6AF58999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200"/>
            <a:ext cx="10358625" cy="62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43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One Health Surveillance Platform (OHSP)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091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5511195-600E-49B6-88B4-57FF4A894E1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E927AE3-8229-4187-A6EE-A8A74ACDDBF6}"/>
              </a:ext>
            </a:extLst>
          </p:cNvPr>
          <p:cNvSpPr txBox="1"/>
          <p:nvPr/>
        </p:nvSpPr>
        <p:spPr>
          <a:xfrm>
            <a:off x="1773716" y="5569545"/>
            <a:ext cx="1850833" cy="1200329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TW" b="1" dirty="0"/>
              <a:t>Surveillance Data</a:t>
            </a:r>
          </a:p>
          <a:p>
            <a:r>
              <a:rPr lang="en-US" altLang="zh-TW" dirty="0"/>
              <a:t>IDSR</a:t>
            </a:r>
          </a:p>
          <a:p>
            <a:r>
              <a:rPr lang="en-US" altLang="zh-TW" dirty="0"/>
              <a:t>Disease Programs</a:t>
            </a:r>
          </a:p>
          <a:p>
            <a:r>
              <a:rPr lang="en-US" altLang="zh-TW" dirty="0"/>
              <a:t>AMR Lab Data </a:t>
            </a:r>
            <a:endParaRPr lang="zh-TW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937BF4-4830-4C0C-A57B-1BF2A19FED03}"/>
              </a:ext>
            </a:extLst>
          </p:cNvPr>
          <p:cNvSpPr txBox="1"/>
          <p:nvPr/>
        </p:nvSpPr>
        <p:spPr>
          <a:xfrm>
            <a:off x="5170583" y="5850235"/>
            <a:ext cx="1850833" cy="923330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TW" b="1" dirty="0"/>
              <a:t>Surveillance Data</a:t>
            </a:r>
          </a:p>
          <a:p>
            <a:r>
              <a:rPr lang="en-US" altLang="zh-TW" dirty="0"/>
              <a:t>Rabies, Avian Flu</a:t>
            </a:r>
          </a:p>
          <a:p>
            <a:r>
              <a:rPr lang="en-US" altLang="zh-TW" dirty="0"/>
              <a:t>AMR Data</a:t>
            </a:r>
            <a:endParaRPr lang="zh-TW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700CA-2AEB-4574-9CE3-820FEDC093B9}"/>
              </a:ext>
            </a:extLst>
          </p:cNvPr>
          <p:cNvSpPr txBox="1"/>
          <p:nvPr/>
        </p:nvSpPr>
        <p:spPr>
          <a:xfrm>
            <a:off x="8657422" y="5526741"/>
            <a:ext cx="1850833" cy="1200329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TW" b="1" dirty="0"/>
              <a:t>Surveillance Data</a:t>
            </a:r>
          </a:p>
          <a:p>
            <a:r>
              <a:rPr lang="en-US" altLang="zh-TW" dirty="0"/>
              <a:t>Vectors</a:t>
            </a:r>
          </a:p>
          <a:p>
            <a:r>
              <a:rPr lang="en-US" altLang="zh-TW" dirty="0"/>
              <a:t>WASH, Soil</a:t>
            </a:r>
          </a:p>
          <a:p>
            <a:r>
              <a:rPr lang="en-US" altLang="zh-TW" dirty="0"/>
              <a:t>Air Pollution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56EF97-6FFF-4B79-A7FD-A97F353B1E89}"/>
              </a:ext>
            </a:extLst>
          </p:cNvPr>
          <p:cNvSpPr txBox="1"/>
          <p:nvPr/>
        </p:nvSpPr>
        <p:spPr>
          <a:xfrm>
            <a:off x="2963538" y="1407355"/>
            <a:ext cx="3947710" cy="1477328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TW" b="1" dirty="0"/>
              <a:t>Surveillance Data Usage</a:t>
            </a:r>
          </a:p>
          <a:p>
            <a:r>
              <a:rPr lang="en-US" altLang="zh-TW" dirty="0"/>
              <a:t>MoHP (Local Response)</a:t>
            </a:r>
          </a:p>
          <a:p>
            <a:r>
              <a:rPr lang="en-US" altLang="zh-TW" dirty="0"/>
              <a:t>AFRO (Regional)</a:t>
            </a:r>
          </a:p>
          <a:p>
            <a:r>
              <a:rPr lang="en-US" altLang="zh-TW" dirty="0"/>
              <a:t>WHO, OIE, FAO</a:t>
            </a:r>
          </a:p>
          <a:p>
            <a:r>
              <a:rPr lang="en-US" altLang="zh-TW" dirty="0"/>
              <a:t>(International)</a:t>
            </a:r>
            <a:endParaRPr lang="zh-TW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49815C-3E27-4EDC-8D86-4E5CB843245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8827" y="1096534"/>
            <a:ext cx="320040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7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3292687887"/>
              </p:ext>
            </p:extLst>
          </p:nvPr>
        </p:nvGraphicFramePr>
        <p:xfrm>
          <a:off x="596150" y="1373285"/>
          <a:ext cx="10999700" cy="842800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Single source of truth for all surveillance related data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Human data : IDSR, Case Based Surveillance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Animal data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Environmental data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COVID19 Response: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Case Based Surveillance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Contact Registration and Follow up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Port of Entry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A1952C1C-EDC2-A840-B402-E66C2856C99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328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DE5748FB-FA37-CC48-B1A0-F5EAA3E48CA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642376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BE642D85-13F3-7D44-A15D-C5743069D58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4388545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733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361244637"/>
              </p:ext>
            </p:extLst>
          </p:nvPr>
        </p:nvGraphicFramePr>
        <p:xfrm>
          <a:off x="596150" y="1373286"/>
          <a:ext cx="10999700" cy="747967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754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Upgraded server performance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GB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Design and customization </a:t>
                      </a:r>
                    </a:p>
                    <a:p>
                      <a:pPr marL="45720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IDSR aggregate reporting (weekly and monthly)</a:t>
                      </a:r>
                    </a:p>
                    <a:p>
                      <a:pPr marL="45720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COVID19 programs</a:t>
                      </a: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GB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Interoperability</a:t>
                      </a:r>
                    </a:p>
                    <a:p>
                      <a:pPr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NLIMS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WhatsApp Chatbot, SMS </a:t>
                      </a:r>
                      <a:r>
                        <a:rPr lang="en-GB" sz="2400" kern="1200" dirty="0" err="1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RapidPro</a:t>
                      </a: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USSD</a:t>
                      </a:r>
                      <a:endParaRPr lang="en-US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COVID-19 Commodity reporting USSD Survey</a:t>
                      </a:r>
                    </a:p>
                    <a:p>
                      <a:pPr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GB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US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  <a:p>
                      <a:pPr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Deployment/training</a:t>
                      </a:r>
                    </a:p>
                    <a:p>
                      <a:pPr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19 districts</a:t>
                      </a:r>
                    </a:p>
                    <a:p>
                      <a:pPr lvl="1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GB" sz="24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Partner onboarding (ONSE)/CHAI/</a:t>
                      </a:r>
                      <a:r>
                        <a:rPr lang="en-GB" sz="2400" kern="1200" dirty="0" err="1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ToT</a:t>
                      </a:r>
                      <a:endParaRPr lang="en-GB" sz="24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74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74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886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So Far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D5114AC2-7564-B146-A8CB-21A054883F5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875" y="137328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13D28335-835B-2246-A83A-368331AE9A8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875" y="2088731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15CAACBA-4629-6D45-9D63-9CFAA1FB6BF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875" y="3311037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E3FCE161-C48A-5D40-9600-D2751CBCADE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875" y="5289131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205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WhatsApp </a:t>
            </a:r>
            <a:r>
              <a:rPr lang="en-US" sz="4900" i="1" dirty="0" err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ChatBot</a:t>
            </a: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, SMS </a:t>
            </a:r>
            <a:r>
              <a:rPr lang="en-US" sz="4900" i="1" dirty="0" err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RapidPro</a:t>
            </a: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, USSD</a:t>
            </a:r>
            <a:b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sz="4900" i="1" dirty="0" err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mQuarantine</a:t>
            </a: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 Combo)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4990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/>
        </p:nvGraphicFramePr>
        <p:xfrm>
          <a:off x="596150" y="1373285"/>
          <a:ext cx="10999700" cy="612371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Self assessment for COVID-19 signs and symptoms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Report daily signs and symptoms for 14 days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View general information about COVID-19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Glance COVID-19 stats at the national and global level</a:t>
                      </a: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Real time notifications to Rapid Response Teams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B85C1EDA-5AB4-C74F-A300-D99D645EEA0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068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C9474BD2-D18F-5D46-A4E5-6D23FFB1942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265269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B6899D21-A783-7247-92C1-4CFA907C389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319978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30E4EDBF-8E21-7E47-A2A9-2E4DDD196C2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4198501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132;p71">
            <a:extLst>
              <a:ext uri="{FF2B5EF4-FFF2-40B4-BE49-F238E27FC236}">
                <a16:creationId xmlns:a16="http://schemas.microsoft.com/office/drawing/2014/main" id="{65CFC176-E766-42ED-90DB-449F60AD057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5197215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483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>
            <a:spLocks noGrp="1"/>
          </p:cNvSpPr>
          <p:nvPr>
            <p:ph type="ctrTitle"/>
          </p:nvPr>
        </p:nvSpPr>
        <p:spPr>
          <a:xfrm>
            <a:off x="2101036" y="3403102"/>
            <a:ext cx="8100646" cy="1189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"/>
              <a:buNone/>
            </a:pPr>
            <a:r>
              <a:rPr lang="en-US" sz="4900" b="1">
                <a:latin typeface="Open Sans"/>
                <a:ea typeface="Open Sans"/>
                <a:cs typeface="Open Sans"/>
                <a:sym typeface="Open Sans"/>
              </a:rPr>
              <a:t>Digital Health Support</a:t>
            </a:r>
            <a:endParaRPr sz="6500" b="1"/>
          </a:p>
        </p:txBody>
      </p:sp>
      <p:sp>
        <p:nvSpPr>
          <p:cNvPr id="180" name="Google Shape;180;p28"/>
          <p:cNvSpPr txBox="1">
            <a:spLocks noGrp="1"/>
          </p:cNvSpPr>
          <p:nvPr>
            <p:ph type="subTitle" idx="1"/>
          </p:nvPr>
        </p:nvSpPr>
        <p:spPr>
          <a:xfrm>
            <a:off x="840154" y="4854075"/>
            <a:ext cx="10622410" cy="143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 sz="3400" b="1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Enterprise Architecture and DHD Products</a:t>
            </a:r>
            <a:endParaRPr sz="2600" b="1" dirty="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dirty="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September 21, 2020</a:t>
            </a:r>
            <a:endParaRPr dirty="0"/>
          </a:p>
        </p:txBody>
      </p:sp>
      <p:pic>
        <p:nvPicPr>
          <p:cNvPr id="181" name="Google Shape;181;p28" descr="A picture containing toy&#10;&#10;Description generated with very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7717" y="355844"/>
            <a:ext cx="1316567" cy="1357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8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5303" y="1706442"/>
            <a:ext cx="4061395" cy="167900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" name="Google Shape;183;p28"/>
          <p:cNvCxnSpPr/>
          <p:nvPr/>
        </p:nvCxnSpPr>
        <p:spPr>
          <a:xfrm>
            <a:off x="729436" y="3226003"/>
            <a:ext cx="1073312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125154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Master Health Facility Registry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9283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88B0114-2163-42AE-B7FA-219A6D93B1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26" y="126332"/>
            <a:ext cx="11405937" cy="6623383"/>
          </a:xfrm>
        </p:spPr>
      </p:pic>
    </p:spTree>
    <p:extLst>
      <p:ext uri="{BB962C8B-B14F-4D97-AF65-F5344CB8AC3E}">
        <p14:creationId xmlns:p14="http://schemas.microsoft.com/office/powerpoint/2010/main" val="188224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454688" y="57888"/>
            <a:ext cx="10515600" cy="9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Content</a:t>
            </a:r>
            <a:endParaRPr sz="2800" b="1">
              <a:solidFill>
                <a:srgbClr val="434343"/>
              </a:solidFill>
            </a:endParaRPr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1"/>
          </p:nvPr>
        </p:nvSpPr>
        <p:spPr>
          <a:xfrm>
            <a:off x="1593728" y="1242864"/>
            <a:ext cx="5524248" cy="72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Background &amp; Objectives</a:t>
            </a:r>
            <a:endParaRPr/>
          </a:p>
        </p:txBody>
      </p:sp>
      <p:sp>
        <p:nvSpPr>
          <p:cNvPr id="190" name="Google Shape;190;p29"/>
          <p:cNvSpPr/>
          <p:nvPr/>
        </p:nvSpPr>
        <p:spPr>
          <a:xfrm>
            <a:off x="767210" y="1215427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9"/>
          <p:cNvSpPr/>
          <p:nvPr/>
        </p:nvSpPr>
        <p:spPr>
          <a:xfrm>
            <a:off x="751596" y="2009370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9"/>
          <p:cNvSpPr txBox="1"/>
          <p:nvPr/>
        </p:nvSpPr>
        <p:spPr>
          <a:xfrm>
            <a:off x="1593724" y="2043525"/>
            <a:ext cx="89232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Overall Digital Support Architecture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9"/>
          <p:cNvSpPr txBox="1"/>
          <p:nvPr/>
        </p:nvSpPr>
        <p:spPr>
          <a:xfrm>
            <a:off x="1593728" y="2844182"/>
            <a:ext cx="7664609" cy="72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Digital Products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29" descr="A close up of a logo&#10;&#10;Description generated with very high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95692" y="5879293"/>
            <a:ext cx="2403360" cy="99356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9"/>
          <p:cNvSpPr/>
          <p:nvPr/>
        </p:nvSpPr>
        <p:spPr>
          <a:xfrm>
            <a:off x="751596" y="2803313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9"/>
          <p:cNvSpPr/>
          <p:nvPr/>
        </p:nvSpPr>
        <p:spPr>
          <a:xfrm>
            <a:off x="751596" y="3597256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9"/>
          <p:cNvSpPr txBox="1"/>
          <p:nvPr/>
        </p:nvSpPr>
        <p:spPr>
          <a:xfrm>
            <a:off x="1593728" y="3644841"/>
            <a:ext cx="10161218" cy="72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Data Analytics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9"/>
          <p:cNvSpPr txBox="1"/>
          <p:nvPr/>
        </p:nvSpPr>
        <p:spPr>
          <a:xfrm>
            <a:off x="1593724" y="5246150"/>
            <a:ext cx="102924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Public Communication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9"/>
          <p:cNvSpPr txBox="1"/>
          <p:nvPr/>
        </p:nvSpPr>
        <p:spPr>
          <a:xfrm>
            <a:off x="1593728" y="6046821"/>
            <a:ext cx="8637218" cy="72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9"/>
          <p:cNvSpPr/>
          <p:nvPr/>
        </p:nvSpPr>
        <p:spPr>
          <a:xfrm>
            <a:off x="767210" y="4391199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9"/>
          <p:cNvSpPr/>
          <p:nvPr/>
        </p:nvSpPr>
        <p:spPr>
          <a:xfrm>
            <a:off x="759131" y="5185142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1593728" y="4445500"/>
            <a:ext cx="10292340" cy="72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Public Health Emergency Operations Center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9"/>
          <p:cNvSpPr/>
          <p:nvPr/>
        </p:nvSpPr>
        <p:spPr>
          <a:xfrm>
            <a:off x="751596" y="5979087"/>
            <a:ext cx="640862" cy="608298"/>
          </a:xfrm>
          <a:prstGeom prst="ellipse">
            <a:avLst/>
          </a:prstGeom>
          <a:solidFill>
            <a:srgbClr val="2C92C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2092693453"/>
              </p:ext>
            </p:extLst>
          </p:nvPr>
        </p:nvGraphicFramePr>
        <p:xfrm>
          <a:off x="596150" y="1373285"/>
          <a:ext cx="10999700" cy="502658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Centralized access to all health facilities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Generation of New Unique Facility Codes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Interoperability with Other Systems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Querying &amp; Visualization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Public Reporting Portal</a:t>
                      </a:r>
                    </a:p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0F09480F-5FBC-2B48-A40E-1FAE7744920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328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CDABF8B1-791D-D64E-BF37-606BA588931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130877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57CCAB44-5852-024B-9101-2C91DC8944C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3065396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D22485EF-7E32-4141-B853-0269E0AC2A1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4013199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32;p71">
            <a:extLst>
              <a:ext uri="{FF2B5EF4-FFF2-40B4-BE49-F238E27FC236}">
                <a16:creationId xmlns:a16="http://schemas.microsoft.com/office/drawing/2014/main" id="{A95BE989-5004-0A45-B39E-18BD42969E3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5100288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31"/>
          <p:cNvGraphicFramePr/>
          <p:nvPr>
            <p:extLst>
              <p:ext uri="{D42A27DB-BD31-4B8C-83A1-F6EECF244321}">
                <p14:modId xmlns:p14="http://schemas.microsoft.com/office/powerpoint/2010/main" val="4280805852"/>
              </p:ext>
            </p:extLst>
          </p:nvPr>
        </p:nvGraphicFramePr>
        <p:xfrm>
          <a:off x="0" y="1274525"/>
          <a:ext cx="12249600" cy="3855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04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4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4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06550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282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kern="1200" dirty="0">
                          <a:solidFill>
                            <a:srgbClr val="2C92C7"/>
                          </a:solidFill>
                          <a:latin typeface="Open Sans"/>
                        </a:rPr>
                        <a:t>491</a:t>
                      </a:r>
                      <a:endParaRPr sz="5400" kern="1200" dirty="0">
                        <a:solidFill>
                          <a:srgbClr val="2C92C7"/>
                        </a:solidFill>
                        <a:latin typeface="Open Sans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1636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3.33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4:09’’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1.79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92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 Users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Sessions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Page Views</a:t>
                      </a:r>
                      <a:endParaRPr sz="24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Pages/Session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Avg. Session Duration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Sessions per User</a:t>
                      </a:r>
                      <a:endParaRPr sz="24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19050" marB="19050">
                    <a:lnL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5" name="Google Shape;185;p31"/>
          <p:cNvSpPr/>
          <p:nvPr/>
        </p:nvSpPr>
        <p:spPr>
          <a:xfrm>
            <a:off x="385012" y="0"/>
            <a:ext cx="11806988" cy="10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MHFR User Metrics to Date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78675"/>
            <a:ext cx="12192000" cy="607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2"/>
          <p:cNvSpPr txBox="1"/>
          <p:nvPr/>
        </p:nvSpPr>
        <p:spPr>
          <a:xfrm>
            <a:off x="6071150" y="1301700"/>
            <a:ext cx="26721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Increased number of Users during data updates at user level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92" name="Google Shape;192;p32"/>
          <p:cNvCxnSpPr>
            <a:stCxn id="191" idx="1"/>
          </p:cNvCxnSpPr>
          <p:nvPr/>
        </p:nvCxnSpPr>
        <p:spPr>
          <a:xfrm rot="10800000">
            <a:off x="5264150" y="1580700"/>
            <a:ext cx="807000" cy="269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3" name="Google Shape;193;p32"/>
          <p:cNvCxnSpPr/>
          <p:nvPr/>
        </p:nvCxnSpPr>
        <p:spPr>
          <a:xfrm>
            <a:off x="6630300" y="2290475"/>
            <a:ext cx="348300" cy="15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4" name="Google Shape;194;p32"/>
          <p:cNvSpPr/>
          <p:nvPr/>
        </p:nvSpPr>
        <p:spPr>
          <a:xfrm>
            <a:off x="378994" y="0"/>
            <a:ext cx="11813005" cy="10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Annual </a:t>
            </a:r>
            <a:r>
              <a:rPr lang="en-US" sz="3000" b="1" kern="0" dirty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sage </a:t>
            </a:r>
            <a:r>
              <a:rPr lang="en-US" sz="3000" b="1" kern="0" dirty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kumimoji="0" lang="en-US" sz="30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rendline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Interoperability Layer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0132400-A3BC-42A1-85A7-77BCF4030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96" y="270711"/>
            <a:ext cx="11520236" cy="6280483"/>
          </a:xfrm>
        </p:spPr>
      </p:pic>
    </p:spTree>
    <p:extLst>
      <p:ext uri="{BB962C8B-B14F-4D97-AF65-F5344CB8AC3E}">
        <p14:creationId xmlns:p14="http://schemas.microsoft.com/office/powerpoint/2010/main" val="3908235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1628847548"/>
              </p:ext>
            </p:extLst>
          </p:nvPr>
        </p:nvGraphicFramePr>
        <p:xfrm>
          <a:off x="596150" y="1373285"/>
          <a:ext cx="10999700" cy="765990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Digital Health Access Point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Secure Data Access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Data Exchange Monitoring &amp; Evaluation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HMIS Extensions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B50D0025-6DB5-B949-A9E3-F1B4A9E5D77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328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E23B052D-A602-2141-A888-B7ACC26CC2F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586156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7DF4F040-03D3-134A-9A07-3A75AB0B5A8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369684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17ED0784-6CF7-6942-A907-34FBA8AD4F4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4807534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908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603636926"/>
              </p:ext>
            </p:extLst>
          </p:nvPr>
        </p:nvGraphicFramePr>
        <p:xfrm>
          <a:off x="596150" y="1373285"/>
          <a:ext cx="10999700" cy="548711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724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Link </a:t>
                      </a:r>
                      <a:r>
                        <a:rPr lang="en-US" sz="2800" kern="1200" noProof="0" dirty="0" err="1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OpenLMIS</a:t>
                      </a: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 to DHIS2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Link DHAMIS to DHIS2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28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Link WhatsApp Bot, USSD, SMS </a:t>
                      </a:r>
                      <a:r>
                        <a:rPr lang="en-US" sz="2800" kern="1200" noProof="0" dirty="0" err="1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RapidPro</a:t>
                      </a: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 to DHIS2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52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Link TNM USSD Survey for COVID-19 Weekly Commodity Reporting with OHSP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403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Use Cases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260;p87" descr="A close up of a sign&#10;&#10;Description automatically generated">
            <a:extLst>
              <a:ext uri="{FF2B5EF4-FFF2-40B4-BE49-F238E27FC236}">
                <a16:creationId xmlns:a16="http://schemas.microsoft.com/office/drawing/2014/main" id="{0961D1DD-DD09-4210-828B-D20E393F760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1175" y="1264074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260;p87" descr="A close up of a sign&#10;&#10;Description automatically generated">
            <a:extLst>
              <a:ext uri="{FF2B5EF4-FFF2-40B4-BE49-F238E27FC236}">
                <a16:creationId xmlns:a16="http://schemas.microsoft.com/office/drawing/2014/main" id="{E9B4950F-AEF8-4276-A2C3-F8DB9860C66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1175" y="23819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260;p87" descr="A close up of a sign&#10;&#10;Description automatically generated">
            <a:extLst>
              <a:ext uri="{FF2B5EF4-FFF2-40B4-BE49-F238E27FC236}">
                <a16:creationId xmlns:a16="http://schemas.microsoft.com/office/drawing/2014/main" id="{0A3FFC8F-8C7A-447F-8BC6-A16AA3CC7E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1175" y="365588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60;p87" descr="A close up of a sign&#10;&#10;Description automatically generated">
            <a:extLst>
              <a:ext uri="{FF2B5EF4-FFF2-40B4-BE49-F238E27FC236}">
                <a16:creationId xmlns:a16="http://schemas.microsoft.com/office/drawing/2014/main" id="{4E05FECC-C8E8-6647-8086-EF92F27874F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1175" y="492980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8417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 err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OpenLMIS</a:t>
            </a: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 Interoperability with DHIS2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32177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907232A-96A2-48AE-BADC-23C890C21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089" y="0"/>
            <a:ext cx="8458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/>
        </p:nvGraphicFramePr>
        <p:xfrm>
          <a:off x="596150" y="1373285"/>
          <a:ext cx="10999700" cy="48677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AE89B2F-5103-4603-8B23-D7D95B738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554"/>
            <a:ext cx="12192000" cy="664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0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838200" y="412100"/>
            <a:ext cx="10515600" cy="24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roxima Nova"/>
              <a:buNone/>
            </a:pP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On </a:t>
            </a:r>
            <a:r>
              <a:rPr lang="en-US" sz="2800" b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March 17, 2020</a:t>
            </a: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, QMD’s Digital Health Division rapidly developed a technical implementation plan organized into 3 key clusters:</a:t>
            </a:r>
            <a:endParaRPr sz="2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Google Shape;217;p31"/>
          <p:cNvSpPr txBox="1"/>
          <p:nvPr/>
        </p:nvSpPr>
        <p:spPr>
          <a:xfrm>
            <a:off x="63456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Digital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Platforms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31"/>
          <p:cNvSpPr txBox="1"/>
          <p:nvPr/>
        </p:nvSpPr>
        <p:spPr>
          <a:xfrm>
            <a:off x="448191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Data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Analytics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31"/>
          <p:cNvSpPr txBox="1"/>
          <p:nvPr/>
        </p:nvSpPr>
        <p:spPr>
          <a:xfrm>
            <a:off x="7903738" y="4716200"/>
            <a:ext cx="36537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Knowledge 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Translation &amp; Support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Google Shape;220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7430" y="310715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4780" y="310714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44799" y="3107138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3215B7-2AEF-C949-9CD6-BBFD4B6E569F}"/>
              </a:ext>
            </a:extLst>
          </p:cNvPr>
          <p:cNvSpPr/>
          <p:nvPr/>
        </p:nvSpPr>
        <p:spPr>
          <a:xfrm>
            <a:off x="634563" y="2711669"/>
            <a:ext cx="2781299" cy="3268717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W"/>
          </a:p>
        </p:txBody>
      </p:sp>
    </p:spTree>
    <p:extLst>
      <p:ext uri="{BB962C8B-B14F-4D97-AF65-F5344CB8AC3E}">
        <p14:creationId xmlns:p14="http://schemas.microsoft.com/office/powerpoint/2010/main" val="3325535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2191997" cy="7222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41643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FC5490F-07F9-FA47-BCCB-C5AFB0C2D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466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Terminology Service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7244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/>
        </p:nvGraphicFramePr>
        <p:xfrm>
          <a:off x="596150" y="1373285"/>
          <a:ext cx="10999700" cy="48677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6D1B34F-07B3-4FE8-A1FB-88084C566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0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188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3583380157"/>
              </p:ext>
            </p:extLst>
          </p:nvPr>
        </p:nvGraphicFramePr>
        <p:xfrm>
          <a:off x="596150" y="1373285"/>
          <a:ext cx="10999700" cy="765990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Decision support tool for care providers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Shared understanding of clinical terminologies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Data of meaning leading to better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noProof="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Tool to guide consistent healthcare delivery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35167B4F-E3D1-3F47-9B1C-EAE30EACFD5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328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AB46149C-0A6B-4742-9AE9-501CDA5CE25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525471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79EBF23B-FDD9-9944-BFDB-E0F733D0AD3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3677657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112252B8-4E5B-B642-B001-7C9E1A94BA9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4829843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2810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Product Master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6889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C64FF14E-FA2B-4D00-90D4-38F0EDF55355}"/>
              </a:ext>
            </a:extLst>
          </p:cNvPr>
          <p:cNvSpPr txBox="1"/>
          <p:nvPr/>
        </p:nvSpPr>
        <p:spPr>
          <a:xfrm>
            <a:off x="1994884" y="2475412"/>
            <a:ext cx="24745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82F39"/>
                </a:solidFill>
                <a:latin typeface="Noto Sans" panose="020B0502040504020204"/>
              </a:rPr>
              <a:t>Independent systems maintaining their own clinical definition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433BDF-5636-4A01-8B33-63B346B56062}"/>
              </a:ext>
            </a:extLst>
          </p:cNvPr>
          <p:cNvSpPr txBox="1"/>
          <p:nvPr/>
        </p:nvSpPr>
        <p:spPr>
          <a:xfrm>
            <a:off x="8456672" y="2403331"/>
            <a:ext cx="1881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82F39"/>
                </a:solidFill>
                <a:latin typeface="Noto Sans" panose="020B0502040504020204"/>
              </a:rPr>
              <a:t>Costly medication errors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62C5B4BF-7B87-5942-9287-94BE6A3D5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40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algn="ctr">
              <a:spcBef>
                <a:spcPts val="0"/>
              </a:spcBef>
              <a:buSzPts val="1100"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Mobile Supervision Toolkit (MST): </a:t>
            </a:r>
            <a:r>
              <a:rPr lang="en-GB" sz="4900" i="1" dirty="0">
                <a:solidFill>
                  <a:srgbClr val="2C92C7"/>
                </a:solidFill>
                <a:latin typeface="Open Sans"/>
                <a:sym typeface="Open Sans"/>
              </a:rPr>
              <a:t>C</a:t>
            </a:r>
            <a:r>
              <a:rPr lang="en-GB" sz="4900" i="1" dirty="0">
                <a:solidFill>
                  <a:srgbClr val="2C92C7"/>
                </a:solidFill>
                <a:latin typeface="Open Sans"/>
              </a:rPr>
              <a:t>ase of HIV Quarterly Supervision</a:t>
            </a:r>
            <a:endParaRPr sz="4900" i="1" dirty="0">
              <a:solidFill>
                <a:srgbClr val="2C92C7"/>
              </a:solidFill>
              <a:latin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4782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/>
        </p:nvGraphicFramePr>
        <p:xfrm>
          <a:off x="596150" y="1373285"/>
          <a:ext cx="10999700" cy="48677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noProof="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D5B04D15-45C4-D148-8315-0E5DBECC52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2" y="69574"/>
            <a:ext cx="12026348" cy="665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788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A8BCF-3B6B-8C4D-9AA1-9348CC76BD3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>
                <a:srgbClr val="FFFFFF"/>
              </a:buClr>
              <a:buSzPts val="1900"/>
              <a:buNone/>
              <a:defRPr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Customised DHIS2 Data     Capture Mobile App</a:t>
            </a:r>
          </a:p>
          <a:p>
            <a:pPr marL="0" lvl="0" indent="0">
              <a:spcBef>
                <a:spcPts val="0"/>
              </a:spcBef>
              <a:buClr>
                <a:srgbClr val="FFFFFF"/>
              </a:buClr>
              <a:buSzPts val="1900"/>
              <a:buNone/>
              <a:defRPr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lvl="0" indent="0">
              <a:spcBef>
                <a:spcPts val="0"/>
              </a:spcBef>
              <a:buClr>
                <a:srgbClr val="FFFFFF"/>
              </a:buClr>
              <a:buSzPts val="1900"/>
              <a:buNone/>
              <a:defRPr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Data validation</a:t>
            </a:r>
          </a:p>
          <a:p>
            <a:pPr marL="0" indent="0">
              <a:buNone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Offline data storage</a:t>
            </a:r>
          </a:p>
          <a:p>
            <a:pPr marL="0" indent="0">
              <a:buNone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DHAMIS historical data integration</a:t>
            </a:r>
          </a:p>
          <a:p>
            <a:endParaRPr lang="en-M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427C3-72A2-2044-B4BA-7F7EFC0195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Team integration</a:t>
            </a:r>
          </a:p>
          <a:p>
            <a:pPr marL="0" indent="0">
              <a:buNone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 Hotspot data sharing for supervisors and team members</a:t>
            </a:r>
          </a:p>
          <a:p>
            <a:pPr marL="0" indent="0">
              <a:buNone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 Table and list forms</a:t>
            </a:r>
          </a:p>
          <a:p>
            <a:pPr marL="0" indent="0">
              <a:buNone/>
            </a:pPr>
            <a:endParaRPr lang="en-GB" dirty="0">
              <a:solidFill>
                <a:srgbClr val="2C92C7"/>
              </a:solidFill>
              <a:latin typeface="Open 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C92C7"/>
                </a:solidFill>
                <a:latin typeface="Open Sans"/>
              </a:rPr>
              <a:t>            Signature signing</a:t>
            </a:r>
          </a:p>
          <a:p>
            <a:endParaRPr lang="en-MW" dirty="0"/>
          </a:p>
        </p:txBody>
      </p:sp>
      <p:pic>
        <p:nvPicPr>
          <p:cNvPr id="14" name="Google Shape;1132;p71">
            <a:extLst>
              <a:ext uri="{FF2B5EF4-FFF2-40B4-BE49-F238E27FC236}">
                <a16:creationId xmlns:a16="http://schemas.microsoft.com/office/drawing/2014/main" id="{6DA3A3BF-0F8B-B343-88B0-E695A791606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880" y="169068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32;p71">
            <a:extLst>
              <a:ext uri="{FF2B5EF4-FFF2-40B4-BE49-F238E27FC236}">
                <a16:creationId xmlns:a16="http://schemas.microsoft.com/office/drawing/2014/main" id="{CEB67A27-C339-FD4A-9290-386E1FD213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708" y="2854000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132;p71">
            <a:extLst>
              <a:ext uri="{FF2B5EF4-FFF2-40B4-BE49-F238E27FC236}">
                <a16:creationId xmlns:a16="http://schemas.microsoft.com/office/drawing/2014/main" id="{149DB458-0D3A-5246-9FCE-5B04D6BE9BA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880" y="391322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132;p71">
            <a:extLst>
              <a:ext uri="{FF2B5EF4-FFF2-40B4-BE49-F238E27FC236}">
                <a16:creationId xmlns:a16="http://schemas.microsoft.com/office/drawing/2014/main" id="{50C9CB5D-A4FE-4F45-B641-CDE46E19E3B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708" y="4879812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132;p71">
            <a:extLst>
              <a:ext uri="{FF2B5EF4-FFF2-40B4-BE49-F238E27FC236}">
                <a16:creationId xmlns:a16="http://schemas.microsoft.com/office/drawing/2014/main" id="{3E91759B-0FF3-AA44-96FA-6372AC417A2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0192" y="169068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132;p71">
            <a:extLst>
              <a:ext uri="{FF2B5EF4-FFF2-40B4-BE49-F238E27FC236}">
                <a16:creationId xmlns:a16="http://schemas.microsoft.com/office/drawing/2014/main" id="{53CD7E4A-62FF-2A4E-9C24-3C00221960F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7142" y="2854000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132;p71">
            <a:extLst>
              <a:ext uri="{FF2B5EF4-FFF2-40B4-BE49-F238E27FC236}">
                <a16:creationId xmlns:a16="http://schemas.microsoft.com/office/drawing/2014/main" id="{094B616D-E2FD-DD4B-BEFD-9E0332511E8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7142" y="416987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132;p71">
            <a:extLst>
              <a:ext uri="{FF2B5EF4-FFF2-40B4-BE49-F238E27FC236}">
                <a16:creationId xmlns:a16="http://schemas.microsoft.com/office/drawing/2014/main" id="{54974189-8473-0D42-8B0F-E79756188CB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6898" y="5198250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067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COVID-19 Website</a:t>
            </a:r>
            <a:endParaRPr sz="4900" i="1" dirty="0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32441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algn="ctr">
              <a:spcBef>
                <a:spcPts val="0"/>
              </a:spcBef>
              <a:buSzPts val="1100"/>
            </a:pPr>
            <a:r>
              <a:rPr lang="en-US" sz="4900" i="1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Other Initiatives</a:t>
            </a:r>
            <a:endParaRPr sz="4900" i="1" dirty="0">
              <a:solidFill>
                <a:srgbClr val="2C92C7"/>
              </a:solidFill>
              <a:latin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8098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7144" y="1594087"/>
            <a:ext cx="6341100" cy="460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0013" y="1291118"/>
            <a:ext cx="8506200" cy="55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4"/>
          <p:cNvSpPr/>
          <p:nvPr/>
        </p:nvSpPr>
        <p:spPr>
          <a:xfrm>
            <a:off x="-19850" y="1434923"/>
            <a:ext cx="5265900" cy="5096100"/>
          </a:xfrm>
          <a:prstGeom prst="rect">
            <a:avLst/>
          </a:prstGeom>
          <a:solidFill>
            <a:srgbClr val="AEABAB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34"/>
          <p:cNvSpPr/>
          <p:nvPr/>
        </p:nvSpPr>
        <p:spPr>
          <a:xfrm>
            <a:off x="5234544" y="1427635"/>
            <a:ext cx="4090200" cy="5079300"/>
          </a:xfrm>
          <a:prstGeom prst="rect">
            <a:avLst/>
          </a:prstGeom>
          <a:solidFill>
            <a:srgbClr val="C55A11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p34"/>
          <p:cNvSpPr/>
          <p:nvPr/>
        </p:nvSpPr>
        <p:spPr>
          <a:xfrm>
            <a:off x="9324673" y="1435221"/>
            <a:ext cx="2867400" cy="50718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1" name="Google Shape;251;p34"/>
          <p:cNvCxnSpPr/>
          <p:nvPr/>
        </p:nvCxnSpPr>
        <p:spPr>
          <a:xfrm rot="10800000" flipH="1">
            <a:off x="9332137" y="1606958"/>
            <a:ext cx="1937400" cy="359100"/>
          </a:xfrm>
          <a:prstGeom prst="straightConnector1">
            <a:avLst/>
          </a:prstGeom>
          <a:noFill/>
          <a:ln w="76200" cap="flat" cmpd="sng">
            <a:solidFill>
              <a:srgbClr val="C0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252" name="Google Shape;252;p34"/>
          <p:cNvGrpSpPr/>
          <p:nvPr/>
        </p:nvGrpSpPr>
        <p:grpSpPr>
          <a:xfrm>
            <a:off x="-21" y="124893"/>
            <a:ext cx="12654192" cy="1325022"/>
            <a:chOff x="348867" y="3189358"/>
            <a:chExt cx="12654192" cy="1503827"/>
          </a:xfrm>
        </p:grpSpPr>
        <p:sp>
          <p:nvSpPr>
            <p:cNvPr id="253" name="Google Shape;253;p34"/>
            <p:cNvSpPr/>
            <p:nvPr/>
          </p:nvSpPr>
          <p:spPr>
            <a:xfrm>
              <a:off x="348867" y="3822851"/>
              <a:ext cx="5236683" cy="870333"/>
            </a:xfrm>
            <a:prstGeom prst="rect">
              <a:avLst/>
            </a:prstGeom>
            <a:solidFill>
              <a:srgbClr val="AEAB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PHASE 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No COVID-19 Cases</a:t>
              </a:r>
              <a:endParaRPr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4" name="Google Shape;254;p34"/>
            <p:cNvSpPr/>
            <p:nvPr/>
          </p:nvSpPr>
          <p:spPr>
            <a:xfrm>
              <a:off x="5585550" y="3822852"/>
              <a:ext cx="2105195" cy="870333"/>
            </a:xfrm>
            <a:prstGeom prst="rect">
              <a:avLst/>
            </a:prstGeom>
            <a:solidFill>
              <a:schemeClr val="accent4">
                <a:alpha val="74509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PHASE 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Early Stage Outbreak </a:t>
              </a:r>
              <a:endParaRPr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5" name="Google Shape;255;p34"/>
            <p:cNvSpPr/>
            <p:nvPr/>
          </p:nvSpPr>
          <p:spPr>
            <a:xfrm>
              <a:off x="7689964" y="3822852"/>
              <a:ext cx="1963379" cy="870333"/>
            </a:xfrm>
            <a:prstGeom prst="rect">
              <a:avLst/>
            </a:prstGeom>
            <a:solidFill>
              <a:schemeClr val="accent2">
                <a:alpha val="74509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PHASE 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Expanding Outbreak</a:t>
              </a:r>
              <a:endParaRPr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6" name="Google Shape;256;p34"/>
            <p:cNvSpPr/>
            <p:nvPr/>
          </p:nvSpPr>
          <p:spPr>
            <a:xfrm>
              <a:off x="9653343" y="3822852"/>
              <a:ext cx="1509589" cy="870333"/>
            </a:xfrm>
            <a:prstGeom prst="rect">
              <a:avLst/>
            </a:prstGeom>
            <a:solidFill>
              <a:srgbClr val="C00000">
                <a:alpha val="4941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PHASE 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Advancing Outbreak</a:t>
              </a:r>
              <a:endParaRPr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7" name="Google Shape;257;p34"/>
            <p:cNvSpPr/>
            <p:nvPr/>
          </p:nvSpPr>
          <p:spPr>
            <a:xfrm>
              <a:off x="11162933" y="3822852"/>
              <a:ext cx="1377934" cy="870333"/>
            </a:xfrm>
            <a:prstGeom prst="rect">
              <a:avLst/>
            </a:prstGeom>
            <a:solidFill>
              <a:srgbClr val="C00000">
                <a:alpha val="7450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PHASE 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Large Outbreak</a:t>
              </a:r>
              <a:endParaRPr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8" name="Google Shape;258;p34"/>
            <p:cNvSpPr txBox="1"/>
            <p:nvPr/>
          </p:nvSpPr>
          <p:spPr>
            <a:xfrm>
              <a:off x="811059" y="3189358"/>
              <a:ext cx="12192000" cy="5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800" b="1" i="0" u="none" strike="noStrike" cap="none">
                  <a:solidFill>
                    <a:srgbClr val="434343"/>
                  </a:solidFill>
                  <a:latin typeface="Open Sans"/>
                  <a:ea typeface="Open Sans"/>
                  <a:cs typeface="Open Sans"/>
                  <a:sym typeface="Open Sans"/>
                </a:rPr>
                <a:t>African CDC Recommended COVID-19 Response Phases</a:t>
              </a:r>
              <a:endParaRPr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59" name="Google Shape;259;p34"/>
          <p:cNvSpPr txBox="1">
            <a:spLocks noGrp="1"/>
          </p:cNvSpPr>
          <p:nvPr>
            <p:ph type="body" idx="1"/>
          </p:nvPr>
        </p:nvSpPr>
        <p:spPr>
          <a:xfrm>
            <a:off x="1503125" y="1683075"/>
            <a:ext cx="5730000" cy="187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US" sz="1700" b="1">
                <a:latin typeface="Open Sans"/>
                <a:ea typeface="Open Sans"/>
                <a:cs typeface="Open Sans"/>
                <a:sym typeface="Open Sans"/>
              </a:rPr>
              <a:t>Malawi COVID Epi Curve (Italy Incidence Scenario)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marL="228600" lvl="0" indent="-2349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Actual monitoring of cases in Malawi with projections of no change of incoming travelers</a:t>
            </a:r>
            <a:endParaRPr sz="2900"/>
          </a:p>
          <a:p>
            <a:pPr marL="228600" lvl="0" indent="-2349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Italy confirmed cases adjusted with population size of Malawi to hypothesize COVID Confirm Cases</a:t>
            </a:r>
            <a:endParaRPr sz="2900"/>
          </a:p>
          <a:p>
            <a:pPr marL="228600" lvl="0" indent="-2349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50% positive rate to estimate suspected cases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5"/>
          <p:cNvSpPr txBox="1"/>
          <p:nvPr/>
        </p:nvSpPr>
        <p:spPr>
          <a:xfrm>
            <a:off x="466534" y="-9"/>
            <a:ext cx="11725500" cy="1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-US"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Local Epidemic Stages – based on African CDC recommendations for a stepwise response to COVID-19</a:t>
            </a:r>
            <a:endParaRPr sz="2800" b="1" i="0" u="none" strike="noStrike" cap="none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65" name="Google Shape;265;p35"/>
          <p:cNvGraphicFramePr/>
          <p:nvPr/>
        </p:nvGraphicFramePr>
        <p:xfrm>
          <a:off x="480473" y="1002306"/>
          <a:ext cx="11231050" cy="55306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615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5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67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Early &amp; Expanding Outbreak (PHASE 1-2): Imported Case period (few cases identified)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6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PHASE 1: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One or more imported cases, and limited local transmission related to imported cases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PHASE 2: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Increasing numbers of imported cases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Increased local spread, but all cases linked to known transmission chains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Outbreak clusters with a known common exposure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4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PHASE 3: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Localized outbreaks start to merge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One or more cases or deaths occur outside known transmission chains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Sustained person to person transmission – multiple generations in transmission chains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Cases are detected among SARI case with no known exposure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PHASE 4: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Widespread sustained community transmission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Multiple generation transmission chains can be identified, but most cases occur outside of chains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Community-wide transmission throughout all or nearly all the country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65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Advancing and Large Outbreak (PHASE 3-4): Local and nationwide transmission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66" name="Google Shape;266;p35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894" y="6077505"/>
            <a:ext cx="488979" cy="488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5" descr="A close up of a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8261" y="5955259"/>
            <a:ext cx="488979" cy="488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5" descr="A close up of a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7388" y="6077508"/>
            <a:ext cx="244491" cy="244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5" descr="A close up of a 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469" y="1002047"/>
            <a:ext cx="484554" cy="484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5" descr="A close up of a logo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r="52109"/>
          <a:stretch/>
        </p:blipFill>
        <p:spPr>
          <a:xfrm>
            <a:off x="855352" y="1002049"/>
            <a:ext cx="232050" cy="484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6"/>
          <p:cNvSpPr/>
          <p:nvPr/>
        </p:nvSpPr>
        <p:spPr>
          <a:xfrm>
            <a:off x="189186" y="2641658"/>
            <a:ext cx="11292749" cy="1524759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Heath Management Information System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(HMIS/DHIS2)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6"/>
          <p:cNvSpPr/>
          <p:nvPr/>
        </p:nvSpPr>
        <p:spPr>
          <a:xfrm>
            <a:off x="189186" y="4223009"/>
            <a:ext cx="11292749" cy="1524759"/>
          </a:xfrm>
          <a:prstGeom prst="roundRect">
            <a:avLst>
              <a:gd name="adj" fmla="val 16667"/>
            </a:avLst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National Electronic Medical Record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System Platform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6"/>
          <p:cNvSpPr/>
          <p:nvPr/>
        </p:nvSpPr>
        <p:spPr>
          <a:xfrm>
            <a:off x="189186" y="5865295"/>
            <a:ext cx="11292749" cy="743395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Mobile Health Applications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6"/>
          <p:cNvSpPr txBox="1"/>
          <p:nvPr/>
        </p:nvSpPr>
        <p:spPr>
          <a:xfrm>
            <a:off x="437200" y="138275"/>
            <a:ext cx="12192000" cy="6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Malawi HIS Architecture </a:t>
            </a: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&amp;</a:t>
            </a:r>
            <a:r>
              <a:rPr lang="en-US"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Application Concept Standards, 2016</a:t>
            </a:r>
            <a:endParaRPr sz="2800" i="0" u="none" strike="noStrike" cap="none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9" name="Google Shape;279;p36"/>
          <p:cNvSpPr/>
          <p:nvPr/>
        </p:nvSpPr>
        <p:spPr>
          <a:xfrm>
            <a:off x="4036558" y="1197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LEVEL OF DATA COLLECTION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6"/>
          <p:cNvSpPr/>
          <p:nvPr/>
        </p:nvSpPr>
        <p:spPr>
          <a:xfrm>
            <a:off x="5916134" y="1197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QUANTITY OF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/>
          <p:nvPr/>
        </p:nvSpPr>
        <p:spPr>
          <a:xfrm>
            <a:off x="7795710" y="1197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INFORMATION NEEDS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6"/>
          <p:cNvSpPr/>
          <p:nvPr/>
        </p:nvSpPr>
        <p:spPr>
          <a:xfrm>
            <a:off x="9675286" y="1197007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INFORMATION TOOLS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6"/>
          <p:cNvSpPr/>
          <p:nvPr/>
        </p:nvSpPr>
        <p:spPr>
          <a:xfrm>
            <a:off x="4036557" y="1909871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Global/Regional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6"/>
          <p:cNvSpPr/>
          <p:nvPr/>
        </p:nvSpPr>
        <p:spPr>
          <a:xfrm>
            <a:off x="7795709" y="195525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Summary Indicators for global reporting et. MDGs, UNGASS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6"/>
          <p:cNvSpPr/>
          <p:nvPr/>
        </p:nvSpPr>
        <p:spPr>
          <a:xfrm>
            <a:off x="4036557" y="2710907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National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6"/>
          <p:cNvSpPr/>
          <p:nvPr/>
        </p:nvSpPr>
        <p:spPr>
          <a:xfrm>
            <a:off x="4036556" y="3511943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District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6"/>
          <p:cNvSpPr/>
          <p:nvPr/>
        </p:nvSpPr>
        <p:spPr>
          <a:xfrm>
            <a:off x="4036556" y="4312979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6"/>
          <p:cNvSpPr/>
          <p:nvPr/>
        </p:nvSpPr>
        <p:spPr>
          <a:xfrm>
            <a:off x="4036556" y="509869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6"/>
          <p:cNvSpPr/>
          <p:nvPr/>
        </p:nvSpPr>
        <p:spPr>
          <a:xfrm>
            <a:off x="4036555" y="587661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Household and Community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6"/>
          <p:cNvSpPr/>
          <p:nvPr/>
        </p:nvSpPr>
        <p:spPr>
          <a:xfrm>
            <a:off x="7795709" y="271779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9"/>
              <a:buFont typeface="Arial"/>
              <a:buNone/>
            </a:pPr>
            <a:r>
              <a:rPr lang="en-US" sz="989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Summary indicators for national needs, e.g. strategic planning and resource allocation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6"/>
          <p:cNvSpPr/>
          <p:nvPr/>
        </p:nvSpPr>
        <p:spPr>
          <a:xfrm>
            <a:off x="7790967" y="351194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Indicators for district and national reporting and planning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6"/>
          <p:cNvSpPr/>
          <p:nvPr/>
        </p:nvSpPr>
        <p:spPr>
          <a:xfrm>
            <a:off x="7790966" y="431297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Facility management, audits, planning, drug procurement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6"/>
          <p:cNvSpPr/>
          <p:nvPr/>
        </p:nvSpPr>
        <p:spPr>
          <a:xfrm>
            <a:off x="7787381" y="5098694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 Care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6"/>
          <p:cNvSpPr/>
          <p:nvPr/>
        </p:nvSpPr>
        <p:spPr>
          <a:xfrm>
            <a:off x="7795709" y="5856943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9"/>
              <a:buFont typeface="Arial"/>
              <a:buNone/>
            </a:pPr>
            <a:r>
              <a:rPr lang="en-US" sz="989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Understanding population burden of disease and risk: Monitoring and Evaluation of CBOS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6"/>
          <p:cNvSpPr/>
          <p:nvPr/>
        </p:nvSpPr>
        <p:spPr>
          <a:xfrm>
            <a:off x="6019347" y="2405001"/>
            <a:ext cx="1583563" cy="3647904"/>
          </a:xfrm>
          <a:prstGeom prst="triangle">
            <a:avLst>
              <a:gd name="adj" fmla="val 50000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6"/>
          <p:cNvSpPr/>
          <p:nvPr/>
        </p:nvSpPr>
        <p:spPr>
          <a:xfrm>
            <a:off x="9675286" y="1972097"/>
            <a:ext cx="1806649" cy="220806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AGGREGATED LEVEL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6"/>
          <p:cNvSpPr txBox="1"/>
          <p:nvPr/>
        </p:nvSpPr>
        <p:spPr>
          <a:xfrm>
            <a:off x="6165189" y="1972097"/>
            <a:ext cx="1308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Less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36"/>
          <p:cNvSpPr/>
          <p:nvPr/>
        </p:nvSpPr>
        <p:spPr>
          <a:xfrm>
            <a:off x="9675286" y="4306167"/>
            <a:ext cx="1806649" cy="22080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INDIVIDUAL LEVEL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6"/>
          <p:cNvSpPr txBox="1"/>
          <p:nvPr/>
        </p:nvSpPr>
        <p:spPr>
          <a:xfrm>
            <a:off x="6088987" y="6144895"/>
            <a:ext cx="1308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More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6"/>
          <p:cNvSpPr/>
          <p:nvPr/>
        </p:nvSpPr>
        <p:spPr>
          <a:xfrm>
            <a:off x="189186" y="2641658"/>
            <a:ext cx="11292749" cy="1524759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Heath Management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Information System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(HMIS/DHIS2)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6"/>
          <p:cNvSpPr/>
          <p:nvPr/>
        </p:nvSpPr>
        <p:spPr>
          <a:xfrm>
            <a:off x="189186" y="4223009"/>
            <a:ext cx="11292749" cy="1524759"/>
          </a:xfrm>
          <a:prstGeom prst="roundRect">
            <a:avLst>
              <a:gd name="adj" fmla="val 16667"/>
            </a:avLst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National Electronic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Medical Record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System Platform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6"/>
          <p:cNvSpPr/>
          <p:nvPr/>
        </p:nvSpPr>
        <p:spPr>
          <a:xfrm>
            <a:off x="189186" y="5865295"/>
            <a:ext cx="11292749" cy="743395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Mobile Health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Applications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6"/>
          <p:cNvSpPr txBox="1"/>
          <p:nvPr/>
        </p:nvSpPr>
        <p:spPr>
          <a:xfrm>
            <a:off x="437200" y="138275"/>
            <a:ext cx="12192000" cy="6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Malawi HIS Architecture </a:t>
            </a: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&amp;</a:t>
            </a:r>
            <a:r>
              <a:rPr lang="en-US" sz="2800" b="1" i="0" u="none" strike="noStrike" cap="none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Application Concept Standards, 2016</a:t>
            </a:r>
            <a:endParaRPr sz="2800" i="0" u="none" strike="noStrike" cap="none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9" name="Google Shape;279;p36"/>
          <p:cNvSpPr/>
          <p:nvPr/>
        </p:nvSpPr>
        <p:spPr>
          <a:xfrm>
            <a:off x="2229906" y="118754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LEVEL OF DATA COLLECTION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6"/>
          <p:cNvSpPr/>
          <p:nvPr/>
        </p:nvSpPr>
        <p:spPr>
          <a:xfrm>
            <a:off x="5916134" y="1197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QUANTITY OF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/>
          <p:nvPr/>
        </p:nvSpPr>
        <p:spPr>
          <a:xfrm>
            <a:off x="7795710" y="1197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INFORMATION NEEDS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6"/>
          <p:cNvSpPr/>
          <p:nvPr/>
        </p:nvSpPr>
        <p:spPr>
          <a:xfrm>
            <a:off x="9675286" y="1197007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INFORMATION TOOLS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6"/>
          <p:cNvSpPr/>
          <p:nvPr/>
        </p:nvSpPr>
        <p:spPr>
          <a:xfrm>
            <a:off x="2229905" y="1940487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Global/Regional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6"/>
          <p:cNvSpPr/>
          <p:nvPr/>
        </p:nvSpPr>
        <p:spPr>
          <a:xfrm>
            <a:off x="7795709" y="195525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Summary Indicators for global reporting et. MDGs, UNGASS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6"/>
          <p:cNvSpPr/>
          <p:nvPr/>
        </p:nvSpPr>
        <p:spPr>
          <a:xfrm>
            <a:off x="2229905" y="2718855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National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6"/>
          <p:cNvSpPr/>
          <p:nvPr/>
        </p:nvSpPr>
        <p:spPr>
          <a:xfrm>
            <a:off x="2229904" y="348453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District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6"/>
          <p:cNvSpPr/>
          <p:nvPr/>
        </p:nvSpPr>
        <p:spPr>
          <a:xfrm>
            <a:off x="2226760" y="431297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6"/>
          <p:cNvSpPr/>
          <p:nvPr/>
        </p:nvSpPr>
        <p:spPr>
          <a:xfrm>
            <a:off x="2226759" y="504891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6"/>
          <p:cNvSpPr/>
          <p:nvPr/>
        </p:nvSpPr>
        <p:spPr>
          <a:xfrm>
            <a:off x="2224864" y="588900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Household and Community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6"/>
          <p:cNvSpPr/>
          <p:nvPr/>
        </p:nvSpPr>
        <p:spPr>
          <a:xfrm>
            <a:off x="7795709" y="271779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9"/>
              <a:buFont typeface="Arial"/>
              <a:buNone/>
            </a:pPr>
            <a:r>
              <a:rPr lang="en-US" sz="989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Summary indicators for national needs, e.g. strategic planning and resource allocation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6"/>
          <p:cNvSpPr/>
          <p:nvPr/>
        </p:nvSpPr>
        <p:spPr>
          <a:xfrm>
            <a:off x="7790967" y="351194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Indicators for district and national reporting and planning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6"/>
          <p:cNvSpPr/>
          <p:nvPr/>
        </p:nvSpPr>
        <p:spPr>
          <a:xfrm>
            <a:off x="7790966" y="431297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Arial"/>
              <a:buNone/>
            </a:pPr>
            <a:r>
              <a:rPr lang="en-US" sz="126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Facility management, audits, planning, drug procurement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6"/>
          <p:cNvSpPr/>
          <p:nvPr/>
        </p:nvSpPr>
        <p:spPr>
          <a:xfrm>
            <a:off x="7787381" y="5098694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 Care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6"/>
          <p:cNvSpPr/>
          <p:nvPr/>
        </p:nvSpPr>
        <p:spPr>
          <a:xfrm>
            <a:off x="7795709" y="5856943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9"/>
              <a:buFont typeface="Arial"/>
              <a:buNone/>
            </a:pPr>
            <a:r>
              <a:rPr lang="en-US" sz="989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Understanding population burden of disease and risk: Monitoring and Evaluation of CBOS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6"/>
          <p:cNvSpPr/>
          <p:nvPr/>
        </p:nvSpPr>
        <p:spPr>
          <a:xfrm>
            <a:off x="6019347" y="2405001"/>
            <a:ext cx="1583563" cy="3647904"/>
          </a:xfrm>
          <a:prstGeom prst="triangle">
            <a:avLst>
              <a:gd name="adj" fmla="val 50000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6"/>
          <p:cNvSpPr/>
          <p:nvPr/>
        </p:nvSpPr>
        <p:spPr>
          <a:xfrm>
            <a:off x="9675286" y="1972097"/>
            <a:ext cx="1806649" cy="220806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AGGREGATED LEVEL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6"/>
          <p:cNvSpPr txBox="1"/>
          <p:nvPr/>
        </p:nvSpPr>
        <p:spPr>
          <a:xfrm>
            <a:off x="6165189" y="1972097"/>
            <a:ext cx="1308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Less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36"/>
          <p:cNvSpPr/>
          <p:nvPr/>
        </p:nvSpPr>
        <p:spPr>
          <a:xfrm>
            <a:off x="9675286" y="4306167"/>
            <a:ext cx="1806649" cy="22080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INDIVIDUAL LEVEL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6"/>
          <p:cNvSpPr txBox="1"/>
          <p:nvPr/>
        </p:nvSpPr>
        <p:spPr>
          <a:xfrm>
            <a:off x="6088987" y="6144895"/>
            <a:ext cx="13085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More 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9;p36">
            <a:extLst>
              <a:ext uri="{FF2B5EF4-FFF2-40B4-BE49-F238E27FC236}">
                <a16:creationId xmlns:a16="http://schemas.microsoft.com/office/drawing/2014/main" id="{8E5A82E2-6D5F-494D-B6D9-FAECB3B6033E}"/>
              </a:ext>
            </a:extLst>
          </p:cNvPr>
          <p:cNvSpPr/>
          <p:nvPr/>
        </p:nvSpPr>
        <p:spPr>
          <a:xfrm>
            <a:off x="4079834" y="1194403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APPLICATION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3;p36">
            <a:extLst>
              <a:ext uri="{FF2B5EF4-FFF2-40B4-BE49-F238E27FC236}">
                <a16:creationId xmlns:a16="http://schemas.microsoft.com/office/drawing/2014/main" id="{B8E61398-ACB1-4B4A-B97D-78C017647C94}"/>
              </a:ext>
            </a:extLst>
          </p:cNvPr>
          <p:cNvSpPr/>
          <p:nvPr/>
        </p:nvSpPr>
        <p:spPr>
          <a:xfrm>
            <a:off x="4099843" y="1935472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Global/Regional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83;p36">
            <a:extLst>
              <a:ext uri="{FF2B5EF4-FFF2-40B4-BE49-F238E27FC236}">
                <a16:creationId xmlns:a16="http://schemas.microsoft.com/office/drawing/2014/main" id="{A33F69A4-96A3-1D4B-8743-7989FA2FD11B}"/>
              </a:ext>
            </a:extLst>
          </p:cNvPr>
          <p:cNvSpPr/>
          <p:nvPr/>
        </p:nvSpPr>
        <p:spPr>
          <a:xfrm>
            <a:off x="4079834" y="271190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OHSP, IMS &amp; EOC Dashboards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283;p36">
            <a:extLst>
              <a:ext uri="{FF2B5EF4-FFF2-40B4-BE49-F238E27FC236}">
                <a16:creationId xmlns:a16="http://schemas.microsoft.com/office/drawing/2014/main" id="{FADEC4BE-BE0F-E94E-8B35-7AC1610E1DC5}"/>
              </a:ext>
            </a:extLst>
          </p:cNvPr>
          <p:cNvSpPr/>
          <p:nvPr/>
        </p:nvSpPr>
        <p:spPr>
          <a:xfrm>
            <a:off x="4079833" y="3506554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COVID-19 Website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283;p36">
            <a:extLst>
              <a:ext uri="{FF2B5EF4-FFF2-40B4-BE49-F238E27FC236}">
                <a16:creationId xmlns:a16="http://schemas.microsoft.com/office/drawing/2014/main" id="{B4E736BC-686B-694D-BF52-54AA609A21CE}"/>
              </a:ext>
            </a:extLst>
          </p:cNvPr>
          <p:cNvSpPr/>
          <p:nvPr/>
        </p:nvSpPr>
        <p:spPr>
          <a:xfrm>
            <a:off x="4079832" y="4292296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CCPF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283;p36">
            <a:extLst>
              <a:ext uri="{FF2B5EF4-FFF2-40B4-BE49-F238E27FC236}">
                <a16:creationId xmlns:a16="http://schemas.microsoft.com/office/drawing/2014/main" id="{235CA89E-B168-2742-B907-DF7C85BC8302}"/>
              </a:ext>
            </a:extLst>
          </p:cNvPr>
          <p:cNvSpPr/>
          <p:nvPr/>
        </p:nvSpPr>
        <p:spPr>
          <a:xfrm>
            <a:off x="4079831" y="5048918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HFD Survey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283;p36">
            <a:extLst>
              <a:ext uri="{FF2B5EF4-FFF2-40B4-BE49-F238E27FC236}">
                <a16:creationId xmlns:a16="http://schemas.microsoft.com/office/drawing/2014/main" id="{E2366877-3A73-3645-B32E-020204FF7676}"/>
              </a:ext>
            </a:extLst>
          </p:cNvPr>
          <p:cNvSpPr/>
          <p:nvPr/>
        </p:nvSpPr>
        <p:spPr>
          <a:xfrm>
            <a:off x="4087286" y="5884330"/>
            <a:ext cx="1806649" cy="66821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lt1"/>
                </a:solidFill>
                <a:latin typeface="Calibri"/>
                <a:ea typeface="Arial"/>
                <a:cs typeface="Calibri"/>
                <a:sym typeface="Calibri"/>
              </a:rPr>
              <a:t>WhatsApp, SMS, USSD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4694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oogle Shape;304;p37"/>
          <p:cNvGrpSpPr/>
          <p:nvPr/>
        </p:nvGrpSpPr>
        <p:grpSpPr>
          <a:xfrm>
            <a:off x="225824" y="819351"/>
            <a:ext cx="11777071" cy="4707884"/>
            <a:chOff x="5488" y="511"/>
            <a:chExt cx="11777071" cy="4707884"/>
          </a:xfrm>
        </p:grpSpPr>
        <p:sp>
          <p:nvSpPr>
            <p:cNvPr id="305" name="Google Shape;305;p37"/>
            <p:cNvSpPr/>
            <p:nvPr/>
          </p:nvSpPr>
          <p:spPr>
            <a:xfrm>
              <a:off x="5488" y="511"/>
              <a:ext cx="2357065" cy="626052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7"/>
            <p:cNvSpPr txBox="1"/>
            <p:nvPr/>
          </p:nvSpPr>
          <p:spPr>
            <a:xfrm>
              <a:off x="23824" y="18847"/>
              <a:ext cx="2320393" cy="589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A. CENTRAL COORDINATION</a:t>
              </a:r>
              <a:endParaRPr sz="1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37"/>
            <p:cNvSpPr/>
            <p:nvPr/>
          </p:nvSpPr>
          <p:spPr>
            <a:xfrm>
              <a:off x="5488" y="793852"/>
              <a:ext cx="2357065" cy="1193321"/>
            </a:xfrm>
            <a:prstGeom prst="roundRect">
              <a:avLst>
                <a:gd name="adj" fmla="val 10000"/>
              </a:avLst>
            </a:prstGeom>
            <a:solidFill>
              <a:srgbClr val="8DA9DB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7"/>
            <p:cNvSpPr txBox="1"/>
            <p:nvPr/>
          </p:nvSpPr>
          <p:spPr>
            <a:xfrm>
              <a:off x="40439" y="828803"/>
              <a:ext cx="2287163" cy="11234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1000"/>
                <a:buFont typeface="Calibri"/>
                <a:buNone/>
              </a:pPr>
              <a:r>
                <a:rPr lang="en-US" sz="10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A.1 Public Health Emergency Operation Centre (PHEOC)</a:t>
              </a:r>
              <a:endParaRPr sz="10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37"/>
            <p:cNvSpPr/>
            <p:nvPr/>
          </p:nvSpPr>
          <p:spPr>
            <a:xfrm>
              <a:off x="5488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3C6E7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7"/>
            <p:cNvSpPr txBox="1"/>
            <p:nvPr/>
          </p:nvSpPr>
          <p:spPr>
            <a:xfrm>
              <a:off x="22220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A.1.1 Admin / Fin</a:t>
              </a:r>
              <a:r>
                <a:rPr lang="en-US" sz="8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nce Digital Support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37"/>
            <p:cNvSpPr/>
            <p:nvPr/>
          </p:nvSpPr>
          <p:spPr>
            <a:xfrm>
              <a:off x="5488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8E2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7"/>
            <p:cNvSpPr txBox="1"/>
            <p:nvPr/>
          </p:nvSpPr>
          <p:spPr>
            <a:xfrm>
              <a:off x="22220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Infrastructure / functional structure / operating procedures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37"/>
            <p:cNvSpPr/>
            <p:nvPr/>
          </p:nvSpPr>
          <p:spPr>
            <a:xfrm>
              <a:off x="600753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3C6E7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7"/>
            <p:cNvSpPr txBox="1"/>
            <p:nvPr/>
          </p:nvSpPr>
          <p:spPr>
            <a:xfrm>
              <a:off x="617485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A.1.2 Operation Digital Support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37"/>
            <p:cNvSpPr/>
            <p:nvPr/>
          </p:nvSpPr>
          <p:spPr>
            <a:xfrm>
              <a:off x="600753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8E2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37"/>
            <p:cNvSpPr txBox="1"/>
            <p:nvPr/>
          </p:nvSpPr>
          <p:spPr>
            <a:xfrm>
              <a:off x="617485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IMS, Hotline for EOC operation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7"/>
            <p:cNvSpPr/>
            <p:nvPr/>
          </p:nvSpPr>
          <p:spPr>
            <a:xfrm>
              <a:off x="1196018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3C6E7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37"/>
            <p:cNvSpPr txBox="1"/>
            <p:nvPr/>
          </p:nvSpPr>
          <p:spPr>
            <a:xfrm>
              <a:off x="1212750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A.1.3 Planning Digital Support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7"/>
            <p:cNvSpPr/>
            <p:nvPr/>
          </p:nvSpPr>
          <p:spPr>
            <a:xfrm>
              <a:off x="1196018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8E2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7"/>
            <p:cNvSpPr txBox="1"/>
            <p:nvPr/>
          </p:nvSpPr>
          <p:spPr>
            <a:xfrm>
              <a:off x="1212750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Analytic, epi modeling, policy suggestion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37"/>
            <p:cNvSpPr/>
            <p:nvPr/>
          </p:nvSpPr>
          <p:spPr>
            <a:xfrm>
              <a:off x="1791282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3C6E7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7"/>
            <p:cNvSpPr txBox="1"/>
            <p:nvPr/>
          </p:nvSpPr>
          <p:spPr>
            <a:xfrm>
              <a:off x="1808014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A.1.4 Logistics Digital Support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37"/>
            <p:cNvSpPr/>
            <p:nvPr/>
          </p:nvSpPr>
          <p:spPr>
            <a:xfrm>
              <a:off x="1791282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8E2F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7"/>
            <p:cNvSpPr txBox="1"/>
            <p:nvPr/>
          </p:nvSpPr>
          <p:spPr>
            <a:xfrm>
              <a:off x="1808014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LMIS, transports, PPE, medicine inventories</a:t>
              </a:r>
              <a:endParaRPr sz="8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37"/>
            <p:cNvSpPr/>
            <p:nvPr/>
          </p:nvSpPr>
          <p:spPr>
            <a:xfrm>
              <a:off x="2458527" y="511"/>
              <a:ext cx="4214840" cy="626052"/>
            </a:xfrm>
            <a:prstGeom prst="roundRect">
              <a:avLst>
                <a:gd name="adj" fmla="val 10000"/>
              </a:avLst>
            </a:prstGeom>
            <a:solidFill>
              <a:schemeClr val="accent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7"/>
            <p:cNvSpPr txBox="1"/>
            <p:nvPr/>
          </p:nvSpPr>
          <p:spPr>
            <a:xfrm>
              <a:off x="2476863" y="18847"/>
              <a:ext cx="4178168" cy="589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B. SURVEILLANCE</a:t>
              </a:r>
              <a:endParaRPr sz="1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37"/>
            <p:cNvSpPr/>
            <p:nvPr/>
          </p:nvSpPr>
          <p:spPr>
            <a:xfrm>
              <a:off x="2458527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A8D0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37"/>
            <p:cNvSpPr txBox="1"/>
            <p:nvPr/>
          </p:nvSpPr>
          <p:spPr>
            <a:xfrm>
              <a:off x="2475259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5623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385623"/>
                  </a:solidFill>
                  <a:latin typeface="Calibri"/>
                  <a:ea typeface="Calibri"/>
                  <a:cs typeface="Calibri"/>
                  <a:sym typeface="Calibri"/>
                </a:rPr>
                <a:t>B.1 Port of Entry Surveillance</a:t>
              </a:r>
              <a:endParaRPr sz="75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37"/>
            <p:cNvSpPr/>
            <p:nvPr/>
          </p:nvSpPr>
          <p:spPr>
            <a:xfrm>
              <a:off x="2458527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C4E0B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7"/>
            <p:cNvSpPr txBox="1"/>
            <p:nvPr/>
          </p:nvSpPr>
          <p:spPr>
            <a:xfrm>
              <a:off x="2475259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B.1.1 DHIS2/OHSP App: 4.0 COVID-19 Point of Entry Tracker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37"/>
            <p:cNvSpPr/>
            <p:nvPr/>
          </p:nvSpPr>
          <p:spPr>
            <a:xfrm>
              <a:off x="2458527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37"/>
            <p:cNvSpPr txBox="1"/>
            <p:nvPr/>
          </p:nvSpPr>
          <p:spPr>
            <a:xfrm>
              <a:off x="2475259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Monitoring all entered travelers (source: immigration, airline, bus, MNO)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37"/>
            <p:cNvSpPr/>
            <p:nvPr/>
          </p:nvSpPr>
          <p:spPr>
            <a:xfrm>
              <a:off x="3077786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A8D0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37"/>
            <p:cNvSpPr txBox="1"/>
            <p:nvPr/>
          </p:nvSpPr>
          <p:spPr>
            <a:xfrm>
              <a:off x="3094518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5623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385623"/>
                  </a:solidFill>
                  <a:latin typeface="Calibri"/>
                  <a:ea typeface="Calibri"/>
                  <a:cs typeface="Calibri"/>
                  <a:sym typeface="Calibri"/>
                </a:rPr>
                <a:t>B.2 Traveler quarantine surveillance</a:t>
              </a:r>
              <a:endParaRPr sz="75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37"/>
            <p:cNvSpPr/>
            <p:nvPr/>
          </p:nvSpPr>
          <p:spPr>
            <a:xfrm>
              <a:off x="3077786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C4E0B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37"/>
            <p:cNvSpPr txBox="1"/>
            <p:nvPr/>
          </p:nvSpPr>
          <p:spPr>
            <a:xfrm>
              <a:off x="3094518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B.2.1 DHIS2/OHSP App: 5.0 COVID-19 Contact Registration &amp; Follow-Up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37"/>
            <p:cNvSpPr/>
            <p:nvPr/>
          </p:nvSpPr>
          <p:spPr>
            <a:xfrm>
              <a:off x="3077786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37"/>
            <p:cNvSpPr txBox="1"/>
            <p:nvPr/>
          </p:nvSpPr>
          <p:spPr>
            <a:xfrm>
              <a:off x="3094518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SMS/USSD alerts to people under quarantine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Monitoring all people under quarantine 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37"/>
            <p:cNvSpPr/>
            <p:nvPr/>
          </p:nvSpPr>
          <p:spPr>
            <a:xfrm>
              <a:off x="3697044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A8D0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37"/>
            <p:cNvSpPr txBox="1"/>
            <p:nvPr/>
          </p:nvSpPr>
          <p:spPr>
            <a:xfrm>
              <a:off x="3713776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5623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385623"/>
                  </a:solidFill>
                  <a:latin typeface="Calibri"/>
                  <a:ea typeface="Calibri"/>
                  <a:cs typeface="Calibri"/>
                  <a:sym typeface="Calibri"/>
                </a:rPr>
                <a:t>B.3 Case-Base Surveillance</a:t>
              </a:r>
              <a:endParaRPr sz="75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37"/>
            <p:cNvSpPr/>
            <p:nvPr/>
          </p:nvSpPr>
          <p:spPr>
            <a:xfrm>
              <a:off x="3697044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C4E0B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37"/>
            <p:cNvSpPr txBox="1"/>
            <p:nvPr/>
          </p:nvSpPr>
          <p:spPr>
            <a:xfrm>
              <a:off x="3713776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B.3.1 DHIS2/OHSP App: 6.0 COVID-19 Case-Based Surveillance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37"/>
            <p:cNvSpPr/>
            <p:nvPr/>
          </p:nvSpPr>
          <p:spPr>
            <a:xfrm>
              <a:off x="3697044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37"/>
            <p:cNvSpPr txBox="1"/>
            <p:nvPr/>
          </p:nvSpPr>
          <p:spPr>
            <a:xfrm>
              <a:off x="3713776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SMS/USSD alerts to people under quarantine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Monitoring all people under quarantine 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37"/>
            <p:cNvSpPr/>
            <p:nvPr/>
          </p:nvSpPr>
          <p:spPr>
            <a:xfrm>
              <a:off x="4316302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A8D0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37"/>
            <p:cNvSpPr txBox="1"/>
            <p:nvPr/>
          </p:nvSpPr>
          <p:spPr>
            <a:xfrm>
              <a:off x="4333034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5623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385623"/>
                  </a:solidFill>
                  <a:latin typeface="Calibri"/>
                  <a:ea typeface="Calibri"/>
                  <a:cs typeface="Calibri"/>
                  <a:sym typeface="Calibri"/>
                </a:rPr>
                <a:t>B.4 Confirmed-case Contacts surveillance</a:t>
              </a:r>
              <a:endParaRPr sz="75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37"/>
            <p:cNvSpPr/>
            <p:nvPr/>
          </p:nvSpPr>
          <p:spPr>
            <a:xfrm>
              <a:off x="4316302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C4E0B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37"/>
            <p:cNvSpPr txBox="1"/>
            <p:nvPr/>
          </p:nvSpPr>
          <p:spPr>
            <a:xfrm>
              <a:off x="4333034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B.4.1 DHIS2/OHSP App: 5.0 COVID-19 Contact Registration &amp; Follow-Up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37"/>
            <p:cNvSpPr/>
            <p:nvPr/>
          </p:nvSpPr>
          <p:spPr>
            <a:xfrm>
              <a:off x="4316302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37"/>
            <p:cNvSpPr txBox="1"/>
            <p:nvPr/>
          </p:nvSpPr>
          <p:spPr>
            <a:xfrm>
              <a:off x="4333034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SMS/USSD alerts to people under quarantine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Monitoring all people under quarantine 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37"/>
            <p:cNvSpPr/>
            <p:nvPr/>
          </p:nvSpPr>
          <p:spPr>
            <a:xfrm>
              <a:off x="4935560" y="793852"/>
              <a:ext cx="1737807" cy="1193321"/>
            </a:xfrm>
            <a:prstGeom prst="roundRect">
              <a:avLst>
                <a:gd name="adj" fmla="val 10000"/>
              </a:avLst>
            </a:prstGeom>
            <a:solidFill>
              <a:srgbClr val="A8D08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37"/>
            <p:cNvSpPr txBox="1"/>
            <p:nvPr/>
          </p:nvSpPr>
          <p:spPr>
            <a:xfrm>
              <a:off x="4970511" y="828803"/>
              <a:ext cx="1667905" cy="11234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5623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385623"/>
                  </a:solidFill>
                  <a:latin typeface="Calibri"/>
                  <a:ea typeface="Calibri"/>
                  <a:cs typeface="Calibri"/>
                  <a:sym typeface="Calibri"/>
                </a:rPr>
                <a:t>B.5 (Nearly) Real-time syndromic  and community surveillance (both facility and community based)</a:t>
              </a:r>
              <a:endParaRPr sz="750" b="0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37"/>
            <p:cNvSpPr/>
            <p:nvPr/>
          </p:nvSpPr>
          <p:spPr>
            <a:xfrm>
              <a:off x="4935560" y="2154463"/>
              <a:ext cx="1737807" cy="1193321"/>
            </a:xfrm>
            <a:prstGeom prst="roundRect">
              <a:avLst>
                <a:gd name="adj" fmla="val 10000"/>
              </a:avLst>
            </a:prstGeom>
            <a:solidFill>
              <a:srgbClr val="C4E0B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37"/>
            <p:cNvSpPr txBox="1"/>
            <p:nvPr/>
          </p:nvSpPr>
          <p:spPr>
            <a:xfrm>
              <a:off x="4970511" y="2189414"/>
              <a:ext cx="1667905" cy="11234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B.5.1 Syndromic Surveillance System: EMR POC, USSD, Chatbot, CCPF, eDRS</a:t>
              </a: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B.5.2 MNO data for population surveillance</a:t>
              </a: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B.5.</a:t>
              </a:r>
              <a:r>
                <a:rPr lang="en-US" sz="80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 Integrated Community Health Information System</a:t>
              </a: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B.5.4 Community/Facility Screening</a:t>
              </a: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8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4935560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37"/>
            <p:cNvSpPr txBox="1"/>
            <p:nvPr/>
          </p:nvSpPr>
          <p:spPr>
            <a:xfrm>
              <a:off x="4952292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5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700"/>
                <a:buFont typeface="Calibri"/>
                <a:buNone/>
              </a:pPr>
              <a:r>
                <a:rPr lang="en-US" sz="7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ILI, SARI information from community</a:t>
              </a:r>
              <a:endParaRPr sz="7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37"/>
            <p:cNvSpPr/>
            <p:nvPr/>
          </p:nvSpPr>
          <p:spPr>
            <a:xfrm>
              <a:off x="5518828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37"/>
            <p:cNvSpPr txBox="1"/>
            <p:nvPr/>
          </p:nvSpPr>
          <p:spPr>
            <a:xfrm>
              <a:off x="5535560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ILI, SARI information from facilities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37"/>
            <p:cNvSpPr/>
            <p:nvPr/>
          </p:nvSpPr>
          <p:spPr>
            <a:xfrm>
              <a:off x="6102097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E1EFD8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37"/>
            <p:cNvSpPr txBox="1"/>
            <p:nvPr/>
          </p:nvSpPr>
          <p:spPr>
            <a:xfrm>
              <a:off x="6118829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Population density and movement information</a:t>
              </a:r>
              <a:endParaRPr sz="800" b="0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37"/>
            <p:cNvSpPr/>
            <p:nvPr/>
          </p:nvSpPr>
          <p:spPr>
            <a:xfrm>
              <a:off x="6769342" y="511"/>
              <a:ext cx="1809787" cy="626052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37"/>
            <p:cNvSpPr txBox="1"/>
            <p:nvPr/>
          </p:nvSpPr>
          <p:spPr>
            <a:xfrm>
              <a:off x="6787678" y="18847"/>
              <a:ext cx="1773115" cy="589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C. LABORATORY</a:t>
              </a:r>
              <a:endParaRPr sz="1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6769342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37"/>
            <p:cNvSpPr txBox="1"/>
            <p:nvPr/>
          </p:nvSpPr>
          <p:spPr>
            <a:xfrm>
              <a:off x="6786074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C.1 Receiving COVID Sample</a:t>
              </a:r>
              <a:endParaRPr sz="75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6769342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37"/>
            <p:cNvSpPr txBox="1"/>
            <p:nvPr/>
          </p:nvSpPr>
          <p:spPr>
            <a:xfrm>
              <a:off x="6786074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C.1.1 DHIS2/OHSP App </a:t>
              </a:r>
              <a:r>
                <a:rPr lang="en-US" sz="80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and LIMS integration for sample received</a:t>
              </a:r>
              <a:endParaRPr sz="80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6769342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FF2C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7"/>
            <p:cNvSpPr txBox="1"/>
            <p:nvPr/>
          </p:nvSpPr>
          <p:spPr>
            <a:xfrm>
              <a:off x="6786074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Sample request from DHIS2/OHSP to </a:t>
              </a: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LIMS to provide sample registratio</a:t>
              </a:r>
              <a:r>
                <a:rPr lang="en-US" sz="80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n</a:t>
              </a:r>
              <a:endParaRPr sz="80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7388600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37"/>
            <p:cNvSpPr txBox="1"/>
            <p:nvPr/>
          </p:nvSpPr>
          <p:spPr>
            <a:xfrm>
              <a:off x="7405332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C.2 Process COVID sample (tests)</a:t>
              </a:r>
              <a:endParaRPr sz="75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7388600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7"/>
            <p:cNvSpPr txBox="1"/>
            <p:nvPr/>
          </p:nvSpPr>
          <p:spPr>
            <a:xfrm>
              <a:off x="7405332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C.2.1 LIMS to support tests</a:t>
              </a:r>
              <a:endParaRPr sz="80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7388600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FF2C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37"/>
            <p:cNvSpPr txBox="1"/>
            <p:nvPr/>
          </p:nvSpPr>
          <p:spPr>
            <a:xfrm>
              <a:off x="7405332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LIMS provide machine linkage</a:t>
              </a:r>
              <a:endParaRPr sz="80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8007858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7"/>
            <p:cNvSpPr txBox="1"/>
            <p:nvPr/>
          </p:nvSpPr>
          <p:spPr>
            <a:xfrm>
              <a:off x="8024590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C.3 Release COVID test results</a:t>
              </a:r>
              <a:endParaRPr sz="75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8007858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EE5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37"/>
            <p:cNvSpPr txBox="1"/>
            <p:nvPr/>
          </p:nvSpPr>
          <p:spPr>
            <a:xfrm>
              <a:off x="8024590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C.3.1 DHIS2/OHSP App</a:t>
              </a:r>
              <a:r>
                <a:rPr lang="en-US" sz="80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 and LIMS integration for lab results</a:t>
              </a:r>
              <a:endParaRPr sz="80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8007858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FF2C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37"/>
            <p:cNvSpPr txBox="1"/>
            <p:nvPr/>
          </p:nvSpPr>
          <p:spPr>
            <a:xfrm>
              <a:off x="8024590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F9000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LIMS provide result  release </a:t>
              </a:r>
              <a:r>
                <a:rPr lang="en-US" sz="80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and send to DHIS2/OHSP</a:t>
              </a:r>
              <a:endParaRPr sz="800" b="0" i="0" u="none" strike="noStrike" cap="none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675103" y="511"/>
              <a:ext cx="1809787" cy="626052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7"/>
            <p:cNvSpPr txBox="1"/>
            <p:nvPr/>
          </p:nvSpPr>
          <p:spPr>
            <a:xfrm>
              <a:off x="8693439" y="18847"/>
              <a:ext cx="1773115" cy="589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en-US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D. CLINICAL CARE &amp; TREATMENT AND IPC</a:t>
              </a:r>
              <a:endParaRPr sz="1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37"/>
            <p:cNvSpPr/>
            <p:nvPr/>
          </p:nvSpPr>
          <p:spPr>
            <a:xfrm>
              <a:off x="8675103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4B08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37"/>
            <p:cNvSpPr txBox="1"/>
            <p:nvPr/>
          </p:nvSpPr>
          <p:spPr>
            <a:xfrm>
              <a:off x="8691835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D.1 COVID case management</a:t>
              </a:r>
              <a:endParaRPr sz="75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8675103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7CAA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37"/>
            <p:cNvSpPr txBox="1"/>
            <p:nvPr/>
          </p:nvSpPr>
          <p:spPr>
            <a:xfrm>
              <a:off x="8691835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D.1.1 HIS/EMR/OPD Module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D.1.2 eRegister solution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8675103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BE4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37"/>
            <p:cNvSpPr txBox="1"/>
            <p:nvPr/>
          </p:nvSpPr>
          <p:spPr>
            <a:xfrm>
              <a:off x="8691835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Detailed clinical records in digital format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9294361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4B08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37"/>
            <p:cNvSpPr txBox="1"/>
            <p:nvPr/>
          </p:nvSpPr>
          <p:spPr>
            <a:xfrm>
              <a:off x="9311093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D.2 Infection prevention control (IPC)</a:t>
              </a:r>
              <a:endParaRPr sz="75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9294361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7CAA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7"/>
            <p:cNvSpPr txBox="1"/>
            <p:nvPr/>
          </p:nvSpPr>
          <p:spPr>
            <a:xfrm>
              <a:off x="9311093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D.2.1 OpenLMIS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D.2.2 HIS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9294361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BE4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37"/>
            <p:cNvSpPr txBox="1"/>
            <p:nvPr/>
          </p:nvSpPr>
          <p:spPr>
            <a:xfrm>
              <a:off x="9311093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PPE Inventory  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37"/>
            <p:cNvSpPr/>
            <p:nvPr/>
          </p:nvSpPr>
          <p:spPr>
            <a:xfrm>
              <a:off x="9913619" y="793852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4B08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7"/>
            <p:cNvSpPr txBox="1"/>
            <p:nvPr/>
          </p:nvSpPr>
          <p:spPr>
            <a:xfrm>
              <a:off x="9930351" y="810584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D.3 COVID case treatment outcomes</a:t>
              </a:r>
              <a:endParaRPr sz="75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9913619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7CAAC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7"/>
            <p:cNvSpPr txBox="1"/>
            <p:nvPr/>
          </p:nvSpPr>
          <p:spPr>
            <a:xfrm>
              <a:off x="9930351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D.3.1 DHIS2/OHSP App: 6.0 COVID-19 Case-Based Surveillance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D.3.2 eDRS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9913619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FBE4D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37"/>
            <p:cNvSpPr txBox="1"/>
            <p:nvPr/>
          </p:nvSpPr>
          <p:spPr>
            <a:xfrm>
              <a:off x="9930351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C55A11"/>
                  </a:solidFill>
                  <a:latin typeface="Calibri"/>
                  <a:ea typeface="Calibri"/>
                  <a:cs typeface="Calibri"/>
                  <a:sym typeface="Calibri"/>
                </a:rPr>
                <a:t>Detailed clinical records with final outcome </a:t>
              </a:r>
              <a:endParaRPr sz="800" b="0" i="0" u="none" strike="noStrike" cap="non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10580864" y="511"/>
              <a:ext cx="1201695" cy="626052"/>
            </a:xfrm>
            <a:prstGeom prst="roundRect">
              <a:avLst>
                <a:gd name="adj" fmla="val 10000"/>
              </a:avLst>
            </a:prstGeom>
            <a:solidFill>
              <a:schemeClr val="accent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37"/>
            <p:cNvSpPr txBox="1"/>
            <p:nvPr/>
          </p:nvSpPr>
          <p:spPr>
            <a:xfrm>
              <a:off x="10599200" y="18847"/>
              <a:ext cx="1165023" cy="589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000"/>
                <a:buFont typeface="Calibri"/>
                <a:buNone/>
              </a:pPr>
              <a:r>
                <a:rPr lang="en-US" sz="1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E.COMMUNICATION AND COMMUNITY MOBILIZATION</a:t>
              </a:r>
              <a:endParaRPr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37"/>
            <p:cNvSpPr/>
            <p:nvPr/>
          </p:nvSpPr>
          <p:spPr>
            <a:xfrm>
              <a:off x="10598444" y="793852"/>
              <a:ext cx="1166536" cy="1193321"/>
            </a:xfrm>
            <a:prstGeom prst="roundRect">
              <a:avLst>
                <a:gd name="adj" fmla="val 10000"/>
              </a:avLst>
            </a:prstGeom>
            <a:solidFill>
              <a:srgbClr val="9CC2E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37"/>
            <p:cNvSpPr txBox="1"/>
            <p:nvPr/>
          </p:nvSpPr>
          <p:spPr>
            <a:xfrm>
              <a:off x="10632611" y="828019"/>
              <a:ext cx="1098202" cy="11249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750"/>
                <a:buFont typeface="Calibri"/>
                <a:buNone/>
              </a:pPr>
              <a:r>
                <a:rPr lang="en-US" sz="75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E.1 Risk communication and public education</a:t>
              </a:r>
              <a:endParaRPr sz="750" b="0" i="0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10598444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BD6EE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37"/>
            <p:cNvSpPr txBox="1"/>
            <p:nvPr/>
          </p:nvSpPr>
          <p:spPr>
            <a:xfrm>
              <a:off x="10615176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E.1.1 Public COVID dashboard/portal</a:t>
              </a:r>
              <a:endParaRPr sz="800" b="0" i="0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10598444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DEAF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7"/>
            <p:cNvSpPr txBox="1"/>
            <p:nvPr/>
          </p:nvSpPr>
          <p:spPr>
            <a:xfrm>
              <a:off x="10615176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Security control</a:t>
              </a:r>
              <a:endParaRPr sz="800" b="0" i="0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37"/>
            <p:cNvSpPr/>
            <p:nvPr/>
          </p:nvSpPr>
          <p:spPr>
            <a:xfrm>
              <a:off x="11193709" y="2154463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BBD6EE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7"/>
            <p:cNvSpPr txBox="1"/>
            <p:nvPr/>
          </p:nvSpPr>
          <p:spPr>
            <a:xfrm>
              <a:off x="11210441" y="2171195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E.1.2 Pull and push information - Chat Bot &amp; USSD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280"/>
                </a:spcBef>
                <a:spcAft>
                  <a:spcPts val="0"/>
                </a:spcAft>
                <a:buClr>
                  <a:srgbClr val="2E75B5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E.1.3 CCPF</a:t>
              </a:r>
              <a:endParaRPr sz="800" b="0" i="0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11193709" y="3515074"/>
              <a:ext cx="571271" cy="1193321"/>
            </a:xfrm>
            <a:prstGeom prst="roundRect">
              <a:avLst>
                <a:gd name="adj" fmla="val 10000"/>
              </a:avLst>
            </a:prstGeom>
            <a:solidFill>
              <a:srgbClr val="DDEAF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7"/>
            <p:cNvSpPr txBox="1"/>
            <p:nvPr/>
          </p:nvSpPr>
          <p:spPr>
            <a:xfrm>
              <a:off x="11210441" y="3531806"/>
              <a:ext cx="537807" cy="1159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5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75B5"/>
                </a:buClr>
                <a:buSzPts val="700"/>
                <a:buFont typeface="Calibri"/>
                <a:buNone/>
              </a:pPr>
              <a:r>
                <a:rPr lang="en-US" sz="800" b="0" i="0" u="none" strike="noStrike" cap="none">
                  <a:solidFill>
                    <a:srgbClr val="2E75B5"/>
                  </a:solidFill>
                  <a:latin typeface="Calibri"/>
                  <a:ea typeface="Calibri"/>
                  <a:cs typeface="Calibri"/>
                  <a:sym typeface="Calibri"/>
                </a:rPr>
                <a:t>Data integration to EOC </a:t>
              </a:r>
              <a:endParaRPr sz="800" b="0" i="0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3" name="Google Shape;413;p37"/>
          <p:cNvSpPr txBox="1">
            <a:spLocks noGrp="1"/>
          </p:cNvSpPr>
          <p:nvPr>
            <p:ph type="title"/>
          </p:nvPr>
        </p:nvSpPr>
        <p:spPr>
          <a:xfrm>
            <a:off x="369200" y="155638"/>
            <a:ext cx="109092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-US" sz="24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Malawi COVID Response Digital Solutions/Services Architecture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414" name="Google Shape;414;p37"/>
          <p:cNvSpPr/>
          <p:nvPr/>
        </p:nvSpPr>
        <p:spPr>
          <a:xfrm>
            <a:off x="220335" y="5768029"/>
            <a:ext cx="11788049" cy="356436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CONNECTIVITY: reliable network connection for all services</a:t>
            </a:r>
            <a:endParaRPr sz="1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7"/>
          <p:cNvSpPr/>
          <p:nvPr/>
        </p:nvSpPr>
        <p:spPr>
          <a:xfrm>
            <a:off x="220335" y="6177354"/>
            <a:ext cx="11788049" cy="423882"/>
          </a:xfrm>
          <a:prstGeom prst="roundRect">
            <a:avLst>
              <a:gd name="adj" fmla="val 16667"/>
            </a:avLst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HOSTING: Container-type data centers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7"/>
          <p:cNvSpPr txBox="1"/>
          <p:nvPr/>
        </p:nvSpPr>
        <p:spPr>
          <a:xfrm>
            <a:off x="201976" y="603223"/>
            <a:ext cx="364828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RESPONSE MEASURE SECTIONS</a:t>
            </a:r>
            <a:endParaRPr sz="12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7" name="Google Shape;417;p37"/>
          <p:cNvSpPr txBox="1"/>
          <p:nvPr/>
        </p:nvSpPr>
        <p:spPr>
          <a:xfrm>
            <a:off x="201976" y="1406715"/>
            <a:ext cx="364828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MAJOR RESPONSE ACTIVITIES</a:t>
            </a:r>
            <a:endParaRPr sz="12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8" name="Google Shape;418;p37"/>
          <p:cNvSpPr txBox="1"/>
          <p:nvPr/>
        </p:nvSpPr>
        <p:spPr>
          <a:xfrm>
            <a:off x="201976" y="2779558"/>
            <a:ext cx="364828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DIGITAL SOLUTIONS/SERVICES</a:t>
            </a:r>
            <a:endParaRPr sz="12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9" name="Google Shape;419;p37"/>
          <p:cNvSpPr txBox="1"/>
          <p:nvPr/>
        </p:nvSpPr>
        <p:spPr>
          <a:xfrm>
            <a:off x="201976" y="4131705"/>
            <a:ext cx="364828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ADDITIONAL DIGITAL SUPPORTS/FUNCTIONS</a:t>
            </a:r>
            <a:endParaRPr sz="12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0" name="Google Shape;420;p37"/>
          <p:cNvSpPr txBox="1"/>
          <p:nvPr/>
        </p:nvSpPr>
        <p:spPr>
          <a:xfrm>
            <a:off x="201976" y="5517361"/>
            <a:ext cx="364828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FOUNDATION OF DIGITAL SUPPORTS</a:t>
            </a:r>
            <a:endParaRPr sz="1200" b="1" i="0" u="none" strike="noStrike" cap="none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1" name="Google Shape;421;p37"/>
          <p:cNvSpPr txBox="1"/>
          <p:nvPr/>
        </p:nvSpPr>
        <p:spPr>
          <a:xfrm>
            <a:off x="10122194" y="565061"/>
            <a:ext cx="184946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Version 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</a:t>
            </a: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.2020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2" name="Google Shape;422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190" y="120440"/>
            <a:ext cx="442343" cy="458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18908" y="142998"/>
            <a:ext cx="1171116" cy="483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8"/>
          <p:cNvSpPr txBox="1"/>
          <p:nvPr/>
        </p:nvSpPr>
        <p:spPr>
          <a:xfrm>
            <a:off x="461040" y="124223"/>
            <a:ext cx="8430000" cy="8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75" tIns="116075" rIns="116075" bIns="1160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Data Use Cases and Products</a:t>
            </a:r>
            <a:endParaRPr sz="2800" b="1" i="0" u="none" strike="noStrike" cap="none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9" name="Google Shape;429;p38"/>
          <p:cNvSpPr/>
          <p:nvPr/>
        </p:nvSpPr>
        <p:spPr>
          <a:xfrm>
            <a:off x="579950" y="3176141"/>
            <a:ext cx="1269873" cy="25865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38"/>
          <p:cNvSpPr/>
          <p:nvPr/>
        </p:nvSpPr>
        <p:spPr>
          <a:xfrm>
            <a:off x="301243" y="3394950"/>
            <a:ext cx="847761" cy="8477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48975" rIns="0" bIns="48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SUB-</a:t>
            </a:r>
            <a:b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NATIONAL LEVELS</a:t>
            </a:r>
            <a:endParaRPr sz="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1" name="Google Shape;431;p38"/>
          <p:cNvSpPr/>
          <p:nvPr/>
        </p:nvSpPr>
        <p:spPr>
          <a:xfrm>
            <a:off x="259230" y="5091718"/>
            <a:ext cx="847761" cy="847761"/>
          </a:xfrm>
          <a:prstGeom prst="ellipse">
            <a:avLst/>
          </a:prstGeom>
          <a:solidFill>
            <a:srgbClr val="DD7E6B"/>
          </a:solidFill>
          <a:ln>
            <a:noFill/>
          </a:ln>
        </p:spPr>
        <p:txBody>
          <a:bodyPr spcFirstLastPara="1" wrap="square" lIns="0" tIns="48975" rIns="0" bIns="48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NATIONAL</a:t>
            </a:r>
            <a:endParaRPr sz="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LEVEL</a:t>
            </a:r>
            <a:endParaRPr sz="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2" name="Google Shape;432;p38"/>
          <p:cNvSpPr txBox="1"/>
          <p:nvPr/>
        </p:nvSpPr>
        <p:spPr>
          <a:xfrm>
            <a:off x="1335334" y="3049663"/>
            <a:ext cx="2286000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3" name="Google Shape;433;p38"/>
          <p:cNvPicPr preferRelativeResize="0"/>
          <p:nvPr/>
        </p:nvPicPr>
        <p:blipFill rotWithShape="1">
          <a:blip r:embed="rId3">
            <a:alphaModFix/>
          </a:blip>
          <a:srcRect t="48373" r="68057" b="26163"/>
          <a:stretch/>
        </p:blipFill>
        <p:spPr>
          <a:xfrm>
            <a:off x="1599544" y="3304070"/>
            <a:ext cx="692810" cy="705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8"/>
          <p:cNvPicPr preferRelativeResize="0"/>
          <p:nvPr/>
        </p:nvPicPr>
        <p:blipFill rotWithShape="1">
          <a:blip r:embed="rId3">
            <a:alphaModFix/>
          </a:blip>
          <a:srcRect t="23891" r="68057" b="51412"/>
          <a:stretch/>
        </p:blipFill>
        <p:spPr>
          <a:xfrm>
            <a:off x="2673924" y="3311139"/>
            <a:ext cx="730790" cy="721884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8"/>
          <p:cNvSpPr txBox="1"/>
          <p:nvPr/>
        </p:nvSpPr>
        <p:spPr>
          <a:xfrm>
            <a:off x="1347536" y="4920611"/>
            <a:ext cx="2287187" cy="1371600"/>
          </a:xfrm>
          <a:prstGeom prst="rect">
            <a:avLst/>
          </a:prstGeom>
          <a:solidFill>
            <a:srgbClr val="DD7E6B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6" name="Google Shape;436;p38"/>
          <p:cNvPicPr preferRelativeResize="0"/>
          <p:nvPr/>
        </p:nvPicPr>
        <p:blipFill rotWithShape="1">
          <a:blip r:embed="rId3">
            <a:alphaModFix/>
          </a:blip>
          <a:srcRect t="74242" r="69292"/>
          <a:stretch/>
        </p:blipFill>
        <p:spPr>
          <a:xfrm>
            <a:off x="2689006" y="5133127"/>
            <a:ext cx="700626" cy="75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38"/>
          <p:cNvPicPr preferRelativeResize="0"/>
          <p:nvPr/>
        </p:nvPicPr>
        <p:blipFill rotWithShape="1">
          <a:blip r:embed="rId3">
            <a:alphaModFix/>
          </a:blip>
          <a:srcRect l="31039" r="33942" b="75611"/>
          <a:stretch/>
        </p:blipFill>
        <p:spPr>
          <a:xfrm>
            <a:off x="1481156" y="5190310"/>
            <a:ext cx="772191" cy="687167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38"/>
          <p:cNvSpPr/>
          <p:nvPr/>
        </p:nvSpPr>
        <p:spPr>
          <a:xfrm>
            <a:off x="289986" y="1467148"/>
            <a:ext cx="847761" cy="847761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48975" rIns="0" bIns="48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FACILITY  LEVELS</a:t>
            </a:r>
            <a:endParaRPr sz="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39" name="Google Shape;439;p38"/>
          <p:cNvGrpSpPr/>
          <p:nvPr/>
        </p:nvGrpSpPr>
        <p:grpSpPr>
          <a:xfrm>
            <a:off x="1366351" y="1326391"/>
            <a:ext cx="2286000" cy="1371600"/>
            <a:chOff x="1218711" y="5573498"/>
            <a:chExt cx="2519891" cy="1474772"/>
          </a:xfrm>
        </p:grpSpPr>
        <p:sp>
          <p:nvSpPr>
            <p:cNvPr id="440" name="Google Shape;440;p38"/>
            <p:cNvSpPr txBox="1"/>
            <p:nvPr/>
          </p:nvSpPr>
          <p:spPr>
            <a:xfrm rot="5400000">
              <a:off x="1741270" y="5050938"/>
              <a:ext cx="1474772" cy="2519891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7975" tIns="101225" rIns="117550" bIns="1143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441" name="Google Shape;441;p38"/>
            <p:cNvPicPr preferRelativeResize="0"/>
            <p:nvPr/>
          </p:nvPicPr>
          <p:blipFill rotWithShape="1">
            <a:blip r:embed="rId3">
              <a:alphaModFix/>
            </a:blip>
            <a:srcRect l="65952" b="75046"/>
            <a:stretch/>
          </p:blipFill>
          <p:spPr>
            <a:xfrm>
              <a:off x="2617165" y="5894870"/>
              <a:ext cx="753515" cy="7056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2" name="Google Shape;442;p38"/>
            <p:cNvPicPr preferRelativeResize="0"/>
            <p:nvPr/>
          </p:nvPicPr>
          <p:blipFill rotWithShape="1">
            <a:blip r:embed="rId3">
              <a:alphaModFix/>
            </a:blip>
            <a:srcRect r="68057" b="75303"/>
            <a:stretch/>
          </p:blipFill>
          <p:spPr>
            <a:xfrm>
              <a:off x="1440298" y="5894870"/>
              <a:ext cx="714347" cy="70565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3" name="Google Shape;443;p38"/>
          <p:cNvSpPr txBox="1"/>
          <p:nvPr/>
        </p:nvSpPr>
        <p:spPr>
          <a:xfrm>
            <a:off x="3660585" y="832023"/>
            <a:ext cx="3686544" cy="198916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COVID-19 RESPONSE DATA USE CASES</a:t>
            </a:r>
            <a:endParaRPr sz="8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4" name="Google Shape;444;p38"/>
          <p:cNvSpPr txBox="1"/>
          <p:nvPr/>
        </p:nvSpPr>
        <p:spPr>
          <a:xfrm>
            <a:off x="10164877" y="855800"/>
            <a:ext cx="1884600" cy="199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RECOMMENDED</a:t>
            </a:r>
            <a:endParaRPr sz="8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p38"/>
          <p:cNvSpPr txBox="1"/>
          <p:nvPr/>
        </p:nvSpPr>
        <p:spPr>
          <a:xfrm>
            <a:off x="4970415" y="1701334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Community Engagement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8"/>
          <p:cNvSpPr txBox="1"/>
          <p:nvPr/>
        </p:nvSpPr>
        <p:spPr>
          <a:xfrm>
            <a:off x="3783061" y="2983443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Border</a:t>
            </a: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 Screenings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8"/>
          <p:cNvSpPr txBox="1"/>
          <p:nvPr/>
        </p:nvSpPr>
        <p:spPr>
          <a:xfrm>
            <a:off x="3789441" y="1702840"/>
            <a:ext cx="1097280" cy="507831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Communication </a:t>
            </a:r>
            <a:r>
              <a:rPr lang="en-US" sz="900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at </a:t>
            </a: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sub-National Levels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8"/>
          <p:cNvSpPr txBox="1"/>
          <p:nvPr/>
        </p:nvSpPr>
        <p:spPr>
          <a:xfrm>
            <a:off x="3789441" y="1112719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Facility Resourcing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38"/>
          <p:cNvSpPr txBox="1"/>
          <p:nvPr/>
        </p:nvSpPr>
        <p:spPr>
          <a:xfrm>
            <a:off x="3776843" y="3566903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Case Surveillance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38"/>
          <p:cNvSpPr txBox="1"/>
          <p:nvPr/>
        </p:nvSpPr>
        <p:spPr>
          <a:xfrm>
            <a:off x="3785059" y="2288728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Lab Testing &amp; Results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38"/>
          <p:cNvSpPr txBox="1"/>
          <p:nvPr/>
        </p:nvSpPr>
        <p:spPr>
          <a:xfrm>
            <a:off x="4967224" y="2987088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Contact Tracing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8"/>
          <p:cNvSpPr txBox="1"/>
          <p:nvPr/>
        </p:nvSpPr>
        <p:spPr>
          <a:xfrm>
            <a:off x="3792279" y="4150363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Local Decision Making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8"/>
          <p:cNvSpPr txBox="1"/>
          <p:nvPr/>
        </p:nvSpPr>
        <p:spPr>
          <a:xfrm rot="-5400000">
            <a:off x="7236535" y="3406576"/>
            <a:ext cx="4718100" cy="230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High Frequency Facility Data f</a:t>
            </a:r>
            <a:r>
              <a:rPr lang="en-US" sz="9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or Syndromic Surveillance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8"/>
          <p:cNvSpPr txBox="1"/>
          <p:nvPr/>
        </p:nvSpPr>
        <p:spPr>
          <a:xfrm rot="-5400000">
            <a:off x="9267288" y="3439741"/>
            <a:ext cx="4718037" cy="23083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Mass Communications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8"/>
          <p:cNvSpPr txBox="1"/>
          <p:nvPr/>
        </p:nvSpPr>
        <p:spPr>
          <a:xfrm rot="-5400000">
            <a:off x="7831545" y="4269411"/>
            <a:ext cx="2991000" cy="228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Incident Management System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8"/>
          <p:cNvSpPr txBox="1"/>
          <p:nvPr/>
        </p:nvSpPr>
        <p:spPr>
          <a:xfrm rot="-5400000">
            <a:off x="11058422" y="4936521"/>
            <a:ext cx="1719300" cy="230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Online Media Monitoring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8"/>
          <p:cNvSpPr txBox="1"/>
          <p:nvPr/>
        </p:nvSpPr>
        <p:spPr>
          <a:xfrm>
            <a:off x="3774626" y="4868070"/>
            <a:ext cx="1097280" cy="507831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Pandemic Response Strategy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38"/>
          <p:cNvSpPr txBox="1"/>
          <p:nvPr/>
        </p:nvSpPr>
        <p:spPr>
          <a:xfrm>
            <a:off x="4958049" y="4865835"/>
            <a:ext cx="1094059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Media Education &amp; Communication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8"/>
          <p:cNvSpPr txBox="1"/>
          <p:nvPr/>
        </p:nvSpPr>
        <p:spPr>
          <a:xfrm>
            <a:off x="6151388" y="4145856"/>
            <a:ext cx="1097280" cy="5120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Dispelling Rumors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8"/>
          <p:cNvSpPr txBox="1"/>
          <p:nvPr/>
        </p:nvSpPr>
        <p:spPr>
          <a:xfrm>
            <a:off x="6140573" y="2284214"/>
            <a:ext cx="1097280" cy="5120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Dispelling Rumors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8"/>
          <p:cNvSpPr txBox="1"/>
          <p:nvPr/>
        </p:nvSpPr>
        <p:spPr>
          <a:xfrm>
            <a:off x="4960218" y="5449606"/>
            <a:ext cx="1094058" cy="512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Response Coordination - IMS </a:t>
            </a:r>
            <a:r>
              <a:rPr lang="en-US" sz="9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PHEOC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8"/>
          <p:cNvSpPr txBox="1"/>
          <p:nvPr/>
        </p:nvSpPr>
        <p:spPr>
          <a:xfrm>
            <a:off x="6151388" y="1704560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Alerting Stockouts &amp; Supply Shortage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8"/>
          <p:cNvSpPr txBox="1"/>
          <p:nvPr/>
        </p:nvSpPr>
        <p:spPr>
          <a:xfrm rot="-5400000">
            <a:off x="8534539" y="1845071"/>
            <a:ext cx="1584900" cy="230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Rapid Community Surveys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8"/>
          <p:cNvSpPr txBox="1"/>
          <p:nvPr/>
        </p:nvSpPr>
        <p:spPr>
          <a:xfrm>
            <a:off x="6151388" y="2979742"/>
            <a:ext cx="1097280" cy="5120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Coordinating Partners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8"/>
          <p:cNvSpPr txBox="1"/>
          <p:nvPr/>
        </p:nvSpPr>
        <p:spPr>
          <a:xfrm>
            <a:off x="6145413" y="3562799"/>
            <a:ext cx="1097280" cy="5120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Financial Management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8"/>
          <p:cNvSpPr txBox="1"/>
          <p:nvPr/>
        </p:nvSpPr>
        <p:spPr>
          <a:xfrm rot="-5400000">
            <a:off x="8624537" y="3436204"/>
            <a:ext cx="4719802" cy="23083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Partner Coordination Platform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8"/>
          <p:cNvSpPr txBox="1"/>
          <p:nvPr/>
        </p:nvSpPr>
        <p:spPr>
          <a:xfrm rot="-5400000">
            <a:off x="8865961" y="4336866"/>
            <a:ext cx="2970000" cy="22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Financial Management System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8"/>
          <p:cNvSpPr txBox="1"/>
          <p:nvPr/>
        </p:nvSpPr>
        <p:spPr>
          <a:xfrm>
            <a:off x="3765550" y="6033577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Coordination of Critical Supplies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8"/>
          <p:cNvSpPr txBox="1"/>
          <p:nvPr/>
        </p:nvSpPr>
        <p:spPr>
          <a:xfrm rot="-5400000">
            <a:off x="8926382" y="3439741"/>
            <a:ext cx="4718037" cy="23083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Last Mile Critical Supply Chain Tracking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8"/>
          <p:cNvSpPr txBox="1"/>
          <p:nvPr/>
        </p:nvSpPr>
        <p:spPr>
          <a:xfrm>
            <a:off x="4956828" y="6037610"/>
            <a:ext cx="1094058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Developing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Guidelines &amp; Protocols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1" name="Google Shape;471;p38"/>
          <p:cNvCxnSpPr/>
          <p:nvPr/>
        </p:nvCxnSpPr>
        <p:spPr>
          <a:xfrm>
            <a:off x="1308343" y="2878959"/>
            <a:ext cx="6017305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72" name="Google Shape;472;p38"/>
          <p:cNvCxnSpPr/>
          <p:nvPr/>
        </p:nvCxnSpPr>
        <p:spPr>
          <a:xfrm>
            <a:off x="1329824" y="4760819"/>
            <a:ext cx="6017305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3" name="Google Shape;473;p38"/>
          <p:cNvSpPr txBox="1"/>
          <p:nvPr/>
        </p:nvSpPr>
        <p:spPr>
          <a:xfrm>
            <a:off x="6158446" y="1124905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Managing Community Partners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 txBox="1"/>
          <p:nvPr/>
        </p:nvSpPr>
        <p:spPr>
          <a:xfrm>
            <a:off x="4971833" y="4147973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Distributing Guidelines &amp; Protocols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8"/>
          <p:cNvSpPr txBox="1"/>
          <p:nvPr/>
        </p:nvSpPr>
        <p:spPr>
          <a:xfrm>
            <a:off x="4972034" y="2290844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Following Guidelines &amp; Protocols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38"/>
          <p:cNvSpPr txBox="1"/>
          <p:nvPr/>
        </p:nvSpPr>
        <p:spPr>
          <a:xfrm>
            <a:off x="3773458" y="5450823"/>
            <a:ext cx="1097280" cy="507831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Regulating Laboratories and Facilities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38"/>
          <p:cNvSpPr txBox="1"/>
          <p:nvPr/>
        </p:nvSpPr>
        <p:spPr>
          <a:xfrm>
            <a:off x="4977081" y="1111823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Case Identification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8"/>
          <p:cNvSpPr txBox="1"/>
          <p:nvPr/>
        </p:nvSpPr>
        <p:spPr>
          <a:xfrm>
            <a:off x="7430488" y="832013"/>
            <a:ext cx="1607700" cy="2214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EXISTING </a:t>
            </a:r>
            <a:endParaRPr sz="8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9" name="Google Shape;479;p38"/>
          <p:cNvSpPr txBox="1"/>
          <p:nvPr/>
        </p:nvSpPr>
        <p:spPr>
          <a:xfrm rot="-5400000">
            <a:off x="6563689" y="3405454"/>
            <a:ext cx="4718039" cy="23083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Public  Data Dashboards &amp; Data  Visualizations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38"/>
          <p:cNvSpPr txBox="1"/>
          <p:nvPr/>
        </p:nvSpPr>
        <p:spPr>
          <a:xfrm rot="-5400000">
            <a:off x="6080532" y="4311912"/>
            <a:ext cx="2963497" cy="23083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Modeling &amp; Scenario Analysis Platform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8"/>
          <p:cNvSpPr txBox="1"/>
          <p:nvPr/>
        </p:nvSpPr>
        <p:spPr>
          <a:xfrm rot="-5400000">
            <a:off x="6215429" y="3418479"/>
            <a:ext cx="4736514" cy="23083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Surveillance &amp; Case Management System (DHIS2)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8"/>
          <p:cNvSpPr txBox="1"/>
          <p:nvPr/>
        </p:nvSpPr>
        <p:spPr>
          <a:xfrm rot="-5400000">
            <a:off x="5537215" y="3418204"/>
            <a:ext cx="4737067" cy="23083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Health Center by Phone (CCPF)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8"/>
          <p:cNvSpPr txBox="1"/>
          <p:nvPr/>
        </p:nvSpPr>
        <p:spPr>
          <a:xfrm rot="-5400000">
            <a:off x="5862842" y="3425216"/>
            <a:ext cx="4736514" cy="23083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Master Health Facility Registry (MHFR)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38"/>
          <p:cNvSpPr txBox="1"/>
          <p:nvPr/>
        </p:nvSpPr>
        <p:spPr>
          <a:xfrm>
            <a:off x="7371133" y="6073050"/>
            <a:ext cx="17199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000" b="0" i="1" u="none" strike="noStrike" cap="none">
                <a:solidFill>
                  <a:srgbClr val="93C47D"/>
                </a:solidFill>
                <a:latin typeface="Open Sans"/>
                <a:ea typeface="Open Sans"/>
                <a:cs typeface="Open Sans"/>
                <a:sym typeface="Open Sans"/>
              </a:rPr>
              <a:t>Existing products currently being operationalized</a:t>
            </a:r>
            <a:endParaRPr sz="1500" b="0" i="0" u="none" strike="noStrike" cap="none">
              <a:solidFill>
                <a:srgbClr val="93C4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8"/>
          <p:cNvSpPr txBox="1"/>
          <p:nvPr/>
        </p:nvSpPr>
        <p:spPr>
          <a:xfrm>
            <a:off x="10200727" y="6106875"/>
            <a:ext cx="1812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000" b="0" i="1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Products </a:t>
            </a:r>
            <a:r>
              <a:rPr lang="en-US" sz="1000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recommended</a:t>
            </a:r>
            <a:endParaRPr sz="15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8"/>
          <p:cNvSpPr txBox="1"/>
          <p:nvPr/>
        </p:nvSpPr>
        <p:spPr>
          <a:xfrm>
            <a:off x="6142910" y="4867951"/>
            <a:ext cx="1097280" cy="50783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Human Resource Management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38"/>
          <p:cNvSpPr txBox="1"/>
          <p:nvPr/>
        </p:nvSpPr>
        <p:spPr>
          <a:xfrm>
            <a:off x="6142910" y="5447873"/>
            <a:ext cx="1097280" cy="5120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Financial Management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38"/>
          <p:cNvSpPr txBox="1"/>
          <p:nvPr/>
        </p:nvSpPr>
        <p:spPr>
          <a:xfrm rot="-5400000">
            <a:off x="8292933" y="3436387"/>
            <a:ext cx="4718039" cy="23222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Mobile app for guidelines &amp; protocols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38"/>
          <p:cNvSpPr txBox="1"/>
          <p:nvPr/>
        </p:nvSpPr>
        <p:spPr>
          <a:xfrm>
            <a:off x="4961128" y="3567531"/>
            <a:ext cx="1097280" cy="512064"/>
          </a:xfrm>
          <a:prstGeom prst="rect">
            <a:avLst/>
          </a:prstGeom>
          <a:solidFill>
            <a:schemeClr val="accent6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Community Engagement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38"/>
          <p:cNvSpPr txBox="1"/>
          <p:nvPr/>
        </p:nvSpPr>
        <p:spPr>
          <a:xfrm>
            <a:off x="9115075" y="833925"/>
            <a:ext cx="940500" cy="221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7975" tIns="101225" rIns="117550" bIns="1143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DEVELOPING</a:t>
            </a:r>
            <a:r>
              <a:rPr lang="en-US" sz="8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8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1" name="Google Shape;491;p38"/>
          <p:cNvSpPr txBox="1"/>
          <p:nvPr/>
        </p:nvSpPr>
        <p:spPr>
          <a:xfrm rot="-5400000">
            <a:off x="8355375" y="4262225"/>
            <a:ext cx="3005400" cy="228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PHEOC Dashboards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8"/>
          <p:cNvSpPr txBox="1"/>
          <p:nvPr/>
        </p:nvSpPr>
        <p:spPr>
          <a:xfrm>
            <a:off x="9161425" y="6102825"/>
            <a:ext cx="940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000" b="0" i="1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Products </a:t>
            </a:r>
            <a:r>
              <a:rPr lang="en-US" sz="1000" i="1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rPr>
              <a:t>in development</a:t>
            </a:r>
            <a:endParaRPr sz="15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38"/>
          <p:cNvSpPr txBox="1"/>
          <p:nvPr/>
        </p:nvSpPr>
        <p:spPr>
          <a:xfrm rot="-5400000">
            <a:off x="9071689" y="1837884"/>
            <a:ext cx="1584900" cy="230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eLearning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9"/>
          <p:cNvSpPr txBox="1"/>
          <p:nvPr/>
        </p:nvSpPr>
        <p:spPr>
          <a:xfrm>
            <a:off x="458478" y="118848"/>
            <a:ext cx="11886000" cy="8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75" tIns="116075" rIns="116075" bIns="1160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COVID- 19 Reporting Structure</a:t>
            </a:r>
            <a:endParaRPr sz="2800" b="1" i="0" u="none" strike="noStrike" cap="none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99" name="Google Shape;499;p39"/>
          <p:cNvGrpSpPr/>
          <p:nvPr/>
        </p:nvGrpSpPr>
        <p:grpSpPr>
          <a:xfrm>
            <a:off x="221113" y="2010161"/>
            <a:ext cx="11749774" cy="2797165"/>
            <a:chOff x="6461" y="1755518"/>
            <a:chExt cx="11749774" cy="2797165"/>
          </a:xfrm>
        </p:grpSpPr>
        <p:sp>
          <p:nvSpPr>
            <p:cNvPr id="500" name="Google Shape;500;p39"/>
            <p:cNvSpPr/>
            <p:nvPr/>
          </p:nvSpPr>
          <p:spPr>
            <a:xfrm>
              <a:off x="5761448" y="3336766"/>
              <a:ext cx="5335361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91221"/>
                  </a:lnTo>
                  <a:lnTo>
                    <a:pt x="120000" y="91221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1" name="Google Shape;501;p39"/>
            <p:cNvSpPr/>
            <p:nvPr/>
          </p:nvSpPr>
          <p:spPr>
            <a:xfrm>
              <a:off x="5761448" y="3336766"/>
              <a:ext cx="4016509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91221"/>
                  </a:lnTo>
                  <a:lnTo>
                    <a:pt x="120000" y="91221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2" name="Google Shape;502;p39"/>
            <p:cNvSpPr/>
            <p:nvPr/>
          </p:nvSpPr>
          <p:spPr>
            <a:xfrm>
              <a:off x="5761448" y="3336766"/>
              <a:ext cx="2697657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91221"/>
                  </a:lnTo>
                  <a:lnTo>
                    <a:pt x="120000" y="91221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3" name="Google Shape;503;p39"/>
            <p:cNvSpPr/>
            <p:nvPr/>
          </p:nvSpPr>
          <p:spPr>
            <a:xfrm>
              <a:off x="5761448" y="3336766"/>
              <a:ext cx="1378804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91221"/>
                  </a:lnTo>
                  <a:lnTo>
                    <a:pt x="120000" y="91221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4" name="Google Shape;504;p39"/>
            <p:cNvSpPr/>
            <p:nvPr/>
          </p:nvSpPr>
          <p:spPr>
            <a:xfrm>
              <a:off x="5715728" y="3336766"/>
              <a:ext cx="91440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91221"/>
                  </a:lnTo>
                  <a:lnTo>
                    <a:pt x="138677" y="91221"/>
                  </a:lnTo>
                  <a:lnTo>
                    <a:pt x="138677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5" name="Google Shape;505;p39"/>
            <p:cNvSpPr/>
            <p:nvPr/>
          </p:nvSpPr>
          <p:spPr>
            <a:xfrm>
              <a:off x="4502548" y="3336766"/>
              <a:ext cx="1258899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91221"/>
                  </a:lnTo>
                  <a:lnTo>
                    <a:pt x="0" y="91221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6" name="Google Shape;506;p39"/>
            <p:cNvSpPr/>
            <p:nvPr/>
          </p:nvSpPr>
          <p:spPr>
            <a:xfrm>
              <a:off x="3183696" y="3336766"/>
              <a:ext cx="2577751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91221"/>
                  </a:lnTo>
                  <a:lnTo>
                    <a:pt x="0" y="91221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7" name="Google Shape;507;p39"/>
            <p:cNvSpPr/>
            <p:nvPr/>
          </p:nvSpPr>
          <p:spPr>
            <a:xfrm>
              <a:off x="1864844" y="3336766"/>
              <a:ext cx="3896604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91221"/>
                  </a:lnTo>
                  <a:lnTo>
                    <a:pt x="0" y="91221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8" name="Google Shape;508;p39"/>
            <p:cNvSpPr/>
            <p:nvPr/>
          </p:nvSpPr>
          <p:spPr>
            <a:xfrm>
              <a:off x="545991" y="3336766"/>
              <a:ext cx="5215456" cy="41681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91221"/>
                  </a:lnTo>
                  <a:lnTo>
                    <a:pt x="0" y="91221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09" name="Google Shape;509;p39"/>
            <p:cNvSpPr/>
            <p:nvPr/>
          </p:nvSpPr>
          <p:spPr>
            <a:xfrm>
              <a:off x="5715728" y="2440722"/>
              <a:ext cx="91440" cy="2108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38677" y="0"/>
                  </a:moveTo>
                  <a:lnTo>
                    <a:pt x="138677" y="63106"/>
                  </a:lnTo>
                  <a:lnTo>
                    <a:pt x="60000" y="63106"/>
                  </a:ln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828282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10" name="Google Shape;510;p39"/>
            <p:cNvSpPr/>
            <p:nvPr/>
          </p:nvSpPr>
          <p:spPr>
            <a:xfrm>
              <a:off x="3577294" y="1768777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39"/>
            <p:cNvSpPr/>
            <p:nvPr/>
          </p:nvSpPr>
          <p:spPr>
            <a:xfrm>
              <a:off x="3697190" y="1882678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39"/>
            <p:cNvSpPr txBox="1"/>
            <p:nvPr/>
          </p:nvSpPr>
          <p:spPr>
            <a:xfrm>
              <a:off x="3717259" y="1902747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Cabinet Committee on COVID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39"/>
            <p:cNvSpPr/>
            <p:nvPr/>
          </p:nvSpPr>
          <p:spPr>
            <a:xfrm>
              <a:off x="6845147" y="2614414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39"/>
            <p:cNvSpPr/>
            <p:nvPr/>
          </p:nvSpPr>
          <p:spPr>
            <a:xfrm>
              <a:off x="6965042" y="2728315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39"/>
            <p:cNvSpPr txBox="1"/>
            <p:nvPr/>
          </p:nvSpPr>
          <p:spPr>
            <a:xfrm>
              <a:off x="6985111" y="2748384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Health Cluster Meeting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39"/>
            <p:cNvSpPr/>
            <p:nvPr/>
          </p:nvSpPr>
          <p:spPr>
            <a:xfrm>
              <a:off x="5281870" y="1755518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39"/>
            <p:cNvSpPr/>
            <p:nvPr/>
          </p:nvSpPr>
          <p:spPr>
            <a:xfrm>
              <a:off x="5401766" y="1869419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39"/>
            <p:cNvSpPr txBox="1"/>
            <p:nvPr/>
          </p:nvSpPr>
          <p:spPr>
            <a:xfrm>
              <a:off x="5421835" y="1889488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Minister of Health and Population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39"/>
            <p:cNvSpPr/>
            <p:nvPr/>
          </p:nvSpPr>
          <p:spPr>
            <a:xfrm>
              <a:off x="5221918" y="2651563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39"/>
            <p:cNvSpPr/>
            <p:nvPr/>
          </p:nvSpPr>
          <p:spPr>
            <a:xfrm>
              <a:off x="5341813" y="2765463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39"/>
            <p:cNvSpPr txBox="1"/>
            <p:nvPr/>
          </p:nvSpPr>
          <p:spPr>
            <a:xfrm>
              <a:off x="5361882" y="2785532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Coordination and Monitoring of Implementation Secretary for Health and Population (PHIM)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39"/>
            <p:cNvSpPr/>
            <p:nvPr/>
          </p:nvSpPr>
          <p:spPr>
            <a:xfrm>
              <a:off x="6461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9"/>
            <p:cNvSpPr/>
            <p:nvPr/>
          </p:nvSpPr>
          <p:spPr>
            <a:xfrm>
              <a:off x="126357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39"/>
            <p:cNvSpPr txBox="1"/>
            <p:nvPr/>
          </p:nvSpPr>
          <p:spPr>
            <a:xfrm>
              <a:off x="146426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Clinical Care Management - Director of Clinical Services/Director of Nursing and Midwifery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39"/>
            <p:cNvSpPr/>
            <p:nvPr/>
          </p:nvSpPr>
          <p:spPr>
            <a:xfrm>
              <a:off x="1325313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39"/>
            <p:cNvSpPr/>
            <p:nvPr/>
          </p:nvSpPr>
          <p:spPr>
            <a:xfrm>
              <a:off x="1445209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39"/>
            <p:cNvSpPr txBox="1"/>
            <p:nvPr/>
          </p:nvSpPr>
          <p:spPr>
            <a:xfrm>
              <a:off x="1465278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Supply Chain &amp;  Stockpiles - Director of HTSS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39"/>
            <p:cNvSpPr/>
            <p:nvPr/>
          </p:nvSpPr>
          <p:spPr>
            <a:xfrm>
              <a:off x="2644166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39"/>
            <p:cNvSpPr/>
            <p:nvPr/>
          </p:nvSpPr>
          <p:spPr>
            <a:xfrm>
              <a:off x="2764061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39"/>
            <p:cNvSpPr txBox="1"/>
            <p:nvPr/>
          </p:nvSpPr>
          <p:spPr>
            <a:xfrm>
              <a:off x="2784130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Risk Communication and Community Engagement - DPHS (HES)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39"/>
            <p:cNvSpPr/>
            <p:nvPr/>
          </p:nvSpPr>
          <p:spPr>
            <a:xfrm>
              <a:off x="3963018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39"/>
            <p:cNvSpPr/>
            <p:nvPr/>
          </p:nvSpPr>
          <p:spPr>
            <a:xfrm>
              <a:off x="4082914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9"/>
            <p:cNvSpPr txBox="1"/>
            <p:nvPr/>
          </p:nvSpPr>
          <p:spPr>
            <a:xfrm>
              <a:off x="4102983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Laboratory Services - Head of Public Health Reference Laboratory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9"/>
            <p:cNvSpPr/>
            <p:nvPr/>
          </p:nvSpPr>
          <p:spPr>
            <a:xfrm>
              <a:off x="5281870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9"/>
            <p:cNvSpPr/>
            <p:nvPr/>
          </p:nvSpPr>
          <p:spPr>
            <a:xfrm>
              <a:off x="5401766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9"/>
            <p:cNvSpPr txBox="1"/>
            <p:nvPr/>
          </p:nvSpPr>
          <p:spPr>
            <a:xfrm>
              <a:off x="5421835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Budget Implementation/ Funding - DOF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39"/>
            <p:cNvSpPr/>
            <p:nvPr/>
          </p:nvSpPr>
          <p:spPr>
            <a:xfrm>
              <a:off x="6600722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39"/>
            <p:cNvSpPr/>
            <p:nvPr/>
          </p:nvSpPr>
          <p:spPr>
            <a:xfrm>
              <a:off x="6720618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39"/>
            <p:cNvSpPr txBox="1"/>
            <p:nvPr/>
          </p:nvSpPr>
          <p:spPr>
            <a:xfrm>
              <a:off x="6740687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Surveillance, Screening, &amp; Follow-up - Head of Epidemiology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39"/>
            <p:cNvSpPr/>
            <p:nvPr/>
          </p:nvSpPr>
          <p:spPr>
            <a:xfrm>
              <a:off x="7919575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39"/>
            <p:cNvSpPr/>
            <p:nvPr/>
          </p:nvSpPr>
          <p:spPr>
            <a:xfrm>
              <a:off x="8039470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39"/>
            <p:cNvSpPr txBox="1"/>
            <p:nvPr/>
          </p:nvSpPr>
          <p:spPr>
            <a:xfrm>
              <a:off x="8059539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Infection Prevention and Control - Director of Quality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39"/>
            <p:cNvSpPr/>
            <p:nvPr/>
          </p:nvSpPr>
          <p:spPr>
            <a:xfrm>
              <a:off x="9238427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39"/>
            <p:cNvSpPr/>
            <p:nvPr/>
          </p:nvSpPr>
          <p:spPr>
            <a:xfrm>
              <a:off x="9358323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39"/>
            <p:cNvSpPr txBox="1"/>
            <p:nvPr/>
          </p:nvSpPr>
          <p:spPr>
            <a:xfrm>
              <a:off x="9378392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Resource Mobilization - Director of Planning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39"/>
            <p:cNvSpPr/>
            <p:nvPr/>
          </p:nvSpPr>
          <p:spPr>
            <a:xfrm>
              <a:off x="10557279" y="3753579"/>
              <a:ext cx="1079060" cy="685203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39"/>
            <p:cNvSpPr/>
            <p:nvPr/>
          </p:nvSpPr>
          <p:spPr>
            <a:xfrm>
              <a:off x="10677175" y="3867480"/>
              <a:ext cx="1079060" cy="68520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39"/>
            <p:cNvSpPr txBox="1"/>
            <p:nvPr/>
          </p:nvSpPr>
          <p:spPr>
            <a:xfrm>
              <a:off x="10697244" y="3887549"/>
              <a:ext cx="1038922" cy="6450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r>
                <a:rPr lang="en-US" sz="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Renovation - Director of Planning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9" name="Google Shape;549;p39"/>
          <p:cNvSpPr/>
          <p:nvPr/>
        </p:nvSpPr>
        <p:spPr>
          <a:xfrm>
            <a:off x="5144931" y="2411704"/>
            <a:ext cx="321971" cy="141668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0" name="Google Shape;550;p39"/>
          <p:cNvSpPr/>
          <p:nvPr/>
        </p:nvSpPr>
        <p:spPr>
          <a:xfrm>
            <a:off x="6733146" y="3267076"/>
            <a:ext cx="321971" cy="141668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1" name="Google Shape;551;p39"/>
          <p:cNvSpPr txBox="1"/>
          <p:nvPr/>
        </p:nvSpPr>
        <p:spPr>
          <a:xfrm>
            <a:off x="458475" y="922250"/>
            <a:ext cx="11886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1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The Ministry of Health and Population (MOHP) has adopted the following reporting structure for COVID-19 preparedness and response.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6" name="Google Shape;556;p40"/>
          <p:cNvGrpSpPr/>
          <p:nvPr/>
        </p:nvGrpSpPr>
        <p:grpSpPr>
          <a:xfrm>
            <a:off x="98086" y="122650"/>
            <a:ext cx="12048477" cy="6652145"/>
            <a:chOff x="98086" y="122650"/>
            <a:chExt cx="12048477" cy="6652145"/>
          </a:xfrm>
        </p:grpSpPr>
        <p:sp>
          <p:nvSpPr>
            <p:cNvPr id="557" name="Google Shape;557;p40"/>
            <p:cNvSpPr/>
            <p:nvPr/>
          </p:nvSpPr>
          <p:spPr>
            <a:xfrm>
              <a:off x="6515225" y="3182600"/>
              <a:ext cx="49350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00149"/>
                  </a:lnTo>
                  <a:lnTo>
                    <a:pt x="120000" y="100149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58" name="Google Shape;558;p40"/>
            <p:cNvSpPr/>
            <p:nvPr/>
          </p:nvSpPr>
          <p:spPr>
            <a:xfrm>
              <a:off x="10409611" y="4200050"/>
              <a:ext cx="520306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59" name="Google Shape;559;p40"/>
            <p:cNvSpPr/>
            <p:nvPr/>
          </p:nvSpPr>
          <p:spPr>
            <a:xfrm>
              <a:off x="9889305" y="4200050"/>
              <a:ext cx="520306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0" name="Google Shape;560;p40"/>
            <p:cNvSpPr/>
            <p:nvPr/>
          </p:nvSpPr>
          <p:spPr>
            <a:xfrm>
              <a:off x="6515226" y="3182600"/>
              <a:ext cx="38943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00149"/>
                  </a:lnTo>
                  <a:lnTo>
                    <a:pt x="120000" y="100149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1" name="Google Shape;561;p40"/>
            <p:cNvSpPr/>
            <p:nvPr/>
          </p:nvSpPr>
          <p:spPr>
            <a:xfrm>
              <a:off x="8802972" y="4200050"/>
              <a:ext cx="91440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2" name="Google Shape;562;p40"/>
            <p:cNvSpPr/>
            <p:nvPr/>
          </p:nvSpPr>
          <p:spPr>
            <a:xfrm>
              <a:off x="6515223" y="3182600"/>
              <a:ext cx="23334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00149"/>
                  </a:lnTo>
                  <a:lnTo>
                    <a:pt x="120000" y="100149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3" name="Google Shape;563;p40"/>
            <p:cNvSpPr/>
            <p:nvPr/>
          </p:nvSpPr>
          <p:spPr>
            <a:xfrm>
              <a:off x="7762360" y="4200050"/>
              <a:ext cx="91440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4" name="Google Shape;564;p40"/>
            <p:cNvSpPr/>
            <p:nvPr/>
          </p:nvSpPr>
          <p:spPr>
            <a:xfrm>
              <a:off x="6515226" y="3182600"/>
              <a:ext cx="12927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00149"/>
                  </a:lnTo>
                  <a:lnTo>
                    <a:pt x="120000" y="100149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5" name="Google Shape;565;p40"/>
            <p:cNvSpPr/>
            <p:nvPr/>
          </p:nvSpPr>
          <p:spPr>
            <a:xfrm>
              <a:off x="6721747" y="4200050"/>
              <a:ext cx="91440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6" name="Google Shape;566;p40"/>
            <p:cNvSpPr/>
            <p:nvPr/>
          </p:nvSpPr>
          <p:spPr>
            <a:xfrm>
              <a:off x="6515219" y="3182600"/>
              <a:ext cx="2523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00149"/>
                  </a:lnTo>
                  <a:lnTo>
                    <a:pt x="120000" y="100149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7" name="Google Shape;567;p40"/>
            <p:cNvSpPr/>
            <p:nvPr/>
          </p:nvSpPr>
          <p:spPr>
            <a:xfrm>
              <a:off x="5206552" y="3182600"/>
              <a:ext cx="13086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00149"/>
                  </a:lnTo>
                  <a:lnTo>
                    <a:pt x="0" y="100149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8" name="Google Shape;568;p40"/>
            <p:cNvSpPr/>
            <p:nvPr/>
          </p:nvSpPr>
          <p:spPr>
            <a:xfrm>
              <a:off x="4165935" y="4200050"/>
              <a:ext cx="1560918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69" name="Google Shape;569;p40"/>
            <p:cNvSpPr/>
            <p:nvPr/>
          </p:nvSpPr>
          <p:spPr>
            <a:xfrm>
              <a:off x="4165935" y="4200050"/>
              <a:ext cx="520306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0" name="Google Shape;570;p40"/>
            <p:cNvSpPr/>
            <p:nvPr/>
          </p:nvSpPr>
          <p:spPr>
            <a:xfrm>
              <a:off x="3645629" y="4200050"/>
              <a:ext cx="520306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1" name="Google Shape;571;p40"/>
            <p:cNvSpPr/>
            <p:nvPr/>
          </p:nvSpPr>
          <p:spPr>
            <a:xfrm>
              <a:off x="2605016" y="4200050"/>
              <a:ext cx="1560918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2" name="Google Shape;572;p40"/>
            <p:cNvSpPr/>
            <p:nvPr/>
          </p:nvSpPr>
          <p:spPr>
            <a:xfrm>
              <a:off x="4165922" y="3182600"/>
              <a:ext cx="23493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00149"/>
                  </a:lnTo>
                  <a:lnTo>
                    <a:pt x="0" y="100149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3" name="Google Shape;573;p40"/>
            <p:cNvSpPr/>
            <p:nvPr/>
          </p:nvSpPr>
          <p:spPr>
            <a:xfrm>
              <a:off x="1518684" y="4200050"/>
              <a:ext cx="91440" cy="2476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4" name="Google Shape;574;p40"/>
            <p:cNvSpPr/>
            <p:nvPr/>
          </p:nvSpPr>
          <p:spPr>
            <a:xfrm>
              <a:off x="1564399" y="3182600"/>
              <a:ext cx="49506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00149"/>
                  </a:lnTo>
                  <a:lnTo>
                    <a:pt x="0" y="100149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5" name="Google Shape;575;p40"/>
            <p:cNvSpPr/>
            <p:nvPr/>
          </p:nvSpPr>
          <p:spPr>
            <a:xfrm>
              <a:off x="523801" y="3182600"/>
              <a:ext cx="5991300" cy="47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100149"/>
                  </a:lnTo>
                  <a:lnTo>
                    <a:pt x="0" y="100149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6" name="Google Shape;576;p40"/>
            <p:cNvSpPr/>
            <p:nvPr/>
          </p:nvSpPr>
          <p:spPr>
            <a:xfrm>
              <a:off x="6457800" y="1985450"/>
              <a:ext cx="91500" cy="608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05751"/>
                  </a:lnTo>
                  <a:lnTo>
                    <a:pt x="60268" y="105751"/>
                  </a:lnTo>
                  <a:lnTo>
                    <a:pt x="60268" y="120000"/>
                  </a:lnTo>
                </a:path>
              </a:pathLst>
            </a:custGeom>
            <a:noFill/>
            <a:ln w="12700" cap="flat" cmpd="sng">
              <a:solidFill>
                <a:srgbClr val="828282"/>
              </a:solidFill>
              <a:prstDash val="solid"/>
              <a:miter lim="800000"/>
              <a:headEnd type="none" w="sm" len="sm"/>
              <a:tailEnd type="none" w="sm" len="sm"/>
            </a:ln>
          </p:spPr>
        </p:sp>
        <p:sp>
          <p:nvSpPr>
            <p:cNvPr id="577" name="Google Shape;577;p40"/>
            <p:cNvSpPr/>
            <p:nvPr/>
          </p:nvSpPr>
          <p:spPr>
            <a:xfrm>
              <a:off x="4073050" y="1501667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40"/>
            <p:cNvSpPr/>
            <p:nvPr/>
          </p:nvSpPr>
          <p:spPr>
            <a:xfrm>
              <a:off x="4167651" y="1591538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40"/>
            <p:cNvSpPr txBox="1"/>
            <p:nvPr/>
          </p:nvSpPr>
          <p:spPr>
            <a:xfrm>
              <a:off x="4183486" y="1607372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Cabinet Committee on COVID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40"/>
            <p:cNvSpPr/>
            <p:nvPr/>
          </p:nvSpPr>
          <p:spPr>
            <a:xfrm>
              <a:off x="7010101" y="2624375"/>
              <a:ext cx="851400" cy="540600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40"/>
            <p:cNvSpPr/>
            <p:nvPr/>
          </p:nvSpPr>
          <p:spPr>
            <a:xfrm>
              <a:off x="7272128" y="2706009"/>
              <a:ext cx="851400" cy="54060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40"/>
            <p:cNvSpPr txBox="1"/>
            <p:nvPr/>
          </p:nvSpPr>
          <p:spPr>
            <a:xfrm>
              <a:off x="7272113" y="2735506"/>
              <a:ext cx="819600" cy="50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Health Cluster Meeting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40"/>
            <p:cNvSpPr/>
            <p:nvPr/>
          </p:nvSpPr>
          <p:spPr>
            <a:xfrm>
              <a:off x="5520903" y="1437092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40"/>
            <p:cNvSpPr/>
            <p:nvPr/>
          </p:nvSpPr>
          <p:spPr>
            <a:xfrm>
              <a:off x="6038254" y="1444838"/>
              <a:ext cx="851400" cy="54060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40"/>
            <p:cNvSpPr txBox="1"/>
            <p:nvPr/>
          </p:nvSpPr>
          <p:spPr>
            <a:xfrm>
              <a:off x="6054150" y="1530515"/>
              <a:ext cx="819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Minister of Health and Population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40"/>
            <p:cNvSpPr/>
            <p:nvPr/>
          </p:nvSpPr>
          <p:spPr>
            <a:xfrm>
              <a:off x="6038238" y="2514675"/>
              <a:ext cx="930600" cy="78750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40"/>
            <p:cNvSpPr txBox="1"/>
            <p:nvPr/>
          </p:nvSpPr>
          <p:spPr>
            <a:xfrm>
              <a:off x="6141043" y="2645968"/>
              <a:ext cx="819600" cy="50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Coordination and Monitoring of Implementation Secretary for Health and Population (PHIM)/P</a:t>
              </a:r>
              <a:r>
                <a:rPr lang="en-US" sz="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ublic Health Emergency Operations Center (PHEOC)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40"/>
            <p:cNvSpPr/>
            <p:nvPr/>
          </p:nvSpPr>
          <p:spPr>
            <a:xfrm>
              <a:off x="98086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40"/>
            <p:cNvSpPr/>
            <p:nvPr/>
          </p:nvSpPr>
          <p:spPr>
            <a:xfrm>
              <a:off x="192687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40"/>
            <p:cNvSpPr txBox="1"/>
            <p:nvPr/>
          </p:nvSpPr>
          <p:spPr>
            <a:xfrm>
              <a:off x="208522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Clinical Care Management - Director of Clinical Services/Director of Nursing and Midwifery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40"/>
            <p:cNvSpPr/>
            <p:nvPr/>
          </p:nvSpPr>
          <p:spPr>
            <a:xfrm>
              <a:off x="1138699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40"/>
            <p:cNvSpPr/>
            <p:nvPr/>
          </p:nvSpPr>
          <p:spPr>
            <a:xfrm>
              <a:off x="1233300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40"/>
            <p:cNvSpPr txBox="1"/>
            <p:nvPr/>
          </p:nvSpPr>
          <p:spPr>
            <a:xfrm>
              <a:off x="1249135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Supply Chain &amp;  Stockpiles - Director of HTSS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40"/>
            <p:cNvSpPr/>
            <p:nvPr/>
          </p:nvSpPr>
          <p:spPr>
            <a:xfrm>
              <a:off x="1138699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40"/>
            <p:cNvSpPr/>
            <p:nvPr/>
          </p:nvSpPr>
          <p:spPr>
            <a:xfrm>
              <a:off x="1233300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/>
            </a:solidFill>
            <a:ln w="12700" cap="flat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40"/>
            <p:cNvSpPr txBox="1"/>
            <p:nvPr/>
          </p:nvSpPr>
          <p:spPr>
            <a:xfrm>
              <a:off x="1249135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Last mile critical supply chain tracking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40"/>
            <p:cNvSpPr/>
            <p:nvPr/>
          </p:nvSpPr>
          <p:spPr>
            <a:xfrm>
              <a:off x="3740230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40"/>
            <p:cNvSpPr/>
            <p:nvPr/>
          </p:nvSpPr>
          <p:spPr>
            <a:xfrm>
              <a:off x="3834831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40"/>
            <p:cNvSpPr txBox="1"/>
            <p:nvPr/>
          </p:nvSpPr>
          <p:spPr>
            <a:xfrm>
              <a:off x="3850666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Risk Communication and Community Engagement - DPHS (HES)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40"/>
            <p:cNvSpPr/>
            <p:nvPr/>
          </p:nvSpPr>
          <p:spPr>
            <a:xfrm>
              <a:off x="2179311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40"/>
            <p:cNvSpPr/>
            <p:nvPr/>
          </p:nvSpPr>
          <p:spPr>
            <a:xfrm>
              <a:off x="2273912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A8D08C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40"/>
            <p:cNvSpPr txBox="1"/>
            <p:nvPr/>
          </p:nvSpPr>
          <p:spPr>
            <a:xfrm>
              <a:off x="2289747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Health Center by Phone (CCPF)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40"/>
            <p:cNvSpPr/>
            <p:nvPr/>
          </p:nvSpPr>
          <p:spPr>
            <a:xfrm>
              <a:off x="3219924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40"/>
            <p:cNvSpPr/>
            <p:nvPr/>
          </p:nvSpPr>
          <p:spPr>
            <a:xfrm>
              <a:off x="3314525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40"/>
            <p:cNvSpPr txBox="1"/>
            <p:nvPr/>
          </p:nvSpPr>
          <p:spPr>
            <a:xfrm>
              <a:off x="3330360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Mass  Communications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40"/>
            <p:cNvSpPr/>
            <p:nvPr/>
          </p:nvSpPr>
          <p:spPr>
            <a:xfrm>
              <a:off x="4260536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40"/>
            <p:cNvSpPr/>
            <p:nvPr/>
          </p:nvSpPr>
          <p:spPr>
            <a:xfrm>
              <a:off x="4355138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40"/>
            <p:cNvSpPr txBox="1"/>
            <p:nvPr/>
          </p:nvSpPr>
          <p:spPr>
            <a:xfrm>
              <a:off x="4370973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Online Media Monitoring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40"/>
            <p:cNvSpPr/>
            <p:nvPr/>
          </p:nvSpPr>
          <p:spPr>
            <a:xfrm>
              <a:off x="5301149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40"/>
            <p:cNvSpPr/>
            <p:nvPr/>
          </p:nvSpPr>
          <p:spPr>
            <a:xfrm>
              <a:off x="5395750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accent6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40"/>
            <p:cNvSpPr txBox="1"/>
            <p:nvPr/>
          </p:nvSpPr>
          <p:spPr>
            <a:xfrm>
              <a:off x="5411663" y="4615662"/>
              <a:ext cx="819600" cy="3897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Rapid Community Surveys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40"/>
            <p:cNvSpPr/>
            <p:nvPr/>
          </p:nvSpPr>
          <p:spPr>
            <a:xfrm>
              <a:off x="4780843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40"/>
            <p:cNvSpPr/>
            <p:nvPr/>
          </p:nvSpPr>
          <p:spPr>
            <a:xfrm>
              <a:off x="4875444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40"/>
            <p:cNvSpPr txBox="1"/>
            <p:nvPr/>
          </p:nvSpPr>
          <p:spPr>
            <a:xfrm>
              <a:off x="4891279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Laboratory Services - Head of Public Health Reference Laboratory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40"/>
            <p:cNvSpPr/>
            <p:nvPr/>
          </p:nvSpPr>
          <p:spPr>
            <a:xfrm>
              <a:off x="6341762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40"/>
            <p:cNvSpPr/>
            <p:nvPr/>
          </p:nvSpPr>
          <p:spPr>
            <a:xfrm>
              <a:off x="6436363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40"/>
            <p:cNvSpPr txBox="1"/>
            <p:nvPr/>
          </p:nvSpPr>
          <p:spPr>
            <a:xfrm>
              <a:off x="6452198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Budget Implementation/ Funding - DOF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40"/>
            <p:cNvSpPr/>
            <p:nvPr/>
          </p:nvSpPr>
          <p:spPr>
            <a:xfrm>
              <a:off x="6341762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40"/>
            <p:cNvSpPr/>
            <p:nvPr/>
          </p:nvSpPr>
          <p:spPr>
            <a:xfrm>
              <a:off x="6436363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40"/>
            <p:cNvSpPr txBox="1"/>
            <p:nvPr/>
          </p:nvSpPr>
          <p:spPr>
            <a:xfrm>
              <a:off x="6452198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Financial Management System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40"/>
            <p:cNvSpPr/>
            <p:nvPr/>
          </p:nvSpPr>
          <p:spPr>
            <a:xfrm>
              <a:off x="7382374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40"/>
            <p:cNvSpPr/>
            <p:nvPr/>
          </p:nvSpPr>
          <p:spPr>
            <a:xfrm>
              <a:off x="7476976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40"/>
            <p:cNvSpPr txBox="1"/>
            <p:nvPr/>
          </p:nvSpPr>
          <p:spPr>
            <a:xfrm>
              <a:off x="7492811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Surveillance, Screening, &amp; Follow-up - Head of Epidemiology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40"/>
            <p:cNvSpPr/>
            <p:nvPr/>
          </p:nvSpPr>
          <p:spPr>
            <a:xfrm>
              <a:off x="7382374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40"/>
            <p:cNvSpPr/>
            <p:nvPr/>
          </p:nvSpPr>
          <p:spPr>
            <a:xfrm>
              <a:off x="7476976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A8D08C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40"/>
            <p:cNvSpPr txBox="1"/>
            <p:nvPr/>
          </p:nvSpPr>
          <p:spPr>
            <a:xfrm>
              <a:off x="7492811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Disease Surveillance &amp; Case Management System (DHIS2)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40"/>
            <p:cNvSpPr/>
            <p:nvPr/>
          </p:nvSpPr>
          <p:spPr>
            <a:xfrm>
              <a:off x="8422987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40"/>
            <p:cNvSpPr/>
            <p:nvPr/>
          </p:nvSpPr>
          <p:spPr>
            <a:xfrm>
              <a:off x="8517588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40"/>
            <p:cNvSpPr txBox="1"/>
            <p:nvPr/>
          </p:nvSpPr>
          <p:spPr>
            <a:xfrm>
              <a:off x="8533423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Infection Prevention and Control - Director of Quality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40"/>
            <p:cNvSpPr/>
            <p:nvPr/>
          </p:nvSpPr>
          <p:spPr>
            <a:xfrm>
              <a:off x="8422987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40"/>
            <p:cNvSpPr/>
            <p:nvPr/>
          </p:nvSpPr>
          <p:spPr>
            <a:xfrm>
              <a:off x="8517588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40"/>
            <p:cNvSpPr txBox="1"/>
            <p:nvPr/>
          </p:nvSpPr>
          <p:spPr>
            <a:xfrm>
              <a:off x="8533423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Mobile app for treatment guidelines &amp; Protocols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9983906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10078507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40"/>
            <p:cNvSpPr txBox="1"/>
            <p:nvPr/>
          </p:nvSpPr>
          <p:spPr>
            <a:xfrm>
              <a:off x="10094342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Resource Mobilization - Director of Planning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9463600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9558201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accent6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40"/>
            <p:cNvSpPr txBox="1"/>
            <p:nvPr/>
          </p:nvSpPr>
          <p:spPr>
            <a:xfrm>
              <a:off x="9574113" y="4615662"/>
              <a:ext cx="819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High Frequency Facility Data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40"/>
            <p:cNvSpPr/>
            <p:nvPr/>
          </p:nvSpPr>
          <p:spPr>
            <a:xfrm>
              <a:off x="10504212" y="4447668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40"/>
            <p:cNvSpPr/>
            <p:nvPr/>
          </p:nvSpPr>
          <p:spPr>
            <a:xfrm>
              <a:off x="10598813" y="453753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A8D08C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40"/>
            <p:cNvSpPr txBox="1"/>
            <p:nvPr/>
          </p:nvSpPr>
          <p:spPr>
            <a:xfrm>
              <a:off x="10614648" y="4553375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Master Health Facility Registry (MHFR)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40"/>
            <p:cNvSpPr/>
            <p:nvPr/>
          </p:nvSpPr>
          <p:spPr>
            <a:xfrm>
              <a:off x="11024519" y="3659404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40"/>
            <p:cNvSpPr/>
            <p:nvPr/>
          </p:nvSpPr>
          <p:spPr>
            <a:xfrm>
              <a:off x="11119120" y="3749275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40"/>
            <p:cNvSpPr txBox="1"/>
            <p:nvPr/>
          </p:nvSpPr>
          <p:spPr>
            <a:xfrm>
              <a:off x="11134955" y="3765111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Renovation - Director of Planning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40"/>
            <p:cNvSpPr/>
            <p:nvPr/>
          </p:nvSpPr>
          <p:spPr>
            <a:xfrm>
              <a:off x="8087822" y="2616137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40"/>
            <p:cNvSpPr/>
            <p:nvPr/>
          </p:nvSpPr>
          <p:spPr>
            <a:xfrm>
              <a:off x="8182423" y="270600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/>
            </a:solidFill>
            <a:ln w="12700" cap="flat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40"/>
            <p:cNvSpPr txBox="1"/>
            <p:nvPr/>
          </p:nvSpPr>
          <p:spPr>
            <a:xfrm>
              <a:off x="8198258" y="2721844"/>
              <a:ext cx="819740" cy="508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Partner Coordination Platform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40"/>
            <p:cNvSpPr/>
            <p:nvPr/>
          </p:nvSpPr>
          <p:spPr>
            <a:xfrm>
              <a:off x="4066672" y="2150430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40"/>
            <p:cNvSpPr/>
            <p:nvPr/>
          </p:nvSpPr>
          <p:spPr>
            <a:xfrm>
              <a:off x="4161273" y="2240302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A8D08C">
                <a:alpha val="89411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40"/>
            <p:cNvSpPr txBox="1"/>
            <p:nvPr/>
          </p:nvSpPr>
          <p:spPr>
            <a:xfrm>
              <a:off x="4177100" y="2256128"/>
              <a:ext cx="819600" cy="3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Modeling and Scenario Analysis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40"/>
            <p:cNvSpPr/>
            <p:nvPr/>
          </p:nvSpPr>
          <p:spPr>
            <a:xfrm>
              <a:off x="4078253" y="2817009"/>
              <a:ext cx="851410" cy="540645"/>
            </a:xfrm>
            <a:prstGeom prst="roundRect">
              <a:avLst>
                <a:gd name="adj" fmla="val 10000"/>
              </a:avLst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40"/>
            <p:cNvSpPr/>
            <p:nvPr/>
          </p:nvSpPr>
          <p:spPr>
            <a:xfrm>
              <a:off x="4172854" y="2906879"/>
              <a:ext cx="851410" cy="540645"/>
            </a:xfrm>
            <a:prstGeom prst="roundRect">
              <a:avLst>
                <a:gd name="adj" fmla="val 10000"/>
              </a:avLst>
            </a:prstGeom>
            <a:solidFill>
              <a:srgbClr val="BFBFBF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40"/>
            <p:cNvSpPr txBox="1"/>
            <p:nvPr/>
          </p:nvSpPr>
          <p:spPr>
            <a:xfrm>
              <a:off x="4188689" y="2922714"/>
              <a:ext cx="819740" cy="5089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Incident Management System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40"/>
            <p:cNvSpPr/>
            <p:nvPr/>
          </p:nvSpPr>
          <p:spPr>
            <a:xfrm>
              <a:off x="958614" y="6135629"/>
              <a:ext cx="10208189" cy="639166"/>
            </a:xfrm>
            <a:prstGeom prst="roundRect">
              <a:avLst>
                <a:gd name="adj" fmla="val 16667"/>
              </a:avLst>
            </a:prstGeom>
            <a:solidFill>
              <a:srgbClr val="E1EF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1" u="none" strike="noStrike" cap="none">
                  <a:solidFill>
                    <a:schemeClr val="accent6"/>
                  </a:solidFill>
                  <a:latin typeface="Calibri"/>
                  <a:ea typeface="Calibri"/>
                  <a:cs typeface="Calibri"/>
                  <a:sym typeface="Calibri"/>
                </a:rPr>
                <a:t>Public dashboards and data visualizations used by and available to everyone.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40"/>
            <p:cNvSpPr txBox="1"/>
            <p:nvPr/>
          </p:nvSpPr>
          <p:spPr>
            <a:xfrm>
              <a:off x="496663" y="122650"/>
              <a:ext cx="116499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75" tIns="116075" rIns="116075" bIns="1160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rgbClr val="434343"/>
                  </a:solidFill>
                  <a:latin typeface="Open Sans"/>
                  <a:ea typeface="Open Sans"/>
                  <a:cs typeface="Open Sans"/>
                  <a:sym typeface="Open Sans"/>
                </a:rPr>
                <a:t>Alignment of products within the reporting structure</a:t>
              </a:r>
              <a:endParaRPr sz="2800" b="1" i="0" u="none" strike="noStrike" cap="none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56" name="Google Shape;656;p40"/>
            <p:cNvSpPr/>
            <p:nvPr/>
          </p:nvSpPr>
          <p:spPr>
            <a:xfrm>
              <a:off x="5164134" y="1726357"/>
              <a:ext cx="321971" cy="141668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7F7F7F"/>
            </a:solidFill>
            <a:ln w="1270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57" name="Google Shape;657;p40"/>
            <p:cNvSpPr/>
            <p:nvPr/>
          </p:nvSpPr>
          <p:spPr>
            <a:xfrm>
              <a:off x="7003550" y="2905500"/>
              <a:ext cx="252300" cy="1020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7F7F7F"/>
            </a:solidFill>
            <a:ln w="1270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658" name="Google Shape;658;p40" descr="A picture containing drawing, clock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55194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9" name="Google Shape;659;p40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618156" y="620946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0" name="Google Shape;660;p40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662808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1" name="Google Shape;661;p40" descr="A picture containing drawing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799430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2" name="Google Shape;662;p40" descr="A close up of a sign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614892" y="2280744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3" name="Google Shape;663;p40"/>
            <p:cNvSpPr txBox="1"/>
            <p:nvPr/>
          </p:nvSpPr>
          <p:spPr>
            <a:xfrm>
              <a:off x="378150" y="747350"/>
              <a:ext cx="114357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1" u="none" strike="noStrike" cap="none">
                  <a:solidFill>
                    <a:srgbClr val="2C92C7"/>
                  </a:solidFill>
                  <a:latin typeface="Open Sans"/>
                  <a:ea typeface="Open Sans"/>
                  <a:cs typeface="Open Sans"/>
                  <a:sym typeface="Open Sans"/>
                </a:rPr>
                <a:t>While the Digital Health Division falls under QMD in the MOHP structure, digital products will support various departments and activities in the COVID-19 preparedness and response efforts.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64" name="Google Shape;664;p40" descr="A picture containing clock, drawing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500736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5" name="Google Shape;665;p40" descr="A close up of a sign&#10;&#10;Description automatically generated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526182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6" name="Google Shape;666;p40" descr="A picture containing plate, cup&#10;&#10;Description automatically generated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165550" y="2761443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7" name="Google Shape;667;p40" descr="A close up of a sign&#10;&#10;Description automatically generated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5571724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8" name="Google Shape;668;p40" descr="A close up of a logo&#10;&#10;Description automatically generated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409652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9" name="Google Shape;669;p4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708350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0" name="Google Shape;670;p40"/>
            <p:cNvSpPr/>
            <p:nvPr/>
          </p:nvSpPr>
          <p:spPr>
            <a:xfrm>
              <a:off x="10297487" y="1283200"/>
              <a:ext cx="1119900" cy="369300"/>
            </a:xfrm>
            <a:prstGeom prst="rect">
              <a:avLst/>
            </a:prstGeom>
            <a:solidFill>
              <a:srgbClr val="A8D0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EXISTING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40"/>
            <p:cNvSpPr/>
            <p:nvPr/>
          </p:nvSpPr>
          <p:spPr>
            <a:xfrm>
              <a:off x="9575112" y="1778550"/>
              <a:ext cx="1858200" cy="3693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RECOMMENDED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72" name="Google Shape;672;p40"/>
            <p:cNvCxnSpPr/>
            <p:nvPr/>
          </p:nvCxnSpPr>
          <p:spPr>
            <a:xfrm>
              <a:off x="578734" y="4398380"/>
              <a:ext cx="0" cy="1562582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3" name="Google Shape;673;p40"/>
            <p:cNvCxnSpPr/>
            <p:nvPr/>
          </p:nvCxnSpPr>
          <p:spPr>
            <a:xfrm rot="10800000">
              <a:off x="578735" y="5961729"/>
              <a:ext cx="10498237" cy="10809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4" name="Google Shape;674;p40"/>
            <p:cNvCxnSpPr/>
            <p:nvPr/>
          </p:nvCxnSpPr>
          <p:spPr>
            <a:xfrm rot="10800000">
              <a:off x="11071726" y="5694743"/>
              <a:ext cx="0" cy="266219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5" name="Google Shape;675;p40"/>
            <p:cNvCxnSpPr/>
            <p:nvPr/>
          </p:nvCxnSpPr>
          <p:spPr>
            <a:xfrm rot="10800000">
              <a:off x="11741241" y="4296138"/>
              <a:ext cx="0" cy="576804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6" name="Google Shape;676;p40"/>
            <p:cNvCxnSpPr/>
            <p:nvPr/>
          </p:nvCxnSpPr>
          <p:spPr>
            <a:xfrm>
              <a:off x="11516810" y="4872942"/>
              <a:ext cx="214441" cy="0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7" name="Google Shape;677;p40"/>
            <p:cNvCxnSpPr/>
            <p:nvPr/>
          </p:nvCxnSpPr>
          <p:spPr>
            <a:xfrm rot="10800000">
              <a:off x="8967063" y="5694743"/>
              <a:ext cx="0" cy="266219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8" name="Google Shape;678;p40"/>
            <p:cNvCxnSpPr/>
            <p:nvPr/>
          </p:nvCxnSpPr>
          <p:spPr>
            <a:xfrm rot="10800000">
              <a:off x="1289917" y="5198923"/>
              <a:ext cx="0" cy="787405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9" name="Google Shape;679;p40"/>
            <p:cNvCxnSpPr/>
            <p:nvPr/>
          </p:nvCxnSpPr>
          <p:spPr>
            <a:xfrm rot="10800000">
              <a:off x="6321626" y="4012559"/>
              <a:ext cx="0" cy="1693760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0" name="Google Shape;680;p40"/>
            <p:cNvCxnSpPr/>
            <p:nvPr/>
          </p:nvCxnSpPr>
          <p:spPr>
            <a:xfrm>
              <a:off x="1967696" y="5694743"/>
              <a:ext cx="5653322" cy="11576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1" name="Google Shape;681;p40"/>
            <p:cNvCxnSpPr/>
            <p:nvPr/>
          </p:nvCxnSpPr>
          <p:spPr>
            <a:xfrm>
              <a:off x="5803793" y="4012558"/>
              <a:ext cx="517833" cy="0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2" name="Google Shape;682;p40"/>
            <p:cNvCxnSpPr/>
            <p:nvPr/>
          </p:nvCxnSpPr>
          <p:spPr>
            <a:xfrm>
              <a:off x="7627716" y="5173558"/>
              <a:ext cx="0" cy="532760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3" name="Google Shape;683;p40"/>
            <p:cNvCxnSpPr/>
            <p:nvPr/>
          </p:nvCxnSpPr>
          <p:spPr>
            <a:xfrm rot="10800000">
              <a:off x="1967696" y="5225481"/>
              <a:ext cx="0" cy="469262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4" name="Google Shape;684;p40"/>
            <p:cNvCxnSpPr/>
            <p:nvPr/>
          </p:nvCxnSpPr>
          <p:spPr>
            <a:xfrm rot="10800000">
              <a:off x="10033863" y="5694743"/>
              <a:ext cx="0" cy="266220"/>
            </a:xfrm>
            <a:prstGeom prst="straightConnector1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pic>
          <p:nvPicPr>
            <p:cNvPr id="685" name="Google Shape;685;p40" descr="A close up of a sign&#10;&#10;Description automatically generated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3618674" y="297860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6" name="Google Shape;686;p40" descr="A black sign with white text&#10;&#10;Description automatically generated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6617266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7" name="Google Shape;687;p40" descr="A close up of a sign&#10;&#10;Description automatically generated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9753892" y="5123126"/>
              <a:ext cx="457200" cy="457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8" name="Google Shape;688;p40"/>
            <p:cNvSpPr/>
            <p:nvPr/>
          </p:nvSpPr>
          <p:spPr>
            <a:xfrm>
              <a:off x="10016925" y="2273875"/>
              <a:ext cx="1409100" cy="3693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DEVELOPING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40"/>
            <p:cNvSpPr/>
            <p:nvPr/>
          </p:nvSpPr>
          <p:spPr>
            <a:xfrm>
              <a:off x="5091298" y="2536002"/>
              <a:ext cx="851400" cy="540600"/>
            </a:xfrm>
            <a:prstGeom prst="roundRect">
              <a:avLst>
                <a:gd name="adj" fmla="val 10000"/>
              </a:avLst>
            </a:prstGeom>
            <a:solidFill>
              <a:srgbClr val="A8D08C">
                <a:alpha val="89410"/>
              </a:srgbClr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40"/>
            <p:cNvSpPr txBox="1"/>
            <p:nvPr/>
          </p:nvSpPr>
          <p:spPr>
            <a:xfrm>
              <a:off x="5107208" y="2551762"/>
              <a:ext cx="819600" cy="50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Calibri"/>
                <a:buNone/>
              </a:pPr>
              <a:r>
                <a:rPr lang="en-US" sz="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Public Health Emergency Operations Center (PHEOC)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42"/>
          <p:cNvSpPr txBox="1">
            <a:spLocks noGrp="1"/>
          </p:cNvSpPr>
          <p:nvPr>
            <p:ph type="title"/>
          </p:nvPr>
        </p:nvSpPr>
        <p:spPr>
          <a:xfrm>
            <a:off x="485950" y="1235675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One Health Surveillance Platform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(OHSP)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04" name="Google Shape;704;p42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05" name="Google Shape;705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42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map&#10;&#10;Description automatically generated">
            <a:extLst>
              <a:ext uri="{FF2B5EF4-FFF2-40B4-BE49-F238E27FC236}">
                <a16:creationId xmlns:a16="http://schemas.microsoft.com/office/drawing/2014/main" id="{C1E82C58-C057-E543-94A3-9BEED1167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840399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43"/>
          <p:cNvSpPr txBox="1">
            <a:spLocks noGrp="1"/>
          </p:cNvSpPr>
          <p:nvPr>
            <p:ph type="title"/>
          </p:nvPr>
        </p:nvSpPr>
        <p:spPr>
          <a:xfrm>
            <a:off x="482750" y="175375"/>
            <a:ext cx="11771700" cy="10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OHSP Case-Based Surveillance (CBS) System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713" name="Google Shape;713;p43"/>
          <p:cNvGraphicFramePr/>
          <p:nvPr/>
        </p:nvGraphicFramePr>
        <p:xfrm>
          <a:off x="414325" y="1267675"/>
          <a:ext cx="11363350" cy="49406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57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Developed in the DHIS2 platform as a mobile and web-based application</a:t>
                      </a:r>
                      <a:endParaRPr sz="13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1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Key functions include:</a:t>
                      </a:r>
                      <a:endParaRPr sz="25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914400" marR="88900" lvl="1" indent="-374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Open Sans"/>
                        <a:buChar char="●"/>
                      </a:pPr>
                      <a:r>
                        <a:rPr lang="en-US" sz="23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Patient screening at all ports of entry </a:t>
                      </a:r>
                      <a:endParaRPr sz="23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914400" marR="88900" lvl="1" indent="-374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Open Sans"/>
                        <a:buChar char="●"/>
                      </a:pPr>
                      <a:r>
                        <a:rPr lang="en-US" sz="23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Tracking and follow-up of exposed/suspected cases </a:t>
                      </a:r>
                      <a:endParaRPr sz="23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914400" marR="88900" lvl="1" indent="-374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Open Sans"/>
                        <a:buChar char="●"/>
                      </a:pPr>
                      <a:r>
                        <a:rPr lang="en-US" sz="23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Contact tracing of exposed individuals </a:t>
                      </a:r>
                      <a:endParaRPr sz="23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914400" marR="88900" lvl="1" indent="-374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Open Sans"/>
                        <a:buChar char="●"/>
                      </a:pPr>
                      <a:r>
                        <a:rPr lang="en-US" sz="23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Case Investigation</a:t>
                      </a:r>
                      <a:endParaRPr sz="23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914400" marR="88900" lvl="1" indent="-374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Font typeface="Open Sans"/>
                        <a:buChar char="●"/>
                      </a:pPr>
                      <a:r>
                        <a:rPr lang="en-US" sz="23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Sample tracking and feedback on lab test results</a:t>
                      </a:r>
                      <a:endParaRPr sz="15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Prioritized training for the Points of Entries, District Health Surveillance Teams, and Health Facility IDSR Coordinators</a:t>
                      </a:r>
                      <a:endParaRPr sz="13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14" name="Google Shape;71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550" y="141422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550" y="335938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550" y="530457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44"/>
          <p:cNvSpPr/>
          <p:nvPr/>
        </p:nvSpPr>
        <p:spPr>
          <a:xfrm>
            <a:off x="10117750" y="4094900"/>
            <a:ext cx="2047500" cy="2123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44"/>
          <p:cNvSpPr/>
          <p:nvPr/>
        </p:nvSpPr>
        <p:spPr>
          <a:xfrm>
            <a:off x="779275" y="3150163"/>
            <a:ext cx="2677200" cy="17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4" name="Google Shape;72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821" y="1954500"/>
            <a:ext cx="420525" cy="42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75" y="3643750"/>
            <a:ext cx="656025" cy="6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7150" y="1798300"/>
            <a:ext cx="34290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44"/>
          <p:cNvSpPr/>
          <p:nvPr/>
        </p:nvSpPr>
        <p:spPr>
          <a:xfrm>
            <a:off x="558200" y="638450"/>
            <a:ext cx="365700" cy="3657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28" name="Google Shape;728;p44"/>
          <p:cNvSpPr/>
          <p:nvPr/>
        </p:nvSpPr>
        <p:spPr>
          <a:xfrm>
            <a:off x="3409400" y="638450"/>
            <a:ext cx="365700" cy="3657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2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29" name="Google Shape;729;p44"/>
          <p:cNvSpPr/>
          <p:nvPr/>
        </p:nvSpPr>
        <p:spPr>
          <a:xfrm>
            <a:off x="6411925" y="638450"/>
            <a:ext cx="365700" cy="3657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0" name="Google Shape;730;p44"/>
          <p:cNvSpPr/>
          <p:nvPr/>
        </p:nvSpPr>
        <p:spPr>
          <a:xfrm>
            <a:off x="9316963" y="604650"/>
            <a:ext cx="365700" cy="365700"/>
          </a:xfrm>
          <a:prstGeom prst="ellipse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4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1" name="Google Shape;731;p44"/>
          <p:cNvSpPr txBox="1"/>
          <p:nvPr/>
        </p:nvSpPr>
        <p:spPr>
          <a:xfrm>
            <a:off x="6913900" y="2820725"/>
            <a:ext cx="17832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District Rapid Response Team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32" name="Google Shape;732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58300" y="3504000"/>
            <a:ext cx="573057" cy="573057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44"/>
          <p:cNvSpPr txBox="1"/>
          <p:nvPr/>
        </p:nvSpPr>
        <p:spPr>
          <a:xfrm>
            <a:off x="2235563" y="4082075"/>
            <a:ext cx="9597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SMS User Categories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34" name="Google Shape;734;p44"/>
          <p:cNvGrpSpPr/>
          <p:nvPr/>
        </p:nvGrpSpPr>
        <p:grpSpPr>
          <a:xfrm>
            <a:off x="4961050" y="4085238"/>
            <a:ext cx="959700" cy="960088"/>
            <a:chOff x="4941850" y="5288538"/>
            <a:chExt cx="959700" cy="960088"/>
          </a:xfrm>
        </p:grpSpPr>
        <p:pic>
          <p:nvPicPr>
            <p:cNvPr id="735" name="Google Shape;735;p4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088550" y="5288538"/>
              <a:ext cx="685800" cy="7164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6" name="Google Shape;736;p44"/>
            <p:cNvSpPr txBox="1"/>
            <p:nvPr/>
          </p:nvSpPr>
          <p:spPr>
            <a:xfrm>
              <a:off x="4941850" y="5905725"/>
              <a:ext cx="9597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UNICEF/</a:t>
              </a:r>
              <a:endParaRPr sz="800"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RapidPro API</a:t>
              </a:r>
              <a:endParaRPr sz="800" b="1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737" name="Google Shape;737;p44"/>
          <p:cNvGrpSpPr/>
          <p:nvPr/>
        </p:nvGrpSpPr>
        <p:grpSpPr>
          <a:xfrm>
            <a:off x="5105525" y="2829388"/>
            <a:ext cx="777900" cy="979888"/>
            <a:chOff x="4982650" y="4054738"/>
            <a:chExt cx="777900" cy="979888"/>
          </a:xfrm>
        </p:grpSpPr>
        <p:pic>
          <p:nvPicPr>
            <p:cNvPr id="738" name="Google Shape;738;p4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015288" y="4054738"/>
              <a:ext cx="685800" cy="7164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9" name="Google Shape;739;p44"/>
            <p:cNvSpPr txBox="1"/>
            <p:nvPr/>
          </p:nvSpPr>
          <p:spPr>
            <a:xfrm>
              <a:off x="4982650" y="4593925"/>
              <a:ext cx="777900" cy="44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WhatsApp Chatbot API</a:t>
              </a:r>
              <a:endParaRPr sz="800" b="1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740" name="Google Shape;740;p44"/>
          <p:cNvCxnSpPr>
            <a:stCxn id="723" idx="3"/>
            <a:endCxn id="741" idx="2"/>
          </p:cNvCxnSpPr>
          <p:nvPr/>
        </p:nvCxnSpPr>
        <p:spPr>
          <a:xfrm rot="10800000" flipH="1">
            <a:off x="3456475" y="2545663"/>
            <a:ext cx="1547400" cy="14736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742" name="Google Shape;742;p44"/>
          <p:cNvCxnSpPr>
            <a:stCxn id="743" idx="3"/>
            <a:endCxn id="744" idx="1"/>
          </p:cNvCxnSpPr>
          <p:nvPr/>
        </p:nvCxnSpPr>
        <p:spPr>
          <a:xfrm rot="10800000" flipH="1">
            <a:off x="3447550" y="1878163"/>
            <a:ext cx="1113000" cy="3360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745" name="Google Shape;745;p44"/>
          <p:cNvGrpSpPr/>
          <p:nvPr/>
        </p:nvGrpSpPr>
        <p:grpSpPr>
          <a:xfrm>
            <a:off x="4489713" y="1520100"/>
            <a:ext cx="1028100" cy="1025581"/>
            <a:chOff x="4282538" y="1976450"/>
            <a:chExt cx="1028100" cy="1025581"/>
          </a:xfrm>
        </p:grpSpPr>
        <p:pic>
          <p:nvPicPr>
            <p:cNvPr id="744" name="Google Shape;744;p4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4353363" y="1976450"/>
              <a:ext cx="685800" cy="7164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1" name="Google Shape;741;p44"/>
            <p:cNvSpPr txBox="1"/>
            <p:nvPr/>
          </p:nvSpPr>
          <p:spPr>
            <a:xfrm>
              <a:off x="4282538" y="2636331"/>
              <a:ext cx="10281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NOTIFICATION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743" name="Google Shape;743;p44"/>
          <p:cNvSpPr/>
          <p:nvPr/>
        </p:nvSpPr>
        <p:spPr>
          <a:xfrm>
            <a:off x="770350" y="1345063"/>
            <a:ext cx="2677200" cy="17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6" name="Google Shape;746;p4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442495" y="1586659"/>
            <a:ext cx="554535" cy="554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4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23900" y="1981788"/>
            <a:ext cx="34290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44"/>
          <p:cNvSpPr txBox="1"/>
          <p:nvPr/>
        </p:nvSpPr>
        <p:spPr>
          <a:xfrm>
            <a:off x="1289750" y="1443900"/>
            <a:ext cx="777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Suspected 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Cases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9" name="Google Shape;749;p44"/>
          <p:cNvSpPr txBox="1"/>
          <p:nvPr/>
        </p:nvSpPr>
        <p:spPr>
          <a:xfrm>
            <a:off x="1289738" y="1910663"/>
            <a:ext cx="777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Self Quarantine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0" name="Google Shape;750;p44"/>
          <p:cNvSpPr txBox="1"/>
          <p:nvPr/>
        </p:nvSpPr>
        <p:spPr>
          <a:xfrm>
            <a:off x="1212950" y="2414963"/>
            <a:ext cx="9315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Persons Seeking Information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1" name="Google Shape;751;p44"/>
          <p:cNvSpPr/>
          <p:nvPr/>
        </p:nvSpPr>
        <p:spPr>
          <a:xfrm>
            <a:off x="1959538" y="1426950"/>
            <a:ext cx="184800" cy="1532700"/>
          </a:xfrm>
          <a:prstGeom prst="rightBracket">
            <a:avLst>
              <a:gd name="adj" fmla="val 8333"/>
            </a:avLst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752" name="Google Shape;752;p44"/>
          <p:cNvSpPr txBox="1"/>
          <p:nvPr/>
        </p:nvSpPr>
        <p:spPr>
          <a:xfrm>
            <a:off x="2350738" y="2180075"/>
            <a:ext cx="7779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WhatsApp User Categories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53" name="Google Shape;753;p4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54359" y="2453650"/>
            <a:ext cx="482001" cy="482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54" name="Google Shape;754;p44"/>
          <p:cNvGrpSpPr/>
          <p:nvPr/>
        </p:nvGrpSpPr>
        <p:grpSpPr>
          <a:xfrm>
            <a:off x="6878888" y="1693047"/>
            <a:ext cx="1681200" cy="746735"/>
            <a:chOff x="6878888" y="1693047"/>
            <a:chExt cx="1681200" cy="746735"/>
          </a:xfrm>
        </p:grpSpPr>
        <p:pic>
          <p:nvPicPr>
            <p:cNvPr id="755" name="Google Shape;755;p44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948263" y="1693047"/>
              <a:ext cx="1239475" cy="48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6" name="Google Shape;756;p44"/>
            <p:cNvSpPr txBox="1"/>
            <p:nvPr/>
          </p:nvSpPr>
          <p:spPr>
            <a:xfrm>
              <a:off x="6878888" y="2019182"/>
              <a:ext cx="1681200" cy="42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Public Health Emergency Operations Center (PHEOC)</a:t>
              </a:r>
              <a:endParaRPr sz="800"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757" name="Google Shape;757;p44"/>
          <p:cNvCxnSpPr>
            <a:stCxn id="744" idx="3"/>
            <a:endCxn id="756" idx="1"/>
          </p:cNvCxnSpPr>
          <p:nvPr/>
        </p:nvCxnSpPr>
        <p:spPr>
          <a:xfrm>
            <a:off x="5246338" y="1878302"/>
            <a:ext cx="1632600" cy="3513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758" name="Google Shape;758;p44"/>
          <p:cNvCxnSpPr/>
          <p:nvPr/>
        </p:nvCxnSpPr>
        <p:spPr>
          <a:xfrm>
            <a:off x="5238325" y="1882913"/>
            <a:ext cx="1667700" cy="1152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59" name="Google Shape;759;p44"/>
          <p:cNvSpPr txBox="1"/>
          <p:nvPr/>
        </p:nvSpPr>
        <p:spPr>
          <a:xfrm>
            <a:off x="947150" y="645675"/>
            <a:ext cx="20406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End users engage using WhatsApp and SMS.</a:t>
            </a:r>
            <a:endParaRPr sz="1000" i="1">
              <a:solidFill>
                <a:srgbClr val="3C78D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0" name="Google Shape;760;p44"/>
          <p:cNvSpPr txBox="1"/>
          <p:nvPr/>
        </p:nvSpPr>
        <p:spPr>
          <a:xfrm>
            <a:off x="3802525" y="645675"/>
            <a:ext cx="26094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Encrypted notifications are processed for action and aggregate data is transferred via Application Program Interfaces (APIs) to the Interoperability Layer (IL).</a:t>
            </a:r>
            <a:endParaRPr sz="1000" i="1">
              <a:solidFill>
                <a:srgbClr val="3C78D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1" name="Google Shape;761;p44"/>
          <p:cNvSpPr txBox="1"/>
          <p:nvPr/>
        </p:nvSpPr>
        <p:spPr>
          <a:xfrm>
            <a:off x="6777626" y="604650"/>
            <a:ext cx="24969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Notifications are received for action and data is processed through the </a:t>
            </a:r>
            <a:b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Interoperability Layer (IL).</a:t>
            </a:r>
            <a:endParaRPr sz="1000" i="1">
              <a:solidFill>
                <a:srgbClr val="3C78D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2" name="Google Shape;762;p44"/>
          <p:cNvSpPr txBox="1"/>
          <p:nvPr/>
        </p:nvSpPr>
        <p:spPr>
          <a:xfrm>
            <a:off x="9725125" y="567150"/>
            <a:ext cx="2438700" cy="4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3C78D8"/>
                </a:solidFill>
                <a:latin typeface="Open Sans"/>
                <a:ea typeface="Open Sans"/>
                <a:cs typeface="Open Sans"/>
                <a:sym typeface="Open Sans"/>
              </a:rPr>
              <a:t>Actions are taken and the data is stored in the One Health Surveillance Platform (OHSP/DHIS2) central repository.</a:t>
            </a:r>
            <a:endParaRPr sz="1000" i="1">
              <a:solidFill>
                <a:srgbClr val="3C78D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3" name="Google Shape;763;p44"/>
          <p:cNvSpPr txBox="1"/>
          <p:nvPr/>
        </p:nvSpPr>
        <p:spPr>
          <a:xfrm>
            <a:off x="10525750" y="2048725"/>
            <a:ext cx="1499400" cy="3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Incident Management System (IMS)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4" name="Google Shape;764;p44"/>
          <p:cNvSpPr txBox="1"/>
          <p:nvPr/>
        </p:nvSpPr>
        <p:spPr>
          <a:xfrm>
            <a:off x="10423300" y="2886650"/>
            <a:ext cx="14994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Contact Tracing and Follow-up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65" name="Google Shape;765;p44"/>
          <p:cNvGrpSpPr/>
          <p:nvPr/>
        </p:nvGrpSpPr>
        <p:grpSpPr>
          <a:xfrm>
            <a:off x="8786850" y="4086563"/>
            <a:ext cx="959700" cy="1312313"/>
            <a:chOff x="9015450" y="4086563"/>
            <a:chExt cx="959700" cy="1312313"/>
          </a:xfrm>
        </p:grpSpPr>
        <p:sp>
          <p:nvSpPr>
            <p:cNvPr id="766" name="Google Shape;766;p44"/>
            <p:cNvSpPr txBox="1"/>
            <p:nvPr/>
          </p:nvSpPr>
          <p:spPr>
            <a:xfrm>
              <a:off x="9015450" y="4682475"/>
              <a:ext cx="9597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OHSP/DHIS2 API</a:t>
              </a:r>
              <a:endParaRPr sz="800" b="1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767" name="Google Shape;767;p4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9078200" y="4086563"/>
              <a:ext cx="685800" cy="71640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68" name="Google Shape;768;p44"/>
          <p:cNvGrpSpPr/>
          <p:nvPr/>
        </p:nvGrpSpPr>
        <p:grpSpPr>
          <a:xfrm>
            <a:off x="6368153" y="3872813"/>
            <a:ext cx="2047500" cy="1143913"/>
            <a:chOff x="6635065" y="3886988"/>
            <a:chExt cx="2047500" cy="1143913"/>
          </a:xfrm>
        </p:grpSpPr>
        <p:sp>
          <p:nvSpPr>
            <p:cNvPr id="769" name="Google Shape;769;p44"/>
            <p:cNvSpPr/>
            <p:nvPr/>
          </p:nvSpPr>
          <p:spPr>
            <a:xfrm>
              <a:off x="6635065" y="3887000"/>
              <a:ext cx="2047500" cy="1143900"/>
            </a:xfrm>
            <a:prstGeom prst="rect">
              <a:avLst/>
            </a:prstGeom>
            <a:solidFill>
              <a:srgbClr val="C9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4"/>
            <p:cNvSpPr txBox="1"/>
            <p:nvPr/>
          </p:nvSpPr>
          <p:spPr>
            <a:xfrm>
              <a:off x="6696338" y="4631475"/>
              <a:ext cx="1884900" cy="34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1">
                  <a:solidFill>
                    <a:srgbClr val="4A86E8"/>
                  </a:solidFill>
                  <a:latin typeface="Open Sans"/>
                  <a:ea typeface="Open Sans"/>
                  <a:cs typeface="Open Sans"/>
                  <a:sym typeface="Open Sans"/>
                </a:rPr>
                <a:t>Interoperability Layer (IL)</a:t>
              </a:r>
              <a:endParaRPr sz="1000" b="1">
                <a:solidFill>
                  <a:srgbClr val="4A86E8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771" name="Google Shape;771;p44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7281463" y="3886988"/>
              <a:ext cx="685800" cy="6858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72" name="Google Shape;772;p44"/>
          <p:cNvGrpSpPr/>
          <p:nvPr/>
        </p:nvGrpSpPr>
        <p:grpSpPr>
          <a:xfrm>
            <a:off x="10346338" y="4098275"/>
            <a:ext cx="1725513" cy="2338413"/>
            <a:chOff x="10651138" y="4082113"/>
            <a:chExt cx="1725513" cy="2338413"/>
          </a:xfrm>
        </p:grpSpPr>
        <p:pic>
          <p:nvPicPr>
            <p:cNvPr id="773" name="Google Shape;773;p44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11323370" y="4287047"/>
              <a:ext cx="844055" cy="342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4" name="Google Shape;774;p44"/>
            <p:cNvSpPr txBox="1"/>
            <p:nvPr/>
          </p:nvSpPr>
          <p:spPr>
            <a:xfrm>
              <a:off x="10695450" y="4632825"/>
              <a:ext cx="1681200" cy="178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Central Repository for One Health Surveillance Platform (OHSP)</a:t>
              </a:r>
              <a:endParaRPr sz="800"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This includes: 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457200" lvl="0" indent="-279400" algn="l" rtl="0">
                <a:spcBef>
                  <a:spcPts val="0"/>
                </a:spcBef>
                <a:spcAft>
                  <a:spcPts val="0"/>
                </a:spcAft>
                <a:buSzPts val="800"/>
                <a:buFont typeface="Open Sans"/>
                <a:buChar char="●"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Data staging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457200" lvl="0" indent="-279400" algn="l" rtl="0">
                <a:spcBef>
                  <a:spcPts val="0"/>
                </a:spcBef>
                <a:spcAft>
                  <a:spcPts val="0"/>
                </a:spcAft>
                <a:buSzPts val="800"/>
                <a:buFont typeface="Open Sans"/>
                <a:buChar char="●"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Record verification and approval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457200" lvl="0" indent="-279400" algn="l" rtl="0">
                <a:spcBef>
                  <a:spcPts val="0"/>
                </a:spcBef>
                <a:spcAft>
                  <a:spcPts val="0"/>
                </a:spcAft>
                <a:buSzPts val="800"/>
                <a:buFont typeface="Open Sans"/>
                <a:buChar char="●"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Assignment to relevant programs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775" name="Google Shape;775;p44"/>
            <p:cNvPicPr preferRelativeResize="0"/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10651138" y="4082113"/>
              <a:ext cx="685800" cy="6858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776" name="Google Shape;776;p44"/>
          <p:cNvCxnSpPr>
            <a:stCxn id="756" idx="3"/>
            <a:endCxn id="777" idx="1"/>
          </p:cNvCxnSpPr>
          <p:nvPr/>
        </p:nvCxnSpPr>
        <p:spPr>
          <a:xfrm rot="10800000" flipH="1">
            <a:off x="8560088" y="2218982"/>
            <a:ext cx="1235100" cy="1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778" name="Google Shape;778;p44"/>
          <p:cNvCxnSpPr>
            <a:stCxn id="731" idx="3"/>
            <a:endCxn id="779" idx="1"/>
          </p:cNvCxnSpPr>
          <p:nvPr/>
        </p:nvCxnSpPr>
        <p:spPr>
          <a:xfrm rot="10800000" flipH="1">
            <a:off x="8697100" y="3018125"/>
            <a:ext cx="1073700" cy="1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grpSp>
        <p:nvGrpSpPr>
          <p:cNvPr id="780" name="Google Shape;780;p44"/>
          <p:cNvGrpSpPr/>
          <p:nvPr/>
        </p:nvGrpSpPr>
        <p:grpSpPr>
          <a:xfrm>
            <a:off x="3595313" y="4230875"/>
            <a:ext cx="1041878" cy="420600"/>
            <a:chOff x="3962000" y="5478575"/>
            <a:chExt cx="1041878" cy="420600"/>
          </a:xfrm>
        </p:grpSpPr>
        <p:sp>
          <p:nvSpPr>
            <p:cNvPr id="781" name="Google Shape;781;p44"/>
            <p:cNvSpPr txBox="1"/>
            <p:nvPr/>
          </p:nvSpPr>
          <p:spPr>
            <a:xfrm>
              <a:off x="4347778" y="5478575"/>
              <a:ext cx="656100" cy="42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HTTPS Encrypted Message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782" name="Google Shape;782;p44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3962000" y="5495988"/>
              <a:ext cx="385764" cy="38576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83" name="Google Shape;783;p44"/>
          <p:cNvGrpSpPr/>
          <p:nvPr/>
        </p:nvGrpSpPr>
        <p:grpSpPr>
          <a:xfrm>
            <a:off x="3629438" y="2484350"/>
            <a:ext cx="991378" cy="420600"/>
            <a:chOff x="3552525" y="1882063"/>
            <a:chExt cx="991378" cy="420600"/>
          </a:xfrm>
        </p:grpSpPr>
        <p:pic>
          <p:nvPicPr>
            <p:cNvPr id="784" name="Google Shape;784;p44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3552525" y="1899475"/>
              <a:ext cx="385764" cy="3857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5" name="Google Shape;785;p44"/>
            <p:cNvSpPr txBox="1"/>
            <p:nvPr/>
          </p:nvSpPr>
          <p:spPr>
            <a:xfrm>
              <a:off x="3887803" y="1882063"/>
              <a:ext cx="656100" cy="42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HTTPS Encrypted Message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786" name="Google Shape;786;p44"/>
          <p:cNvCxnSpPr>
            <a:stCxn id="769" idx="3"/>
            <a:endCxn id="767" idx="1"/>
          </p:cNvCxnSpPr>
          <p:nvPr/>
        </p:nvCxnSpPr>
        <p:spPr>
          <a:xfrm>
            <a:off x="8415653" y="4444775"/>
            <a:ext cx="433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77" name="Google Shape;777;p4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9795300" y="1876225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44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9770650" y="2675138"/>
            <a:ext cx="685800" cy="685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7" name="Google Shape;787;p44"/>
          <p:cNvCxnSpPr>
            <a:stCxn id="767" idx="3"/>
          </p:cNvCxnSpPr>
          <p:nvPr/>
        </p:nvCxnSpPr>
        <p:spPr>
          <a:xfrm>
            <a:off x="9535400" y="4444764"/>
            <a:ext cx="564300" cy="5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88" name="Google Shape;788;p44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7717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OHSP CBS Interoperability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89" name="Google Shape;789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3900" y="1472425"/>
            <a:ext cx="34290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44"/>
          <p:cNvSpPr/>
          <p:nvPr/>
        </p:nvSpPr>
        <p:spPr>
          <a:xfrm>
            <a:off x="770338" y="4955263"/>
            <a:ext cx="2677200" cy="17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91" name="Google Shape;791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3900" y="3282675"/>
            <a:ext cx="34290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2" name="Google Shape;792;p4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23900" y="3752000"/>
            <a:ext cx="34290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p4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54359" y="4302925"/>
            <a:ext cx="482001" cy="482001"/>
          </a:xfrm>
          <a:prstGeom prst="rect">
            <a:avLst/>
          </a:prstGeom>
          <a:noFill/>
          <a:ln>
            <a:noFill/>
          </a:ln>
        </p:spPr>
      </p:pic>
      <p:sp>
        <p:nvSpPr>
          <p:cNvPr id="794" name="Google Shape;794;p44"/>
          <p:cNvSpPr txBox="1"/>
          <p:nvPr/>
        </p:nvSpPr>
        <p:spPr>
          <a:xfrm>
            <a:off x="1289750" y="3265775"/>
            <a:ext cx="777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Suspected 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Cases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5" name="Google Shape;795;p44"/>
          <p:cNvSpPr txBox="1"/>
          <p:nvPr/>
        </p:nvSpPr>
        <p:spPr>
          <a:xfrm>
            <a:off x="1240988" y="3746238"/>
            <a:ext cx="7779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Self Quarantine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6" name="Google Shape;796;p44"/>
          <p:cNvSpPr txBox="1"/>
          <p:nvPr/>
        </p:nvSpPr>
        <p:spPr>
          <a:xfrm>
            <a:off x="1183950" y="4229075"/>
            <a:ext cx="9315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Persons Seeking Information</a:t>
            </a:r>
            <a:endParaRPr sz="8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7" name="Google Shape;797;p44"/>
          <p:cNvSpPr/>
          <p:nvPr/>
        </p:nvSpPr>
        <p:spPr>
          <a:xfrm>
            <a:off x="1990975" y="3259937"/>
            <a:ext cx="184800" cy="1532700"/>
          </a:xfrm>
          <a:prstGeom prst="rightBracket">
            <a:avLst>
              <a:gd name="adj" fmla="val 8333"/>
            </a:avLst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pic>
        <p:nvPicPr>
          <p:cNvPr id="798" name="Google Shape;798;p4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-1" y="5625794"/>
            <a:ext cx="685801" cy="327405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44"/>
          <p:cNvSpPr txBox="1"/>
          <p:nvPr/>
        </p:nvSpPr>
        <p:spPr>
          <a:xfrm>
            <a:off x="8425" y="2439775"/>
            <a:ext cx="7779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Angle Dimension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0" name="Google Shape;800;p44"/>
          <p:cNvSpPr txBox="1"/>
          <p:nvPr/>
        </p:nvSpPr>
        <p:spPr>
          <a:xfrm>
            <a:off x="8438" y="4086563"/>
            <a:ext cx="7779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UNICEF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1" name="Google Shape;801;p44"/>
          <p:cNvSpPr txBox="1"/>
          <p:nvPr/>
        </p:nvSpPr>
        <p:spPr>
          <a:xfrm>
            <a:off x="-25337" y="6060775"/>
            <a:ext cx="7779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EGPAF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2" name="Google Shape;802;p44"/>
          <p:cNvCxnSpPr>
            <a:stCxn id="738" idx="3"/>
            <a:endCxn id="771" idx="0"/>
          </p:cNvCxnSpPr>
          <p:nvPr/>
        </p:nvCxnSpPr>
        <p:spPr>
          <a:xfrm>
            <a:off x="5823963" y="3187589"/>
            <a:ext cx="1533600" cy="6852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03" name="Google Shape;803;p44"/>
          <p:cNvCxnSpPr>
            <a:stCxn id="738" idx="1"/>
          </p:cNvCxnSpPr>
          <p:nvPr/>
        </p:nvCxnSpPr>
        <p:spPr>
          <a:xfrm rot="10800000">
            <a:off x="3433263" y="2976689"/>
            <a:ext cx="1704900" cy="2109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4" name="Google Shape;804;p44"/>
          <p:cNvCxnSpPr>
            <a:stCxn id="735" idx="1"/>
          </p:cNvCxnSpPr>
          <p:nvPr/>
        </p:nvCxnSpPr>
        <p:spPr>
          <a:xfrm flipH="1">
            <a:off x="3485950" y="4443439"/>
            <a:ext cx="1621800" cy="365700"/>
          </a:xfrm>
          <a:prstGeom prst="bentConnector3">
            <a:avLst>
              <a:gd name="adj1" fmla="val 14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5" name="Google Shape;805;p44"/>
          <p:cNvCxnSpPr>
            <a:stCxn id="735" idx="3"/>
            <a:endCxn id="769" idx="1"/>
          </p:cNvCxnSpPr>
          <p:nvPr/>
        </p:nvCxnSpPr>
        <p:spPr>
          <a:xfrm>
            <a:off x="5793550" y="4443439"/>
            <a:ext cx="574500" cy="1200"/>
          </a:xfrm>
          <a:prstGeom prst="bentConnector3">
            <a:avLst>
              <a:gd name="adj1" fmla="val 5000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06" name="Google Shape;806;p44"/>
          <p:cNvSpPr txBox="1"/>
          <p:nvPr/>
        </p:nvSpPr>
        <p:spPr>
          <a:xfrm>
            <a:off x="1798821" y="5078900"/>
            <a:ext cx="12747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National Laboratory Information Management System (LIMS)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7" name="Google Shape;807;p44"/>
          <p:cNvSpPr txBox="1"/>
          <p:nvPr/>
        </p:nvSpPr>
        <p:spPr>
          <a:xfrm>
            <a:off x="854350" y="6356800"/>
            <a:ext cx="8892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EID VL LIMS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8" name="Google Shape;808;p44"/>
          <p:cNvSpPr txBox="1"/>
          <p:nvPr/>
        </p:nvSpPr>
        <p:spPr>
          <a:xfrm>
            <a:off x="2303600" y="6353050"/>
            <a:ext cx="10281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COVID-19 Test Machines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09" name="Google Shape;809;p44"/>
          <p:cNvCxnSpPr>
            <a:stCxn id="807" idx="3"/>
            <a:endCxn id="808" idx="1"/>
          </p:cNvCxnSpPr>
          <p:nvPr/>
        </p:nvCxnSpPr>
        <p:spPr>
          <a:xfrm rot="10800000" flipH="1">
            <a:off x="1743550" y="6528850"/>
            <a:ext cx="560100" cy="36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pic>
        <p:nvPicPr>
          <p:cNvPr id="810" name="Google Shape;810;p44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1090025" y="5031925"/>
            <a:ext cx="514350" cy="514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1" name="Google Shape;811;p44"/>
          <p:cNvCxnSpPr>
            <a:stCxn id="810" idx="2"/>
          </p:cNvCxnSpPr>
          <p:nvPr/>
        </p:nvCxnSpPr>
        <p:spPr>
          <a:xfrm>
            <a:off x="1347200" y="5546275"/>
            <a:ext cx="1800" cy="3375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pic>
        <p:nvPicPr>
          <p:cNvPr id="812" name="Google Shape;812;p44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9416300" y="6060775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44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2474750" y="5690025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4" name="Google Shape;814;p44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8161125" y="5235020"/>
            <a:ext cx="718200" cy="718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44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1175750" y="6086313"/>
            <a:ext cx="342900" cy="34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6" name="Google Shape;816;p44"/>
          <p:cNvCxnSpPr>
            <a:stCxn id="817" idx="1"/>
            <a:endCxn id="790" idx="3"/>
          </p:cNvCxnSpPr>
          <p:nvPr/>
        </p:nvCxnSpPr>
        <p:spPr>
          <a:xfrm flipH="1">
            <a:off x="3447400" y="5615964"/>
            <a:ext cx="1795500" cy="208500"/>
          </a:xfrm>
          <a:prstGeom prst="bentConnector3">
            <a:avLst>
              <a:gd name="adj1" fmla="val 4999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18" name="Google Shape;818;p44"/>
          <p:cNvGrpSpPr/>
          <p:nvPr/>
        </p:nvGrpSpPr>
        <p:grpSpPr>
          <a:xfrm>
            <a:off x="5096200" y="5257763"/>
            <a:ext cx="959700" cy="960088"/>
            <a:chOff x="4941850" y="5288538"/>
            <a:chExt cx="959700" cy="960088"/>
          </a:xfrm>
        </p:grpSpPr>
        <p:pic>
          <p:nvPicPr>
            <p:cNvPr id="817" name="Google Shape;817;p4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088550" y="5288538"/>
              <a:ext cx="685800" cy="7164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9" name="Google Shape;819;p44"/>
            <p:cNvSpPr txBox="1"/>
            <p:nvPr/>
          </p:nvSpPr>
          <p:spPr>
            <a:xfrm>
              <a:off x="4941850" y="5905725"/>
              <a:ext cx="9597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UNICEF/</a:t>
              </a:r>
              <a:endParaRPr sz="800" b="1"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latin typeface="Open Sans"/>
                  <a:ea typeface="Open Sans"/>
                  <a:cs typeface="Open Sans"/>
                  <a:sym typeface="Open Sans"/>
                </a:rPr>
                <a:t>LMIS API</a:t>
              </a:r>
              <a:endParaRPr sz="800" b="1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820" name="Google Shape;820;p44"/>
          <p:cNvCxnSpPr>
            <a:stCxn id="817" idx="3"/>
            <a:endCxn id="770" idx="2"/>
          </p:cNvCxnSpPr>
          <p:nvPr/>
        </p:nvCxnSpPr>
        <p:spPr>
          <a:xfrm rot="10800000" flipH="1">
            <a:off x="5928700" y="4958064"/>
            <a:ext cx="1443300" cy="65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21" name="Google Shape;821;p44"/>
          <p:cNvSpPr txBox="1"/>
          <p:nvPr/>
        </p:nvSpPr>
        <p:spPr>
          <a:xfrm>
            <a:off x="8011913" y="5824475"/>
            <a:ext cx="10281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Lab Order Notification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2" name="Google Shape;822;p44"/>
          <p:cNvSpPr txBox="1"/>
          <p:nvPr/>
        </p:nvSpPr>
        <p:spPr>
          <a:xfrm>
            <a:off x="9535400" y="3619663"/>
            <a:ext cx="10281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23" name="Google Shape;823;p44"/>
          <p:cNvCxnSpPr>
            <a:endCxn id="814" idx="1"/>
          </p:cNvCxnSpPr>
          <p:nvPr/>
        </p:nvCxnSpPr>
        <p:spPr>
          <a:xfrm rot="-5400000" flipH="1">
            <a:off x="7722675" y="5155661"/>
            <a:ext cx="554700" cy="3222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triangle" w="med" len="med"/>
            <a:tailEnd type="none" w="med" len="med"/>
          </a:ln>
        </p:spPr>
      </p:cxnSp>
      <p:cxnSp>
        <p:nvCxnSpPr>
          <p:cNvPr id="824" name="Google Shape;824;p44"/>
          <p:cNvCxnSpPr>
            <a:stCxn id="814" idx="3"/>
            <a:endCxn id="722" idx="1"/>
          </p:cNvCxnSpPr>
          <p:nvPr/>
        </p:nvCxnSpPr>
        <p:spPr>
          <a:xfrm rot="10800000" flipH="1">
            <a:off x="8879325" y="5156411"/>
            <a:ext cx="1238400" cy="4377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25" name="Google Shape;825;p44"/>
          <p:cNvSpPr txBox="1"/>
          <p:nvPr/>
        </p:nvSpPr>
        <p:spPr>
          <a:xfrm>
            <a:off x="9225475" y="6637125"/>
            <a:ext cx="1028100" cy="2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latin typeface="Open Sans"/>
                <a:ea typeface="Open Sans"/>
                <a:cs typeface="Open Sans"/>
                <a:sym typeface="Open Sans"/>
              </a:rPr>
              <a:t>Facility</a:t>
            </a:r>
            <a:endParaRPr sz="8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6" name="Google Shape;826;p44"/>
          <p:cNvSpPr txBox="1"/>
          <p:nvPr/>
        </p:nvSpPr>
        <p:spPr>
          <a:xfrm>
            <a:off x="9197432" y="5690025"/>
            <a:ext cx="5745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latin typeface="Open Sans"/>
                <a:ea typeface="Open Sans"/>
                <a:cs typeface="Open Sans"/>
                <a:sym typeface="Open Sans"/>
              </a:rPr>
              <a:t>Lab result</a:t>
            </a:r>
            <a:endParaRPr sz="8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27" name="Google Shape;827;p44"/>
          <p:cNvCxnSpPr>
            <a:stCxn id="812" idx="0"/>
          </p:cNvCxnSpPr>
          <p:nvPr/>
        </p:nvCxnSpPr>
        <p:spPr>
          <a:xfrm rot="-5400000">
            <a:off x="9615950" y="5558425"/>
            <a:ext cx="645600" cy="359100"/>
          </a:xfrm>
          <a:prstGeom prst="bentConnector3">
            <a:avLst>
              <a:gd name="adj1" fmla="val 99996"/>
            </a:avLst>
          </a:prstGeom>
          <a:noFill/>
          <a:ln w="9525" cap="flat" cmpd="sng">
            <a:solidFill>
              <a:schemeClr val="dk2"/>
            </a:solidFill>
            <a:prstDash val="dash"/>
            <a:round/>
            <a:headEnd type="triangle" w="med" len="med"/>
            <a:tailEnd type="none" w="med" len="med"/>
          </a:ln>
        </p:spPr>
      </p:cxnSp>
      <p:cxnSp>
        <p:nvCxnSpPr>
          <p:cNvPr id="828" name="Google Shape;828;p44"/>
          <p:cNvCxnSpPr/>
          <p:nvPr/>
        </p:nvCxnSpPr>
        <p:spPr>
          <a:xfrm flipH="1">
            <a:off x="3494725" y="5012325"/>
            <a:ext cx="4140900" cy="1442700"/>
          </a:xfrm>
          <a:prstGeom prst="bentConnector3">
            <a:avLst>
              <a:gd name="adj1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829" name="Google Shape;829;p44"/>
          <p:cNvGrpSpPr/>
          <p:nvPr/>
        </p:nvGrpSpPr>
        <p:grpSpPr>
          <a:xfrm>
            <a:off x="6200163" y="5974013"/>
            <a:ext cx="975641" cy="420613"/>
            <a:chOff x="4924725" y="7038263"/>
            <a:chExt cx="975641" cy="420613"/>
          </a:xfrm>
        </p:grpSpPr>
        <p:sp>
          <p:nvSpPr>
            <p:cNvPr id="830" name="Google Shape;830;p44"/>
            <p:cNvSpPr txBox="1"/>
            <p:nvPr/>
          </p:nvSpPr>
          <p:spPr>
            <a:xfrm>
              <a:off x="5244266" y="7038275"/>
              <a:ext cx="656100" cy="42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i="1">
                  <a:latin typeface="Open Sans"/>
                  <a:ea typeface="Open Sans"/>
                  <a:cs typeface="Open Sans"/>
                  <a:sym typeface="Open Sans"/>
                </a:rPr>
                <a:t>HTTPS Encrypted Lab Order</a:t>
              </a:r>
              <a:endParaRPr sz="800" i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831" name="Google Shape;831;p44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4924725" y="7038263"/>
              <a:ext cx="385764" cy="385761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832" name="Google Shape;832;p44"/>
          <p:cNvCxnSpPr>
            <a:endCxn id="821" idx="2"/>
          </p:cNvCxnSpPr>
          <p:nvPr/>
        </p:nvCxnSpPr>
        <p:spPr>
          <a:xfrm rot="10800000" flipH="1">
            <a:off x="3522563" y="6175775"/>
            <a:ext cx="5003400" cy="4386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triangle" w="med" len="med"/>
            <a:tailEnd type="none" w="med" len="med"/>
          </a:ln>
        </p:spPr>
      </p:cxn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7" name="Google Shape;83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39025" y="1510075"/>
            <a:ext cx="4282225" cy="42822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8" name="Google Shape;838;p45"/>
          <p:cNvGraphicFramePr/>
          <p:nvPr>
            <p:extLst>
              <p:ext uri="{D42A27DB-BD31-4B8C-83A1-F6EECF244321}">
                <p14:modId xmlns:p14="http://schemas.microsoft.com/office/powerpoint/2010/main" val="2615090735"/>
              </p:ext>
            </p:extLst>
          </p:nvPr>
        </p:nvGraphicFramePr>
        <p:xfrm>
          <a:off x="3416900" y="1510075"/>
          <a:ext cx="8029100" cy="428222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7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023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b="1" dirty="0">
                          <a:solidFill>
                            <a:srgbClr val="2C92C7"/>
                          </a:solidFill>
                        </a:rPr>
                        <a:t>19</a:t>
                      </a:r>
                      <a:endParaRPr sz="4000" b="1" dirty="0">
                        <a:solidFill>
                          <a:srgbClr val="2C92C7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solidFill>
                            <a:srgbClr val="434343"/>
                          </a:solidFill>
                        </a:rPr>
                        <a:t>districts oriented</a:t>
                      </a:r>
                      <a:endParaRPr sz="2800">
                        <a:solidFill>
                          <a:srgbClr val="434343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9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b="1">
                          <a:solidFill>
                            <a:srgbClr val="2C92C7"/>
                          </a:solidFill>
                        </a:rPr>
                        <a:t>XXX</a:t>
                      </a:r>
                      <a:endParaRPr sz="4000" b="1">
                        <a:solidFill>
                          <a:srgbClr val="2C92C7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solidFill>
                            <a:srgbClr val="434343"/>
                          </a:solidFill>
                        </a:rPr>
                        <a:t>users trained</a:t>
                      </a:r>
                      <a:endParaRPr sz="2800">
                        <a:solidFill>
                          <a:srgbClr val="434343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9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b="1" dirty="0">
                          <a:solidFill>
                            <a:srgbClr val="2C92C7"/>
                          </a:solidFill>
                        </a:rPr>
                        <a:t>758</a:t>
                      </a:r>
                      <a:endParaRPr sz="4000" b="1" dirty="0">
                        <a:solidFill>
                          <a:srgbClr val="2C92C7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solidFill>
                            <a:srgbClr val="434343"/>
                          </a:solidFill>
                        </a:rPr>
                        <a:t>devices deployed</a:t>
                      </a:r>
                      <a:endParaRPr sz="2800">
                        <a:solidFill>
                          <a:srgbClr val="434343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9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b="1">
                          <a:solidFill>
                            <a:srgbClr val="2C92C7"/>
                          </a:solidFill>
                        </a:rPr>
                        <a:t>XX</a:t>
                      </a:r>
                      <a:endParaRPr sz="4000" b="1">
                        <a:solidFill>
                          <a:srgbClr val="2C92C7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dirty="0">
                          <a:solidFill>
                            <a:srgbClr val="434343"/>
                          </a:solidFill>
                        </a:rPr>
                        <a:t>supervisions conducted</a:t>
                      </a:r>
                      <a:endParaRPr sz="2800" dirty="0">
                        <a:solidFill>
                          <a:srgbClr val="434343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39" name="Google Shape;839;p45"/>
          <p:cNvSpPr txBox="1">
            <a:spLocks noGrp="1"/>
          </p:cNvSpPr>
          <p:nvPr>
            <p:ph type="title" idx="4294967295"/>
          </p:nvPr>
        </p:nvSpPr>
        <p:spPr>
          <a:xfrm>
            <a:off x="453525" y="201141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Deployment &amp; Training Summary</a:t>
            </a:r>
            <a:endParaRPr sz="2800" b="1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46"/>
          <p:cNvSpPr txBox="1">
            <a:spLocks noGrp="1"/>
          </p:cNvSpPr>
          <p:nvPr>
            <p:ph type="title"/>
          </p:nvPr>
        </p:nvSpPr>
        <p:spPr>
          <a:xfrm>
            <a:off x="420300" y="175375"/>
            <a:ext cx="11771700" cy="9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Point-of-Entry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46" name="Google Shape;84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1038" y="1160050"/>
            <a:ext cx="9770226" cy="549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47"/>
          <p:cNvSpPr txBox="1">
            <a:spLocks noGrp="1"/>
          </p:cNvSpPr>
          <p:nvPr>
            <p:ph type="title"/>
          </p:nvPr>
        </p:nvSpPr>
        <p:spPr>
          <a:xfrm>
            <a:off x="420300" y="175375"/>
            <a:ext cx="11771700" cy="9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Case-Based Surveillance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53" name="Google Shape;85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563" y="1077700"/>
            <a:ext cx="9741176" cy="556637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48"/>
          <p:cNvSpPr txBox="1">
            <a:spLocks noGrp="1"/>
          </p:cNvSpPr>
          <p:nvPr>
            <p:ph type="title"/>
          </p:nvPr>
        </p:nvSpPr>
        <p:spPr>
          <a:xfrm>
            <a:off x="420300" y="175375"/>
            <a:ext cx="11771700" cy="9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Contact Tracing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60" name="Google Shape;86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913" y="1197950"/>
            <a:ext cx="11166177" cy="4462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9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Community Applications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66" name="Google Shape;866;p49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67" name="Google Shape;86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49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5085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50"/>
          <p:cNvSpPr txBox="1">
            <a:spLocks noGrp="1"/>
          </p:cNvSpPr>
          <p:nvPr>
            <p:ph type="title"/>
          </p:nvPr>
        </p:nvSpPr>
        <p:spPr>
          <a:xfrm>
            <a:off x="4638925" y="5667250"/>
            <a:ext cx="7017300" cy="4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1900" b="1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WhatsApp Chatbot Screen Shot</a:t>
            </a:r>
            <a:endParaRPr sz="1900" b="1" i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74" name="Google Shape;874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8975" y="1347600"/>
            <a:ext cx="7104475" cy="4162799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5" name="Google Shape;875;p50"/>
          <p:cNvSpPr txBox="1">
            <a:spLocks noGrp="1"/>
          </p:cNvSpPr>
          <p:nvPr>
            <p:ph type="title"/>
          </p:nvPr>
        </p:nvSpPr>
        <p:spPr>
          <a:xfrm>
            <a:off x="335675" y="166250"/>
            <a:ext cx="109671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Community Applications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6" name="Google Shape;876;p50"/>
          <p:cNvSpPr txBox="1">
            <a:spLocks noGrp="1"/>
          </p:cNvSpPr>
          <p:nvPr>
            <p:ph type="body" idx="1"/>
          </p:nvPr>
        </p:nvSpPr>
        <p:spPr>
          <a:xfrm>
            <a:off x="515275" y="1306200"/>
            <a:ext cx="3883200" cy="4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88900" lvl="0" indent="-4064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Open Sans"/>
              <a:buAutoNum type="arabicPeriod"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RapidPro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AutoNum type="arabicPeriod"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USSD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AutoNum type="arabicPeriod"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WhatsApp Chatbot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AutoNum type="arabicPeriod"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Mobile Application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51"/>
          <p:cNvSpPr txBox="1">
            <a:spLocks noGrp="1"/>
          </p:cNvSpPr>
          <p:nvPr>
            <p:ph type="title"/>
          </p:nvPr>
        </p:nvSpPr>
        <p:spPr>
          <a:xfrm>
            <a:off x="450975" y="214975"/>
            <a:ext cx="10515600" cy="6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End User Application Combo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3" name="Google Shape;883;p51"/>
          <p:cNvSpPr txBox="1">
            <a:spLocks noGrp="1"/>
          </p:cNvSpPr>
          <p:nvPr>
            <p:ph type="body" idx="1"/>
          </p:nvPr>
        </p:nvSpPr>
        <p:spPr>
          <a:xfrm>
            <a:off x="838199" y="1199375"/>
            <a:ext cx="10515599" cy="51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889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MACRA issued MOH a </a:t>
            </a:r>
            <a:r>
              <a:rPr lang="en-US" dirty="0" err="1">
                <a:latin typeface="Open Sans"/>
                <a:ea typeface="Open Sans"/>
                <a:cs typeface="Open Sans"/>
                <a:sym typeface="Open Sans"/>
              </a:rPr>
              <a:t>ShortCode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929 for COVID-19 response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-US" dirty="0" err="1">
                <a:latin typeface="Open Sans"/>
                <a:ea typeface="Open Sans"/>
                <a:cs typeface="Open Sans"/>
                <a:sym typeface="Open Sans"/>
              </a:rPr>
              <a:t>ShortCode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to be used by the public to access COVID-19 information and self report COVID-19 signs and symptoms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Self Report – All suspected and confirmed cases can self report their status on a daily basis for up to 14 days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52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High Frequency Data Collection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89" name="Google Shape;889;p52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90" name="Google Shape;890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1" name="Google Shape;891;p52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32"/>
          <p:cNvGraphicFramePr/>
          <p:nvPr>
            <p:extLst>
              <p:ext uri="{D42A27DB-BD31-4B8C-83A1-F6EECF244321}">
                <p14:modId xmlns:p14="http://schemas.microsoft.com/office/powerpoint/2010/main" val="4280448423"/>
              </p:ext>
            </p:extLst>
          </p:nvPr>
        </p:nvGraphicFramePr>
        <p:xfrm>
          <a:off x="596150" y="1373285"/>
          <a:ext cx="10999700" cy="605305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Provides near real time updates on Covid-19 in Malawi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A breakdown of statistics at the national and district level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GB" sz="2800" kern="1200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Dashboards on traveller summary statistics</a:t>
                      </a: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rgbClr val="2C92C7"/>
                          </a:solidFill>
                          <a:latin typeface="Open Sans"/>
                          <a:ea typeface="Open Sans"/>
                          <a:cs typeface="Open Sans"/>
                          <a:sym typeface="Arial"/>
                        </a:rPr>
                        <a:t>Internal dashboards only accessible to the PHIM EOC</a:t>
                      </a:r>
                    </a:p>
                    <a:p>
                      <a:pPr marL="0" lv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endParaRPr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2C92C7"/>
                        </a:solidFill>
                        <a:latin typeface="Open Sans"/>
                        <a:ea typeface="Open Sans"/>
                        <a:cs typeface="Open Sans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C92C7"/>
                        </a:buClr>
                        <a:buSzPts val="2200"/>
                        <a:buFont typeface="Open Sans"/>
                        <a:buNone/>
                      </a:pPr>
                      <a:endParaRPr sz="20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441050" y="138666"/>
            <a:ext cx="10515600" cy="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Key Features</a:t>
            </a:r>
            <a:endParaRPr sz="2800" b="1" dirty="0">
              <a:solidFill>
                <a:srgbClr val="434343"/>
              </a:solidFill>
            </a:endParaRPr>
          </a:p>
        </p:txBody>
      </p:sp>
      <p:pic>
        <p:nvPicPr>
          <p:cNvPr id="8" name="Google Shape;1132;p71">
            <a:extLst>
              <a:ext uri="{FF2B5EF4-FFF2-40B4-BE49-F238E27FC236}">
                <a16:creationId xmlns:a16="http://schemas.microsoft.com/office/drawing/2014/main" id="{B85C1EDA-5AB4-C74F-A300-D99D645EEA0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137068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32;p71">
            <a:extLst>
              <a:ext uri="{FF2B5EF4-FFF2-40B4-BE49-F238E27FC236}">
                <a16:creationId xmlns:a16="http://schemas.microsoft.com/office/drawing/2014/main" id="{C9474BD2-D18F-5D46-A4E5-6D23FFB1942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2588753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32;p71">
            <a:extLst>
              <a:ext uri="{FF2B5EF4-FFF2-40B4-BE49-F238E27FC236}">
                <a16:creationId xmlns:a16="http://schemas.microsoft.com/office/drawing/2014/main" id="{B6899D21-A783-7247-92C1-4CFA907C389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3806818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32;p71">
            <a:extLst>
              <a:ext uri="{FF2B5EF4-FFF2-40B4-BE49-F238E27FC236}">
                <a16:creationId xmlns:a16="http://schemas.microsoft.com/office/drawing/2014/main" id="{30E4EDBF-8E21-7E47-A2A9-2E4DDD196C2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75" y="5197215"/>
            <a:ext cx="575000" cy="5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73930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3"/>
          <p:cNvSpPr txBox="1">
            <a:spLocks noGrp="1"/>
          </p:cNvSpPr>
          <p:nvPr>
            <p:ph type="title"/>
          </p:nvPr>
        </p:nvSpPr>
        <p:spPr>
          <a:xfrm>
            <a:off x="458500" y="131775"/>
            <a:ext cx="105156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High Frequency Data Collection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897" name="Google Shape;897;p53"/>
          <p:cNvGraphicFramePr/>
          <p:nvPr/>
        </p:nvGraphicFramePr>
        <p:xfrm>
          <a:off x="1219199" y="1983546"/>
          <a:ext cx="9285375" cy="3777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6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5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endParaRPr sz="20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 Data</a:t>
                      </a:r>
                      <a:r>
                        <a:rPr lang="en-US" sz="20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: Utilization of CCPF data for trend and cluster monitoring</a:t>
                      </a:r>
                      <a:endParaRPr sz="20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68600" marR="68600" marT="34300" marB="343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endParaRPr sz="20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Patient-level Data</a:t>
                      </a:r>
                      <a:r>
                        <a:rPr lang="en-US" sz="20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: </a:t>
                      </a:r>
                      <a:r>
                        <a:rPr lang="en-US" sz="200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Utilization of EMR data from data lake for ILI/RI case identification, trend and cluster monitoring</a:t>
                      </a:r>
                      <a:endParaRPr sz="20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68600" marR="68600" marT="34300" marB="343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Calibri"/>
                        <a:buNone/>
                      </a:pPr>
                      <a:endParaRPr sz="20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Other Sources</a:t>
                      </a:r>
                      <a:r>
                        <a:rPr lang="en-US" sz="20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: </a:t>
                      </a:r>
                      <a:r>
                        <a:rPr lang="en-US" sz="200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Explore and utilize other means of collection high frequency data (HFD) for syndromic surveillance purposes</a:t>
                      </a:r>
                      <a:endParaRPr sz="20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68600" marR="68600" marT="34300" marB="343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98" name="Google Shape;89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6025" y="2226925"/>
            <a:ext cx="826825" cy="82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7963" y="3410950"/>
            <a:ext cx="822960" cy="8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Google Shape;900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27963" y="4790425"/>
            <a:ext cx="822960" cy="822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23871C61-1EDA-A94C-B46D-F89E28560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34"/>
            <a:ext cx="12192000" cy="66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040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54"/>
          <p:cNvSpPr txBox="1">
            <a:spLocks noGrp="1"/>
          </p:cNvSpPr>
          <p:nvPr>
            <p:ph type="title"/>
          </p:nvPr>
        </p:nvSpPr>
        <p:spPr>
          <a:xfrm>
            <a:off x="455350" y="144275"/>
            <a:ext cx="105156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b="1">
                <a:solidFill>
                  <a:srgbClr val="434343"/>
                </a:solidFill>
              </a:rPr>
              <a:t>USSD Daily Updates from Health Facilities</a:t>
            </a:r>
            <a:endParaRPr sz="2800" b="1">
              <a:solidFill>
                <a:srgbClr val="434343"/>
              </a:solidFill>
            </a:endParaRPr>
          </a:p>
        </p:txBody>
      </p:sp>
      <p:pic>
        <p:nvPicPr>
          <p:cNvPr id="907" name="Google Shape;907;p54" title="HFDC.mp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500" y="1690824"/>
            <a:ext cx="609497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838200" y="412100"/>
            <a:ext cx="10515600" cy="24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roxima Nova"/>
              <a:buNone/>
            </a:pP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On </a:t>
            </a:r>
            <a:r>
              <a:rPr lang="en-US" sz="2800" b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March 17, 2020</a:t>
            </a: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, QMD’s Digital Health Division rapidly developed a technical implementation plan organized into 3 key clusters:</a:t>
            </a:r>
            <a:endParaRPr sz="2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Google Shape;217;p31"/>
          <p:cNvSpPr txBox="1"/>
          <p:nvPr/>
        </p:nvSpPr>
        <p:spPr>
          <a:xfrm>
            <a:off x="63456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Digital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Platforms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31"/>
          <p:cNvSpPr txBox="1"/>
          <p:nvPr/>
        </p:nvSpPr>
        <p:spPr>
          <a:xfrm>
            <a:off x="448191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Data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Analytics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31"/>
          <p:cNvSpPr txBox="1"/>
          <p:nvPr/>
        </p:nvSpPr>
        <p:spPr>
          <a:xfrm>
            <a:off x="7903738" y="4716200"/>
            <a:ext cx="36537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Knowledge 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Translation &amp; Support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Google Shape;220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7430" y="310715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4780" y="310714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44799" y="3107138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5DA8112-7336-A94D-92D3-A72299D5F3DF}"/>
              </a:ext>
            </a:extLst>
          </p:cNvPr>
          <p:cNvSpPr/>
          <p:nvPr/>
        </p:nvSpPr>
        <p:spPr>
          <a:xfrm>
            <a:off x="7903738" y="2711669"/>
            <a:ext cx="3530789" cy="3268717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W"/>
          </a:p>
        </p:txBody>
      </p:sp>
    </p:spTree>
    <p:extLst>
      <p:ext uri="{BB962C8B-B14F-4D97-AF65-F5344CB8AC3E}">
        <p14:creationId xmlns:p14="http://schemas.microsoft.com/office/powerpoint/2010/main" val="10309949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55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b="1" i="1">
                <a:solidFill>
                  <a:srgbClr val="2C92C7"/>
                </a:solidFill>
                <a:latin typeface="Proxima Nova"/>
                <a:ea typeface="Proxima Nova"/>
                <a:cs typeface="Proxima Nova"/>
                <a:sym typeface="Proxima Nova"/>
              </a:rPr>
              <a:t>Help Desk</a:t>
            </a:r>
            <a:endParaRPr sz="4900" b="1" i="1">
              <a:solidFill>
                <a:srgbClr val="2C92C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913" name="Google Shape;913;p55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14" name="Google Shape;914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5" name="Google Shape;915;p55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56"/>
          <p:cNvSpPr txBox="1">
            <a:spLocks noGrp="1"/>
          </p:cNvSpPr>
          <p:nvPr>
            <p:ph type="title"/>
          </p:nvPr>
        </p:nvSpPr>
        <p:spPr>
          <a:xfrm>
            <a:off x="463450" y="120150"/>
            <a:ext cx="10515600" cy="810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Purpose</a:t>
            </a:r>
            <a:endParaRPr sz="28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1" name="Google Shape;921;p56"/>
          <p:cNvSpPr txBox="1"/>
          <p:nvPr/>
        </p:nvSpPr>
        <p:spPr>
          <a:xfrm>
            <a:off x="1286800" y="2746375"/>
            <a:ext cx="4336500" cy="9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24/7 Emergency Operations Support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2" name="Google Shape;922;p56"/>
          <p:cNvSpPr txBox="1">
            <a:spLocks noGrp="1"/>
          </p:cNvSpPr>
          <p:nvPr>
            <p:ph type="title"/>
          </p:nvPr>
        </p:nvSpPr>
        <p:spPr>
          <a:xfrm>
            <a:off x="1252900" y="3963625"/>
            <a:ext cx="4404300" cy="2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b="0">
                <a:latin typeface="Open Sans"/>
                <a:ea typeface="Open Sans"/>
                <a:cs typeface="Open Sans"/>
                <a:sym typeface="Open Sans"/>
              </a:rPr>
              <a:t>Provide technical, analytical, and product support to PHIM’s Emergency Operations Center 7 days a week, 24 hours a day.</a:t>
            </a:r>
            <a:endParaRPr sz="2800" b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3" name="Google Shape;92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2200" y="1175728"/>
            <a:ext cx="1325700" cy="1325700"/>
          </a:xfrm>
          <a:prstGeom prst="rect">
            <a:avLst/>
          </a:prstGeom>
          <a:noFill/>
          <a:ln>
            <a:noFill/>
          </a:ln>
        </p:spPr>
      </p:pic>
      <p:sp>
        <p:nvSpPr>
          <p:cNvPr id="924" name="Google Shape;924;p56"/>
          <p:cNvSpPr txBox="1"/>
          <p:nvPr/>
        </p:nvSpPr>
        <p:spPr>
          <a:xfrm>
            <a:off x="6965938" y="2746375"/>
            <a:ext cx="4704900" cy="9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Case-Based Surveillance Data Collection Support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5" name="Google Shape;925;p56"/>
          <p:cNvSpPr txBox="1"/>
          <p:nvPr/>
        </p:nvSpPr>
        <p:spPr>
          <a:xfrm>
            <a:off x="7116251" y="3963550"/>
            <a:ext cx="4404300" cy="23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Effectively provide end user support to address issues that may hinder case-based surveillance data collection for the COVID-19 response.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6" name="Google Shape;926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55450" y="1175625"/>
            <a:ext cx="1325880" cy="1325880"/>
          </a:xfrm>
          <a:prstGeom prst="rect">
            <a:avLst/>
          </a:prstGeom>
          <a:noFill/>
          <a:ln>
            <a:noFill/>
          </a:ln>
        </p:spPr>
      </p:pic>
      <p:sp>
        <p:nvSpPr>
          <p:cNvPr id="927" name="Google Shape;927;p56"/>
          <p:cNvSpPr/>
          <p:nvPr/>
        </p:nvSpPr>
        <p:spPr>
          <a:xfrm>
            <a:off x="987200" y="1038000"/>
            <a:ext cx="4704900" cy="5533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56"/>
          <p:cNvSpPr/>
          <p:nvPr/>
        </p:nvSpPr>
        <p:spPr>
          <a:xfrm>
            <a:off x="6965950" y="930750"/>
            <a:ext cx="4704900" cy="5641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58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Modeling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42" name="Google Shape;942;p58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43" name="Google Shape;943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4" name="Google Shape;944;p58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59"/>
          <p:cNvSpPr txBox="1">
            <a:spLocks noGrp="1"/>
          </p:cNvSpPr>
          <p:nvPr>
            <p:ph type="title"/>
          </p:nvPr>
        </p:nvSpPr>
        <p:spPr>
          <a:xfrm>
            <a:off x="450950" y="127775"/>
            <a:ext cx="10515600" cy="9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COVID-19 Modelling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1" name="Google Shape;951;p59"/>
          <p:cNvSpPr txBox="1">
            <a:spLocks noGrp="1"/>
          </p:cNvSpPr>
          <p:nvPr>
            <p:ph type="body" idx="1"/>
          </p:nvPr>
        </p:nvSpPr>
        <p:spPr>
          <a:xfrm>
            <a:off x="838200" y="1361872"/>
            <a:ext cx="10515600" cy="513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889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Disease forecasting to provide oversight on disease propagation, availability of essential resources etc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Char char="●"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Epidemiologic and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Relative Risk Models aimed at understanding and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measuring transmission potential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889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63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Contact Tracing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77" name="Google Shape;977;p63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78" name="Google Shape;978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9" name="Google Shape;979;p63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64"/>
          <p:cNvSpPr txBox="1">
            <a:spLocks noGrp="1"/>
          </p:cNvSpPr>
          <p:nvPr>
            <p:ph type="subTitle" idx="1"/>
          </p:nvPr>
        </p:nvSpPr>
        <p:spPr>
          <a:xfrm>
            <a:off x="223925" y="293425"/>
            <a:ext cx="11360700" cy="56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434343"/>
                </a:solidFill>
              </a:rPr>
              <a:t>Data Process - Raw to Decision Making Format</a:t>
            </a:r>
            <a:endParaRPr sz="2800" b="1">
              <a:solidFill>
                <a:srgbClr val="434343"/>
              </a:solidFill>
            </a:endParaRPr>
          </a:p>
        </p:txBody>
      </p:sp>
      <p:pic>
        <p:nvPicPr>
          <p:cNvPr id="985" name="Google Shape;98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050" y="1807500"/>
            <a:ext cx="11137900" cy="26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" name="Google Shape;214;p35"/>
          <p:cNvGraphicFramePr/>
          <p:nvPr>
            <p:extLst>
              <p:ext uri="{D42A27DB-BD31-4B8C-83A1-F6EECF244321}">
                <p14:modId xmlns:p14="http://schemas.microsoft.com/office/powerpoint/2010/main" val="2720857527"/>
              </p:ext>
            </p:extLst>
          </p:nvPr>
        </p:nvGraphicFramePr>
        <p:xfrm>
          <a:off x="0" y="1030090"/>
          <a:ext cx="12192000" cy="5259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14850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22,424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   22,292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60,001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  <a:sym typeface="Arial"/>
                        </a:rPr>
                        <a:t>2.7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48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 b="1"/>
                        <a:t>All Users</a:t>
                      </a:r>
                      <a:endParaRPr sz="2100" b="1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 b="1"/>
                        <a:t>New</a:t>
                      </a:r>
                      <a:r>
                        <a:rPr lang="en-US"/>
                        <a:t> </a:t>
                      </a:r>
                      <a:r>
                        <a:rPr lang="en-US" sz="2100" b="1"/>
                        <a:t>Users</a:t>
                      </a:r>
                      <a:endParaRPr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 b="1"/>
                        <a:t>Sessions</a:t>
                      </a:r>
                      <a:endParaRPr sz="2100" b="1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 b="1"/>
                        <a:t>Sessions Per User</a:t>
                      </a:r>
                      <a:endParaRPr sz="2100" b="1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4850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1.46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1:32”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82,512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5400" b="0" i="0" u="none" strike="noStrike" kern="1200" cap="none" dirty="0">
                          <a:solidFill>
                            <a:srgbClr val="2C92C7"/>
                          </a:solidFill>
                          <a:latin typeface="Open Sans"/>
                          <a:ea typeface="+mn-ea"/>
                          <a:cs typeface="+mn-cs"/>
                        </a:rPr>
                        <a:t>77%</a:t>
                      </a:r>
                      <a:endParaRPr sz="5400" b="0" i="0" u="none" strike="noStrike" kern="1200" cap="none" dirty="0">
                        <a:solidFill>
                          <a:srgbClr val="2C92C7"/>
                        </a:solidFill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>
                    <a:lnL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48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/>
                        <a:t>Pages / Session</a:t>
                      </a:r>
                      <a:endParaRPr sz="1900" b="1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 dirty="0"/>
                        <a:t>Avg. Session Duration</a:t>
                      </a:r>
                      <a:endParaRPr sz="1900" b="1" dirty="0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/>
                        <a:t>Pageviews</a:t>
                      </a:r>
                      <a:endParaRPr sz="1900" b="1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 dirty="0"/>
                        <a:t>Bounce Rate</a:t>
                      </a:r>
                      <a:endParaRPr sz="1900" b="1" dirty="0"/>
                    </a:p>
                  </a:txBody>
                  <a:tcPr marL="28575" marR="28575" marT="19050" marB="19050">
                    <a:lnL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9900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5" name="Google Shape;215;p35"/>
          <p:cNvSpPr/>
          <p:nvPr/>
        </p:nvSpPr>
        <p:spPr>
          <a:xfrm>
            <a:off x="0" y="0"/>
            <a:ext cx="12192000" cy="5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Dashboard Metrics: Active Users </a:t>
            </a:r>
            <a:r>
              <a:rPr lang="en-US" sz="3000" b="1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on the Website</a:t>
            </a:r>
            <a:r>
              <a:rPr lang="en-US" sz="3000" b="1" i="0" u="none" strike="noStrike" cap="none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3000" b="1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3000" b="1" i="0" u="none" strike="noStrike" cap="none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essions</a:t>
            </a:r>
            <a:endParaRPr sz="3000" b="1" i="0" u="none" strike="noStrike" cap="non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415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p65"/>
          <p:cNvSpPr txBox="1"/>
          <p:nvPr/>
        </p:nvSpPr>
        <p:spPr>
          <a:xfrm>
            <a:off x="295350" y="877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latin typeface="Open Sans"/>
                <a:ea typeface="Open Sans"/>
                <a:cs typeface="Open Sans"/>
                <a:sym typeface="Open Sans"/>
              </a:rPr>
              <a:t>EXAMPLE BLANTYRE DISTRICT CONTACT TRACING               </a:t>
            </a:r>
            <a:r>
              <a:rPr lang="en-US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Last updated: 20 May 2020</a:t>
            </a:r>
            <a:endParaRPr sz="23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91" name="Google Shape;991;p65"/>
          <p:cNvCxnSpPr/>
          <p:nvPr/>
        </p:nvCxnSpPr>
        <p:spPr>
          <a:xfrm rot="10800000" flipH="1">
            <a:off x="318750" y="530800"/>
            <a:ext cx="11554500" cy="46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2" name="Google Shape;992;p65"/>
          <p:cNvSpPr txBox="1"/>
          <p:nvPr/>
        </p:nvSpPr>
        <p:spPr>
          <a:xfrm>
            <a:off x="295350" y="5776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i="1">
                <a:latin typeface="Open Sans"/>
                <a:ea typeface="Open Sans"/>
                <a:cs typeface="Open Sans"/>
                <a:sym typeface="Open Sans"/>
              </a:rPr>
              <a:t>DAILY  totals for COVID-19 in Blantyre</a:t>
            </a:r>
            <a:endParaRPr sz="23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3" name="Google Shape;993;p65"/>
          <p:cNvSpPr txBox="1"/>
          <p:nvPr/>
        </p:nvSpPr>
        <p:spPr>
          <a:xfrm>
            <a:off x="2779238" y="1133488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CONTACTS WITH SYMPTOMS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527 </a:t>
            </a:r>
            <a:r>
              <a:rPr lang="en-US" sz="1900" b="1">
                <a:solidFill>
                  <a:srgbClr val="274E13"/>
                </a:solidFill>
                <a:latin typeface="Open Sans"/>
                <a:ea typeface="Open Sans"/>
                <a:cs typeface="Open Sans"/>
                <a:sym typeface="Open Sans"/>
              </a:rPr>
              <a:t>⬇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21%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4" name="Google Shape;994;p65"/>
          <p:cNvSpPr txBox="1"/>
          <p:nvPr/>
        </p:nvSpPr>
        <p:spPr>
          <a:xfrm>
            <a:off x="6175725" y="1133500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% OF CASES FOLLOWED-UP 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85% </a:t>
            </a:r>
            <a:r>
              <a:rPr lang="en-US" sz="1900" b="1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⬇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5" name="Google Shape;995;p65"/>
          <p:cNvSpPr txBox="1"/>
          <p:nvPr/>
        </p:nvSpPr>
        <p:spPr>
          <a:xfrm>
            <a:off x="9192000" y="1133500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% OF CONTACTS FOLLOWED-UP 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87% </a:t>
            </a:r>
            <a:r>
              <a:rPr lang="en-US" sz="1900" b="1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⬆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3%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6" name="Google Shape;996;p65"/>
          <p:cNvSpPr txBox="1"/>
          <p:nvPr/>
        </p:nvSpPr>
        <p:spPr>
          <a:xfrm>
            <a:off x="1254750" y="1867675"/>
            <a:ext cx="11280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666666"/>
              </a:solidFill>
            </a:endParaRPr>
          </a:p>
        </p:txBody>
      </p:sp>
      <p:sp>
        <p:nvSpPr>
          <p:cNvPr id="997" name="Google Shape;997;p65"/>
          <p:cNvSpPr txBox="1"/>
          <p:nvPr/>
        </p:nvSpPr>
        <p:spPr>
          <a:xfrm>
            <a:off x="212175" y="3108975"/>
            <a:ext cx="50025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NEW CONTACTS FROM CASES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8" name="Google Shape;998;p65"/>
          <p:cNvSpPr txBox="1"/>
          <p:nvPr/>
        </p:nvSpPr>
        <p:spPr>
          <a:xfrm>
            <a:off x="5495850" y="3250050"/>
            <a:ext cx="50025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SUSPECTED CASES FROM CONTACTS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99" name="Google Shape;999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85425"/>
            <a:ext cx="5443049" cy="1817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0" name="Google Shape;1000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7849" y="3858200"/>
            <a:ext cx="6291753" cy="2022349"/>
          </a:xfrm>
          <a:prstGeom prst="rect">
            <a:avLst/>
          </a:prstGeom>
          <a:noFill/>
          <a:ln>
            <a:noFill/>
          </a:ln>
        </p:spPr>
      </p:pic>
      <p:sp>
        <p:nvSpPr>
          <p:cNvPr id="1001" name="Google Shape;1001;p65"/>
          <p:cNvSpPr txBox="1"/>
          <p:nvPr/>
        </p:nvSpPr>
        <p:spPr>
          <a:xfrm>
            <a:off x="152400" y="1133475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NEW CONTACTS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474 </a:t>
            </a:r>
            <a:r>
              <a:rPr lang="en-US" sz="1900" b="1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⬇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45%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66"/>
          <p:cNvSpPr txBox="1"/>
          <p:nvPr/>
        </p:nvSpPr>
        <p:spPr>
          <a:xfrm>
            <a:off x="295350" y="877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latin typeface="Open Sans"/>
                <a:ea typeface="Open Sans"/>
                <a:cs typeface="Open Sans"/>
                <a:sym typeface="Open Sans"/>
              </a:rPr>
              <a:t>EXAMPLE BLANTYRE DISTRICT CONTACT TESTING                   </a:t>
            </a:r>
            <a:r>
              <a:rPr lang="en-US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Last updated: 20 May 2020</a:t>
            </a:r>
            <a:endParaRPr sz="23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07" name="Google Shape;1007;p66"/>
          <p:cNvCxnSpPr/>
          <p:nvPr/>
        </p:nvCxnSpPr>
        <p:spPr>
          <a:xfrm rot="10800000" flipH="1">
            <a:off x="318750" y="530800"/>
            <a:ext cx="11554500" cy="46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08" name="Google Shape;1008;p66"/>
          <p:cNvSpPr txBox="1"/>
          <p:nvPr/>
        </p:nvSpPr>
        <p:spPr>
          <a:xfrm>
            <a:off x="295350" y="5776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i="1">
                <a:latin typeface="Open Sans"/>
                <a:ea typeface="Open Sans"/>
                <a:cs typeface="Open Sans"/>
                <a:sym typeface="Open Sans"/>
              </a:rPr>
              <a:t>DAILY totals for COVID-19 in Blantyre</a:t>
            </a:r>
            <a:endParaRPr sz="23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9" name="Google Shape;1009;p66"/>
          <p:cNvSpPr txBox="1"/>
          <p:nvPr/>
        </p:nvSpPr>
        <p:spPr>
          <a:xfrm>
            <a:off x="5595450" y="1867675"/>
            <a:ext cx="11280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666666"/>
              </a:solidFill>
            </a:endParaRPr>
          </a:p>
        </p:txBody>
      </p:sp>
      <p:sp>
        <p:nvSpPr>
          <p:cNvPr id="1010" name="Google Shape;1010;p66"/>
          <p:cNvSpPr txBox="1"/>
          <p:nvPr/>
        </p:nvSpPr>
        <p:spPr>
          <a:xfrm>
            <a:off x="212175" y="3643875"/>
            <a:ext cx="50025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SUSPECTED CASES TESTED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1" name="Google Shape;1011;p66"/>
          <p:cNvSpPr txBox="1"/>
          <p:nvPr/>
        </p:nvSpPr>
        <p:spPr>
          <a:xfrm>
            <a:off x="6574025" y="3643875"/>
            <a:ext cx="50025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SUSPECTED CASES TESTED POSITIVE</a:t>
            </a:r>
            <a:endParaRPr sz="15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2" name="Google Shape;1012;p66"/>
          <p:cNvSpPr txBox="1"/>
          <p:nvPr/>
        </p:nvSpPr>
        <p:spPr>
          <a:xfrm>
            <a:off x="318750" y="1199475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CONTACTS WITH SYMPTOMS TESTED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395 </a:t>
            </a:r>
            <a:r>
              <a:rPr lang="en-US" sz="1900" b="1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⬇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22%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3" name="Google Shape;1013;p66"/>
          <p:cNvSpPr txBox="1"/>
          <p:nvPr/>
        </p:nvSpPr>
        <p:spPr>
          <a:xfrm>
            <a:off x="5736400" y="1127800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% OF SUSPECTED CASES TESTED 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75% </a:t>
            </a:r>
            <a:r>
              <a:rPr lang="en-US" sz="1900" b="1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⬇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10%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4" name="Google Shape;1014;p66"/>
          <p:cNvSpPr txBox="1"/>
          <p:nvPr/>
        </p:nvSpPr>
        <p:spPr>
          <a:xfrm>
            <a:off x="8896650" y="1127788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% OF SUSPECTED CASES TESTED POSITIVE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87% </a:t>
            </a:r>
            <a:r>
              <a:rPr lang="en-US" sz="1900" b="1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⬆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3%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5" name="Google Shape;1015;p66"/>
          <p:cNvSpPr txBox="1"/>
          <p:nvPr/>
        </p:nvSpPr>
        <p:spPr>
          <a:xfrm>
            <a:off x="2966300" y="1232188"/>
            <a:ext cx="3000000" cy="17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POSITIVE TESTS</a:t>
            </a: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22 </a:t>
            </a:r>
            <a:r>
              <a:rPr lang="en-US" sz="1900" b="1">
                <a:solidFill>
                  <a:srgbClr val="980000"/>
                </a:solidFill>
                <a:latin typeface="Open Sans"/>
                <a:ea typeface="Open Sans"/>
                <a:cs typeface="Open Sans"/>
                <a:sym typeface="Open Sans"/>
              </a:rPr>
              <a:t>⬆</a:t>
            </a:r>
            <a:r>
              <a:rPr lang="en-US" sz="1900" b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1%</a:t>
            </a:r>
            <a:endParaRPr sz="48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16" name="Google Shape;1016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000" y="4427270"/>
            <a:ext cx="5564403" cy="1527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7" name="Google Shape;1017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0477" y="4152550"/>
            <a:ext cx="5332773" cy="2216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67"/>
          <p:cNvSpPr txBox="1"/>
          <p:nvPr/>
        </p:nvSpPr>
        <p:spPr>
          <a:xfrm>
            <a:off x="295350" y="877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latin typeface="Open Sans"/>
                <a:ea typeface="Open Sans"/>
                <a:cs typeface="Open Sans"/>
                <a:sym typeface="Open Sans"/>
              </a:rPr>
              <a:t>EXAMPLE CONTACT TRACING INVESTIGATION                       </a:t>
            </a:r>
            <a:r>
              <a:rPr lang="en-US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Last updated: 20 May 2020</a:t>
            </a:r>
            <a:endParaRPr sz="2300"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23" name="Google Shape;1023;p67"/>
          <p:cNvCxnSpPr/>
          <p:nvPr/>
        </p:nvCxnSpPr>
        <p:spPr>
          <a:xfrm rot="10800000" flipH="1">
            <a:off x="318750" y="530800"/>
            <a:ext cx="11554500" cy="46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4" name="Google Shape;1024;p67"/>
          <p:cNvSpPr txBox="1"/>
          <p:nvPr/>
        </p:nvSpPr>
        <p:spPr>
          <a:xfrm>
            <a:off x="295350" y="577600"/>
            <a:ext cx="116013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9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Outbreak Investigation for Case #1</a:t>
            </a:r>
            <a:endParaRPr sz="23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5" name="Google Shape;1025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1450" y="2903033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Google Shape;1026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5300" y="951617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Google Shape;1027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5299" y="610270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Google Shape;1028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67417" y="1008616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Google Shape;1029;p6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381467" y="3652169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Google Shape;1030;p6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380687" y="5322467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Google Shape;1031;p6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2364900" y="1573767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Google Shape;1032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867416" y="610266"/>
            <a:ext cx="365760" cy="365760"/>
          </a:xfrm>
          <a:prstGeom prst="rect">
            <a:avLst/>
          </a:prstGeom>
          <a:noFill/>
          <a:ln>
            <a:noFill/>
          </a:ln>
        </p:spPr>
      </p:pic>
      <p:sp>
        <p:nvSpPr>
          <p:cNvPr id="1033" name="Google Shape;1033;p67"/>
          <p:cNvSpPr txBox="1"/>
          <p:nvPr/>
        </p:nvSpPr>
        <p:spPr>
          <a:xfrm>
            <a:off x="5188652" y="610267"/>
            <a:ext cx="13944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Positive Case</a:t>
            </a:r>
            <a:endParaRPr sz="12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4" name="Google Shape;1034;p67"/>
          <p:cNvSpPr txBox="1"/>
          <p:nvPr/>
        </p:nvSpPr>
        <p:spPr>
          <a:xfrm>
            <a:off x="5148366" y="1008600"/>
            <a:ext cx="15591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Household member</a:t>
            </a:r>
            <a:endParaRPr sz="12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5" name="Google Shape;1035;p67"/>
          <p:cNvSpPr txBox="1"/>
          <p:nvPr/>
        </p:nvSpPr>
        <p:spPr>
          <a:xfrm>
            <a:off x="7039883" y="577600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Work together</a:t>
            </a:r>
            <a:endParaRPr sz="12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6" name="Google Shape;1036;p67"/>
          <p:cNvSpPr txBox="1"/>
          <p:nvPr/>
        </p:nvSpPr>
        <p:spPr>
          <a:xfrm>
            <a:off x="7039867" y="860033"/>
            <a:ext cx="15591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Attended event together</a:t>
            </a:r>
            <a:endParaRPr sz="12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7" name="Google Shape;1037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2066" y="3066366"/>
            <a:ext cx="725268" cy="725268"/>
          </a:xfrm>
          <a:prstGeom prst="rect">
            <a:avLst/>
          </a:prstGeom>
          <a:noFill/>
          <a:ln>
            <a:noFill/>
          </a:ln>
        </p:spPr>
      </p:pic>
      <p:sp>
        <p:nvSpPr>
          <p:cNvPr id="1038" name="Google Shape;1038;p67"/>
          <p:cNvSpPr txBox="1"/>
          <p:nvPr/>
        </p:nvSpPr>
        <p:spPr>
          <a:xfrm>
            <a:off x="72203" y="3853800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#1</a:t>
            </a:r>
            <a:endParaRPr sz="16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19 yr old, female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9" name="Google Shape;1039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219900" y="3099333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Google Shape;1040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9883" y="228271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1" name="Google Shape;1041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9883" y="395701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2" name="Google Shape;1042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9883" y="470446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3" name="Google Shape;1043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9883" y="5451900"/>
            <a:ext cx="725268" cy="7252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4" name="Google Shape;1044;p67"/>
          <p:cNvCxnSpPr>
            <a:stCxn id="1037" idx="3"/>
          </p:cNvCxnSpPr>
          <p:nvPr/>
        </p:nvCxnSpPr>
        <p:spPr>
          <a:xfrm>
            <a:off x="1047334" y="3429000"/>
            <a:ext cx="1019700" cy="1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5" name="Google Shape;1045;p67"/>
          <p:cNvCxnSpPr/>
          <p:nvPr/>
        </p:nvCxnSpPr>
        <p:spPr>
          <a:xfrm rot="10800000">
            <a:off x="2181833" y="2663967"/>
            <a:ext cx="0" cy="385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6" name="Google Shape;1046;p67"/>
          <p:cNvSpPr txBox="1"/>
          <p:nvPr/>
        </p:nvSpPr>
        <p:spPr>
          <a:xfrm>
            <a:off x="2711403" y="24550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44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7" name="Google Shape;1047;p67"/>
          <p:cNvSpPr txBox="1"/>
          <p:nvPr/>
        </p:nvSpPr>
        <p:spPr>
          <a:xfrm>
            <a:off x="2711403" y="40703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21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8" name="Google Shape;1048;p67"/>
          <p:cNvSpPr txBox="1"/>
          <p:nvPr/>
        </p:nvSpPr>
        <p:spPr>
          <a:xfrm>
            <a:off x="2711403" y="31358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#2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42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9" name="Google Shape;1049;p67"/>
          <p:cNvSpPr txBox="1"/>
          <p:nvPr/>
        </p:nvSpPr>
        <p:spPr>
          <a:xfrm>
            <a:off x="2711403" y="48220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15 year old female 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0" name="Google Shape;1050;p67"/>
          <p:cNvSpPr txBox="1"/>
          <p:nvPr/>
        </p:nvSpPr>
        <p:spPr>
          <a:xfrm>
            <a:off x="2741970" y="54518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14  year old male 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51" name="Google Shape;1051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9883" y="6199333"/>
            <a:ext cx="725268" cy="725268"/>
          </a:xfrm>
          <a:prstGeom prst="rect">
            <a:avLst/>
          </a:prstGeom>
          <a:noFill/>
          <a:ln>
            <a:noFill/>
          </a:ln>
        </p:spPr>
      </p:pic>
      <p:sp>
        <p:nvSpPr>
          <p:cNvPr id="1052" name="Google Shape;1052;p67"/>
          <p:cNvSpPr txBox="1"/>
          <p:nvPr/>
        </p:nvSpPr>
        <p:spPr>
          <a:xfrm>
            <a:off x="2741970" y="61993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10 year old female 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53" name="Google Shape;1053;p67"/>
          <p:cNvCxnSpPr/>
          <p:nvPr/>
        </p:nvCxnSpPr>
        <p:spPr>
          <a:xfrm>
            <a:off x="4117733" y="3384667"/>
            <a:ext cx="321300" cy="7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54" name="Google Shape;1054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9882" y="2282753"/>
            <a:ext cx="725301" cy="725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5" name="Google Shape;1055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9866" y="3018253"/>
            <a:ext cx="725301" cy="725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6" name="Google Shape;1056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9866" y="3652153"/>
            <a:ext cx="725301" cy="725292"/>
          </a:xfrm>
          <a:prstGeom prst="rect">
            <a:avLst/>
          </a:prstGeom>
          <a:noFill/>
          <a:ln>
            <a:noFill/>
          </a:ln>
        </p:spPr>
      </p:pic>
      <p:sp>
        <p:nvSpPr>
          <p:cNvPr id="1057" name="Google Shape;1057;p67"/>
          <p:cNvSpPr txBox="1"/>
          <p:nvPr/>
        </p:nvSpPr>
        <p:spPr>
          <a:xfrm>
            <a:off x="2459333" y="1733967"/>
            <a:ext cx="19161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March 20, 2020</a:t>
            </a:r>
            <a:endParaRPr sz="16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Household</a:t>
            </a:r>
            <a:endParaRPr sz="16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8" name="Google Shape;1058;p67"/>
          <p:cNvSpPr txBox="1"/>
          <p:nvPr/>
        </p:nvSpPr>
        <p:spPr>
          <a:xfrm>
            <a:off x="4705866" y="1691400"/>
            <a:ext cx="23340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March 22, 2020</a:t>
            </a:r>
            <a:endParaRPr sz="16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latin typeface="Open Sans"/>
                <a:ea typeface="Open Sans"/>
                <a:cs typeface="Open Sans"/>
                <a:sym typeface="Open Sans"/>
              </a:rPr>
              <a:t>Grocery store</a:t>
            </a:r>
            <a:endParaRPr sz="16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9" name="Google Shape;1059;p67"/>
          <p:cNvSpPr txBox="1"/>
          <p:nvPr/>
        </p:nvSpPr>
        <p:spPr>
          <a:xfrm>
            <a:off x="7414700" y="1632367"/>
            <a:ext cx="41241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March 25, 2020 </a:t>
            </a:r>
            <a:endParaRPr sz="16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Choir Practice</a:t>
            </a:r>
            <a:endParaRPr sz="16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0" name="Google Shape;1060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16150" y="4555367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1" name="Google Shape;1061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135483" y="228271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2" name="Google Shape;1062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135483" y="2947483"/>
            <a:ext cx="725268" cy="7252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3" name="Google Shape;1063;p67"/>
          <p:cNvCxnSpPr/>
          <p:nvPr/>
        </p:nvCxnSpPr>
        <p:spPr>
          <a:xfrm rot="10800000" flipH="1">
            <a:off x="7217767" y="2328567"/>
            <a:ext cx="10500" cy="2850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64" name="Google Shape;1064;p67"/>
          <p:cNvSpPr txBox="1"/>
          <p:nvPr/>
        </p:nvSpPr>
        <p:spPr>
          <a:xfrm>
            <a:off x="5130770" y="24080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63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5" name="Google Shape;1065;p67"/>
          <p:cNvSpPr txBox="1"/>
          <p:nvPr/>
        </p:nvSpPr>
        <p:spPr>
          <a:xfrm>
            <a:off x="5120936" y="31358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57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6" name="Google Shape;1066;p67"/>
          <p:cNvSpPr txBox="1"/>
          <p:nvPr/>
        </p:nvSpPr>
        <p:spPr>
          <a:xfrm>
            <a:off x="5069270" y="379623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52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7" name="Google Shape;1067;p67"/>
          <p:cNvSpPr txBox="1"/>
          <p:nvPr/>
        </p:nvSpPr>
        <p:spPr>
          <a:xfrm>
            <a:off x="5029170" y="59418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21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8" name="Google Shape;1068;p67"/>
          <p:cNvSpPr txBox="1"/>
          <p:nvPr/>
        </p:nvSpPr>
        <p:spPr>
          <a:xfrm>
            <a:off x="9662433" y="1876367"/>
            <a:ext cx="13944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Household</a:t>
            </a:r>
            <a:endParaRPr sz="16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9" name="Google Shape;1069;p67"/>
          <p:cNvSpPr txBox="1"/>
          <p:nvPr/>
        </p:nvSpPr>
        <p:spPr>
          <a:xfrm>
            <a:off x="9810750" y="4165000"/>
            <a:ext cx="13944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Neighbors</a:t>
            </a:r>
            <a:endParaRPr sz="16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70" name="Google Shape;1070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4366" y="5159753"/>
            <a:ext cx="725301" cy="7252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1" name="Google Shape;1071;p67"/>
          <p:cNvCxnSpPr/>
          <p:nvPr/>
        </p:nvCxnSpPr>
        <p:spPr>
          <a:xfrm rot="10800000" flipH="1">
            <a:off x="9440800" y="2328333"/>
            <a:ext cx="16500" cy="429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2" name="Google Shape;1072;p67"/>
          <p:cNvCxnSpPr/>
          <p:nvPr/>
        </p:nvCxnSpPr>
        <p:spPr>
          <a:xfrm>
            <a:off x="6828866" y="5413700"/>
            <a:ext cx="2409300" cy="2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73" name="Google Shape;1073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4366" y="5736953"/>
            <a:ext cx="725301" cy="725292"/>
          </a:xfrm>
          <a:prstGeom prst="rect">
            <a:avLst/>
          </a:prstGeom>
          <a:noFill/>
          <a:ln>
            <a:noFill/>
          </a:ln>
        </p:spPr>
      </p:pic>
      <p:sp>
        <p:nvSpPr>
          <p:cNvPr id="1074" name="Google Shape;1074;p67"/>
          <p:cNvSpPr txBox="1"/>
          <p:nvPr/>
        </p:nvSpPr>
        <p:spPr>
          <a:xfrm>
            <a:off x="5059603" y="53874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29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5" name="Google Shape;1075;p67"/>
          <p:cNvSpPr txBox="1"/>
          <p:nvPr/>
        </p:nvSpPr>
        <p:spPr>
          <a:xfrm>
            <a:off x="5130753" y="45682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#3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44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76" name="Google Shape;1076;p67"/>
          <p:cNvCxnSpPr/>
          <p:nvPr/>
        </p:nvCxnSpPr>
        <p:spPr>
          <a:xfrm rot="10800000">
            <a:off x="4578133" y="2386933"/>
            <a:ext cx="0" cy="385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77" name="Google Shape;1077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59883" y="4405966"/>
            <a:ext cx="725268" cy="7252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8" name="Google Shape;1078;p67"/>
          <p:cNvCxnSpPr/>
          <p:nvPr/>
        </p:nvCxnSpPr>
        <p:spPr>
          <a:xfrm>
            <a:off x="6779850" y="4764800"/>
            <a:ext cx="321300" cy="7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79" name="Google Shape;1079;p67"/>
          <p:cNvSpPr txBox="1"/>
          <p:nvPr/>
        </p:nvSpPr>
        <p:spPr>
          <a:xfrm>
            <a:off x="7663186" y="240033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#4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65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80" name="Google Shape;1080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375800" y="2903050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1" name="Google Shape;1081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80700" y="225366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2" name="Google Shape;1082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49950" y="3532966"/>
            <a:ext cx="725268" cy="725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3" name="Google Shape;1083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92016" y="3797416"/>
            <a:ext cx="725268" cy="725268"/>
          </a:xfrm>
          <a:prstGeom prst="rect">
            <a:avLst/>
          </a:prstGeom>
          <a:noFill/>
          <a:ln>
            <a:noFill/>
          </a:ln>
        </p:spPr>
      </p:pic>
      <p:sp>
        <p:nvSpPr>
          <p:cNvPr id="1084" name="Google Shape;1084;p67"/>
          <p:cNvSpPr txBox="1"/>
          <p:nvPr/>
        </p:nvSpPr>
        <p:spPr>
          <a:xfrm>
            <a:off x="7615453" y="3068250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#5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54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5" name="Google Shape;1085;p67"/>
          <p:cNvSpPr txBox="1"/>
          <p:nvPr/>
        </p:nvSpPr>
        <p:spPr>
          <a:xfrm>
            <a:off x="7663186" y="391503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#6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52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6" name="Google Shape;1086;p67"/>
          <p:cNvSpPr txBox="1"/>
          <p:nvPr/>
        </p:nvSpPr>
        <p:spPr>
          <a:xfrm>
            <a:off x="7681953" y="4672400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48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87" name="Google Shape;1087;p6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76453" y="794200"/>
            <a:ext cx="365760" cy="365760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67"/>
          <p:cNvSpPr txBox="1"/>
          <p:nvPr/>
        </p:nvSpPr>
        <p:spPr>
          <a:xfrm>
            <a:off x="8842200" y="732067"/>
            <a:ext cx="23340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Friends or Neighbors</a:t>
            </a:r>
            <a:endParaRPr sz="12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89" name="Google Shape;1089;p6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408087" y="5967300"/>
            <a:ext cx="725268" cy="725268"/>
          </a:xfrm>
          <a:prstGeom prst="rect">
            <a:avLst/>
          </a:prstGeom>
          <a:noFill/>
          <a:ln>
            <a:noFill/>
          </a:ln>
        </p:spPr>
      </p:pic>
      <p:sp>
        <p:nvSpPr>
          <p:cNvPr id="1090" name="Google Shape;1090;p67"/>
          <p:cNvSpPr txBox="1"/>
          <p:nvPr/>
        </p:nvSpPr>
        <p:spPr>
          <a:xfrm>
            <a:off x="9945303" y="2389683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47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1" name="Google Shape;1091;p67"/>
          <p:cNvSpPr txBox="1"/>
          <p:nvPr/>
        </p:nvSpPr>
        <p:spPr>
          <a:xfrm>
            <a:off x="9905403" y="302066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#7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11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2" name="Google Shape;1092;p67"/>
          <p:cNvSpPr txBox="1"/>
          <p:nvPr/>
        </p:nvSpPr>
        <p:spPr>
          <a:xfrm>
            <a:off x="9945303" y="35928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3" name="Google Shape;1093;p67"/>
          <p:cNvSpPr txBox="1"/>
          <p:nvPr/>
        </p:nvSpPr>
        <p:spPr>
          <a:xfrm>
            <a:off x="9973636" y="4766450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Case #8 </a:t>
            </a: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48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4" name="Google Shape;1094;p67"/>
          <p:cNvSpPr txBox="1"/>
          <p:nvPr/>
        </p:nvSpPr>
        <p:spPr>
          <a:xfrm>
            <a:off x="9945303" y="55125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52  year old female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5" name="Google Shape;1095;p67"/>
          <p:cNvSpPr txBox="1"/>
          <p:nvPr/>
        </p:nvSpPr>
        <p:spPr>
          <a:xfrm>
            <a:off x="9945303" y="6132317"/>
            <a:ext cx="1633200" cy="4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21  year old male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i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96" name="Google Shape;1096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380700" y="4611633"/>
            <a:ext cx="725268" cy="7252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838200" y="412100"/>
            <a:ext cx="10515600" cy="24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roxima Nova"/>
              <a:buNone/>
            </a:pP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On </a:t>
            </a:r>
            <a:r>
              <a:rPr lang="en-US" sz="2800" b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March 17, 2020</a:t>
            </a: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, QMD’s Digital Health Division rapidly developed a technical implementation plan organized into 3 key clusters:</a:t>
            </a:r>
            <a:endParaRPr sz="2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Google Shape;217;p31"/>
          <p:cNvSpPr txBox="1"/>
          <p:nvPr/>
        </p:nvSpPr>
        <p:spPr>
          <a:xfrm>
            <a:off x="63456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Digital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Platforms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31"/>
          <p:cNvSpPr txBox="1"/>
          <p:nvPr/>
        </p:nvSpPr>
        <p:spPr>
          <a:xfrm>
            <a:off x="4481913" y="4716200"/>
            <a:ext cx="26973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Data </a:t>
            </a:r>
            <a:endParaRPr sz="2800" b="0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Analytics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31"/>
          <p:cNvSpPr txBox="1"/>
          <p:nvPr/>
        </p:nvSpPr>
        <p:spPr>
          <a:xfrm>
            <a:off x="7903738" y="4716200"/>
            <a:ext cx="36537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Knowledge 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Translation &amp; Support</a:t>
            </a:r>
            <a:endParaRPr sz="2800" b="1" i="0" u="none" strike="noStrike" cap="none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Google Shape;220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7430" y="310715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4780" y="3107149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44799" y="3107138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28CF0B0-A992-8847-823D-79A1E9789146}"/>
              </a:ext>
            </a:extLst>
          </p:cNvPr>
          <p:cNvSpPr/>
          <p:nvPr/>
        </p:nvSpPr>
        <p:spPr>
          <a:xfrm>
            <a:off x="4010686" y="2711668"/>
            <a:ext cx="3530789" cy="3268717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W"/>
          </a:p>
        </p:txBody>
      </p:sp>
    </p:spTree>
    <p:extLst>
      <p:ext uri="{BB962C8B-B14F-4D97-AF65-F5344CB8AC3E}">
        <p14:creationId xmlns:p14="http://schemas.microsoft.com/office/powerpoint/2010/main" val="39550137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69"/>
          <p:cNvSpPr txBox="1">
            <a:spLocks noGrp="1"/>
          </p:cNvSpPr>
          <p:nvPr>
            <p:ph type="title"/>
          </p:nvPr>
        </p:nvSpPr>
        <p:spPr>
          <a:xfrm>
            <a:off x="365875" y="261800"/>
            <a:ext cx="10515600" cy="891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Three Areas of Support:</a:t>
            </a:r>
            <a:endParaRPr sz="40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1" name="Google Shape;1111;p69"/>
          <p:cNvSpPr txBox="1">
            <a:spLocks noGrp="1"/>
          </p:cNvSpPr>
          <p:nvPr>
            <p:ph type="title"/>
          </p:nvPr>
        </p:nvSpPr>
        <p:spPr>
          <a:xfrm>
            <a:off x="941225" y="4892325"/>
            <a:ext cx="26157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8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Emergency Operations Center</a:t>
            </a:r>
            <a:endParaRPr sz="28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2" name="Google Shape;1112;p69"/>
          <p:cNvSpPr txBox="1">
            <a:spLocks noGrp="1"/>
          </p:cNvSpPr>
          <p:nvPr>
            <p:ph type="title"/>
          </p:nvPr>
        </p:nvSpPr>
        <p:spPr>
          <a:xfrm>
            <a:off x="4807775" y="4892325"/>
            <a:ext cx="2615700" cy="12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8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Incident Management System</a:t>
            </a:r>
            <a:endParaRPr sz="28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3" name="Google Shape;1113;p69"/>
          <p:cNvSpPr txBox="1">
            <a:spLocks noGrp="1"/>
          </p:cNvSpPr>
          <p:nvPr>
            <p:ph type="title"/>
          </p:nvPr>
        </p:nvSpPr>
        <p:spPr>
          <a:xfrm>
            <a:off x="8635075" y="4892325"/>
            <a:ext cx="2615700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8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Internal Dashboards</a:t>
            </a:r>
            <a:endParaRPr sz="28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14" name="Google Shape;111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3125" y="2416975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5" name="Google Shape;1115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6575" y="2416975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6" name="Google Shape;1116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29675" y="2416975"/>
            <a:ext cx="1828800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p70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Emergency Operations Center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22" name="Google Shape;1122;p70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23" name="Google Shape;1123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4" name="Google Shape;1124;p70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p71"/>
          <p:cNvSpPr txBox="1">
            <a:spLocks noGrp="1"/>
          </p:cNvSpPr>
          <p:nvPr>
            <p:ph type="title"/>
          </p:nvPr>
        </p:nvSpPr>
        <p:spPr>
          <a:xfrm>
            <a:off x="367250" y="247400"/>
            <a:ext cx="10515600" cy="6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Emergency Operations Center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131" name="Google Shape;1131;p71"/>
          <p:cNvGraphicFramePr/>
          <p:nvPr/>
        </p:nvGraphicFramePr>
        <p:xfrm>
          <a:off x="612525" y="1363163"/>
          <a:ext cx="4813175" cy="42972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5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1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Command Hotline</a:t>
                      </a:r>
                      <a:endParaRPr sz="21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4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Provided and mounted screens and whiteboards</a:t>
                      </a:r>
                      <a:endParaRPr sz="7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4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DStv and Skyband fiber installation</a:t>
                      </a:r>
                      <a:endParaRPr sz="7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Maintenance printers and air conditioners</a:t>
                      </a:r>
                      <a:endParaRPr sz="7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Fumigation</a:t>
                      </a:r>
                      <a:endParaRPr sz="7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32" name="Google Shape;1132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25" y="136317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3" name="Google Shape;113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25" y="2307563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4" name="Google Shape;1134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25" y="3374350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5" name="Google Shape;1135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25" y="4358700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6" name="Google Shape;113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25" y="5385525"/>
            <a:ext cx="575000" cy="57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7" name="Google Shape;1137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4975" y="3546650"/>
            <a:ext cx="4174799" cy="31310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38" name="Google Shape;1138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8250" y="861350"/>
            <a:ext cx="3919396" cy="2939547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p72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Incident Management System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44" name="Google Shape;1144;p72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45" name="Google Shape;1145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6" name="Google Shape;1146;p72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73"/>
          <p:cNvSpPr txBox="1">
            <a:spLocks noGrp="1"/>
          </p:cNvSpPr>
          <p:nvPr>
            <p:ph type="title"/>
          </p:nvPr>
        </p:nvSpPr>
        <p:spPr>
          <a:xfrm>
            <a:off x="181925" y="135500"/>
            <a:ext cx="10967100" cy="5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Command Structure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52" name="Google Shape;1152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1013" y="823750"/>
            <a:ext cx="10289963" cy="58446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" name="Google Shape;1157;p74" descr="A close up of text on a white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7950" y="777900"/>
            <a:ext cx="10276075" cy="5780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58" name="Google Shape;1158;p74"/>
          <p:cNvSpPr txBox="1">
            <a:spLocks noGrp="1"/>
          </p:cNvSpPr>
          <p:nvPr>
            <p:ph type="title"/>
          </p:nvPr>
        </p:nvSpPr>
        <p:spPr>
          <a:xfrm>
            <a:off x="181925" y="135500"/>
            <a:ext cx="10967100" cy="5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Incident Management Workflow Overview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6"/>
          <p:cNvSpPr/>
          <p:nvPr/>
        </p:nvSpPr>
        <p:spPr>
          <a:xfrm>
            <a:off x="839250" y="292644"/>
            <a:ext cx="10513500" cy="5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User Behaviour (New vs Returning Visitors)</a:t>
            </a:r>
            <a:endParaRPr sz="30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221" name="Google Shape;221;p36"/>
          <p:cNvSpPr/>
          <p:nvPr/>
        </p:nvSpPr>
        <p:spPr>
          <a:xfrm>
            <a:off x="8610480" y="6356520"/>
            <a:ext cx="27411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6"/>
          <p:cNvSpPr/>
          <p:nvPr/>
        </p:nvSpPr>
        <p:spPr>
          <a:xfrm>
            <a:off x="9156400" y="1312908"/>
            <a:ext cx="2667000" cy="41226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</a:rPr>
              <a:t>Interpretation</a:t>
            </a:r>
            <a:endParaRPr sz="1800" b="1" i="0" u="none" strike="noStrike" cap="none" dirty="0">
              <a:solidFill>
                <a:srgbClr val="00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285840" marR="0" lvl="0" indent="-284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 b="1" dirty="0"/>
              <a:t>Pie chart showing website access by gender.</a:t>
            </a:r>
          </a:p>
          <a:p>
            <a:pPr marL="285840" marR="0" lvl="0" indent="-284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b="1" dirty="0"/>
              <a:t>165 Females (34.6%) vs 312 Males (65.4%) accessed the website in August 2020</a:t>
            </a:r>
            <a:endParaRPr lang="en-US" sz="1800" b="1" dirty="0"/>
          </a:p>
        </p:txBody>
      </p:sp>
      <p:pic>
        <p:nvPicPr>
          <p:cNvPr id="3" name="Picture 2" descr="A picture containing device&#10;&#10;Description automatically generated">
            <a:extLst>
              <a:ext uri="{FF2B5EF4-FFF2-40B4-BE49-F238E27FC236}">
                <a16:creationId xmlns:a16="http://schemas.microsoft.com/office/drawing/2014/main" id="{9E1FDCEF-02AB-6149-A704-A42931C0A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6182"/>
            <a:ext cx="8483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1831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p75"/>
          <p:cNvSpPr txBox="1">
            <a:spLocks noGrp="1"/>
          </p:cNvSpPr>
          <p:nvPr>
            <p:ph type="title"/>
          </p:nvPr>
        </p:nvSpPr>
        <p:spPr>
          <a:xfrm>
            <a:off x="181925" y="135500"/>
            <a:ext cx="10967100" cy="5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Incident Management Workflow</a:t>
            </a:r>
            <a:endParaRPr sz="2800" b="1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164" name="Google Shape;1164;p75"/>
          <p:cNvGraphicFramePr/>
          <p:nvPr/>
        </p:nvGraphicFramePr>
        <p:xfrm>
          <a:off x="420250" y="788650"/>
          <a:ext cx="11287900" cy="58537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64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3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6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65" name="Google Shape;1165;p75"/>
          <p:cNvPicPr preferRelativeResize="0"/>
          <p:nvPr/>
        </p:nvPicPr>
        <p:blipFill rotWithShape="1">
          <a:blip r:embed="rId3">
            <a:alphaModFix/>
          </a:blip>
          <a:srcRect t="6568"/>
          <a:stretch/>
        </p:blipFill>
        <p:spPr>
          <a:xfrm>
            <a:off x="420250" y="788650"/>
            <a:ext cx="5643950" cy="2926851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66" name="Google Shape;1166;p75"/>
          <p:cNvPicPr preferRelativeResize="0"/>
          <p:nvPr/>
        </p:nvPicPr>
        <p:blipFill rotWithShape="1">
          <a:blip r:embed="rId4">
            <a:alphaModFix/>
          </a:blip>
          <a:srcRect t="6568"/>
          <a:stretch/>
        </p:blipFill>
        <p:spPr>
          <a:xfrm>
            <a:off x="6064200" y="788650"/>
            <a:ext cx="5643950" cy="29268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67" name="Google Shape;1167;p75"/>
          <p:cNvPicPr preferRelativeResize="0"/>
          <p:nvPr/>
        </p:nvPicPr>
        <p:blipFill rotWithShape="1">
          <a:blip r:embed="rId5">
            <a:alphaModFix/>
          </a:blip>
          <a:srcRect t="7484"/>
          <a:stretch/>
        </p:blipFill>
        <p:spPr>
          <a:xfrm>
            <a:off x="420250" y="3715500"/>
            <a:ext cx="5643950" cy="29268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68" name="Google Shape;1168;p75"/>
          <p:cNvPicPr preferRelativeResize="0"/>
          <p:nvPr/>
        </p:nvPicPr>
        <p:blipFill rotWithShape="1">
          <a:blip r:embed="rId6">
            <a:alphaModFix/>
          </a:blip>
          <a:srcRect t="7484"/>
          <a:stretch/>
        </p:blipFill>
        <p:spPr>
          <a:xfrm>
            <a:off x="6064200" y="3715500"/>
            <a:ext cx="5643949" cy="29268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p76"/>
          <p:cNvSpPr txBox="1">
            <a:spLocks noGrp="1"/>
          </p:cNvSpPr>
          <p:nvPr>
            <p:ph type="title"/>
          </p:nvPr>
        </p:nvSpPr>
        <p:spPr>
          <a:xfrm>
            <a:off x="485950" y="759000"/>
            <a:ext cx="110355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900" i="1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Internal Dashboards</a:t>
            </a:r>
            <a:endParaRPr sz="4900" i="1">
              <a:solidFill>
                <a:srgbClr val="2C92C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74" name="Google Shape;1174;p76"/>
          <p:cNvCxnSpPr/>
          <p:nvPr/>
        </p:nvCxnSpPr>
        <p:spPr>
          <a:xfrm rot="10800000" flipH="1">
            <a:off x="831850" y="4858750"/>
            <a:ext cx="10689600" cy="27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75" name="Google Shape;1175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2600" y="5958925"/>
            <a:ext cx="2310623" cy="95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6" name="Google Shape;1176;p76" descr="A close up of a logo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74191" y="5701500"/>
            <a:ext cx="2226332" cy="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2" name="Google Shape;1182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075" y="209200"/>
            <a:ext cx="11491850" cy="6439598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8" name="Google Shape;118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63" y="152400"/>
            <a:ext cx="11710884" cy="65531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4" name="Google Shape;1194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888" y="152400"/>
            <a:ext cx="11730228" cy="6553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0" name="Google Shape;1200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150" y="152400"/>
            <a:ext cx="11695703" cy="6553202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6" name="Google Shape;1206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663" y="152400"/>
            <a:ext cx="11616665" cy="65531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2" name="Google Shape;1212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600" y="152400"/>
            <a:ext cx="11624805" cy="65531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Google Shape;1241;p86"/>
          <p:cNvSpPr txBox="1">
            <a:spLocks noGrp="1"/>
          </p:cNvSpPr>
          <p:nvPr>
            <p:ph type="title"/>
          </p:nvPr>
        </p:nvSpPr>
        <p:spPr>
          <a:xfrm>
            <a:off x="714025" y="247375"/>
            <a:ext cx="5210400" cy="891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SUCCESSES</a:t>
            </a:r>
            <a:endParaRPr/>
          </a:p>
        </p:txBody>
      </p:sp>
      <p:pic>
        <p:nvPicPr>
          <p:cNvPr id="1242" name="Google Shape;1242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9550" y="1939125"/>
            <a:ext cx="3228975" cy="371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3" name="Google Shape;1243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9250" y="1662900"/>
            <a:ext cx="3171825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4" name="Google Shape;1244;p86"/>
          <p:cNvSpPr/>
          <p:nvPr/>
        </p:nvSpPr>
        <p:spPr>
          <a:xfrm>
            <a:off x="1657375" y="1376100"/>
            <a:ext cx="3323700" cy="4840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5" name="Google Shape;1245;p86"/>
          <p:cNvSpPr/>
          <p:nvPr/>
        </p:nvSpPr>
        <p:spPr>
          <a:xfrm>
            <a:off x="6862188" y="1376100"/>
            <a:ext cx="3323700" cy="4840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6" name="Google Shape;1246;p86"/>
          <p:cNvSpPr txBox="1">
            <a:spLocks noGrp="1"/>
          </p:cNvSpPr>
          <p:nvPr>
            <p:ph type="title"/>
          </p:nvPr>
        </p:nvSpPr>
        <p:spPr>
          <a:xfrm>
            <a:off x="5918850" y="247375"/>
            <a:ext cx="5210400" cy="891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</a:t>
            </a:r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87"/>
          <p:cNvSpPr txBox="1">
            <a:spLocks noGrp="1"/>
          </p:cNvSpPr>
          <p:nvPr>
            <p:ph type="title"/>
          </p:nvPr>
        </p:nvSpPr>
        <p:spPr>
          <a:xfrm>
            <a:off x="303625" y="201141"/>
            <a:ext cx="10515600" cy="875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>
                <a:latin typeface="Open Sans"/>
                <a:ea typeface="Open Sans"/>
                <a:cs typeface="Open Sans"/>
                <a:sym typeface="Open Sans"/>
              </a:rPr>
              <a:t>Continued digital health support:</a:t>
            </a:r>
            <a:endParaRPr/>
          </a:p>
        </p:txBody>
      </p:sp>
      <p:sp>
        <p:nvSpPr>
          <p:cNvPr id="1253" name="Google Shape;1253;p87"/>
          <p:cNvSpPr txBox="1"/>
          <p:nvPr/>
        </p:nvSpPr>
        <p:spPr>
          <a:xfrm>
            <a:off x="2412375" y="3938754"/>
            <a:ext cx="92928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C92C7"/>
              </a:buClr>
              <a:buSzPts val="2200"/>
              <a:buFont typeface="Open Sans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Provide IMS Asana training to the incident manager and extended user training and support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4" name="Google Shape;1254;p87"/>
          <p:cNvSpPr txBox="1"/>
          <p:nvPr/>
        </p:nvSpPr>
        <p:spPr>
          <a:xfrm>
            <a:off x="2412375" y="5331882"/>
            <a:ext cx="92928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C92C7"/>
              </a:buClr>
              <a:buSzPts val="2200"/>
              <a:buFont typeface="Open Sans"/>
              <a:buNone/>
            </a:pPr>
            <a:r>
              <a:rPr lang="en-US" sz="2800" b="0" i="0" u="none" strike="noStrike" cap="none" dirty="0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Integrate bed capacity data to inform decision making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5" name="Google Shape;1255;p87"/>
          <p:cNvSpPr txBox="1"/>
          <p:nvPr/>
        </p:nvSpPr>
        <p:spPr>
          <a:xfrm>
            <a:off x="2412375" y="2545626"/>
            <a:ext cx="92928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C92C7"/>
              </a:buClr>
              <a:buSzPts val="2200"/>
              <a:buFont typeface="Open Sans"/>
              <a:buNone/>
            </a:pPr>
            <a:r>
              <a:rPr lang="en-US" sz="2800" b="0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District, epidemiologic model and risk model dashboard development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6" name="Google Shape;1256;p87"/>
          <p:cNvSpPr txBox="1"/>
          <p:nvPr/>
        </p:nvSpPr>
        <p:spPr>
          <a:xfrm>
            <a:off x="2412375" y="1315725"/>
            <a:ext cx="92928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C92C7"/>
              </a:buClr>
              <a:buSzPts val="2200"/>
              <a:buFont typeface="Open Sans"/>
              <a:buNone/>
            </a:pPr>
            <a:r>
              <a:rPr lang="en-US" sz="2800" b="1" i="0" u="none" strike="noStrike" cap="none">
                <a:solidFill>
                  <a:srgbClr val="2C92C7"/>
                </a:solidFill>
                <a:latin typeface="Open Sans"/>
                <a:ea typeface="Open Sans"/>
                <a:cs typeface="Open Sans"/>
                <a:sym typeface="Open Sans"/>
              </a:rPr>
              <a:t>Integrate OpenLMIS data to monitor all response related commodities in higher frequency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7" name="Google Shape;1257;p87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5159" y="5231224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8" name="Google Shape;1258;p87" descr="A close up of a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95159" y="383809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9" name="Google Shape;1259;p87" descr="A picture containing plate, clock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95159" y="244496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0" name="Google Shape;1260;p87" descr="A close up of a sign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3924" y="1140803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9"/>
          <p:cNvSpPr/>
          <p:nvPr/>
        </p:nvSpPr>
        <p:spPr>
          <a:xfrm>
            <a:off x="10358625" y="25"/>
            <a:ext cx="1833600" cy="6858000"/>
          </a:xfrm>
          <a:prstGeom prst="rect">
            <a:avLst/>
          </a:prstGeom>
          <a:solidFill>
            <a:srgbClr val="4F81BD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Shows countries that are accessing the site. The website has been accessed by almost all countries around the globe</a:t>
            </a:r>
            <a:endParaRPr sz="18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5631"/>
            <a:ext cx="10358626" cy="6222369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9"/>
          <p:cNvSpPr/>
          <p:nvPr/>
        </p:nvSpPr>
        <p:spPr>
          <a:xfrm>
            <a:off x="0" y="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Access by Country</a:t>
            </a:r>
            <a:endParaRPr sz="3000" b="1" i="0" u="none" strike="noStrike" cap="none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8489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09D45-1004-8A4F-A510-9B737DB22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en-MW" sz="8800" dirty="0">
              <a:solidFill>
                <a:srgbClr val="2C92C7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buNone/>
            </a:pPr>
            <a:r>
              <a:rPr lang="en-MW" sz="8800" dirty="0">
                <a:solidFill>
                  <a:srgbClr val="2C92C7"/>
                </a:solidFill>
                <a:latin typeface="Open Sans"/>
                <a:ea typeface="Open Sans"/>
                <a:cs typeface="Open San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78746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209272BC06DB418542BAEF2B9A648C" ma:contentTypeVersion="13" ma:contentTypeDescription="Create a new document." ma:contentTypeScope="" ma:versionID="d78904d0b7bfcb569318288c6763df5c">
  <xsd:schema xmlns:xsd="http://www.w3.org/2001/XMLSchema" xmlns:xs="http://www.w3.org/2001/XMLSchema" xmlns:p="http://schemas.microsoft.com/office/2006/metadata/properties" xmlns:ns3="3b4011c7-7b67-4240-b004-0890b34a658b" xmlns:ns4="468c6232-8f31-4ba1-9767-4b46e17955df" targetNamespace="http://schemas.microsoft.com/office/2006/metadata/properties" ma:root="true" ma:fieldsID="a38872906b6c4c59a918f4b0f17d611b" ns3:_="" ns4:_="">
    <xsd:import namespace="3b4011c7-7b67-4240-b004-0890b34a658b"/>
    <xsd:import namespace="468c6232-8f31-4ba1-9767-4b46e17955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011c7-7b67-4240-b004-0890b34a65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c6232-8f31-4ba1-9767-4b46e17955d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2D350A-A72F-4D39-B39C-461177013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0222A3-6E9B-4985-9EFB-E5D87557E1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EFF1A-09F3-4879-937A-CD8F540E5F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4011c7-7b67-4240-b004-0890b34a658b"/>
    <ds:schemaRef ds:uri="468c6232-8f31-4ba1-9767-4b46e17955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8299</TotalTime>
  <Words>3502</Words>
  <Application>Microsoft Macintosh PowerPoint</Application>
  <PresentationFormat>Widescreen</PresentationFormat>
  <Paragraphs>735</Paragraphs>
  <Slides>90</Slides>
  <Notes>83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90</vt:i4>
      </vt:variant>
    </vt:vector>
  </HeadingPairs>
  <TitlesOfParts>
    <vt:vector size="101" baseType="lpstr">
      <vt:lpstr>Arial</vt:lpstr>
      <vt:lpstr>Calibri</vt:lpstr>
      <vt:lpstr>Calibri Light</vt:lpstr>
      <vt:lpstr>Lato Light</vt:lpstr>
      <vt:lpstr>Neuton</vt:lpstr>
      <vt:lpstr>Noto Sans</vt:lpstr>
      <vt:lpstr>Open Sans</vt:lpstr>
      <vt:lpstr>Proxima Nova</vt:lpstr>
      <vt:lpstr>Office Theme</vt:lpstr>
      <vt:lpstr>1_Office Theme</vt:lpstr>
      <vt:lpstr>2_Office Theme</vt:lpstr>
      <vt:lpstr>Digital Health Support</vt:lpstr>
      <vt:lpstr>Content</vt:lpstr>
      <vt:lpstr>On March 17, 2020, QMD’s Digital Health Division rapidly developed a technical implementation plan organized into 3 key clusters:</vt:lpstr>
      <vt:lpstr>COVID-19 Website</vt:lpstr>
      <vt:lpstr>PowerPoint Presentation</vt:lpstr>
      <vt:lpstr>Key Features</vt:lpstr>
      <vt:lpstr>PowerPoint Presentation</vt:lpstr>
      <vt:lpstr>PowerPoint Presentation</vt:lpstr>
      <vt:lpstr>PowerPoint Presentation</vt:lpstr>
      <vt:lpstr>PowerPoint Presentation</vt:lpstr>
      <vt:lpstr>One Health Surveillance Platform (OHSP)</vt:lpstr>
      <vt:lpstr>PowerPoint Presentation</vt:lpstr>
      <vt:lpstr>Key Features</vt:lpstr>
      <vt:lpstr>So Far</vt:lpstr>
      <vt:lpstr>WhatsApp ChatBot, SMS RapidPro, USSD (mQuarantine Combo)</vt:lpstr>
      <vt:lpstr>Key Features</vt:lpstr>
      <vt:lpstr>Digital Health Support</vt:lpstr>
      <vt:lpstr>Master Health Facility Registry</vt:lpstr>
      <vt:lpstr>PowerPoint Presentation</vt:lpstr>
      <vt:lpstr>Key Features</vt:lpstr>
      <vt:lpstr>PowerPoint Presentation</vt:lpstr>
      <vt:lpstr>PowerPoint Presentation</vt:lpstr>
      <vt:lpstr>Interoperability Layer</vt:lpstr>
      <vt:lpstr>PowerPoint Presentation</vt:lpstr>
      <vt:lpstr>Key Features</vt:lpstr>
      <vt:lpstr>Use Cases</vt:lpstr>
      <vt:lpstr>OpenLMIS Interoperability with DHIS2</vt:lpstr>
      <vt:lpstr>PowerPoint Presentation</vt:lpstr>
      <vt:lpstr>PowerPoint Presentation</vt:lpstr>
      <vt:lpstr>PowerPoint Presentation</vt:lpstr>
      <vt:lpstr>PowerPoint Presentation</vt:lpstr>
      <vt:lpstr>Terminology Service</vt:lpstr>
      <vt:lpstr>PowerPoint Presentation</vt:lpstr>
      <vt:lpstr>Key Features</vt:lpstr>
      <vt:lpstr>Product Master</vt:lpstr>
      <vt:lpstr>PowerPoint Presentation</vt:lpstr>
      <vt:lpstr>Mobile Supervision Toolkit (MST): Case of HIV Quarterly Supervision</vt:lpstr>
      <vt:lpstr>PowerPoint Presentation</vt:lpstr>
      <vt:lpstr>Key Features</vt:lpstr>
      <vt:lpstr>Other Initiatives</vt:lpstr>
      <vt:lpstr>PowerPoint Presentation</vt:lpstr>
      <vt:lpstr>PowerPoint Presentation</vt:lpstr>
      <vt:lpstr>PowerPoint Presentation</vt:lpstr>
      <vt:lpstr>PowerPoint Presentation</vt:lpstr>
      <vt:lpstr>Malawi COVID Response Digital Solutions/Services Architecture</vt:lpstr>
      <vt:lpstr>PowerPoint Presentation</vt:lpstr>
      <vt:lpstr>PowerPoint Presentation</vt:lpstr>
      <vt:lpstr>PowerPoint Presentation</vt:lpstr>
      <vt:lpstr>One Health Surveillance Platform (OHSP)</vt:lpstr>
      <vt:lpstr>OHSP Case-Based Surveillance (CBS) System</vt:lpstr>
      <vt:lpstr>OHSP CBS Interoperability</vt:lpstr>
      <vt:lpstr>Deployment &amp; Training Summary</vt:lpstr>
      <vt:lpstr>Point-of-Entry</vt:lpstr>
      <vt:lpstr>Case-Based Surveillance</vt:lpstr>
      <vt:lpstr>Contact Tracing</vt:lpstr>
      <vt:lpstr>Community Applications</vt:lpstr>
      <vt:lpstr>WhatsApp Chatbot Screen Shot</vt:lpstr>
      <vt:lpstr>End User Application Combo</vt:lpstr>
      <vt:lpstr>High Frequency Data Collection</vt:lpstr>
      <vt:lpstr>High Frequency Data Collection</vt:lpstr>
      <vt:lpstr>PowerPoint Presentation</vt:lpstr>
      <vt:lpstr>USSD Daily Updates from Health Facilities</vt:lpstr>
      <vt:lpstr>On March 17, 2020, QMD’s Digital Health Division rapidly developed a technical implementation plan organized into 3 key clusters:</vt:lpstr>
      <vt:lpstr>Help Desk</vt:lpstr>
      <vt:lpstr>Purpose</vt:lpstr>
      <vt:lpstr>Modeling</vt:lpstr>
      <vt:lpstr>COVID-19 Modelling</vt:lpstr>
      <vt:lpstr>Contact Tracing</vt:lpstr>
      <vt:lpstr>PowerPoint Presentation</vt:lpstr>
      <vt:lpstr>PowerPoint Presentation</vt:lpstr>
      <vt:lpstr>PowerPoint Presentation</vt:lpstr>
      <vt:lpstr>PowerPoint Presentation</vt:lpstr>
      <vt:lpstr>On March 17, 2020, QMD’s Digital Health Division rapidly developed a technical implementation plan organized into 3 key clusters:</vt:lpstr>
      <vt:lpstr>Three Areas of Support:</vt:lpstr>
      <vt:lpstr>Emergency Operations Center</vt:lpstr>
      <vt:lpstr>Emergency Operations Center</vt:lpstr>
      <vt:lpstr>Incident Management System</vt:lpstr>
      <vt:lpstr>Command Structure</vt:lpstr>
      <vt:lpstr>Incident Management Workflow Overview</vt:lpstr>
      <vt:lpstr>Incident Management Workflow</vt:lpstr>
      <vt:lpstr>Internal Dashboards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SUCCESSES</vt:lpstr>
      <vt:lpstr>Continued digital health support: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Health Support</dc:title>
  <dc:creator>kondwani kuthyola</dc:creator>
  <cp:lastModifiedBy>Kondwani Kuthyola</cp:lastModifiedBy>
  <cp:revision>32</cp:revision>
  <dcterms:created xsi:type="dcterms:W3CDTF">2020-06-04T10:44:00Z</dcterms:created>
  <dcterms:modified xsi:type="dcterms:W3CDTF">2020-09-21T07:55:26Z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0x010100F9209272BC06DB418542BAEF2B9A648C</vt:lpwstr>
  </property>
</Properties>
</file>